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331" r:id="rId4"/>
    <p:sldId id="339" r:id="rId5"/>
    <p:sldId id="332" r:id="rId6"/>
    <p:sldId id="334" r:id="rId7"/>
    <p:sldId id="333" r:id="rId8"/>
    <p:sldId id="335" r:id="rId9"/>
    <p:sldId id="336" r:id="rId10"/>
    <p:sldId id="338" r:id="rId11"/>
    <p:sldId id="340" r:id="rId12"/>
    <p:sldId id="342" r:id="rId13"/>
    <p:sldId id="346" r:id="rId14"/>
    <p:sldId id="345" r:id="rId15"/>
    <p:sldId id="349" r:id="rId16"/>
    <p:sldId id="341" r:id="rId17"/>
    <p:sldId id="337" r:id="rId18"/>
    <p:sldId id="34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Donald Cornet" initials="BDC" lastIdx="1" clrIdx="0">
    <p:extLst>
      <p:ext uri="{19B8F6BF-5375-455C-9EA6-DF929625EA0E}">
        <p15:presenceInfo xmlns:p15="http://schemas.microsoft.com/office/powerpoint/2012/main" userId="Brian Donald Corn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1D6D-8BD7-4018-B557-24DF0D0CBA0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F53-0EF2-407D-B563-714BBB84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1D6D-8BD7-4018-B557-24DF0D0CBA0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F53-0EF2-407D-B563-714BBB84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1D6D-8BD7-4018-B557-24DF0D0CBA0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F53-0EF2-407D-B563-714BBB84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82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1D6D-8BD7-4018-B557-24DF0D0CBA0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F53-0EF2-407D-B563-714BBB84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1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1D6D-8BD7-4018-B557-24DF0D0CBA0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F53-0EF2-407D-B563-714BBB84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2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1D6D-8BD7-4018-B557-24DF0D0CBA0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F53-0EF2-407D-B563-714BBB84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1D6D-8BD7-4018-B557-24DF0D0CBA0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F53-0EF2-407D-B563-714BBB84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9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1D6D-8BD7-4018-B557-24DF0D0CBA0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F53-0EF2-407D-B563-714BBB84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1D6D-8BD7-4018-B557-24DF0D0CBA0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F53-0EF2-407D-B563-714BBB84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1D6D-8BD7-4018-B557-24DF0D0CBA0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F53-0EF2-407D-B563-714BBB84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1D6D-8BD7-4018-B557-24DF0D0CBA0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F53-0EF2-407D-B563-714BBB84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1D6D-8BD7-4018-B557-24DF0D0CBA0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F53-0EF2-407D-B563-714BBB84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1D6D-8BD7-4018-B557-24DF0D0CBA0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F53-0EF2-407D-B563-714BBB84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9FA1D6D-8BD7-4018-B557-24DF0D0CBA0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FD93F53-0EF2-407D-B563-714BBB84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4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9FA1D6D-8BD7-4018-B557-24DF0D0CBA0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FD93F53-0EF2-407D-B563-714BBB84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6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" TargetMode="External"/><Relationship Id="rId2" Type="http://schemas.openxmlformats.org/officeDocument/2006/relationships/hyperlink" Target="https://quantum-computing.ib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2BC9-53C4-4DB2-B762-C3837DC36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22362"/>
            <a:ext cx="9577431" cy="23066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Quantu</a:t>
            </a:r>
            <a:r>
              <a:rPr lang="en-US" dirty="0"/>
              <a:t>m Selective Encryption for Medical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AB9F5-E822-4B8C-9000-567410222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778125"/>
            <a:ext cx="9577431" cy="24796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it-IT" dirty="0"/>
              <a:t>Heidari, S., Naseri, M. &amp; Nagata, K. </a:t>
            </a:r>
            <a:br>
              <a:rPr lang="it-IT" dirty="0"/>
            </a:br>
            <a:r>
              <a:rPr lang="en-US" i="1" dirty="0"/>
              <a:t>International Journal of Theoretical Physics </a:t>
            </a:r>
            <a:r>
              <a:rPr lang="en-US" b="1" dirty="0"/>
              <a:t>58, </a:t>
            </a:r>
            <a:r>
              <a:rPr lang="en-US" dirty="0"/>
              <a:t>3908–3926 (2019). </a:t>
            </a:r>
            <a:br>
              <a:rPr lang="en-US" dirty="0"/>
            </a:br>
            <a:r>
              <a:rPr lang="en-US" dirty="0"/>
              <a:t>https://doi.org/10.1007/s10773-019-04258-6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1B5CFE-F9AC-41DE-B011-CABF975CD991}"/>
              </a:ext>
            </a:extLst>
          </p:cNvPr>
          <p:cNvSpPr txBox="1">
            <a:spLocks/>
          </p:cNvSpPr>
          <p:nvPr/>
        </p:nvSpPr>
        <p:spPr>
          <a:xfrm>
            <a:off x="1097280" y="5394960"/>
            <a:ext cx="10647341" cy="126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Brian Cornet</a:t>
            </a:r>
          </a:p>
          <a:p>
            <a:pPr algn="l"/>
            <a:r>
              <a:rPr lang="en-US" sz="1200" dirty="0"/>
              <a:t>ECE 621 – Multimedia Communications</a:t>
            </a:r>
          </a:p>
          <a:p>
            <a:pPr algn="l"/>
            <a:r>
              <a:rPr lang="en-US" sz="1200" dirty="0"/>
              <a:t>Dr. </a:t>
            </a:r>
            <a:r>
              <a:rPr lang="en-US" sz="1200" dirty="0" err="1"/>
              <a:t>Honggang</a:t>
            </a:r>
            <a:r>
              <a:rPr lang="en-US" sz="1200" dirty="0"/>
              <a:t> Wang</a:t>
            </a:r>
          </a:p>
          <a:p>
            <a:pPr algn="l"/>
            <a:r>
              <a:rPr lang="en-US" sz="1200" dirty="0"/>
              <a:t>November 24, 2020</a:t>
            </a:r>
          </a:p>
        </p:txBody>
      </p:sp>
    </p:spTree>
    <p:extLst>
      <p:ext uri="{BB962C8B-B14F-4D97-AF65-F5344CB8AC3E}">
        <p14:creationId xmlns:p14="http://schemas.microsoft.com/office/powerpoint/2010/main" val="386977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/>
              <a:t>Image Retrieval through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87C6-C10C-4FE3-9265-B84F915B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60320"/>
            <a:ext cx="10554574" cy="3267998"/>
          </a:xfrm>
        </p:spPr>
        <p:txBody>
          <a:bodyPr anchor="t"/>
          <a:lstStyle/>
          <a:p>
            <a:r>
              <a:rPr lang="en-US" dirty="0"/>
              <a:t>Quantum states need to be measured to “collapse” onto a classical 0 or 1</a:t>
            </a:r>
          </a:p>
          <a:p>
            <a:pPr lvl="1"/>
            <a:r>
              <a:rPr lang="en-US" dirty="0"/>
              <a:t>One measurement only gives one out of 2</a:t>
            </a:r>
            <a:r>
              <a:rPr lang="en-US" baseline="30000" dirty="0"/>
              <a:t>n+3 </a:t>
            </a:r>
            <a:r>
              <a:rPr lang="en-US" dirty="0"/>
              <a:t>results at random, so we need lots of measurements</a:t>
            </a:r>
          </a:p>
          <a:p>
            <a:r>
              <a:rPr lang="en-US" dirty="0"/>
              <a:t>With all 2</a:t>
            </a:r>
            <a:r>
              <a:rPr lang="en-US" baseline="30000" dirty="0"/>
              <a:t>n+3 </a:t>
            </a:r>
            <a:r>
              <a:rPr lang="en-US" dirty="0"/>
              <a:t>results returned as bit strings, the image can eventually be reconstructed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A571E-879F-4985-9B6E-7516972EA439}"/>
              </a:ext>
            </a:extLst>
          </p:cNvPr>
          <p:cNvSpPr txBox="1"/>
          <p:nvPr/>
        </p:nvSpPr>
        <p:spPr>
          <a:xfrm>
            <a:off x="5055994" y="4880908"/>
            <a:ext cx="2080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Selectively Encrypted</a:t>
            </a:r>
          </a:p>
        </p:txBody>
      </p:sp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CDBA608-041D-4594-A41D-EC9530801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3983762"/>
            <a:ext cx="1051707" cy="2297750"/>
          </a:xfrm>
          <a:prstGeom prst="rect">
            <a:avLst/>
          </a:prstGeom>
        </p:spPr>
      </p:pic>
      <p:pic>
        <p:nvPicPr>
          <p:cNvPr id="10" name="Picture 9" descr="Calendar&#10;&#10;Description automatically generated">
            <a:extLst>
              <a:ext uri="{FF2B5EF4-FFF2-40B4-BE49-F238E27FC236}">
                <a16:creationId xmlns:a16="http://schemas.microsoft.com/office/drawing/2014/main" id="{DA0400B1-682B-422A-9461-6E5AE8EAD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99" y="3983762"/>
            <a:ext cx="1051707" cy="2297750"/>
          </a:xfrm>
          <a:prstGeom prst="rect">
            <a:avLst/>
          </a:prstGeom>
        </p:spPr>
      </p:pic>
      <p:pic>
        <p:nvPicPr>
          <p:cNvPr id="15" name="Picture 14" descr="Calendar&#10;&#10;Description automatically generated">
            <a:extLst>
              <a:ext uri="{FF2B5EF4-FFF2-40B4-BE49-F238E27FC236}">
                <a16:creationId xmlns:a16="http://schemas.microsoft.com/office/drawing/2014/main" id="{B89211BE-9B5F-43FD-8D37-2EF836031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86" y="3993642"/>
            <a:ext cx="1051707" cy="2297750"/>
          </a:xfrm>
          <a:prstGeom prst="rect">
            <a:avLst/>
          </a:prstGeom>
        </p:spPr>
      </p:pic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440BBE9C-8BDC-4457-AB9A-BB3AE6EA5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72" y="3993338"/>
            <a:ext cx="4116464" cy="2298359"/>
          </a:xfrm>
          <a:prstGeom prst="rect">
            <a:avLst/>
          </a:prstGeom>
          <a:noFill/>
        </p:spPr>
      </p:pic>
      <p:pic>
        <p:nvPicPr>
          <p:cNvPr id="19" name="Picture 18" descr="Shape, rectangle&#10;&#10;Description automatically generated">
            <a:extLst>
              <a:ext uri="{FF2B5EF4-FFF2-40B4-BE49-F238E27FC236}">
                <a16:creationId xmlns:a16="http://schemas.microsoft.com/office/drawing/2014/main" id="{AC8C45A0-B1CA-43EC-BFA4-9E71247B9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99" y="3994945"/>
            <a:ext cx="2097287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1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/>
              <a:t>Encrypting Large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87C6-C10C-4FE3-9265-B84F915B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60320"/>
            <a:ext cx="10554574" cy="3267998"/>
          </a:xfrm>
        </p:spPr>
        <p:txBody>
          <a:bodyPr anchor="t"/>
          <a:lstStyle/>
          <a:p>
            <a:r>
              <a:rPr lang="en-US" dirty="0"/>
              <a:t>Quantum simulations on a common classical device can still take a while</a:t>
            </a:r>
          </a:p>
          <a:p>
            <a:r>
              <a:rPr lang="en-US" dirty="0"/>
              <a:t>Images over 16x16 (6 positional qubits) exceed memory limits</a:t>
            </a:r>
          </a:p>
          <a:p>
            <a:r>
              <a:rPr lang="en-US" dirty="0"/>
              <a:t>Solution is to break images into 16x16 blocks, encrypt, then reassemble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EFA5640A-FE4E-453B-8ED7-E1D22B7E1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6" b="16617"/>
          <a:stretch/>
        </p:blipFill>
        <p:spPr>
          <a:xfrm>
            <a:off x="1435384" y="3917195"/>
            <a:ext cx="9321230" cy="250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2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2AC1FF8-A77A-46C6-AFD7-B975C3AC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135" y="2153404"/>
            <a:ext cx="5852172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/>
              <a:t>Correlation and Entropy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87C6-C10C-4FE3-9265-B84F915B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60319"/>
            <a:ext cx="3753288" cy="3936119"/>
          </a:xfrm>
        </p:spPr>
        <p:txBody>
          <a:bodyPr anchor="t">
            <a:normAutofit/>
          </a:bodyPr>
          <a:lstStyle/>
          <a:p>
            <a:r>
              <a:rPr lang="en-US" dirty="0"/>
              <a:t>Normally, adjacent pixels have a high correlation</a:t>
            </a:r>
          </a:p>
          <a:p>
            <a:r>
              <a:rPr lang="en-US" dirty="0"/>
              <a:t>Encrypted images should have lower correlation and a Shannon entropy near 8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Heidari</a:t>
            </a:r>
            <a:r>
              <a:rPr lang="en-US" dirty="0"/>
              <a:t> et al. reported correlation coefficients &lt; 2% and entropy &gt; 7.95 for fully encrypted 256 x 256 images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54844-554F-4D76-A6CD-2C51E51CE97B}"/>
              </a:ext>
            </a:extLst>
          </p:cNvPr>
          <p:cNvSpPr txBox="1"/>
          <p:nvPr/>
        </p:nvSpPr>
        <p:spPr>
          <a:xfrm>
            <a:off x="7676388" y="2967335"/>
            <a:ext cx="1178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Entropy: 6.4456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(both images)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92B1B-AF68-4EB3-AB8D-F5E5530A0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68" y="4303160"/>
            <a:ext cx="2619375" cy="62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/>
              <a:t>Encryption Transformations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BAA875D-796C-471C-8B8F-68E2161EE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87" y="2534194"/>
            <a:ext cx="10096626" cy="3769407"/>
          </a:xfrm>
        </p:spPr>
      </p:pic>
    </p:spTree>
    <p:extLst>
      <p:ext uri="{BB962C8B-B14F-4D97-AF65-F5344CB8AC3E}">
        <p14:creationId xmlns:p14="http://schemas.microsoft.com/office/powerpoint/2010/main" val="157060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/>
              <a:t>Encryption Methods on Sample Palette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87C6-C10C-4FE3-9265-B84F915B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60319"/>
            <a:ext cx="2945702" cy="3936119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Ignoring complement methods which are incompatible with selective encryption, the BRQI transform has a better immediate result than either encryption operation.</a:t>
            </a:r>
          </a:p>
          <a:p>
            <a:pPr marL="0" indent="0">
              <a:buNone/>
            </a:pPr>
            <a:r>
              <a:rPr lang="en-US" dirty="0"/>
              <a:t>Note that entropy is still fixed and minimum correlations will be limited when some areas have solid colors.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D66BCF-F326-43FF-9D3B-648D9A08F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4414" y="2560319"/>
            <a:ext cx="7841558" cy="36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7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/>
              <a:t>Encryption Methods on Bear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87C6-C10C-4FE3-9265-B84F915B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60319"/>
            <a:ext cx="2945702" cy="3936119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Ignoring complement methods which are incompatible with selective encryption, the BRQI transform has a better immediate result than either encryption operation.</a:t>
            </a:r>
          </a:p>
          <a:p>
            <a:pPr marL="0" indent="0">
              <a:buNone/>
            </a:pPr>
            <a:r>
              <a:rPr lang="en-US" dirty="0"/>
              <a:t>Note that entropy is still fixed and minimum correlations will be limited when some areas have solid colors.</a:t>
            </a:r>
          </a:p>
        </p:txBody>
      </p:sp>
      <p:pic>
        <p:nvPicPr>
          <p:cNvPr id="9" name="Picture 8" descr="A picture containing qr code&#10;&#10;Description automatically generated">
            <a:extLst>
              <a:ext uri="{FF2B5EF4-FFF2-40B4-BE49-F238E27FC236}">
                <a16:creationId xmlns:a16="http://schemas.microsoft.com/office/drawing/2014/main" id="{EFD66BCF-F326-43FF-9D3B-648D9A08F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14" y="2560319"/>
            <a:ext cx="7841559" cy="36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8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87C6-C10C-4FE3-9265-B84F915B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60319"/>
            <a:ext cx="10554574" cy="4081641"/>
          </a:xfrm>
        </p:spPr>
        <p:txBody>
          <a:bodyPr anchor="t">
            <a:normAutofit/>
          </a:bodyPr>
          <a:lstStyle/>
          <a:p>
            <a:pPr>
              <a:buClr>
                <a:srgbClr val="FFFF00"/>
              </a:buClr>
              <a:buFont typeface="Wingdings 2" panose="05020102010507070707" pitchFamily="18" charset="2"/>
              <a:buChar char=""/>
            </a:pPr>
            <a:r>
              <a:rPr lang="en-US" dirty="0"/>
              <a:t>Correctly created quantum circuits and generated quantum images</a:t>
            </a:r>
          </a:p>
          <a:p>
            <a:pPr>
              <a:buClr>
                <a:srgbClr val="FFFF00"/>
              </a:buClr>
              <a:buFont typeface="Wingdings 2" panose="05020102010507070707" pitchFamily="18" charset="2"/>
              <a:buChar char=""/>
            </a:pPr>
            <a:r>
              <a:rPr lang="en-US" dirty="0"/>
              <a:t>Successfully implemented encryption/decryption process with measurements</a:t>
            </a:r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"/>
            </a:pPr>
            <a:r>
              <a:rPr lang="en-US" dirty="0"/>
              <a:t>Simulation did not see similar results in correlation and entropy analysis</a:t>
            </a:r>
          </a:p>
          <a:p>
            <a:endParaRPr lang="en-US" dirty="0"/>
          </a:p>
          <a:p>
            <a:r>
              <a:rPr lang="en-US" dirty="0"/>
              <a:t>First attempt at quantum computing!</a:t>
            </a:r>
          </a:p>
          <a:p>
            <a:r>
              <a:rPr lang="en-US" dirty="0"/>
              <a:t>The original algorithm uses </a:t>
            </a:r>
            <a:r>
              <a:rPr lang="en-US" b="1" dirty="0"/>
              <a:t>complements</a:t>
            </a:r>
            <a:r>
              <a:rPr lang="en-US" dirty="0"/>
              <a:t> to flip the value bits from 0 to 1 or 1 to 0</a:t>
            </a:r>
          </a:p>
          <a:p>
            <a:pPr lvl="1"/>
            <a:r>
              <a:rPr lang="en-US" dirty="0"/>
              <a:t>This causes black pixels (0x00) to become another color unless specific keys are used</a:t>
            </a:r>
          </a:p>
          <a:p>
            <a:pPr lvl="1"/>
            <a:r>
              <a:rPr lang="en-US" dirty="0"/>
              <a:t>Security is better improved through other methods (reverse, interchange, translation)</a:t>
            </a:r>
          </a:p>
          <a:p>
            <a:r>
              <a:rPr lang="en-US" b="1" dirty="0"/>
              <a:t>Solution: </a:t>
            </a:r>
            <a:r>
              <a:rPr lang="en-US" dirty="0"/>
              <a:t>develop a new algorithm that avoids complement operations</a:t>
            </a:r>
          </a:p>
          <a:p>
            <a:pPr lvl="1"/>
            <a:r>
              <a:rPr lang="en-US" dirty="0"/>
              <a:t>Black or white pixels will be left alone, all others </a:t>
            </a:r>
            <a:r>
              <a:rPr lang="en-US"/>
              <a:t>change conditionally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0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/>
              <a:t>References in Draft Report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6C174A-0D01-4CA9-8BA5-85165A6428BB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664B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Heidari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M.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Naseri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and K. Nagata, “Quantum Selective Encryption for Medical Images,”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International Journal of Theoretical Physics,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vol. 58, no. 11, pp. 3908–3926, Nov. 2019, ISSN:1572-9575,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10.1007/s10773-019-04258-6.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664B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W. K.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Wootters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W. H. Zurek, “A Single Quantum Cannot Be Cloned,”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vol. 299, no. 5886, pp. 802-803, 1982.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664B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H. Li, X. Chen, H. Xia, Y. Liang, and Z. Zhou, "A Quantum Image Representation Based 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Bitplanes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," in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IEEE Access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vol. 6, pp. 62396-62404, 2018,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10.1109/ACCESS.2018.2871691.</a:t>
            </a:r>
          </a:p>
        </p:txBody>
      </p:sp>
    </p:spTree>
    <p:extLst>
      <p:ext uri="{BB962C8B-B14F-4D97-AF65-F5344CB8AC3E}">
        <p14:creationId xmlns:p14="http://schemas.microsoft.com/office/powerpoint/2010/main" val="69038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/>
              <a:t>Additional References for Final Draft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6C174A-0D01-4CA9-8BA5-85165A6428BB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46357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664B0"/>
              </a:buClr>
              <a:buSzTx/>
              <a:buFont typeface="+mj-lt"/>
              <a:buAutoNum type="arabicPeriod" startAt="4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C. H. Bennett and G. Brassard. “Quantum Cryptography: Public Key Distribution and Coin Tossing,”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Proceedings of IEEE International Conference on Computers, Systems and Signal Processing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vol. 1, pp. 175-179, 1984.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664B0"/>
              </a:buClr>
              <a:buSzTx/>
              <a:buFont typeface="+mj-lt"/>
              <a:buAutoNum type="arabicPeriod" startAt="4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Hosseinidehaj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et al, “Satellite-Based Continuous-Variable Quantum Communications: State-of-the-Art and a Predictive Outlook,” in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IEEE Communications Surveys Tutorials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vol. 21, no. 1, pp. 881-919, 2019.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664B0"/>
              </a:buClr>
              <a:buSzTx/>
              <a:buFont typeface="+mj-lt"/>
              <a:buAutoNum type="arabicPeriod" startAt="4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J.-W. Pan, et al, “Satellite-to-Ground Quantum Key Distribution,”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vol. 549, no. 7670, pp. 43-47, 2017.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664B0"/>
              </a:buClr>
              <a:buSzTx/>
              <a:buFont typeface="+mj-lt"/>
              <a:buAutoNum type="arabicPeriod" startAt="4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A. R.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Calderbank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E. M. Rains, P. W. Shor, and N. J. A. Sloane, "Quantum Error Correction Via Codes Over GF(4),"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Proceedings of IEEE International Symposium on Information Theory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Ulm, Germany, 1997, pp. 292-337.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664B0"/>
              </a:buClr>
              <a:buSzTx/>
              <a:buFont typeface="+mj-lt"/>
              <a:buAutoNum type="arabicPeriod" startAt="4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Z. Zhang et al., "6G Wireless Networks: Vision, Requirements, Architecture, and Key Technologies," in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IEEE Vehicular Technology Magazine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vol. 14, no. 3, pp. 28-41, Sept. 2019.</a:t>
            </a:r>
          </a:p>
        </p:txBody>
      </p:sp>
    </p:spTree>
    <p:extLst>
      <p:ext uri="{BB962C8B-B14F-4D97-AF65-F5344CB8AC3E}">
        <p14:creationId xmlns:p14="http://schemas.microsoft.com/office/powerpoint/2010/main" val="313532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/>
              <a:t>Selective Encryption for Medical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87C6-C10C-4FE3-9265-B84F915B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60320"/>
            <a:ext cx="10554574" cy="3267998"/>
          </a:xfrm>
        </p:spPr>
        <p:txBody>
          <a:bodyPr anchor="t"/>
          <a:lstStyle/>
          <a:p>
            <a:r>
              <a:rPr lang="en-US" dirty="0"/>
              <a:t>Image encryption for only the relevant parts of an image, aka region of interest (ROI)</a:t>
            </a:r>
          </a:p>
          <a:p>
            <a:pPr lvl="1"/>
            <a:r>
              <a:rPr lang="en-US" dirty="0"/>
              <a:t>Improves encryption/decryption time over full encryption by skipping irrelevant parts</a:t>
            </a:r>
          </a:p>
          <a:p>
            <a:pPr lvl="1"/>
            <a:r>
              <a:rPr lang="en-US" dirty="0"/>
              <a:t>Less secure than full encryption of the entire image</a:t>
            </a:r>
          </a:p>
          <a:p>
            <a:r>
              <a:rPr lang="en-US" dirty="0"/>
              <a:t>Medical grayscale images from ultrasounds, x-rays, etc. have large black (0x00) space</a:t>
            </a:r>
          </a:p>
          <a:p>
            <a:pPr lvl="1"/>
            <a:r>
              <a:rPr lang="en-US" dirty="0"/>
              <a:t>Ideal for entropy encoding to reduce file size and improve transmission time</a:t>
            </a:r>
          </a:p>
          <a:p>
            <a:pPr lvl="1"/>
            <a:r>
              <a:rPr lang="en-US" dirty="0"/>
              <a:t>Selective encryption retains black space; full encryption makes it noisy</a:t>
            </a:r>
          </a:p>
        </p:txBody>
      </p:sp>
      <p:pic>
        <p:nvPicPr>
          <p:cNvPr id="5" name="Picture 4" descr="A picture containing looking, dark, head, close&#10;&#10;Description automatically generated">
            <a:extLst>
              <a:ext uri="{FF2B5EF4-FFF2-40B4-BE49-F238E27FC236}">
                <a16:creationId xmlns:a16="http://schemas.microsoft.com/office/drawing/2014/main" id="{48D73225-2C6E-432A-84E2-C35919295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59" y="5142518"/>
            <a:ext cx="1371600" cy="13716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Picture 6" descr="A close up of a rug&#10;&#10;Description automatically generated">
            <a:extLst>
              <a:ext uri="{FF2B5EF4-FFF2-40B4-BE49-F238E27FC236}">
                <a16:creationId xmlns:a16="http://schemas.microsoft.com/office/drawing/2014/main" id="{B674A3E5-C05B-4729-8F5A-85A31EDA7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81" y="5142518"/>
            <a:ext cx="1371600" cy="13716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 descr="A picture containing film, vase, sitting, dark&#10;&#10;Description automatically generated">
            <a:extLst>
              <a:ext uri="{FF2B5EF4-FFF2-40B4-BE49-F238E27FC236}">
                <a16:creationId xmlns:a16="http://schemas.microsoft.com/office/drawing/2014/main" id="{32F3A65F-B16F-419E-8E0F-BEE6C57A4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37" y="5142518"/>
            <a:ext cx="1371600" cy="13716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93ACEB-8EC8-48FF-95FB-8B0AAA2626AF}"/>
              </a:ext>
            </a:extLst>
          </p:cNvPr>
          <p:cNvSpPr txBox="1"/>
          <p:nvPr/>
        </p:nvSpPr>
        <p:spPr>
          <a:xfrm>
            <a:off x="1535432" y="4880908"/>
            <a:ext cx="2080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Original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A571E-879F-4985-9B6E-7516972EA439}"/>
              </a:ext>
            </a:extLst>
          </p:cNvPr>
          <p:cNvSpPr txBox="1"/>
          <p:nvPr/>
        </p:nvSpPr>
        <p:spPr>
          <a:xfrm>
            <a:off x="5055994" y="4880908"/>
            <a:ext cx="2080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Selectively Encrypted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AEB79-5AA6-46F7-AA4E-7D6153D9A0F5}"/>
              </a:ext>
            </a:extLst>
          </p:cNvPr>
          <p:cNvSpPr txBox="1"/>
          <p:nvPr/>
        </p:nvSpPr>
        <p:spPr>
          <a:xfrm>
            <a:off x="8576556" y="4880908"/>
            <a:ext cx="2080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Fully Encrypted</a:t>
            </a:r>
          </a:p>
        </p:txBody>
      </p:sp>
    </p:spTree>
    <p:extLst>
      <p:ext uri="{BB962C8B-B14F-4D97-AF65-F5344CB8AC3E}">
        <p14:creationId xmlns:p14="http://schemas.microsoft.com/office/powerpoint/2010/main" val="35086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81C65E-9FC1-4C09-97D8-55677C3BC1CD}"/>
              </a:ext>
            </a:extLst>
          </p:cNvPr>
          <p:cNvSpPr/>
          <p:nvPr/>
        </p:nvSpPr>
        <p:spPr>
          <a:xfrm>
            <a:off x="1577591" y="3667648"/>
            <a:ext cx="2180493" cy="2994409"/>
          </a:xfrm>
          <a:prstGeom prst="rect">
            <a:avLst/>
          </a:prstGeom>
          <a:solidFill>
            <a:schemeClr val="tx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/>
              <a:t>Classical vs. Quantum: Bit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87C6-C10C-4FE3-9265-B84F915B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60320"/>
            <a:ext cx="10554574" cy="3267998"/>
          </a:xfrm>
        </p:spPr>
        <p:txBody>
          <a:bodyPr anchor="t"/>
          <a:lstStyle/>
          <a:p>
            <a:r>
              <a:rPr lang="en-US" b="1" dirty="0"/>
              <a:t>Classical bits </a:t>
            </a:r>
            <a:r>
              <a:rPr lang="en-US" dirty="0"/>
              <a:t>are </a:t>
            </a:r>
            <a:r>
              <a:rPr lang="en-US" u="sng" dirty="0"/>
              <a:t>discrete</a:t>
            </a:r>
            <a:r>
              <a:rPr lang="en-US" dirty="0"/>
              <a:t> values of </a:t>
            </a:r>
            <a:r>
              <a:rPr lang="en-US" b="1" dirty="0"/>
              <a:t>0</a:t>
            </a:r>
            <a:r>
              <a:rPr lang="en-US" dirty="0"/>
              <a:t> or </a:t>
            </a:r>
            <a:r>
              <a:rPr lang="en-US" b="1" dirty="0"/>
              <a:t>1 </a:t>
            </a:r>
            <a:r>
              <a:rPr lang="en-US" u="sng" dirty="0"/>
              <a:t>exclusively</a:t>
            </a:r>
            <a:endParaRPr lang="en-US" b="1" u="sng" dirty="0"/>
          </a:p>
          <a:p>
            <a:r>
              <a:rPr lang="en-US" b="1" dirty="0"/>
              <a:t>Quantum bits (qubits) </a:t>
            </a:r>
            <a:r>
              <a:rPr lang="en-US" dirty="0"/>
              <a:t>are </a:t>
            </a:r>
            <a:r>
              <a:rPr lang="en-US" u="sng" dirty="0"/>
              <a:t>continuous</a:t>
            </a:r>
            <a:r>
              <a:rPr lang="en-US" dirty="0"/>
              <a:t> probability vectors of </a:t>
            </a:r>
            <a:r>
              <a:rPr lang="en-US" b="1" dirty="0"/>
              <a:t>0</a:t>
            </a:r>
            <a:r>
              <a:rPr lang="en-US" dirty="0"/>
              <a:t> or </a:t>
            </a:r>
            <a:r>
              <a:rPr lang="en-US" b="1" dirty="0"/>
              <a:t>1 </a:t>
            </a:r>
            <a:r>
              <a:rPr lang="en-US" u="sng" dirty="0"/>
              <a:t>inclusively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FA05AC-253E-49B0-95B9-21DEE8E23347}"/>
              </a:ext>
            </a:extLst>
          </p:cNvPr>
          <p:cNvCxnSpPr>
            <a:cxnSpLocks noChangeAspect="1"/>
          </p:cNvCxnSpPr>
          <p:nvPr/>
        </p:nvCxnSpPr>
        <p:spPr>
          <a:xfrm>
            <a:off x="2594157" y="4680704"/>
            <a:ext cx="0" cy="914400"/>
          </a:xfrm>
          <a:prstGeom prst="line">
            <a:avLst/>
          </a:prstGeom>
          <a:ln w="38100" cmpd="sng">
            <a:solidFill>
              <a:schemeClr val="bg1">
                <a:alpha val="88000"/>
              </a:schemeClr>
            </a:solidFill>
            <a:headEnd type="oval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60D7A1-9B78-4FA8-B96F-2BAAF2E93312}"/>
              </a:ext>
            </a:extLst>
          </p:cNvPr>
          <p:cNvSpPr txBox="1"/>
          <p:nvPr/>
        </p:nvSpPr>
        <p:spPr>
          <a:xfrm>
            <a:off x="2345531" y="3778820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1EF0DD-E87F-483E-B644-BC48F1C2108A}"/>
              </a:ext>
            </a:extLst>
          </p:cNvPr>
          <p:cNvSpPr txBox="1"/>
          <p:nvPr/>
        </p:nvSpPr>
        <p:spPr>
          <a:xfrm>
            <a:off x="2345531" y="5665442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CD847-6FA5-448D-B99C-B549B2C67E0A}"/>
              </a:ext>
            </a:extLst>
          </p:cNvPr>
          <p:cNvSpPr/>
          <p:nvPr/>
        </p:nvSpPr>
        <p:spPr>
          <a:xfrm>
            <a:off x="4041112" y="3667647"/>
            <a:ext cx="6573297" cy="2994409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3C4936-F440-41BA-8E27-EB1DAC24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800" y="3810831"/>
            <a:ext cx="3907187" cy="27080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77E0F3-3EEE-4374-993B-EAC659F4222B}"/>
              </a:ext>
            </a:extLst>
          </p:cNvPr>
          <p:cNvSpPr txBox="1"/>
          <p:nvPr/>
        </p:nvSpPr>
        <p:spPr>
          <a:xfrm>
            <a:off x="5261228" y="36174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4B1E3C-0BFB-4AB0-A3B2-5EAED061B2AE}"/>
              </a:ext>
            </a:extLst>
          </p:cNvPr>
          <p:cNvSpPr txBox="1"/>
          <p:nvPr/>
        </p:nvSpPr>
        <p:spPr>
          <a:xfrm>
            <a:off x="5261228" y="61699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59334F-2D85-4FE4-A069-D775E8A0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193" y="4420659"/>
            <a:ext cx="2080009" cy="1434489"/>
          </a:xfrm>
          <a:prstGeom prst="rect">
            <a:avLst/>
          </a:prstGeom>
        </p:spPr>
      </p:pic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2CA6942C-4BEF-4CEC-A4BD-289F7848C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938" y="6124066"/>
            <a:ext cx="457264" cy="457264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B8E6CE2-3400-4F91-AEB9-AE43D8059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23" y="6124066"/>
            <a:ext cx="45726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0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/>
              <a:t>Classical vs. Quantum: Bit String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87C6-C10C-4FE3-9265-B84F915B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560320"/>
            <a:ext cx="4587790" cy="2614581"/>
          </a:xfrm>
        </p:spPr>
        <p:txBody>
          <a:bodyPr anchor="t"/>
          <a:lstStyle/>
          <a:p>
            <a:r>
              <a:rPr lang="en-US" dirty="0"/>
              <a:t>In a classical bitmap, an </a:t>
            </a:r>
            <a:r>
              <a:rPr lang="en-US" b="1" i="1" dirty="0" err="1"/>
              <a:t>M</a:t>
            </a:r>
            <a:r>
              <a:rPr lang="en-US" dirty="0" err="1"/>
              <a:t>ˣ</a:t>
            </a:r>
            <a:r>
              <a:rPr lang="en-US" b="1" i="1" dirty="0" err="1"/>
              <a:t>N</a:t>
            </a:r>
            <a:r>
              <a:rPr lang="en-US" dirty="0"/>
              <a:t> image with </a:t>
            </a:r>
            <a:r>
              <a:rPr lang="en-US" b="1" i="1" dirty="0"/>
              <a:t>C</a:t>
            </a:r>
            <a:r>
              <a:rPr lang="en-US" dirty="0"/>
              <a:t> colors needs </a:t>
            </a:r>
            <a:r>
              <a:rPr lang="en-US" b="1" i="1" dirty="0"/>
              <a:t>M</a:t>
            </a:r>
            <a:r>
              <a:rPr lang="en-US" dirty="0"/>
              <a:t>ˣ</a:t>
            </a:r>
            <a:r>
              <a:rPr lang="en-US" b="1" i="1" dirty="0"/>
              <a:t>N</a:t>
            </a:r>
            <a:r>
              <a:rPr lang="en-US" dirty="0"/>
              <a:t>ˣ</a:t>
            </a:r>
            <a:r>
              <a:rPr lang="en-US" i="1" dirty="0"/>
              <a:t>log</a:t>
            </a:r>
            <a:r>
              <a:rPr lang="en-US" i="1" baseline="-25000" dirty="0"/>
              <a:t>2</a:t>
            </a:r>
            <a:r>
              <a:rPr lang="en-US" i="1" dirty="0"/>
              <a:t>(</a:t>
            </a:r>
            <a:r>
              <a:rPr lang="en-US" b="1" i="1" dirty="0"/>
              <a:t>C</a:t>
            </a:r>
            <a:r>
              <a:rPr lang="en-US" i="1" dirty="0"/>
              <a:t>) </a:t>
            </a:r>
            <a:r>
              <a:rPr lang="en-US" dirty="0"/>
              <a:t>bits</a:t>
            </a:r>
          </a:p>
          <a:p>
            <a:r>
              <a:rPr lang="en-US" dirty="0"/>
              <a:t>The </a:t>
            </a:r>
            <a:r>
              <a:rPr lang="en-US" dirty="0" err="1"/>
              <a:t>Bitplane</a:t>
            </a:r>
            <a:r>
              <a:rPr lang="en-US" dirty="0"/>
              <a:t> Representation of Quantum Images (BRQI) method needs </a:t>
            </a:r>
            <a:r>
              <a:rPr lang="en-US" i="1" dirty="0"/>
              <a:t>log</a:t>
            </a:r>
            <a:r>
              <a:rPr lang="en-US" i="1" baseline="-25000" dirty="0"/>
              <a:t>2</a:t>
            </a:r>
            <a:r>
              <a:rPr lang="en-US" i="1" dirty="0"/>
              <a:t>(</a:t>
            </a:r>
            <a:r>
              <a:rPr lang="en-US" b="1" i="1" dirty="0"/>
              <a:t>M</a:t>
            </a:r>
            <a:r>
              <a:rPr lang="en-US" dirty="0"/>
              <a:t>ˣ</a:t>
            </a:r>
            <a:r>
              <a:rPr lang="en-US" b="1" i="1" dirty="0"/>
              <a:t>N</a:t>
            </a:r>
            <a:r>
              <a:rPr lang="en-US" dirty="0"/>
              <a:t>ˣ</a:t>
            </a:r>
            <a:r>
              <a:rPr lang="en-US" i="1" dirty="0"/>
              <a:t>log</a:t>
            </a:r>
            <a:r>
              <a:rPr lang="en-US" i="1" baseline="-25000" dirty="0"/>
              <a:t>2</a:t>
            </a:r>
            <a:r>
              <a:rPr lang="en-US" i="1" dirty="0"/>
              <a:t>(</a:t>
            </a:r>
            <a:r>
              <a:rPr lang="en-US" b="1" i="1" dirty="0"/>
              <a:t>C</a:t>
            </a:r>
            <a:r>
              <a:rPr lang="en-US" i="1" dirty="0"/>
              <a:t>)) + 1 </a:t>
            </a:r>
            <a:r>
              <a:rPr lang="en-US" dirty="0"/>
              <a:t>qubits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343F5-3BAD-402F-B899-0602A184B885}"/>
              </a:ext>
            </a:extLst>
          </p:cNvPr>
          <p:cNvGraphicFramePr>
            <a:graphicFrameLocks noGrp="1"/>
          </p:cNvGraphicFramePr>
          <p:nvPr/>
        </p:nvGraphicFramePr>
        <p:xfrm>
          <a:off x="1143298" y="4464686"/>
          <a:ext cx="366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35">
                  <a:extLst>
                    <a:ext uri="{9D8B030D-6E8A-4147-A177-3AD203B41FA5}">
                      <a16:colId xmlns:a16="http://schemas.microsoft.com/office/drawing/2014/main" val="796661130"/>
                    </a:ext>
                  </a:extLst>
                </a:gridCol>
                <a:gridCol w="1221135">
                  <a:extLst>
                    <a:ext uri="{9D8B030D-6E8A-4147-A177-3AD203B41FA5}">
                      <a16:colId xmlns:a16="http://schemas.microsoft.com/office/drawing/2014/main" val="2837316499"/>
                    </a:ext>
                  </a:extLst>
                </a:gridCol>
                <a:gridCol w="1221135">
                  <a:extLst>
                    <a:ext uri="{9D8B030D-6E8A-4147-A177-3AD203B41FA5}">
                      <a16:colId xmlns:a16="http://schemas.microsoft.com/office/drawing/2014/main" val="1764483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7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262144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8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2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13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2097152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80948"/>
                  </a:ext>
                </a:extLst>
              </a:tr>
            </a:tbl>
          </a:graphicData>
        </a:graphic>
      </p:graphicFrame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24C05F7-3D89-45CC-9310-CF7CF4518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81" y="2560320"/>
            <a:ext cx="5011421" cy="37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0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/>
              <a:t>Classical vs. Quantum: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87C6-C10C-4FE3-9265-B84F915B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0" y="2308634"/>
            <a:ext cx="5431365" cy="4549366"/>
          </a:xfrm>
        </p:spPr>
        <p:txBody>
          <a:bodyPr anchor="t">
            <a:normAutofit/>
          </a:bodyPr>
          <a:lstStyle/>
          <a:p>
            <a:r>
              <a:rPr lang="en-US" b="1" dirty="0"/>
              <a:t>Classical algorithms </a:t>
            </a:r>
            <a:r>
              <a:rPr lang="en-US" dirty="0"/>
              <a:t>must operate over sets of bits iteratively</a:t>
            </a:r>
          </a:p>
          <a:p>
            <a:pPr lvl="1"/>
            <a:r>
              <a:rPr lang="en-US" dirty="0"/>
              <a:t>Very easy to manipulate, less prone to error</a:t>
            </a:r>
          </a:p>
          <a:p>
            <a:pPr lvl="1"/>
            <a:r>
              <a:rPr lang="en-US" dirty="0"/>
              <a:t>Improved with more efficient algorithms, better processors, and multiple threads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Quantum algorithms </a:t>
            </a:r>
            <a:r>
              <a:rPr lang="en-US" dirty="0"/>
              <a:t>can operate over sets of entangled qubits simultaneously</a:t>
            </a:r>
          </a:p>
          <a:p>
            <a:pPr lvl="1"/>
            <a:r>
              <a:rPr lang="en-US" dirty="0"/>
              <a:t>Significantly improved time complexity for large sets, completely secure while in quantum state</a:t>
            </a:r>
          </a:p>
          <a:p>
            <a:pPr lvl="1"/>
            <a:r>
              <a:rPr lang="en-US" dirty="0"/>
              <a:t>Improved with better particles/environments for manipulation, better error correction</a:t>
            </a:r>
          </a:p>
          <a:p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353F4BC-2564-4A3C-A71A-DB6E18B5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49" y="2308634"/>
            <a:ext cx="4636675" cy="1639339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8689E87-1CEA-44A7-80D6-F31EBCB43479}"/>
              </a:ext>
            </a:extLst>
          </p:cNvPr>
          <p:cNvGrpSpPr/>
          <p:nvPr/>
        </p:nvGrpSpPr>
        <p:grpSpPr>
          <a:xfrm>
            <a:off x="6821182" y="4299808"/>
            <a:ext cx="4775812" cy="2560320"/>
            <a:chOff x="6843716" y="4073087"/>
            <a:chExt cx="4775812" cy="2560320"/>
          </a:xfrm>
        </p:grpSpPr>
        <p:pic>
          <p:nvPicPr>
            <p:cNvPr id="7" name="Picture 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12F7A265-89C7-4BBA-A71A-79D144122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785" y="4073087"/>
              <a:ext cx="4730743" cy="256032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C97BFA-31B5-4AF7-BEC2-A378B0776AE5}"/>
                </a:ext>
              </a:extLst>
            </p:cNvPr>
            <p:cNvSpPr/>
            <p:nvPr/>
          </p:nvSpPr>
          <p:spPr>
            <a:xfrm>
              <a:off x="6843716" y="4073087"/>
              <a:ext cx="4726811" cy="372818"/>
            </a:xfrm>
            <a:prstGeom prst="rect">
              <a:avLst/>
            </a:prstGeom>
            <a:solidFill>
              <a:srgbClr val="212121"/>
            </a:solidFill>
            <a:ln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9EC660-6E50-4555-B23B-3D4A44CD289C}"/>
                </a:ext>
              </a:extLst>
            </p:cNvPr>
            <p:cNvSpPr/>
            <p:nvPr/>
          </p:nvSpPr>
          <p:spPr>
            <a:xfrm>
              <a:off x="6843716" y="6123621"/>
              <a:ext cx="4726811" cy="507658"/>
            </a:xfrm>
            <a:prstGeom prst="rect">
              <a:avLst/>
            </a:prstGeom>
            <a:solidFill>
              <a:srgbClr val="212121"/>
            </a:solidFill>
            <a:ln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7182DD2-291A-4B0E-853A-DAE99FC88797}"/>
              </a:ext>
            </a:extLst>
          </p:cNvPr>
          <p:cNvSpPr/>
          <p:nvPr/>
        </p:nvSpPr>
        <p:spPr>
          <a:xfrm>
            <a:off x="6866252" y="4672626"/>
            <a:ext cx="4636774" cy="167558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/>
              <a:t>Recreating the Encryption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87C6-C10C-4FE3-9265-B84F915B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60320"/>
            <a:ext cx="10554574" cy="3267998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The base paper from </a:t>
            </a:r>
            <a:r>
              <a:rPr lang="en-US" dirty="0" err="1"/>
              <a:t>Heidari</a:t>
            </a:r>
            <a:r>
              <a:rPr lang="en-US" dirty="0"/>
              <a:t> et al.</a:t>
            </a:r>
            <a:r>
              <a:rPr lang="en-US" baseline="30000" dirty="0"/>
              <a:t>1</a:t>
            </a:r>
            <a:r>
              <a:rPr lang="en-US" dirty="0"/>
              <a:t> describes the encryption and decryption methods for an image already represented in quantum data. Recreating these methods was done in </a:t>
            </a:r>
            <a:r>
              <a:rPr lang="en-US" dirty="0">
                <a:hlinkClick r:id="rId2"/>
              </a:rPr>
              <a:t>IBM’s Quantum Computing Circuit Composer</a:t>
            </a:r>
            <a:r>
              <a:rPr lang="en-US" dirty="0"/>
              <a:t>. This provided initial code for </a:t>
            </a:r>
            <a:r>
              <a:rPr lang="en-US" dirty="0">
                <a:hlinkClick r:id="rId3"/>
              </a:rPr>
              <a:t>Qiskit</a:t>
            </a:r>
            <a:r>
              <a:rPr lang="en-US" dirty="0"/>
              <a:t> (Python).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F00481-E277-42F9-9847-0B92A41C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357" y="3932709"/>
            <a:ext cx="4572000" cy="2571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4321AD-8432-4888-9A7B-4FFB9E60D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645" y="3932709"/>
            <a:ext cx="4572000" cy="2571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5C7036-D78C-49EC-BAC4-DC45CD43FDF2}"/>
              </a:ext>
            </a:extLst>
          </p:cNvPr>
          <p:cNvSpPr txBox="1"/>
          <p:nvPr/>
        </p:nvSpPr>
        <p:spPr>
          <a:xfrm>
            <a:off x="2417352" y="3671099"/>
            <a:ext cx="2080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Encryption 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7491E-631D-439C-8582-216421F6EBF8}"/>
              </a:ext>
            </a:extLst>
          </p:cNvPr>
          <p:cNvSpPr txBox="1"/>
          <p:nvPr/>
        </p:nvSpPr>
        <p:spPr>
          <a:xfrm>
            <a:off x="7694639" y="3671099"/>
            <a:ext cx="2080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Decryption Method</a:t>
            </a:r>
          </a:p>
        </p:txBody>
      </p:sp>
    </p:spTree>
    <p:extLst>
      <p:ext uri="{BB962C8B-B14F-4D97-AF65-F5344CB8AC3E}">
        <p14:creationId xmlns:p14="http://schemas.microsoft.com/office/powerpoint/2010/main" val="259661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/>
              <a:t>Converting Classical Data to Quantum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A8E851-5BB4-4D1D-B664-46B0D7F4A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5837" y="3707560"/>
            <a:ext cx="3657600" cy="2743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22A9C4-2C73-47E5-9486-4283676E4D88}"/>
              </a:ext>
            </a:extLst>
          </p:cNvPr>
          <p:cNvCxnSpPr>
            <a:cxnSpLocks/>
          </p:cNvCxnSpPr>
          <p:nvPr/>
        </p:nvCxnSpPr>
        <p:spPr>
          <a:xfrm>
            <a:off x="5245240" y="5202003"/>
            <a:ext cx="1346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DA9C8B-F1F7-4A0E-8360-2BDAAEA8DBAC}"/>
              </a:ext>
            </a:extLst>
          </p:cNvPr>
          <p:cNvSpPr txBox="1"/>
          <p:nvPr/>
        </p:nvSpPr>
        <p:spPr>
          <a:xfrm>
            <a:off x="5470562" y="4490753"/>
            <a:ext cx="911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?</a:t>
            </a:r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224A06B-8FF7-4BF4-A67C-815305F8E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312" y="3707560"/>
            <a:ext cx="4460429" cy="27432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BE8C11-38F9-4A9D-AB77-6C6A19262D24}"/>
              </a:ext>
            </a:extLst>
          </p:cNvPr>
          <p:cNvSpPr txBox="1">
            <a:spLocks/>
          </p:cNvSpPr>
          <p:nvPr/>
        </p:nvSpPr>
        <p:spPr>
          <a:xfrm>
            <a:off x="818712" y="2560320"/>
            <a:ext cx="10554574" cy="32679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Problem: </a:t>
            </a:r>
            <a:r>
              <a:rPr lang="en-US" dirty="0"/>
              <a:t>need to recreate images in qubits</a:t>
            </a:r>
          </a:p>
          <a:p>
            <a:r>
              <a:rPr lang="en-US" b="1" dirty="0"/>
              <a:t>No-cloning theorem: </a:t>
            </a:r>
          </a:p>
          <a:p>
            <a:pPr lvl="1"/>
            <a:r>
              <a:rPr lang="en-US" i="1" dirty="0"/>
              <a:t>An arbitrary unknown qubit cannot be copied or amplified without disturbing its original state.</a:t>
            </a:r>
          </a:p>
        </p:txBody>
      </p:sp>
    </p:spTree>
    <p:extLst>
      <p:ext uri="{BB962C8B-B14F-4D97-AF65-F5344CB8AC3E}">
        <p14:creationId xmlns:p14="http://schemas.microsoft.com/office/powerpoint/2010/main" val="239457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ED5FEA-860E-426F-AF0B-32DABA2BEF03}"/>
              </a:ext>
            </a:extLst>
          </p:cNvPr>
          <p:cNvSpPr/>
          <p:nvPr/>
        </p:nvSpPr>
        <p:spPr>
          <a:xfrm>
            <a:off x="704335" y="3904735"/>
            <a:ext cx="10466173" cy="2591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/>
              <a:t>Using Quantum Circuits to Initialize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D0B29-6928-46F9-920F-EF33E4A7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195" y="4061616"/>
            <a:ext cx="4440969" cy="2277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A4E29-CA68-4E05-8359-B87DCDCF6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92" y="4186173"/>
            <a:ext cx="4368737" cy="20288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C61EE0-4E8B-489E-A5D3-E2F06BF5FEE9}"/>
              </a:ext>
            </a:extLst>
          </p:cNvPr>
          <p:cNvSpPr txBox="1">
            <a:spLocks/>
          </p:cNvSpPr>
          <p:nvPr/>
        </p:nvSpPr>
        <p:spPr>
          <a:xfrm>
            <a:off x="818712" y="2560320"/>
            <a:ext cx="10554574" cy="32679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 in “A Quantum Image Representation Based on </a:t>
            </a:r>
            <a:r>
              <a:rPr lang="en-US" dirty="0" err="1"/>
              <a:t>Bitplanes</a:t>
            </a:r>
            <a:r>
              <a:rPr lang="en-US" dirty="0"/>
              <a:t>” by Li et al</a:t>
            </a:r>
            <a:r>
              <a:rPr lang="en-US" baseline="30000" dirty="0"/>
              <a:t>3</a:t>
            </a:r>
            <a:r>
              <a:rPr lang="en-US" dirty="0"/>
              <a:t>.</a:t>
            </a:r>
          </a:p>
          <a:p>
            <a:r>
              <a:rPr lang="en-US" dirty="0"/>
              <a:t>Initial states are created through a quantum circuit specific to that image</a:t>
            </a:r>
          </a:p>
          <a:p>
            <a:pPr lvl="1"/>
            <a:r>
              <a:rPr lang="en-US" dirty="0"/>
              <a:t>CNOT (conditional-NOT) gates are used to create dependencies between specific outcomes</a:t>
            </a:r>
          </a:p>
        </p:txBody>
      </p:sp>
    </p:spTree>
    <p:extLst>
      <p:ext uri="{BB962C8B-B14F-4D97-AF65-F5344CB8AC3E}">
        <p14:creationId xmlns:p14="http://schemas.microsoft.com/office/powerpoint/2010/main" val="6373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D467-547C-4E31-AD0A-0784925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1561"/>
            <a:ext cx="10571998" cy="1266942"/>
          </a:xfrm>
        </p:spPr>
        <p:txBody>
          <a:bodyPr anchor="ctr"/>
          <a:lstStyle/>
          <a:p>
            <a:r>
              <a:rPr lang="en-US" dirty="0" err="1"/>
              <a:t>Qiskit</a:t>
            </a:r>
            <a:r>
              <a:rPr lang="en-US" dirty="0"/>
              <a:t> Circuit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87C6-C10C-4FE3-9265-B84F915B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287" y="2560320"/>
            <a:ext cx="2847975" cy="37320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This code demonstrates a basic implementation of the method for creating a circuit that generates a specific image as quantum data.</a:t>
            </a:r>
          </a:p>
          <a:p>
            <a:pPr marL="0" indent="0">
              <a:buNone/>
            </a:pPr>
            <a:r>
              <a:rPr lang="en-US" dirty="0"/>
              <a:t>The example here is the same as the image from the previous slide.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51DB392-009B-4874-9853-268CDB127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4" y="2560320"/>
            <a:ext cx="4058825" cy="3736105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4D9A15E-494B-4FA7-A91E-E0011EC3A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99" y="2560320"/>
            <a:ext cx="4222288" cy="37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86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13881</TotalTime>
  <Words>1208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Century Gothic</vt:lpstr>
      <vt:lpstr>Wingdings 2</vt:lpstr>
      <vt:lpstr>Quotable</vt:lpstr>
      <vt:lpstr>Quantum Selective Encryption for Medical Images</vt:lpstr>
      <vt:lpstr>Selective Encryption for Medical Images</vt:lpstr>
      <vt:lpstr>Classical vs. Quantum: Bit Representation</vt:lpstr>
      <vt:lpstr>Classical vs. Quantum: Bit String Lengths</vt:lpstr>
      <vt:lpstr>Classical vs. Quantum: Algorithms</vt:lpstr>
      <vt:lpstr>Recreating the Encryption Method</vt:lpstr>
      <vt:lpstr>Converting Classical Data to Quantum</vt:lpstr>
      <vt:lpstr>Using Quantum Circuits to Initialize Data</vt:lpstr>
      <vt:lpstr>Qiskit Circuit Generation</vt:lpstr>
      <vt:lpstr>Image Retrieval through Measurements</vt:lpstr>
      <vt:lpstr>Encrypting Large Images</vt:lpstr>
      <vt:lpstr>Correlation and Entropy Testing</vt:lpstr>
      <vt:lpstr>Encryption Transformations</vt:lpstr>
      <vt:lpstr>Encryption Methods on Sample Palette</vt:lpstr>
      <vt:lpstr>Encryption Methods on Bear Image</vt:lpstr>
      <vt:lpstr>Simulation Results</vt:lpstr>
      <vt:lpstr>References in Draft Report</vt:lpstr>
      <vt:lpstr>Additional References for Final Draft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Wireless Security: Technical Challenges, Recent Advances, and Future Trends</dc:title>
  <dc:creator>Brian Donald Cornet</dc:creator>
  <cp:lastModifiedBy>Brian Cornet</cp:lastModifiedBy>
  <cp:revision>280</cp:revision>
  <dcterms:created xsi:type="dcterms:W3CDTF">2020-02-24T01:50:36Z</dcterms:created>
  <dcterms:modified xsi:type="dcterms:W3CDTF">2021-04-29T17:21:47Z</dcterms:modified>
</cp:coreProperties>
</file>