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5"/>
  </p:notesMasterIdLst>
  <p:sldIdLst>
    <p:sldId id="256" r:id="rId2"/>
    <p:sldId id="290" r:id="rId3"/>
    <p:sldId id="259" r:id="rId4"/>
    <p:sldId id="263" r:id="rId5"/>
    <p:sldId id="264" r:id="rId6"/>
    <p:sldId id="291" r:id="rId7"/>
    <p:sldId id="257" r:id="rId8"/>
    <p:sldId id="260" r:id="rId9"/>
    <p:sldId id="265" r:id="rId10"/>
    <p:sldId id="266" r:id="rId11"/>
    <p:sldId id="270" r:id="rId12"/>
    <p:sldId id="268" r:id="rId13"/>
    <p:sldId id="272" r:id="rId14"/>
    <p:sldId id="271" r:id="rId15"/>
    <p:sldId id="292" r:id="rId16"/>
    <p:sldId id="293" r:id="rId17"/>
    <p:sldId id="294" r:id="rId18"/>
    <p:sldId id="295" r:id="rId19"/>
    <p:sldId id="275" r:id="rId20"/>
    <p:sldId id="286" r:id="rId21"/>
    <p:sldId id="276" r:id="rId22"/>
    <p:sldId id="277" r:id="rId23"/>
    <p:sldId id="278" r:id="rId24"/>
    <p:sldId id="279" r:id="rId25"/>
    <p:sldId id="280" r:id="rId26"/>
    <p:sldId id="288" r:id="rId27"/>
    <p:sldId id="281" r:id="rId28"/>
    <p:sldId id="282" r:id="rId29"/>
    <p:sldId id="296" r:id="rId30"/>
    <p:sldId id="284" r:id="rId31"/>
    <p:sldId id="283" r:id="rId32"/>
    <p:sldId id="287"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3"/>
    <p:restoredTop sz="94776"/>
  </p:normalViewPr>
  <p:slideViewPr>
    <p:cSldViewPr snapToGrid="0">
      <p:cViewPr varScale="1">
        <p:scale>
          <a:sx n="121" d="100"/>
          <a:sy n="121"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7E36D2-F71B-473D-ADC0-E8DCE03F189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739D589-A537-4BD8-8493-B44FD3504621}">
      <dgm:prSet/>
      <dgm:spPr/>
      <dgm:t>
        <a:bodyPr/>
        <a:lstStyle/>
        <a:p>
          <a:r>
            <a:rPr lang="en-US" dirty="0"/>
            <a:t>Dataset Description </a:t>
          </a:r>
        </a:p>
      </dgm:t>
    </dgm:pt>
    <dgm:pt modelId="{602BFDD0-C750-41F1-A584-665C618AB3A0}" type="parTrans" cxnId="{023E9858-CA22-4B8B-8D98-8C6D98778573}">
      <dgm:prSet/>
      <dgm:spPr/>
      <dgm:t>
        <a:bodyPr/>
        <a:lstStyle/>
        <a:p>
          <a:endParaRPr lang="en-US"/>
        </a:p>
      </dgm:t>
    </dgm:pt>
    <dgm:pt modelId="{A71FB6AC-7D32-40EF-863C-A69F9F8785E6}" type="sibTrans" cxnId="{023E9858-CA22-4B8B-8D98-8C6D98778573}">
      <dgm:prSet/>
      <dgm:spPr/>
      <dgm:t>
        <a:bodyPr/>
        <a:lstStyle/>
        <a:p>
          <a:endParaRPr lang="en-US"/>
        </a:p>
      </dgm:t>
    </dgm:pt>
    <dgm:pt modelId="{6E55CF48-4536-45D7-B9CD-7A10229D1C0B}">
      <dgm:prSet/>
      <dgm:spPr/>
      <dgm:t>
        <a:bodyPr/>
        <a:lstStyle/>
        <a:p>
          <a:r>
            <a:rPr lang="en-US" dirty="0"/>
            <a:t>Main objectives</a:t>
          </a:r>
        </a:p>
      </dgm:t>
    </dgm:pt>
    <dgm:pt modelId="{86D99E4B-FEAE-4B6A-8BE7-29DE2731CB4C}" type="parTrans" cxnId="{6B27BB03-D304-4938-9C8E-095755CEDD25}">
      <dgm:prSet/>
      <dgm:spPr/>
      <dgm:t>
        <a:bodyPr/>
        <a:lstStyle/>
        <a:p>
          <a:endParaRPr lang="en-US"/>
        </a:p>
      </dgm:t>
    </dgm:pt>
    <dgm:pt modelId="{A6AA495A-8D3F-444D-BF0E-B4CEC2E6689B}" type="sibTrans" cxnId="{6B27BB03-D304-4938-9C8E-095755CEDD25}">
      <dgm:prSet/>
      <dgm:spPr/>
      <dgm:t>
        <a:bodyPr/>
        <a:lstStyle/>
        <a:p>
          <a:endParaRPr lang="en-US"/>
        </a:p>
      </dgm:t>
    </dgm:pt>
    <dgm:pt modelId="{6693D5FA-A406-451D-9B43-43D36379B769}">
      <dgm:prSet/>
      <dgm:spPr/>
      <dgm:t>
        <a:bodyPr/>
        <a:lstStyle/>
        <a:p>
          <a:r>
            <a:rPr lang="en-US" dirty="0"/>
            <a:t>Data Exploration</a:t>
          </a:r>
        </a:p>
      </dgm:t>
    </dgm:pt>
    <dgm:pt modelId="{1E93C39E-4925-4FD2-8108-0469C260EB97}" type="parTrans" cxnId="{B1033CD5-A656-492E-9E81-28B24B46C15A}">
      <dgm:prSet/>
      <dgm:spPr/>
      <dgm:t>
        <a:bodyPr/>
        <a:lstStyle/>
        <a:p>
          <a:endParaRPr lang="en-US"/>
        </a:p>
      </dgm:t>
    </dgm:pt>
    <dgm:pt modelId="{05D4F70B-1C75-4CC1-9DE8-49AC3ABE3354}" type="sibTrans" cxnId="{B1033CD5-A656-492E-9E81-28B24B46C15A}">
      <dgm:prSet/>
      <dgm:spPr/>
      <dgm:t>
        <a:bodyPr/>
        <a:lstStyle/>
        <a:p>
          <a:endParaRPr lang="en-US"/>
        </a:p>
      </dgm:t>
    </dgm:pt>
    <dgm:pt modelId="{F03DF0F0-556C-46A4-A28C-EF9195F9ADA3}">
      <dgm:prSet/>
      <dgm:spPr/>
      <dgm:t>
        <a:bodyPr/>
        <a:lstStyle/>
        <a:p>
          <a:r>
            <a:rPr lang="en-US" dirty="0"/>
            <a:t>Machine learning analysis and findings.</a:t>
          </a:r>
        </a:p>
      </dgm:t>
    </dgm:pt>
    <dgm:pt modelId="{959F24C3-5385-4EA4-9702-1CE1A2A6C70A}" type="parTrans" cxnId="{1599B1B7-9597-4FB6-8831-1B18E442080A}">
      <dgm:prSet/>
      <dgm:spPr/>
      <dgm:t>
        <a:bodyPr/>
        <a:lstStyle/>
        <a:p>
          <a:endParaRPr lang="en-US"/>
        </a:p>
      </dgm:t>
    </dgm:pt>
    <dgm:pt modelId="{C24BF778-4F7E-4581-9316-D235238BF650}" type="sibTrans" cxnId="{1599B1B7-9597-4FB6-8831-1B18E442080A}">
      <dgm:prSet/>
      <dgm:spPr/>
      <dgm:t>
        <a:bodyPr/>
        <a:lstStyle/>
        <a:p>
          <a:endParaRPr lang="en-US"/>
        </a:p>
      </dgm:t>
    </dgm:pt>
    <dgm:pt modelId="{A9574A33-EC15-4A5B-9CAA-B16BC71DAE3A}">
      <dgm:prSet/>
      <dgm:spPr/>
      <dgm:t>
        <a:bodyPr/>
        <a:lstStyle/>
        <a:p>
          <a:r>
            <a:rPr lang="en-US"/>
            <a:t>Models flaws and advanced steps. </a:t>
          </a:r>
        </a:p>
      </dgm:t>
    </dgm:pt>
    <dgm:pt modelId="{48604F84-EADB-420F-9887-F53786AE76C9}" type="parTrans" cxnId="{4A1A161A-1A96-476C-BFB6-B4E579057DF2}">
      <dgm:prSet/>
      <dgm:spPr/>
      <dgm:t>
        <a:bodyPr/>
        <a:lstStyle/>
        <a:p>
          <a:endParaRPr lang="en-US"/>
        </a:p>
      </dgm:t>
    </dgm:pt>
    <dgm:pt modelId="{A3EEAB04-DA06-490E-B88A-D591D22EBC18}" type="sibTrans" cxnId="{4A1A161A-1A96-476C-BFB6-B4E579057DF2}">
      <dgm:prSet/>
      <dgm:spPr/>
      <dgm:t>
        <a:bodyPr/>
        <a:lstStyle/>
        <a:p>
          <a:endParaRPr lang="en-US"/>
        </a:p>
      </dgm:t>
    </dgm:pt>
    <dgm:pt modelId="{10D89D8F-B17A-9E4F-A61C-D06089B63167}" type="pres">
      <dgm:prSet presAssocID="{657E36D2-F71B-473D-ADC0-E8DCE03F189B}" presName="linear" presStyleCnt="0">
        <dgm:presLayoutVars>
          <dgm:animLvl val="lvl"/>
          <dgm:resizeHandles val="exact"/>
        </dgm:presLayoutVars>
      </dgm:prSet>
      <dgm:spPr/>
    </dgm:pt>
    <dgm:pt modelId="{F966AA9B-EF67-FF45-9D2B-4BFFF45E2454}" type="pres">
      <dgm:prSet presAssocID="{2739D589-A537-4BD8-8493-B44FD3504621}" presName="parentText" presStyleLbl="node1" presStyleIdx="0" presStyleCnt="5">
        <dgm:presLayoutVars>
          <dgm:chMax val="0"/>
          <dgm:bulletEnabled val="1"/>
        </dgm:presLayoutVars>
      </dgm:prSet>
      <dgm:spPr/>
    </dgm:pt>
    <dgm:pt modelId="{7D0F390E-8686-294F-AC67-FAD57592499D}" type="pres">
      <dgm:prSet presAssocID="{A71FB6AC-7D32-40EF-863C-A69F9F8785E6}" presName="spacer" presStyleCnt="0"/>
      <dgm:spPr/>
    </dgm:pt>
    <dgm:pt modelId="{04114D33-9508-5741-907D-48B694C18F10}" type="pres">
      <dgm:prSet presAssocID="{6E55CF48-4536-45D7-B9CD-7A10229D1C0B}" presName="parentText" presStyleLbl="node1" presStyleIdx="1" presStyleCnt="5">
        <dgm:presLayoutVars>
          <dgm:chMax val="0"/>
          <dgm:bulletEnabled val="1"/>
        </dgm:presLayoutVars>
      </dgm:prSet>
      <dgm:spPr/>
    </dgm:pt>
    <dgm:pt modelId="{3C2CEAC9-B4AD-EE4C-83BD-5FB2CC0EBAB5}" type="pres">
      <dgm:prSet presAssocID="{A6AA495A-8D3F-444D-BF0E-B4CEC2E6689B}" presName="spacer" presStyleCnt="0"/>
      <dgm:spPr/>
    </dgm:pt>
    <dgm:pt modelId="{660E9B7D-6AD5-C340-9023-58717AE9A660}" type="pres">
      <dgm:prSet presAssocID="{6693D5FA-A406-451D-9B43-43D36379B769}" presName="parentText" presStyleLbl="node1" presStyleIdx="2" presStyleCnt="5">
        <dgm:presLayoutVars>
          <dgm:chMax val="0"/>
          <dgm:bulletEnabled val="1"/>
        </dgm:presLayoutVars>
      </dgm:prSet>
      <dgm:spPr/>
    </dgm:pt>
    <dgm:pt modelId="{8D9A64AF-959C-4748-94DF-A33963E855B4}" type="pres">
      <dgm:prSet presAssocID="{05D4F70B-1C75-4CC1-9DE8-49AC3ABE3354}" presName="spacer" presStyleCnt="0"/>
      <dgm:spPr/>
    </dgm:pt>
    <dgm:pt modelId="{39FC3466-D27E-A84A-B643-DFFDF7B48BAF}" type="pres">
      <dgm:prSet presAssocID="{F03DF0F0-556C-46A4-A28C-EF9195F9ADA3}" presName="parentText" presStyleLbl="node1" presStyleIdx="3" presStyleCnt="5">
        <dgm:presLayoutVars>
          <dgm:chMax val="0"/>
          <dgm:bulletEnabled val="1"/>
        </dgm:presLayoutVars>
      </dgm:prSet>
      <dgm:spPr/>
    </dgm:pt>
    <dgm:pt modelId="{ACEE8A80-EA1C-764B-B72F-F33AD38B4041}" type="pres">
      <dgm:prSet presAssocID="{C24BF778-4F7E-4581-9316-D235238BF650}" presName="spacer" presStyleCnt="0"/>
      <dgm:spPr/>
    </dgm:pt>
    <dgm:pt modelId="{D30087A1-50ED-4447-B32A-8556D9419AF2}" type="pres">
      <dgm:prSet presAssocID="{A9574A33-EC15-4A5B-9CAA-B16BC71DAE3A}" presName="parentText" presStyleLbl="node1" presStyleIdx="4" presStyleCnt="5">
        <dgm:presLayoutVars>
          <dgm:chMax val="0"/>
          <dgm:bulletEnabled val="1"/>
        </dgm:presLayoutVars>
      </dgm:prSet>
      <dgm:spPr/>
    </dgm:pt>
  </dgm:ptLst>
  <dgm:cxnLst>
    <dgm:cxn modelId="{6B27BB03-D304-4938-9C8E-095755CEDD25}" srcId="{657E36D2-F71B-473D-ADC0-E8DCE03F189B}" destId="{6E55CF48-4536-45D7-B9CD-7A10229D1C0B}" srcOrd="1" destOrd="0" parTransId="{86D99E4B-FEAE-4B6A-8BE7-29DE2731CB4C}" sibTransId="{A6AA495A-8D3F-444D-BF0E-B4CEC2E6689B}"/>
    <dgm:cxn modelId="{D2110A16-DB0E-8A45-9CEE-0D9DE7E3CFC9}" type="presOf" srcId="{6E55CF48-4536-45D7-B9CD-7A10229D1C0B}" destId="{04114D33-9508-5741-907D-48B694C18F10}" srcOrd="0" destOrd="0" presId="urn:microsoft.com/office/officeart/2005/8/layout/vList2"/>
    <dgm:cxn modelId="{4A1A161A-1A96-476C-BFB6-B4E579057DF2}" srcId="{657E36D2-F71B-473D-ADC0-E8DCE03F189B}" destId="{A9574A33-EC15-4A5B-9CAA-B16BC71DAE3A}" srcOrd="4" destOrd="0" parTransId="{48604F84-EADB-420F-9887-F53786AE76C9}" sibTransId="{A3EEAB04-DA06-490E-B88A-D591D22EBC18}"/>
    <dgm:cxn modelId="{A95E421E-1214-CC4E-8023-4DFC96BEF919}" type="presOf" srcId="{6693D5FA-A406-451D-9B43-43D36379B769}" destId="{660E9B7D-6AD5-C340-9023-58717AE9A660}" srcOrd="0" destOrd="0" presId="urn:microsoft.com/office/officeart/2005/8/layout/vList2"/>
    <dgm:cxn modelId="{38523C4D-FEC3-6247-81F7-A0FE87FF1194}" type="presOf" srcId="{2739D589-A537-4BD8-8493-B44FD3504621}" destId="{F966AA9B-EF67-FF45-9D2B-4BFFF45E2454}" srcOrd="0" destOrd="0" presId="urn:microsoft.com/office/officeart/2005/8/layout/vList2"/>
    <dgm:cxn modelId="{54577254-DE0A-B541-9865-FDC5A392E880}" type="presOf" srcId="{A9574A33-EC15-4A5B-9CAA-B16BC71DAE3A}" destId="{D30087A1-50ED-4447-B32A-8556D9419AF2}" srcOrd="0" destOrd="0" presId="urn:microsoft.com/office/officeart/2005/8/layout/vList2"/>
    <dgm:cxn modelId="{023E9858-CA22-4B8B-8D98-8C6D98778573}" srcId="{657E36D2-F71B-473D-ADC0-E8DCE03F189B}" destId="{2739D589-A537-4BD8-8493-B44FD3504621}" srcOrd="0" destOrd="0" parTransId="{602BFDD0-C750-41F1-A584-665C618AB3A0}" sibTransId="{A71FB6AC-7D32-40EF-863C-A69F9F8785E6}"/>
    <dgm:cxn modelId="{1599B1B7-9597-4FB6-8831-1B18E442080A}" srcId="{657E36D2-F71B-473D-ADC0-E8DCE03F189B}" destId="{F03DF0F0-556C-46A4-A28C-EF9195F9ADA3}" srcOrd="3" destOrd="0" parTransId="{959F24C3-5385-4EA4-9702-1CE1A2A6C70A}" sibTransId="{C24BF778-4F7E-4581-9316-D235238BF650}"/>
    <dgm:cxn modelId="{53BDADB9-24FD-BD47-8A0C-A06F7C7A697E}" type="presOf" srcId="{F03DF0F0-556C-46A4-A28C-EF9195F9ADA3}" destId="{39FC3466-D27E-A84A-B643-DFFDF7B48BAF}" srcOrd="0" destOrd="0" presId="urn:microsoft.com/office/officeart/2005/8/layout/vList2"/>
    <dgm:cxn modelId="{F407C2C6-185B-CA4F-9FC1-9F40B72C3200}" type="presOf" srcId="{657E36D2-F71B-473D-ADC0-E8DCE03F189B}" destId="{10D89D8F-B17A-9E4F-A61C-D06089B63167}" srcOrd="0" destOrd="0" presId="urn:microsoft.com/office/officeart/2005/8/layout/vList2"/>
    <dgm:cxn modelId="{B1033CD5-A656-492E-9E81-28B24B46C15A}" srcId="{657E36D2-F71B-473D-ADC0-E8DCE03F189B}" destId="{6693D5FA-A406-451D-9B43-43D36379B769}" srcOrd="2" destOrd="0" parTransId="{1E93C39E-4925-4FD2-8108-0469C260EB97}" sibTransId="{05D4F70B-1C75-4CC1-9DE8-49AC3ABE3354}"/>
    <dgm:cxn modelId="{C3DDED50-40D8-2247-ABC6-71625162E6E2}" type="presParOf" srcId="{10D89D8F-B17A-9E4F-A61C-D06089B63167}" destId="{F966AA9B-EF67-FF45-9D2B-4BFFF45E2454}" srcOrd="0" destOrd="0" presId="urn:microsoft.com/office/officeart/2005/8/layout/vList2"/>
    <dgm:cxn modelId="{3BC36D0B-97CA-AD45-B307-2D406D425D1B}" type="presParOf" srcId="{10D89D8F-B17A-9E4F-A61C-D06089B63167}" destId="{7D0F390E-8686-294F-AC67-FAD57592499D}" srcOrd="1" destOrd="0" presId="urn:microsoft.com/office/officeart/2005/8/layout/vList2"/>
    <dgm:cxn modelId="{EDFEDEC3-9C07-2246-B6B9-6047240521A3}" type="presParOf" srcId="{10D89D8F-B17A-9E4F-A61C-D06089B63167}" destId="{04114D33-9508-5741-907D-48B694C18F10}" srcOrd="2" destOrd="0" presId="urn:microsoft.com/office/officeart/2005/8/layout/vList2"/>
    <dgm:cxn modelId="{449CBE1D-AF7F-B846-A0A5-7063AA706694}" type="presParOf" srcId="{10D89D8F-B17A-9E4F-A61C-D06089B63167}" destId="{3C2CEAC9-B4AD-EE4C-83BD-5FB2CC0EBAB5}" srcOrd="3" destOrd="0" presId="urn:microsoft.com/office/officeart/2005/8/layout/vList2"/>
    <dgm:cxn modelId="{807C8FBD-1288-8743-BB2F-FE1106E3510E}" type="presParOf" srcId="{10D89D8F-B17A-9E4F-A61C-D06089B63167}" destId="{660E9B7D-6AD5-C340-9023-58717AE9A660}" srcOrd="4" destOrd="0" presId="urn:microsoft.com/office/officeart/2005/8/layout/vList2"/>
    <dgm:cxn modelId="{F777DCCD-762E-1940-BBBC-255934DF8FE1}" type="presParOf" srcId="{10D89D8F-B17A-9E4F-A61C-D06089B63167}" destId="{8D9A64AF-959C-4748-94DF-A33963E855B4}" srcOrd="5" destOrd="0" presId="urn:microsoft.com/office/officeart/2005/8/layout/vList2"/>
    <dgm:cxn modelId="{435457F3-9AFF-3C49-A51C-C328C0B6DFAA}" type="presParOf" srcId="{10D89D8F-B17A-9E4F-A61C-D06089B63167}" destId="{39FC3466-D27E-A84A-B643-DFFDF7B48BAF}" srcOrd="6" destOrd="0" presId="urn:microsoft.com/office/officeart/2005/8/layout/vList2"/>
    <dgm:cxn modelId="{0DEC0BCE-8822-C542-B6D1-E2D339C354DA}" type="presParOf" srcId="{10D89D8F-B17A-9E4F-A61C-D06089B63167}" destId="{ACEE8A80-EA1C-764B-B72F-F33AD38B4041}" srcOrd="7" destOrd="0" presId="urn:microsoft.com/office/officeart/2005/8/layout/vList2"/>
    <dgm:cxn modelId="{CB270746-214B-AE45-B583-7CE56735F99E}" type="presParOf" srcId="{10D89D8F-B17A-9E4F-A61C-D06089B63167}" destId="{D30087A1-50ED-4447-B32A-8556D9419AF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6AA9B-EF67-FF45-9D2B-4BFFF45E2454}">
      <dsp:nvSpPr>
        <dsp:cNvPr id="0" name=""/>
        <dsp:cNvSpPr/>
      </dsp:nvSpPr>
      <dsp:spPr>
        <a:xfrm>
          <a:off x="0" y="930402"/>
          <a:ext cx="6812280" cy="671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Dataset Description </a:t>
          </a:r>
        </a:p>
      </dsp:txBody>
      <dsp:txXfrm>
        <a:off x="32784" y="963186"/>
        <a:ext cx="6746712" cy="606012"/>
      </dsp:txXfrm>
    </dsp:sp>
    <dsp:sp modelId="{04114D33-9508-5741-907D-48B694C18F10}">
      <dsp:nvSpPr>
        <dsp:cNvPr id="0" name=""/>
        <dsp:cNvSpPr/>
      </dsp:nvSpPr>
      <dsp:spPr>
        <a:xfrm>
          <a:off x="0" y="1682622"/>
          <a:ext cx="6812280" cy="671580"/>
        </a:xfrm>
        <a:prstGeom prst="roundRect">
          <a:avLst/>
        </a:prstGeom>
        <a:solidFill>
          <a:schemeClr val="accent2">
            <a:hueOff val="-374198"/>
            <a:satOff val="-169"/>
            <a:lumOff val="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Main objectives</a:t>
          </a:r>
        </a:p>
      </dsp:txBody>
      <dsp:txXfrm>
        <a:off x="32784" y="1715406"/>
        <a:ext cx="6746712" cy="606012"/>
      </dsp:txXfrm>
    </dsp:sp>
    <dsp:sp modelId="{660E9B7D-6AD5-C340-9023-58717AE9A660}">
      <dsp:nvSpPr>
        <dsp:cNvPr id="0" name=""/>
        <dsp:cNvSpPr/>
      </dsp:nvSpPr>
      <dsp:spPr>
        <a:xfrm>
          <a:off x="0" y="2434842"/>
          <a:ext cx="6812280" cy="671580"/>
        </a:xfrm>
        <a:prstGeom prst="roundRect">
          <a:avLst/>
        </a:prstGeom>
        <a:solidFill>
          <a:schemeClr val="accent2">
            <a:hueOff val="-748397"/>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Data Exploration</a:t>
          </a:r>
        </a:p>
      </dsp:txBody>
      <dsp:txXfrm>
        <a:off x="32784" y="2467626"/>
        <a:ext cx="6746712" cy="606012"/>
      </dsp:txXfrm>
    </dsp:sp>
    <dsp:sp modelId="{39FC3466-D27E-A84A-B643-DFFDF7B48BAF}">
      <dsp:nvSpPr>
        <dsp:cNvPr id="0" name=""/>
        <dsp:cNvSpPr/>
      </dsp:nvSpPr>
      <dsp:spPr>
        <a:xfrm>
          <a:off x="0" y="3187062"/>
          <a:ext cx="6812280" cy="671580"/>
        </a:xfrm>
        <a:prstGeom prst="roundRect">
          <a:avLst/>
        </a:prstGeom>
        <a:solidFill>
          <a:schemeClr val="accent2">
            <a:hueOff val="-1122595"/>
            <a:satOff val="-506"/>
            <a:lumOff val="5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Machine learning analysis and findings.</a:t>
          </a:r>
        </a:p>
      </dsp:txBody>
      <dsp:txXfrm>
        <a:off x="32784" y="3219846"/>
        <a:ext cx="6746712" cy="606012"/>
      </dsp:txXfrm>
    </dsp:sp>
    <dsp:sp modelId="{D30087A1-50ED-4447-B32A-8556D9419AF2}">
      <dsp:nvSpPr>
        <dsp:cNvPr id="0" name=""/>
        <dsp:cNvSpPr/>
      </dsp:nvSpPr>
      <dsp:spPr>
        <a:xfrm>
          <a:off x="0" y="3939282"/>
          <a:ext cx="6812280" cy="671580"/>
        </a:xfrm>
        <a:prstGeom prst="roundRect">
          <a:avLst/>
        </a:prstGeom>
        <a:solidFill>
          <a:schemeClr val="accent2">
            <a:hueOff val="-1496794"/>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Models flaws and advanced steps. </a:t>
          </a:r>
        </a:p>
      </dsp:txBody>
      <dsp:txXfrm>
        <a:off x="32784" y="3972066"/>
        <a:ext cx="6746712"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7EDB4-275B-8C49-A6D6-6300A68DBF83}" type="datetimeFigureOut">
              <a:rPr lang="en-US" smtClean="0"/>
              <a:t>10/17/24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2CB7F-A103-994F-8E60-1E98E4EA56A5}" type="slidenum">
              <a:rPr lang="en-US" smtClean="0"/>
              <a:t>‹#›</a:t>
            </a:fld>
            <a:endParaRPr lang="en-US"/>
          </a:p>
        </p:txBody>
      </p:sp>
    </p:spTree>
    <p:extLst>
      <p:ext uri="{BB962C8B-B14F-4D97-AF65-F5344CB8AC3E}">
        <p14:creationId xmlns:p14="http://schemas.microsoft.com/office/powerpoint/2010/main" val="107906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72CB7F-A103-994F-8E60-1E98E4EA56A5}" type="slidenum">
              <a:rPr lang="en-US" smtClean="0"/>
              <a:t>15</a:t>
            </a:fld>
            <a:endParaRPr lang="en-US"/>
          </a:p>
        </p:txBody>
      </p:sp>
    </p:spTree>
    <p:extLst>
      <p:ext uri="{BB962C8B-B14F-4D97-AF65-F5344CB8AC3E}">
        <p14:creationId xmlns:p14="http://schemas.microsoft.com/office/powerpoint/2010/main" val="98997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10/17/24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275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10/17/24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709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10/17/24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87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624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10/17/24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934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8620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188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10/17/24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259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10/17/24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27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10/17/24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1360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10/17/24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913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10/17/24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07370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muratkokludataset/dry-bea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smoke background">
            <a:extLst>
              <a:ext uri="{FF2B5EF4-FFF2-40B4-BE49-F238E27FC236}">
                <a16:creationId xmlns:a16="http://schemas.microsoft.com/office/drawing/2014/main" id="{7D0A8E17-D2D5-EC1E-F02D-DD750D5BAE2B}"/>
              </a:ext>
            </a:extLst>
          </p:cNvPr>
          <p:cNvPicPr>
            <a:picLocks noChangeAspect="1"/>
          </p:cNvPicPr>
          <p:nvPr/>
        </p:nvPicPr>
        <p:blipFill>
          <a:blip r:embed="rId2"/>
          <a:srcRect t="6687" b="8727"/>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3003BD-8042-4CCB-E4A0-86F2AD66F354}"/>
              </a:ext>
            </a:extLst>
          </p:cNvPr>
          <p:cNvSpPr>
            <a:spLocks noGrp="1"/>
          </p:cNvSpPr>
          <p:nvPr>
            <p:ph type="ctrTitle"/>
          </p:nvPr>
        </p:nvSpPr>
        <p:spPr>
          <a:xfrm>
            <a:off x="477981" y="1122363"/>
            <a:ext cx="4023360" cy="3204134"/>
          </a:xfrm>
        </p:spPr>
        <p:txBody>
          <a:bodyPr anchor="b">
            <a:normAutofit/>
          </a:bodyPr>
          <a:lstStyle/>
          <a:p>
            <a:r>
              <a:rPr lang="en-US" sz="4400">
                <a:solidFill>
                  <a:schemeClr val="bg1"/>
                </a:solidFill>
              </a:rPr>
              <a:t>Unsupervised Learning – Dry Bean Clustering</a:t>
            </a:r>
          </a:p>
        </p:txBody>
      </p:sp>
      <p:sp>
        <p:nvSpPr>
          <p:cNvPr id="3" name="Subtitle 2">
            <a:extLst>
              <a:ext uri="{FF2B5EF4-FFF2-40B4-BE49-F238E27FC236}">
                <a16:creationId xmlns:a16="http://schemas.microsoft.com/office/drawing/2014/main" id="{3BB7B109-4A54-9D42-6DDC-AFD3EA16FD96}"/>
              </a:ext>
            </a:extLst>
          </p:cNvPr>
          <p:cNvSpPr>
            <a:spLocks noGrp="1"/>
          </p:cNvSpPr>
          <p:nvPr>
            <p:ph type="subTitle" idx="1"/>
          </p:nvPr>
        </p:nvSpPr>
        <p:spPr>
          <a:xfrm>
            <a:off x="477980" y="4872922"/>
            <a:ext cx="4023359" cy="1208141"/>
          </a:xfrm>
        </p:spPr>
        <p:txBody>
          <a:bodyPr>
            <a:normAutofit/>
          </a:bodyPr>
          <a:lstStyle/>
          <a:p>
            <a:r>
              <a:rPr lang="en-US" sz="2000" dirty="0">
                <a:solidFill>
                  <a:schemeClr val="bg1"/>
                </a:solidFill>
              </a:rPr>
              <a:t>Ben Cottrell</a:t>
            </a:r>
            <a:endParaRPr lang="en-US" sz="2000">
              <a:solidFill>
                <a:schemeClr val="bg1"/>
              </a:solidFill>
            </a:endParaRP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048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2F7A51-8F31-CB94-20C0-F47F4F9D6C3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499E102-A095-3C23-BEBD-927B90362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CDD5FBA-F971-3391-8A2D-46A25D2FC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D8826CFD-0796-7923-2500-64F4DC4D0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11883B1-0988-6105-6606-4C529B3A6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3BBF71BF-EDC0-E2D2-FD6E-5B6F90783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DAA4CA92-9A9B-7ECA-F58B-1505666CD028}"/>
              </a:ext>
            </a:extLst>
          </p:cNvPr>
          <p:cNvSpPr>
            <a:spLocks noGrp="1"/>
          </p:cNvSpPr>
          <p:nvPr>
            <p:ph idx="1"/>
          </p:nvPr>
        </p:nvSpPr>
        <p:spPr>
          <a:xfrm>
            <a:off x="576072" y="61404"/>
            <a:ext cx="4659126" cy="432354"/>
          </a:xfrm>
        </p:spPr>
        <p:txBody>
          <a:bodyPr>
            <a:noAutofit/>
          </a:bodyPr>
          <a:lstStyle/>
          <a:p>
            <a:pPr marL="0" indent="0">
              <a:buNone/>
            </a:pPr>
            <a:r>
              <a:rPr lang="en-GB" b="1" dirty="0"/>
              <a:t>Checking for NULL values</a:t>
            </a:r>
          </a:p>
          <a:p>
            <a:pPr marL="0" indent="0">
              <a:buNone/>
            </a:pPr>
            <a:endParaRPr lang="en-US" b="1" dirty="0"/>
          </a:p>
        </p:txBody>
      </p:sp>
      <p:pic>
        <p:nvPicPr>
          <p:cNvPr id="2" name="Picture 1">
            <a:extLst>
              <a:ext uri="{FF2B5EF4-FFF2-40B4-BE49-F238E27FC236}">
                <a16:creationId xmlns:a16="http://schemas.microsoft.com/office/drawing/2014/main" id="{3E85F5E5-1AE0-8749-13D8-8996FB0CFAD4}"/>
              </a:ext>
            </a:extLst>
          </p:cNvPr>
          <p:cNvPicPr>
            <a:picLocks noChangeAspect="1"/>
          </p:cNvPicPr>
          <p:nvPr/>
        </p:nvPicPr>
        <p:blipFill>
          <a:blip r:embed="rId2"/>
          <a:stretch>
            <a:fillRect/>
          </a:stretch>
        </p:blipFill>
        <p:spPr>
          <a:xfrm>
            <a:off x="1282740" y="1297237"/>
            <a:ext cx="2070060" cy="3919901"/>
          </a:xfrm>
          <a:prstGeom prst="rect">
            <a:avLst/>
          </a:prstGeom>
        </p:spPr>
      </p:pic>
      <p:sp>
        <p:nvSpPr>
          <p:cNvPr id="3" name="TextBox 2">
            <a:extLst>
              <a:ext uri="{FF2B5EF4-FFF2-40B4-BE49-F238E27FC236}">
                <a16:creationId xmlns:a16="http://schemas.microsoft.com/office/drawing/2014/main" id="{E67E99F5-8CBA-E88F-0781-B288D0CCC01C}"/>
              </a:ext>
            </a:extLst>
          </p:cNvPr>
          <p:cNvSpPr txBox="1"/>
          <p:nvPr/>
        </p:nvSpPr>
        <p:spPr>
          <a:xfrm>
            <a:off x="4056888" y="1608436"/>
            <a:ext cx="3635297" cy="523220"/>
          </a:xfrm>
          <a:prstGeom prst="rect">
            <a:avLst/>
          </a:prstGeom>
          <a:noFill/>
        </p:spPr>
        <p:txBody>
          <a:bodyPr wrap="square" rtlCol="0">
            <a:spAutoFit/>
          </a:bodyPr>
          <a:lstStyle/>
          <a:p>
            <a:r>
              <a:rPr lang="en-US" sz="1400" dirty="0"/>
              <a:t>Using the above code, we see that there are no missing values in the data set</a:t>
            </a:r>
          </a:p>
        </p:txBody>
      </p:sp>
    </p:spTree>
    <p:extLst>
      <p:ext uri="{BB962C8B-B14F-4D97-AF65-F5344CB8AC3E}">
        <p14:creationId xmlns:p14="http://schemas.microsoft.com/office/powerpoint/2010/main" val="198932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33E962-0F89-5C0F-38D3-3532C62D0C80}"/>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FD10251A-9C65-4C38-6501-36F856C4A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5AFF3DC-E40E-3CF0-1F28-D452E4E1E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C41F0C7D-E630-DE16-46EC-7B15B24B1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F8077C92-29FD-3DBA-7137-832E40305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1ACFDAE-C05E-24F9-A483-276632D2E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113949D3-17A7-26FD-EA25-8BC8D662B8C8}"/>
              </a:ext>
            </a:extLst>
          </p:cNvPr>
          <p:cNvSpPr>
            <a:spLocks noGrp="1"/>
          </p:cNvSpPr>
          <p:nvPr>
            <p:ph idx="1"/>
          </p:nvPr>
        </p:nvSpPr>
        <p:spPr>
          <a:xfrm>
            <a:off x="576072" y="74590"/>
            <a:ext cx="7556884" cy="464010"/>
          </a:xfrm>
        </p:spPr>
        <p:txBody>
          <a:bodyPr>
            <a:noAutofit/>
          </a:bodyPr>
          <a:lstStyle/>
          <a:p>
            <a:pPr marL="0" indent="0">
              <a:buNone/>
            </a:pPr>
            <a:r>
              <a:rPr lang="en-GB" b="1" dirty="0"/>
              <a:t>Identifying Categorical and Numerical Features</a:t>
            </a:r>
          </a:p>
          <a:p>
            <a:pPr marL="0" indent="0">
              <a:buNone/>
            </a:pPr>
            <a:endParaRPr lang="en-US" b="1" dirty="0"/>
          </a:p>
        </p:txBody>
      </p:sp>
      <p:pic>
        <p:nvPicPr>
          <p:cNvPr id="3" name="Picture 2">
            <a:extLst>
              <a:ext uri="{FF2B5EF4-FFF2-40B4-BE49-F238E27FC236}">
                <a16:creationId xmlns:a16="http://schemas.microsoft.com/office/drawing/2014/main" id="{748C46BE-DC30-CF73-D563-09D4658929C5}"/>
              </a:ext>
            </a:extLst>
          </p:cNvPr>
          <p:cNvPicPr>
            <a:picLocks noChangeAspect="1"/>
          </p:cNvPicPr>
          <p:nvPr/>
        </p:nvPicPr>
        <p:blipFill>
          <a:blip r:embed="rId2"/>
          <a:stretch>
            <a:fillRect/>
          </a:stretch>
        </p:blipFill>
        <p:spPr>
          <a:xfrm>
            <a:off x="930696" y="1105306"/>
            <a:ext cx="3196947" cy="4280658"/>
          </a:xfrm>
          <a:prstGeom prst="rect">
            <a:avLst/>
          </a:prstGeom>
        </p:spPr>
      </p:pic>
      <p:cxnSp>
        <p:nvCxnSpPr>
          <p:cNvPr id="5" name="Straight Arrow Connector 4">
            <a:extLst>
              <a:ext uri="{FF2B5EF4-FFF2-40B4-BE49-F238E27FC236}">
                <a16:creationId xmlns:a16="http://schemas.microsoft.com/office/drawing/2014/main" id="{5C410F34-1062-DDBD-41B2-AEFC11B4F101}"/>
              </a:ext>
            </a:extLst>
          </p:cNvPr>
          <p:cNvCxnSpPr>
            <a:cxnSpLocks/>
          </p:cNvCxnSpPr>
          <p:nvPr/>
        </p:nvCxnSpPr>
        <p:spPr>
          <a:xfrm flipH="1">
            <a:off x="4036741" y="1286107"/>
            <a:ext cx="1813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6D5E49-B288-85AA-5EAC-2717581C2193}"/>
              </a:ext>
            </a:extLst>
          </p:cNvPr>
          <p:cNvCxnSpPr/>
          <p:nvPr/>
        </p:nvCxnSpPr>
        <p:spPr>
          <a:xfrm>
            <a:off x="5850673" y="1286107"/>
            <a:ext cx="0" cy="3434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A64E892-0610-C87A-C878-E024ACA29B2F}"/>
              </a:ext>
            </a:extLst>
          </p:cNvPr>
          <p:cNvCxnSpPr>
            <a:cxnSpLocks/>
          </p:cNvCxnSpPr>
          <p:nvPr/>
        </p:nvCxnSpPr>
        <p:spPr>
          <a:xfrm flipH="1">
            <a:off x="4036741" y="4731834"/>
            <a:ext cx="1813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20D03D-F90A-CBE2-6F0B-EA60503F7A74}"/>
              </a:ext>
            </a:extLst>
          </p:cNvPr>
          <p:cNvSpPr txBox="1"/>
          <p:nvPr/>
        </p:nvSpPr>
        <p:spPr>
          <a:xfrm>
            <a:off x="5962184" y="2163337"/>
            <a:ext cx="3962391" cy="523220"/>
          </a:xfrm>
          <a:prstGeom prst="rect">
            <a:avLst/>
          </a:prstGeom>
          <a:noFill/>
        </p:spPr>
        <p:txBody>
          <a:bodyPr wrap="square" rtlCol="0">
            <a:spAutoFit/>
          </a:bodyPr>
          <a:lstStyle/>
          <a:p>
            <a:r>
              <a:rPr lang="en-US" sz="1400" dirty="0"/>
              <a:t>These fields are numerical features as they are a mix of int64 and float64 data types</a:t>
            </a:r>
          </a:p>
        </p:txBody>
      </p:sp>
      <p:cxnSp>
        <p:nvCxnSpPr>
          <p:cNvPr id="15" name="Straight Arrow Connector 14">
            <a:extLst>
              <a:ext uri="{FF2B5EF4-FFF2-40B4-BE49-F238E27FC236}">
                <a16:creationId xmlns:a16="http://schemas.microsoft.com/office/drawing/2014/main" id="{FBABD646-267D-0C5F-6F7E-1EA5148D68A4}"/>
              </a:ext>
            </a:extLst>
          </p:cNvPr>
          <p:cNvCxnSpPr>
            <a:cxnSpLocks/>
          </p:cNvCxnSpPr>
          <p:nvPr/>
        </p:nvCxnSpPr>
        <p:spPr>
          <a:xfrm flipH="1">
            <a:off x="4036741" y="4973444"/>
            <a:ext cx="3605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0D9BAC1-76C2-1676-098A-37FC34794BC3}"/>
              </a:ext>
            </a:extLst>
          </p:cNvPr>
          <p:cNvSpPr txBox="1"/>
          <p:nvPr/>
        </p:nvSpPr>
        <p:spPr>
          <a:xfrm>
            <a:off x="7703727" y="4711834"/>
            <a:ext cx="3962391" cy="307777"/>
          </a:xfrm>
          <a:prstGeom prst="rect">
            <a:avLst/>
          </a:prstGeom>
          <a:noFill/>
        </p:spPr>
        <p:txBody>
          <a:bodyPr wrap="square" rtlCol="0">
            <a:spAutoFit/>
          </a:bodyPr>
          <a:lstStyle/>
          <a:p>
            <a:r>
              <a:rPr lang="en-US" sz="1400" dirty="0"/>
              <a:t>The Class feature is a categorical feature</a:t>
            </a:r>
          </a:p>
        </p:txBody>
      </p:sp>
    </p:spTree>
    <p:extLst>
      <p:ext uri="{BB962C8B-B14F-4D97-AF65-F5344CB8AC3E}">
        <p14:creationId xmlns:p14="http://schemas.microsoft.com/office/powerpoint/2010/main" val="376065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69153C-7B3B-AA52-F611-5ECA95AF1F1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B3DBE6C8-D81C-3B02-97DE-89C1B6420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3AE4E73-849D-3A7C-4201-68FB5BADB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87072CF-5623-80B4-E877-9B6469064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2036CD8-EAC5-DA8D-3768-4041C0868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F55D36C-17AF-B969-12E1-7BC19AE1A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F5B1FDBF-0E71-DD11-910A-186AC608E202}"/>
              </a:ext>
            </a:extLst>
          </p:cNvPr>
          <p:cNvSpPr>
            <a:spLocks noGrp="1"/>
          </p:cNvSpPr>
          <p:nvPr>
            <p:ph idx="1"/>
          </p:nvPr>
        </p:nvSpPr>
        <p:spPr>
          <a:xfrm>
            <a:off x="576072" y="109100"/>
            <a:ext cx="6448184" cy="465068"/>
          </a:xfrm>
        </p:spPr>
        <p:txBody>
          <a:bodyPr>
            <a:noAutofit/>
          </a:bodyPr>
          <a:lstStyle/>
          <a:p>
            <a:pPr marL="0" indent="0">
              <a:buNone/>
            </a:pPr>
            <a:r>
              <a:rPr lang="en-GB" b="1" dirty="0"/>
              <a:t>Exploring Target Variable</a:t>
            </a:r>
          </a:p>
          <a:p>
            <a:pPr marL="0" indent="0">
              <a:buNone/>
            </a:pPr>
            <a:endParaRPr lang="en-US" b="1" dirty="0"/>
          </a:p>
        </p:txBody>
      </p:sp>
      <p:sp>
        <p:nvSpPr>
          <p:cNvPr id="4" name="TextBox 3">
            <a:extLst>
              <a:ext uri="{FF2B5EF4-FFF2-40B4-BE49-F238E27FC236}">
                <a16:creationId xmlns:a16="http://schemas.microsoft.com/office/drawing/2014/main" id="{320421CE-04F3-186C-DDE9-B551B31F0A2A}"/>
              </a:ext>
            </a:extLst>
          </p:cNvPr>
          <p:cNvSpPr txBox="1"/>
          <p:nvPr/>
        </p:nvSpPr>
        <p:spPr>
          <a:xfrm>
            <a:off x="6207512" y="1432141"/>
            <a:ext cx="4573385" cy="1169551"/>
          </a:xfrm>
          <a:prstGeom prst="rect">
            <a:avLst/>
          </a:prstGeom>
          <a:noFill/>
        </p:spPr>
        <p:txBody>
          <a:bodyPr wrap="square" rtlCol="0">
            <a:spAutoFit/>
          </a:bodyPr>
          <a:lstStyle/>
          <a:p>
            <a:r>
              <a:rPr lang="en-US" sz="1400" dirty="0"/>
              <a:t>As shown in the ‘Bean Classes Counts’ table below, we see that we have an unbalanced data set, as the ‘BOMBAY’ and ‘BARBUNYA’ classes have lower observations than the likes of ’DERMASON’ and ‘SIRA’.</a:t>
            </a:r>
          </a:p>
        </p:txBody>
      </p:sp>
      <p:pic>
        <p:nvPicPr>
          <p:cNvPr id="2" name="Picture 1">
            <a:extLst>
              <a:ext uri="{FF2B5EF4-FFF2-40B4-BE49-F238E27FC236}">
                <a16:creationId xmlns:a16="http://schemas.microsoft.com/office/drawing/2014/main" id="{7BAEEABE-85B4-263C-EED4-554D2B9E705D}"/>
              </a:ext>
            </a:extLst>
          </p:cNvPr>
          <p:cNvPicPr>
            <a:picLocks noChangeAspect="1"/>
          </p:cNvPicPr>
          <p:nvPr/>
        </p:nvPicPr>
        <p:blipFill>
          <a:blip r:embed="rId2"/>
          <a:stretch>
            <a:fillRect/>
          </a:stretch>
        </p:blipFill>
        <p:spPr>
          <a:xfrm>
            <a:off x="609705" y="1330221"/>
            <a:ext cx="1424569" cy="1351514"/>
          </a:xfrm>
          <a:prstGeom prst="rect">
            <a:avLst/>
          </a:prstGeom>
        </p:spPr>
      </p:pic>
      <p:pic>
        <p:nvPicPr>
          <p:cNvPr id="5" name="Picture 4">
            <a:extLst>
              <a:ext uri="{FF2B5EF4-FFF2-40B4-BE49-F238E27FC236}">
                <a16:creationId xmlns:a16="http://schemas.microsoft.com/office/drawing/2014/main" id="{D27914B9-0BD2-611D-4860-122F4D96E051}"/>
              </a:ext>
            </a:extLst>
          </p:cNvPr>
          <p:cNvPicPr>
            <a:picLocks noChangeAspect="1"/>
          </p:cNvPicPr>
          <p:nvPr/>
        </p:nvPicPr>
        <p:blipFill>
          <a:blip r:embed="rId3"/>
          <a:stretch>
            <a:fillRect/>
          </a:stretch>
        </p:blipFill>
        <p:spPr>
          <a:xfrm>
            <a:off x="609705" y="3069391"/>
            <a:ext cx="5021838" cy="3122325"/>
          </a:xfrm>
          <a:prstGeom prst="rect">
            <a:avLst/>
          </a:prstGeom>
        </p:spPr>
      </p:pic>
      <p:pic>
        <p:nvPicPr>
          <p:cNvPr id="6" name="Picture 5">
            <a:extLst>
              <a:ext uri="{FF2B5EF4-FFF2-40B4-BE49-F238E27FC236}">
                <a16:creationId xmlns:a16="http://schemas.microsoft.com/office/drawing/2014/main" id="{2F802194-5FB9-53E8-F379-76FE439D2CF0}"/>
              </a:ext>
            </a:extLst>
          </p:cNvPr>
          <p:cNvPicPr>
            <a:picLocks noChangeAspect="1"/>
          </p:cNvPicPr>
          <p:nvPr/>
        </p:nvPicPr>
        <p:blipFill>
          <a:blip r:embed="rId4"/>
          <a:stretch>
            <a:fillRect/>
          </a:stretch>
        </p:blipFill>
        <p:spPr>
          <a:xfrm>
            <a:off x="609705" y="929687"/>
            <a:ext cx="5384800" cy="482600"/>
          </a:xfrm>
          <a:prstGeom prst="rect">
            <a:avLst/>
          </a:prstGeom>
        </p:spPr>
      </p:pic>
      <p:pic>
        <p:nvPicPr>
          <p:cNvPr id="7" name="Picture 6">
            <a:extLst>
              <a:ext uri="{FF2B5EF4-FFF2-40B4-BE49-F238E27FC236}">
                <a16:creationId xmlns:a16="http://schemas.microsoft.com/office/drawing/2014/main" id="{F154EF87-1674-BB0C-15ED-883369A9B5A6}"/>
              </a:ext>
            </a:extLst>
          </p:cNvPr>
          <p:cNvPicPr>
            <a:picLocks noChangeAspect="1"/>
          </p:cNvPicPr>
          <p:nvPr/>
        </p:nvPicPr>
        <p:blipFill>
          <a:blip r:embed="rId5"/>
          <a:stretch>
            <a:fillRect/>
          </a:stretch>
        </p:blipFill>
        <p:spPr>
          <a:xfrm>
            <a:off x="7746918" y="2681735"/>
            <a:ext cx="1494572" cy="2223632"/>
          </a:xfrm>
          <a:prstGeom prst="rect">
            <a:avLst/>
          </a:prstGeom>
        </p:spPr>
      </p:pic>
    </p:spTree>
    <p:extLst>
      <p:ext uri="{BB962C8B-B14F-4D97-AF65-F5344CB8AC3E}">
        <p14:creationId xmlns:p14="http://schemas.microsoft.com/office/powerpoint/2010/main" val="251714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61A75E-9D6D-26E9-CAD2-3E0784DE8627}"/>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0F36D34-CFD4-E370-F19B-F1006E808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C41F496-2229-6435-7088-27F780271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CB1BAF2-5DE3-2E24-1A4E-5BD6461EA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5671A05-F2ED-85A2-C381-CA2EA0793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3788480-B3B9-FCDF-2FF7-B89EDF93A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F5C25DF3-ACAE-F4C7-EFBB-4962ED74268B}"/>
              </a:ext>
            </a:extLst>
          </p:cNvPr>
          <p:cNvSpPr>
            <a:spLocks noGrp="1"/>
          </p:cNvSpPr>
          <p:nvPr>
            <p:ph idx="1"/>
          </p:nvPr>
        </p:nvSpPr>
        <p:spPr>
          <a:xfrm>
            <a:off x="576072" y="102758"/>
            <a:ext cx="3143873" cy="471410"/>
          </a:xfrm>
        </p:spPr>
        <p:txBody>
          <a:bodyPr>
            <a:noAutofit/>
          </a:bodyPr>
          <a:lstStyle/>
          <a:p>
            <a:pPr marL="0" indent="0">
              <a:buNone/>
            </a:pPr>
            <a:r>
              <a:rPr lang="en-GB" b="1" dirty="0"/>
              <a:t>Correlation Matrix</a:t>
            </a:r>
          </a:p>
          <a:p>
            <a:pPr marL="0" indent="0">
              <a:buNone/>
            </a:pPr>
            <a:endParaRPr lang="en-US" b="1" dirty="0"/>
          </a:p>
        </p:txBody>
      </p:sp>
      <p:sp>
        <p:nvSpPr>
          <p:cNvPr id="4" name="TextBox 3">
            <a:extLst>
              <a:ext uri="{FF2B5EF4-FFF2-40B4-BE49-F238E27FC236}">
                <a16:creationId xmlns:a16="http://schemas.microsoft.com/office/drawing/2014/main" id="{521D0058-1E65-EE36-B5FD-779F840CB877}"/>
              </a:ext>
            </a:extLst>
          </p:cNvPr>
          <p:cNvSpPr txBox="1"/>
          <p:nvPr/>
        </p:nvSpPr>
        <p:spPr>
          <a:xfrm>
            <a:off x="8626099" y="1017394"/>
            <a:ext cx="2620931" cy="738664"/>
          </a:xfrm>
          <a:prstGeom prst="rect">
            <a:avLst/>
          </a:prstGeom>
          <a:noFill/>
        </p:spPr>
        <p:txBody>
          <a:bodyPr wrap="square" rtlCol="0">
            <a:spAutoFit/>
          </a:bodyPr>
          <a:lstStyle/>
          <a:p>
            <a:r>
              <a:rPr lang="en-US" sz="1400" dirty="0"/>
              <a:t>The correlation matrix is used to show the relationship between features</a:t>
            </a:r>
          </a:p>
        </p:txBody>
      </p:sp>
      <p:pic>
        <p:nvPicPr>
          <p:cNvPr id="2" name="Picture 1">
            <a:extLst>
              <a:ext uri="{FF2B5EF4-FFF2-40B4-BE49-F238E27FC236}">
                <a16:creationId xmlns:a16="http://schemas.microsoft.com/office/drawing/2014/main" id="{05E9DC04-88C7-521A-5DB3-AF03D31AB0FD}"/>
              </a:ext>
            </a:extLst>
          </p:cNvPr>
          <p:cNvPicPr>
            <a:picLocks noChangeAspect="1"/>
          </p:cNvPicPr>
          <p:nvPr/>
        </p:nvPicPr>
        <p:blipFill>
          <a:blip r:embed="rId2"/>
          <a:stretch>
            <a:fillRect/>
          </a:stretch>
        </p:blipFill>
        <p:spPr>
          <a:xfrm>
            <a:off x="684774" y="668541"/>
            <a:ext cx="7772400" cy="5520918"/>
          </a:xfrm>
          <a:prstGeom prst="rect">
            <a:avLst/>
          </a:prstGeom>
        </p:spPr>
      </p:pic>
    </p:spTree>
    <p:extLst>
      <p:ext uri="{BB962C8B-B14F-4D97-AF65-F5344CB8AC3E}">
        <p14:creationId xmlns:p14="http://schemas.microsoft.com/office/powerpoint/2010/main" val="78308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FD939C-2638-C6CB-C661-F267875692F8}"/>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A700FD6-FC48-CA99-E3A4-B056A1853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6427497-6ABF-1165-E8B9-0A2600061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FD1A86DA-A985-0537-C32D-D4DDDF291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67E4A08-2435-1AEC-C31B-311D9509D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5F93682-848E-ACB5-AA6A-51840869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F317D4CE-7CBC-B426-60D9-1F81725B8DDA}"/>
              </a:ext>
            </a:extLst>
          </p:cNvPr>
          <p:cNvSpPr>
            <a:spLocks noGrp="1"/>
          </p:cNvSpPr>
          <p:nvPr>
            <p:ph idx="1"/>
          </p:nvPr>
        </p:nvSpPr>
        <p:spPr>
          <a:xfrm>
            <a:off x="576072" y="102306"/>
            <a:ext cx="7467674" cy="421208"/>
          </a:xfrm>
        </p:spPr>
        <p:txBody>
          <a:bodyPr>
            <a:noAutofit/>
          </a:bodyPr>
          <a:lstStyle/>
          <a:p>
            <a:pPr marL="0" indent="0">
              <a:buNone/>
            </a:pPr>
            <a:r>
              <a:rPr lang="en-GB" b="1" dirty="0"/>
              <a:t>EDA - Highest Correlations Between Features</a:t>
            </a:r>
            <a:endParaRPr lang="en-US" b="1" dirty="0"/>
          </a:p>
        </p:txBody>
      </p:sp>
      <p:sp>
        <p:nvSpPr>
          <p:cNvPr id="10" name="TextBox 9">
            <a:extLst>
              <a:ext uri="{FF2B5EF4-FFF2-40B4-BE49-F238E27FC236}">
                <a16:creationId xmlns:a16="http://schemas.microsoft.com/office/drawing/2014/main" id="{38555B95-79DF-F56F-D2CE-D8F45798FF5E}"/>
              </a:ext>
            </a:extLst>
          </p:cNvPr>
          <p:cNvSpPr txBox="1"/>
          <p:nvPr/>
        </p:nvSpPr>
        <p:spPr>
          <a:xfrm>
            <a:off x="4537395" y="1065026"/>
            <a:ext cx="3452542" cy="1169551"/>
          </a:xfrm>
          <a:prstGeom prst="rect">
            <a:avLst/>
          </a:prstGeom>
          <a:noFill/>
        </p:spPr>
        <p:txBody>
          <a:bodyPr wrap="square" rtlCol="0">
            <a:spAutoFit/>
          </a:bodyPr>
          <a:lstStyle/>
          <a:p>
            <a:r>
              <a:rPr lang="en-GB" sz="1400" dirty="0"/>
              <a:t>Here we see that there is a high correlation between most of the features, which is down to the features being geometric features describing the shape of the bean</a:t>
            </a:r>
          </a:p>
        </p:txBody>
      </p:sp>
      <p:pic>
        <p:nvPicPr>
          <p:cNvPr id="2" name="Picture 1">
            <a:extLst>
              <a:ext uri="{FF2B5EF4-FFF2-40B4-BE49-F238E27FC236}">
                <a16:creationId xmlns:a16="http://schemas.microsoft.com/office/drawing/2014/main" id="{DDA1BB6D-8F9D-102C-C697-4C204D59E4E1}"/>
              </a:ext>
            </a:extLst>
          </p:cNvPr>
          <p:cNvPicPr>
            <a:picLocks noChangeAspect="1"/>
          </p:cNvPicPr>
          <p:nvPr/>
        </p:nvPicPr>
        <p:blipFill>
          <a:blip r:embed="rId2"/>
          <a:stretch>
            <a:fillRect/>
          </a:stretch>
        </p:blipFill>
        <p:spPr>
          <a:xfrm>
            <a:off x="1161584" y="1065026"/>
            <a:ext cx="3090747" cy="4309875"/>
          </a:xfrm>
          <a:prstGeom prst="rect">
            <a:avLst/>
          </a:prstGeom>
        </p:spPr>
      </p:pic>
    </p:spTree>
    <p:extLst>
      <p:ext uri="{BB962C8B-B14F-4D97-AF65-F5344CB8AC3E}">
        <p14:creationId xmlns:p14="http://schemas.microsoft.com/office/powerpoint/2010/main" val="70771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F2D4CF-F291-C960-867E-64A91CB882E6}"/>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3181CACD-4B1C-E034-AEA8-F0BC9468B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7F18D2E-49A5-B00D-5341-C3A7A618F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BE76DE0A-C5FC-4C3C-6099-EF1448038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5224EA4-B77A-69A7-5876-030CD1D09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34DFCED-BE0E-86C9-5875-F58208D65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72F8041A-CB75-74E7-A9E2-EAF514A91C1C}"/>
              </a:ext>
            </a:extLst>
          </p:cNvPr>
          <p:cNvSpPr>
            <a:spLocks noGrp="1"/>
          </p:cNvSpPr>
          <p:nvPr>
            <p:ph idx="1"/>
          </p:nvPr>
        </p:nvSpPr>
        <p:spPr>
          <a:xfrm>
            <a:off x="576072" y="102306"/>
            <a:ext cx="4951892" cy="421208"/>
          </a:xfrm>
        </p:spPr>
        <p:txBody>
          <a:bodyPr>
            <a:noAutofit/>
          </a:bodyPr>
          <a:lstStyle/>
          <a:p>
            <a:pPr marL="0" indent="0">
              <a:buNone/>
            </a:pPr>
            <a:r>
              <a:rPr lang="en-GB" b="1" dirty="0"/>
              <a:t>Pair Plot</a:t>
            </a:r>
            <a:endParaRPr lang="en-US" b="1" dirty="0"/>
          </a:p>
        </p:txBody>
      </p:sp>
      <p:sp>
        <p:nvSpPr>
          <p:cNvPr id="10" name="TextBox 9">
            <a:extLst>
              <a:ext uri="{FF2B5EF4-FFF2-40B4-BE49-F238E27FC236}">
                <a16:creationId xmlns:a16="http://schemas.microsoft.com/office/drawing/2014/main" id="{9B9D3D18-5BF8-23AA-C8BA-AC12F824D386}"/>
              </a:ext>
            </a:extLst>
          </p:cNvPr>
          <p:cNvSpPr txBox="1"/>
          <p:nvPr/>
        </p:nvSpPr>
        <p:spPr>
          <a:xfrm>
            <a:off x="6802243" y="1025937"/>
            <a:ext cx="4345436" cy="954107"/>
          </a:xfrm>
          <a:prstGeom prst="rect">
            <a:avLst/>
          </a:prstGeom>
          <a:noFill/>
        </p:spPr>
        <p:txBody>
          <a:bodyPr wrap="square" rtlCol="0">
            <a:spAutoFit/>
          </a:bodyPr>
          <a:lstStyle/>
          <a:p>
            <a:r>
              <a:rPr lang="en-GB" sz="1400" dirty="0"/>
              <a:t>Using pair plot allows us to obtain the linearity between features, as well as being able to see how the different bean classes are distributed to form the clusters</a:t>
            </a:r>
          </a:p>
        </p:txBody>
      </p:sp>
      <p:grpSp>
        <p:nvGrpSpPr>
          <p:cNvPr id="5" name="Group 4">
            <a:extLst>
              <a:ext uri="{FF2B5EF4-FFF2-40B4-BE49-F238E27FC236}">
                <a16:creationId xmlns:a16="http://schemas.microsoft.com/office/drawing/2014/main" id="{794B7D01-3EE0-8D1E-FC14-4604A311CF94}"/>
              </a:ext>
            </a:extLst>
          </p:cNvPr>
          <p:cNvGrpSpPr/>
          <p:nvPr/>
        </p:nvGrpSpPr>
        <p:grpSpPr>
          <a:xfrm>
            <a:off x="700880" y="874157"/>
            <a:ext cx="4419777" cy="4741235"/>
            <a:chOff x="464457" y="499838"/>
            <a:chExt cx="6283359" cy="6237164"/>
          </a:xfrm>
        </p:grpSpPr>
        <p:pic>
          <p:nvPicPr>
            <p:cNvPr id="3" name="Picture 2">
              <a:extLst>
                <a:ext uri="{FF2B5EF4-FFF2-40B4-BE49-F238E27FC236}">
                  <a16:creationId xmlns:a16="http://schemas.microsoft.com/office/drawing/2014/main" id="{F9C224FE-7280-5D7C-92D7-5E4427077B27}"/>
                </a:ext>
              </a:extLst>
            </p:cNvPr>
            <p:cNvPicPr>
              <a:picLocks noChangeAspect="1"/>
            </p:cNvPicPr>
            <p:nvPr/>
          </p:nvPicPr>
          <p:blipFill>
            <a:blip r:embed="rId3"/>
            <a:stretch>
              <a:fillRect/>
            </a:stretch>
          </p:blipFill>
          <p:spPr>
            <a:xfrm>
              <a:off x="464457" y="499838"/>
              <a:ext cx="6283359" cy="4605943"/>
            </a:xfrm>
            <a:prstGeom prst="rect">
              <a:avLst/>
            </a:prstGeom>
          </p:spPr>
        </p:pic>
        <p:pic>
          <p:nvPicPr>
            <p:cNvPr id="4" name="Picture 3">
              <a:extLst>
                <a:ext uri="{FF2B5EF4-FFF2-40B4-BE49-F238E27FC236}">
                  <a16:creationId xmlns:a16="http://schemas.microsoft.com/office/drawing/2014/main" id="{C0C3E4FE-F3E7-CF80-0049-9B1E64B63C80}"/>
                </a:ext>
              </a:extLst>
            </p:cNvPr>
            <p:cNvPicPr>
              <a:picLocks noChangeAspect="1"/>
            </p:cNvPicPr>
            <p:nvPr/>
          </p:nvPicPr>
          <p:blipFill>
            <a:blip r:embed="rId4"/>
            <a:stretch>
              <a:fillRect/>
            </a:stretch>
          </p:blipFill>
          <p:spPr>
            <a:xfrm>
              <a:off x="464457" y="5096244"/>
              <a:ext cx="6283359" cy="1640758"/>
            </a:xfrm>
            <a:prstGeom prst="rect">
              <a:avLst/>
            </a:prstGeom>
          </p:spPr>
        </p:pic>
      </p:grpSp>
      <p:pic>
        <p:nvPicPr>
          <p:cNvPr id="6" name="Picture 5">
            <a:extLst>
              <a:ext uri="{FF2B5EF4-FFF2-40B4-BE49-F238E27FC236}">
                <a16:creationId xmlns:a16="http://schemas.microsoft.com/office/drawing/2014/main" id="{8B5DEAA9-07E5-DF7C-11CD-6F76AFACAE34}"/>
              </a:ext>
            </a:extLst>
          </p:cNvPr>
          <p:cNvPicPr>
            <a:picLocks noChangeAspect="1"/>
          </p:cNvPicPr>
          <p:nvPr/>
        </p:nvPicPr>
        <p:blipFill>
          <a:blip r:embed="rId5"/>
          <a:stretch>
            <a:fillRect/>
          </a:stretch>
        </p:blipFill>
        <p:spPr>
          <a:xfrm>
            <a:off x="5177790" y="2184400"/>
            <a:ext cx="1104900" cy="1244600"/>
          </a:xfrm>
          <a:prstGeom prst="rect">
            <a:avLst/>
          </a:prstGeom>
        </p:spPr>
      </p:pic>
    </p:spTree>
    <p:extLst>
      <p:ext uri="{BB962C8B-B14F-4D97-AF65-F5344CB8AC3E}">
        <p14:creationId xmlns:p14="http://schemas.microsoft.com/office/powerpoint/2010/main" val="1488284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93BBCA-14A6-90C2-EE83-8BE911F5AC2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3D1FAFE-1F3F-54F4-65CA-ACEB4B228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A2A9761-E006-EDD9-D497-36DD0AA13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0140DE6-4737-245D-BBEC-073460834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7800D37-B384-D2BA-534D-D36863691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6B2C24E7-E22A-E9BA-2E63-4278558F6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F491EA83-F04F-E0BB-F947-72B322D96954}"/>
              </a:ext>
            </a:extLst>
          </p:cNvPr>
          <p:cNvSpPr>
            <a:spLocks noGrp="1"/>
          </p:cNvSpPr>
          <p:nvPr>
            <p:ph idx="1"/>
          </p:nvPr>
        </p:nvSpPr>
        <p:spPr>
          <a:xfrm>
            <a:off x="576072" y="102306"/>
            <a:ext cx="4951892" cy="421208"/>
          </a:xfrm>
        </p:spPr>
        <p:txBody>
          <a:bodyPr>
            <a:noAutofit/>
          </a:bodyPr>
          <a:lstStyle/>
          <a:p>
            <a:pPr marL="0" indent="0">
              <a:buNone/>
            </a:pPr>
            <a:r>
              <a:rPr lang="en-GB" b="1" dirty="0"/>
              <a:t>Skewness Examination</a:t>
            </a:r>
            <a:endParaRPr lang="en-US" b="1" dirty="0"/>
          </a:p>
        </p:txBody>
      </p:sp>
      <p:sp>
        <p:nvSpPr>
          <p:cNvPr id="10" name="TextBox 9">
            <a:extLst>
              <a:ext uri="{FF2B5EF4-FFF2-40B4-BE49-F238E27FC236}">
                <a16:creationId xmlns:a16="http://schemas.microsoft.com/office/drawing/2014/main" id="{19AFD5CD-CC88-40F9-6F8F-65FB7DF4A7BB}"/>
              </a:ext>
            </a:extLst>
          </p:cNvPr>
          <p:cNvSpPr txBox="1"/>
          <p:nvPr/>
        </p:nvSpPr>
        <p:spPr>
          <a:xfrm>
            <a:off x="1016249" y="1097682"/>
            <a:ext cx="5190275" cy="2062103"/>
          </a:xfrm>
          <a:prstGeom prst="rect">
            <a:avLst/>
          </a:prstGeom>
          <a:noFill/>
        </p:spPr>
        <p:txBody>
          <a:bodyPr wrap="square" rtlCol="0">
            <a:spAutoFit/>
          </a:bodyPr>
          <a:lstStyle/>
          <a:p>
            <a:r>
              <a:rPr lang="en-US" sz="1400" dirty="0"/>
              <a:t>Skewness examination in the features in anticipation of transformations.</a:t>
            </a:r>
          </a:p>
          <a:p>
            <a:endParaRPr lang="en-US" sz="1400" dirty="0"/>
          </a:p>
          <a:p>
            <a:r>
              <a:rPr lang="en-US" sz="1400" dirty="0"/>
              <a:t>The following criteria is used for measuring skewness:</a:t>
            </a:r>
          </a:p>
          <a:p>
            <a:endParaRPr lang="en-US" sz="1400" dirty="0"/>
          </a:p>
          <a:p>
            <a:pPr marL="285750" indent="-285750">
              <a:buFont typeface="Arial" panose="020B0604020202020204" pitchFamily="34" charset="0"/>
              <a:buChar char="•"/>
            </a:pPr>
            <a:r>
              <a:rPr lang="en-US" sz="1400" dirty="0"/>
              <a:t>(near 0) or (-0.75 &lt; value &lt; 0.75) = no skewness</a:t>
            </a:r>
          </a:p>
          <a:p>
            <a:pPr marL="285750" indent="-285750">
              <a:buFont typeface="Arial" panose="020B0604020202020204" pitchFamily="34" charset="0"/>
              <a:buChar char="•"/>
            </a:pPr>
            <a:r>
              <a:rPr lang="en-US" sz="1400" dirty="0"/>
              <a:t>Positive (value &gt; +0.75) = right skewness</a:t>
            </a:r>
          </a:p>
          <a:p>
            <a:pPr marL="285750" indent="-285750">
              <a:buFont typeface="Arial" panose="020B0604020202020204" pitchFamily="34" charset="0"/>
              <a:buChar char="•"/>
            </a:pPr>
            <a:r>
              <a:rPr lang="en-US" sz="1400" dirty="0"/>
              <a:t>negative (value &lt;-0.75) = left skewness</a:t>
            </a:r>
          </a:p>
          <a:p>
            <a:endParaRPr lang="en-US" sz="1600" dirty="0"/>
          </a:p>
        </p:txBody>
      </p:sp>
      <p:pic>
        <p:nvPicPr>
          <p:cNvPr id="3" name="Picture 2">
            <a:extLst>
              <a:ext uri="{FF2B5EF4-FFF2-40B4-BE49-F238E27FC236}">
                <a16:creationId xmlns:a16="http://schemas.microsoft.com/office/drawing/2014/main" id="{AB0D1C97-1571-0587-F0E4-D877E8D6B7D9}"/>
              </a:ext>
            </a:extLst>
          </p:cNvPr>
          <p:cNvPicPr>
            <a:picLocks noChangeAspect="1"/>
          </p:cNvPicPr>
          <p:nvPr/>
        </p:nvPicPr>
        <p:blipFill>
          <a:blip r:embed="rId2"/>
          <a:stretch>
            <a:fillRect/>
          </a:stretch>
        </p:blipFill>
        <p:spPr>
          <a:xfrm>
            <a:off x="6713606" y="1014193"/>
            <a:ext cx="1600200" cy="3175000"/>
          </a:xfrm>
          <a:prstGeom prst="rect">
            <a:avLst/>
          </a:prstGeom>
        </p:spPr>
      </p:pic>
      <p:sp>
        <p:nvSpPr>
          <p:cNvPr id="4" name="TextBox 3">
            <a:extLst>
              <a:ext uri="{FF2B5EF4-FFF2-40B4-BE49-F238E27FC236}">
                <a16:creationId xmlns:a16="http://schemas.microsoft.com/office/drawing/2014/main" id="{B1204522-953C-AEA6-B8EC-E45878409B33}"/>
              </a:ext>
            </a:extLst>
          </p:cNvPr>
          <p:cNvSpPr txBox="1"/>
          <p:nvPr/>
        </p:nvSpPr>
        <p:spPr>
          <a:xfrm>
            <a:off x="8716810" y="1014193"/>
            <a:ext cx="2744411" cy="1384995"/>
          </a:xfrm>
          <a:prstGeom prst="rect">
            <a:avLst/>
          </a:prstGeom>
          <a:noFill/>
        </p:spPr>
        <p:txBody>
          <a:bodyPr wrap="square" rtlCol="0">
            <a:spAutoFit/>
          </a:bodyPr>
          <a:lstStyle/>
          <a:p>
            <a:r>
              <a:rPr lang="en-US" sz="1400" dirty="0"/>
              <a:t>When we examine the features in the table, we see several positive values and negative features, which need to be transformed using log transformation</a:t>
            </a:r>
          </a:p>
        </p:txBody>
      </p:sp>
    </p:spTree>
    <p:extLst>
      <p:ext uri="{BB962C8B-B14F-4D97-AF65-F5344CB8AC3E}">
        <p14:creationId xmlns:p14="http://schemas.microsoft.com/office/powerpoint/2010/main" val="295355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044141-511A-1747-4322-6AD91D53D7B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C6AB56F-A3D2-5BB1-9235-B574C40CF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D4E18F9-AAA6-B921-3C18-41891327B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2EBBBD1B-C8BC-94C5-C686-6F339CF42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1F75E613-0ED6-EE07-C588-D7C25EF39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B24D5D6-9774-5ADF-2E00-686104022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501FE1BF-A255-855A-4725-E11B9D5A3699}"/>
              </a:ext>
            </a:extLst>
          </p:cNvPr>
          <p:cNvSpPr>
            <a:spLocks noGrp="1"/>
          </p:cNvSpPr>
          <p:nvPr>
            <p:ph idx="1"/>
          </p:nvPr>
        </p:nvSpPr>
        <p:spPr>
          <a:xfrm>
            <a:off x="576072" y="102306"/>
            <a:ext cx="8263128" cy="421208"/>
          </a:xfrm>
        </p:spPr>
        <p:txBody>
          <a:bodyPr>
            <a:noAutofit/>
          </a:bodyPr>
          <a:lstStyle/>
          <a:p>
            <a:pPr marL="0" indent="0">
              <a:buNone/>
            </a:pPr>
            <a:r>
              <a:rPr lang="en-GB" b="1" dirty="0"/>
              <a:t>Feature Engineering – Applying Log Transformation</a:t>
            </a:r>
            <a:endParaRPr lang="en-US" b="1" dirty="0"/>
          </a:p>
        </p:txBody>
      </p:sp>
      <p:sp>
        <p:nvSpPr>
          <p:cNvPr id="10" name="TextBox 9">
            <a:extLst>
              <a:ext uri="{FF2B5EF4-FFF2-40B4-BE49-F238E27FC236}">
                <a16:creationId xmlns:a16="http://schemas.microsoft.com/office/drawing/2014/main" id="{E3C141A5-510B-1A58-05EB-98AF819F3DD1}"/>
              </a:ext>
            </a:extLst>
          </p:cNvPr>
          <p:cNvSpPr txBox="1"/>
          <p:nvPr/>
        </p:nvSpPr>
        <p:spPr>
          <a:xfrm>
            <a:off x="758741" y="1190159"/>
            <a:ext cx="6750064" cy="738664"/>
          </a:xfrm>
          <a:prstGeom prst="rect">
            <a:avLst/>
          </a:prstGeom>
          <a:noFill/>
        </p:spPr>
        <p:txBody>
          <a:bodyPr wrap="square" rtlCol="0">
            <a:spAutoFit/>
          </a:bodyPr>
          <a:lstStyle/>
          <a:p>
            <a:r>
              <a:rPr lang="en-US" sz="1400" dirty="0"/>
              <a:t>When log transformation is applied to features, only positive skewness will be handled as log transformation tries to approach right skewness into left skewness to reach the symmetric or normal distribution</a:t>
            </a:r>
          </a:p>
        </p:txBody>
      </p:sp>
      <p:pic>
        <p:nvPicPr>
          <p:cNvPr id="2" name="Picture 1">
            <a:extLst>
              <a:ext uri="{FF2B5EF4-FFF2-40B4-BE49-F238E27FC236}">
                <a16:creationId xmlns:a16="http://schemas.microsoft.com/office/drawing/2014/main" id="{4BE81960-9851-2F52-702A-223CDFADA2DD}"/>
              </a:ext>
            </a:extLst>
          </p:cNvPr>
          <p:cNvPicPr>
            <a:picLocks noChangeAspect="1"/>
          </p:cNvPicPr>
          <p:nvPr/>
        </p:nvPicPr>
        <p:blipFill>
          <a:blip r:embed="rId2"/>
          <a:stretch>
            <a:fillRect/>
          </a:stretch>
        </p:blipFill>
        <p:spPr>
          <a:xfrm>
            <a:off x="664831" y="2364539"/>
            <a:ext cx="1612900" cy="1320800"/>
          </a:xfrm>
          <a:prstGeom prst="rect">
            <a:avLst/>
          </a:prstGeom>
        </p:spPr>
      </p:pic>
      <p:pic>
        <p:nvPicPr>
          <p:cNvPr id="4" name="Picture 3">
            <a:extLst>
              <a:ext uri="{FF2B5EF4-FFF2-40B4-BE49-F238E27FC236}">
                <a16:creationId xmlns:a16="http://schemas.microsoft.com/office/drawing/2014/main" id="{A716F7A5-955E-4661-F9CE-4B72538A3E6F}"/>
              </a:ext>
            </a:extLst>
          </p:cNvPr>
          <p:cNvPicPr>
            <a:picLocks noChangeAspect="1"/>
          </p:cNvPicPr>
          <p:nvPr/>
        </p:nvPicPr>
        <p:blipFill>
          <a:blip r:embed="rId3"/>
          <a:stretch>
            <a:fillRect/>
          </a:stretch>
        </p:blipFill>
        <p:spPr>
          <a:xfrm>
            <a:off x="8809438" y="1149574"/>
            <a:ext cx="1600200" cy="3136900"/>
          </a:xfrm>
          <a:prstGeom prst="rect">
            <a:avLst/>
          </a:prstGeom>
        </p:spPr>
      </p:pic>
      <p:pic>
        <p:nvPicPr>
          <p:cNvPr id="5" name="Picture 4">
            <a:extLst>
              <a:ext uri="{FF2B5EF4-FFF2-40B4-BE49-F238E27FC236}">
                <a16:creationId xmlns:a16="http://schemas.microsoft.com/office/drawing/2014/main" id="{B01180E9-F85F-524D-8720-5B7CAD171067}"/>
              </a:ext>
            </a:extLst>
          </p:cNvPr>
          <p:cNvPicPr>
            <a:picLocks noChangeAspect="1"/>
          </p:cNvPicPr>
          <p:nvPr/>
        </p:nvPicPr>
        <p:blipFill>
          <a:blip r:embed="rId4"/>
          <a:stretch>
            <a:fillRect/>
          </a:stretch>
        </p:blipFill>
        <p:spPr>
          <a:xfrm>
            <a:off x="3749605" y="2370726"/>
            <a:ext cx="3759200" cy="1054100"/>
          </a:xfrm>
          <a:prstGeom prst="rect">
            <a:avLst/>
          </a:prstGeom>
        </p:spPr>
      </p:pic>
      <p:sp>
        <p:nvSpPr>
          <p:cNvPr id="6" name="Right Arrow 5">
            <a:extLst>
              <a:ext uri="{FF2B5EF4-FFF2-40B4-BE49-F238E27FC236}">
                <a16:creationId xmlns:a16="http://schemas.microsoft.com/office/drawing/2014/main" id="{4E4109A4-1493-7636-8FFF-EF28AB3E3569}"/>
              </a:ext>
            </a:extLst>
          </p:cNvPr>
          <p:cNvSpPr/>
          <p:nvPr/>
        </p:nvSpPr>
        <p:spPr>
          <a:xfrm>
            <a:off x="2446742" y="2868991"/>
            <a:ext cx="1262178" cy="2307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D2886D0E-3AF6-0004-1529-392D4E9543B3}"/>
              </a:ext>
            </a:extLst>
          </p:cNvPr>
          <p:cNvSpPr/>
          <p:nvPr/>
        </p:nvSpPr>
        <p:spPr>
          <a:xfrm>
            <a:off x="7678613" y="2872562"/>
            <a:ext cx="1021204" cy="2307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EEB3A1-5222-4EC4-019C-6FE8A2FBC419}"/>
              </a:ext>
            </a:extLst>
          </p:cNvPr>
          <p:cNvSpPr txBox="1"/>
          <p:nvPr/>
        </p:nvSpPr>
        <p:spPr>
          <a:xfrm>
            <a:off x="3708920" y="3464836"/>
            <a:ext cx="3759200" cy="307777"/>
          </a:xfrm>
          <a:prstGeom prst="rect">
            <a:avLst/>
          </a:prstGeom>
          <a:noFill/>
        </p:spPr>
        <p:txBody>
          <a:bodyPr wrap="square" rtlCol="0">
            <a:spAutoFit/>
          </a:bodyPr>
          <a:lstStyle/>
          <a:p>
            <a:r>
              <a:rPr lang="en-US" sz="1400" dirty="0"/>
              <a:t>Code to perform log transformation</a:t>
            </a:r>
          </a:p>
        </p:txBody>
      </p:sp>
      <p:sp>
        <p:nvSpPr>
          <p:cNvPr id="11" name="TextBox 10">
            <a:extLst>
              <a:ext uri="{FF2B5EF4-FFF2-40B4-BE49-F238E27FC236}">
                <a16:creationId xmlns:a16="http://schemas.microsoft.com/office/drawing/2014/main" id="{E0746D8F-5CA0-7312-CAE5-BA43A8254436}"/>
              </a:ext>
            </a:extLst>
          </p:cNvPr>
          <p:cNvSpPr txBox="1"/>
          <p:nvPr/>
        </p:nvSpPr>
        <p:spPr>
          <a:xfrm>
            <a:off x="7673251" y="4383595"/>
            <a:ext cx="3940097" cy="954107"/>
          </a:xfrm>
          <a:prstGeom prst="rect">
            <a:avLst/>
          </a:prstGeom>
          <a:noFill/>
        </p:spPr>
        <p:txBody>
          <a:bodyPr wrap="square" rtlCol="0">
            <a:spAutoFit/>
          </a:bodyPr>
          <a:lstStyle/>
          <a:p>
            <a:r>
              <a:rPr lang="en-US" sz="1400" dirty="0"/>
              <a:t>Here we see </a:t>
            </a:r>
            <a:r>
              <a:rPr lang="en-US" sz="1400" dirty="0" err="1"/>
              <a:t>MinorAxisLength</a:t>
            </a:r>
            <a:r>
              <a:rPr lang="en-US" sz="1400" dirty="0"/>
              <a:t>, </a:t>
            </a:r>
            <a:r>
              <a:rPr lang="en-US" sz="1400" dirty="0" err="1"/>
              <a:t>EquivDiameter</a:t>
            </a:r>
            <a:r>
              <a:rPr lang="en-US" sz="1400" dirty="0"/>
              <a:t>, Area, </a:t>
            </a:r>
            <a:r>
              <a:rPr lang="en-US" sz="1400" dirty="0" err="1"/>
              <a:t>ConvexArea</a:t>
            </a:r>
            <a:r>
              <a:rPr lang="en-US" sz="1400" dirty="0"/>
              <a:t>, Perimeter and </a:t>
            </a:r>
            <a:r>
              <a:rPr lang="en-US" sz="1400" dirty="0" err="1"/>
              <a:t>MajorAxisLength</a:t>
            </a:r>
            <a:r>
              <a:rPr lang="en-US" sz="1400" dirty="0"/>
              <a:t> features have been transformed</a:t>
            </a:r>
          </a:p>
        </p:txBody>
      </p:sp>
    </p:spTree>
    <p:extLst>
      <p:ext uri="{BB962C8B-B14F-4D97-AF65-F5344CB8AC3E}">
        <p14:creationId xmlns:p14="http://schemas.microsoft.com/office/powerpoint/2010/main" val="411294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03D450-C8DF-959D-D9FC-6786E5B5F84B}"/>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57EB18D-0B9E-7A59-DB1E-6514BB645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A094A6C-DD1A-6CB0-7044-E4FCDFB26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2B52859F-E330-3A63-E47A-1E8B6BE5B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E17912A-7A5B-5E8E-85A1-3D1700091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B7F6633F-380F-871B-32B8-D322BD17C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043F9F3-C64B-9AEF-3014-25258ACA5B05}"/>
              </a:ext>
            </a:extLst>
          </p:cNvPr>
          <p:cNvSpPr>
            <a:spLocks noGrp="1"/>
          </p:cNvSpPr>
          <p:nvPr>
            <p:ph idx="1"/>
          </p:nvPr>
        </p:nvSpPr>
        <p:spPr>
          <a:xfrm>
            <a:off x="576072" y="102306"/>
            <a:ext cx="8263128" cy="421208"/>
          </a:xfrm>
        </p:spPr>
        <p:txBody>
          <a:bodyPr>
            <a:noAutofit/>
          </a:bodyPr>
          <a:lstStyle/>
          <a:p>
            <a:pPr marL="0" indent="0">
              <a:buNone/>
            </a:pPr>
            <a:r>
              <a:rPr lang="en-GB" b="1" dirty="0"/>
              <a:t>Feature Engineering – Feature Scaling</a:t>
            </a:r>
            <a:endParaRPr lang="en-US" b="1" dirty="0"/>
          </a:p>
        </p:txBody>
      </p:sp>
      <p:sp>
        <p:nvSpPr>
          <p:cNvPr id="10" name="TextBox 9">
            <a:extLst>
              <a:ext uri="{FF2B5EF4-FFF2-40B4-BE49-F238E27FC236}">
                <a16:creationId xmlns:a16="http://schemas.microsoft.com/office/drawing/2014/main" id="{74837CEC-B631-F635-05C5-3A88018D9D48}"/>
              </a:ext>
            </a:extLst>
          </p:cNvPr>
          <p:cNvSpPr txBox="1"/>
          <p:nvPr/>
        </p:nvSpPr>
        <p:spPr>
          <a:xfrm>
            <a:off x="642946" y="803766"/>
            <a:ext cx="10906107" cy="584775"/>
          </a:xfrm>
          <a:prstGeom prst="rect">
            <a:avLst/>
          </a:prstGeom>
          <a:noFill/>
        </p:spPr>
        <p:txBody>
          <a:bodyPr wrap="square" rtlCol="0">
            <a:spAutoFit/>
          </a:bodyPr>
          <a:lstStyle/>
          <a:p>
            <a:r>
              <a:rPr lang="en-US" sz="1600" dirty="0"/>
              <a:t>Feature scaling is relevant in machine learning models that compute distance metrics. If we are to use clustering methods such as K-Means, then we are required to scale the features to perform clustering correctly.</a:t>
            </a:r>
          </a:p>
        </p:txBody>
      </p:sp>
      <p:pic>
        <p:nvPicPr>
          <p:cNvPr id="3" name="Picture 2">
            <a:extLst>
              <a:ext uri="{FF2B5EF4-FFF2-40B4-BE49-F238E27FC236}">
                <a16:creationId xmlns:a16="http://schemas.microsoft.com/office/drawing/2014/main" id="{556DC9D4-7057-56D8-5001-D4F42C82AD22}"/>
              </a:ext>
            </a:extLst>
          </p:cNvPr>
          <p:cNvPicPr>
            <a:picLocks noChangeAspect="1"/>
          </p:cNvPicPr>
          <p:nvPr/>
        </p:nvPicPr>
        <p:blipFill>
          <a:blip r:embed="rId2"/>
          <a:stretch>
            <a:fillRect/>
          </a:stretch>
        </p:blipFill>
        <p:spPr>
          <a:xfrm>
            <a:off x="910858" y="1908279"/>
            <a:ext cx="7772400" cy="1456630"/>
          </a:xfrm>
          <a:prstGeom prst="rect">
            <a:avLst/>
          </a:prstGeom>
        </p:spPr>
      </p:pic>
      <p:pic>
        <p:nvPicPr>
          <p:cNvPr id="6" name="Picture 5">
            <a:extLst>
              <a:ext uri="{FF2B5EF4-FFF2-40B4-BE49-F238E27FC236}">
                <a16:creationId xmlns:a16="http://schemas.microsoft.com/office/drawing/2014/main" id="{8F8C2C4C-5E3D-F0BE-1D1B-F065DBA75C6E}"/>
              </a:ext>
            </a:extLst>
          </p:cNvPr>
          <p:cNvPicPr>
            <a:picLocks noChangeAspect="1"/>
          </p:cNvPicPr>
          <p:nvPr/>
        </p:nvPicPr>
        <p:blipFill>
          <a:blip r:embed="rId3"/>
          <a:stretch>
            <a:fillRect/>
          </a:stretch>
        </p:blipFill>
        <p:spPr>
          <a:xfrm>
            <a:off x="910858" y="4510345"/>
            <a:ext cx="7772400" cy="1338146"/>
          </a:xfrm>
          <a:prstGeom prst="rect">
            <a:avLst/>
          </a:prstGeom>
        </p:spPr>
      </p:pic>
      <p:cxnSp>
        <p:nvCxnSpPr>
          <p:cNvPr id="9" name="Straight Arrow Connector 8">
            <a:extLst>
              <a:ext uri="{FF2B5EF4-FFF2-40B4-BE49-F238E27FC236}">
                <a16:creationId xmlns:a16="http://schemas.microsoft.com/office/drawing/2014/main" id="{30D86D82-159C-DA7D-2910-A9673D2C62D6}"/>
              </a:ext>
            </a:extLst>
          </p:cNvPr>
          <p:cNvCxnSpPr/>
          <p:nvPr/>
        </p:nvCxnSpPr>
        <p:spPr>
          <a:xfrm>
            <a:off x="2884448" y="3428998"/>
            <a:ext cx="0" cy="102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5DF8821-B4BA-9C64-73BC-29CBE0E4F069}"/>
              </a:ext>
            </a:extLst>
          </p:cNvPr>
          <p:cNvCxnSpPr/>
          <p:nvPr/>
        </p:nvCxnSpPr>
        <p:spPr>
          <a:xfrm>
            <a:off x="5058936" y="3428998"/>
            <a:ext cx="0" cy="102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5CA204-094A-7DEC-44B2-222B0366DEBF}"/>
              </a:ext>
            </a:extLst>
          </p:cNvPr>
          <p:cNvCxnSpPr/>
          <p:nvPr/>
        </p:nvCxnSpPr>
        <p:spPr>
          <a:xfrm>
            <a:off x="6753921" y="3428998"/>
            <a:ext cx="0" cy="102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01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513FB2-B2C8-D967-B520-98C6EFCF637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9333610C-AD3A-DA4A-8345-972CD1D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9D7DDBD-03AF-8A50-5A0E-F3C57FBB3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101010 data lines to infinity">
            <a:extLst>
              <a:ext uri="{FF2B5EF4-FFF2-40B4-BE49-F238E27FC236}">
                <a16:creationId xmlns:a16="http://schemas.microsoft.com/office/drawing/2014/main" id="{F2003CA3-9996-4C59-792C-AD90DD12E6EF}"/>
              </a:ext>
            </a:extLst>
          </p:cNvPr>
          <p:cNvPicPr>
            <a:picLocks noChangeAspect="1"/>
          </p:cNvPicPr>
          <p:nvPr/>
        </p:nvPicPr>
        <p:blipFill>
          <a:blip r:embed="rId2"/>
          <a:srcRect t="13127"/>
          <a:stretch/>
        </p:blipFill>
        <p:spPr>
          <a:xfrm>
            <a:off x="20" y="-22"/>
            <a:ext cx="12191977" cy="6858022"/>
          </a:xfrm>
          <a:prstGeom prst="rect">
            <a:avLst/>
          </a:prstGeom>
        </p:spPr>
      </p:pic>
      <p:sp>
        <p:nvSpPr>
          <p:cNvPr id="13" name="Rectangle 12">
            <a:extLst>
              <a:ext uri="{FF2B5EF4-FFF2-40B4-BE49-F238E27FC236}">
                <a16:creationId xmlns:a16="http://schemas.microsoft.com/office/drawing/2014/main" id="{E68FFBFF-619E-C026-AE5B-E139E69E8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98386-6B94-0D69-DB28-E1E3C7858E89}"/>
              </a:ext>
            </a:extLst>
          </p:cNvPr>
          <p:cNvSpPr>
            <a:spLocks noGrp="1"/>
          </p:cNvSpPr>
          <p:nvPr>
            <p:ph type="title"/>
          </p:nvPr>
        </p:nvSpPr>
        <p:spPr>
          <a:xfrm>
            <a:off x="643466" y="643467"/>
            <a:ext cx="5452529" cy="3569242"/>
          </a:xfrm>
        </p:spPr>
        <p:txBody>
          <a:bodyPr vert="horz" lIns="91440" tIns="45720" rIns="91440" bIns="45720" rtlCol="0" anchor="t">
            <a:normAutofit/>
          </a:bodyPr>
          <a:lstStyle/>
          <a:p>
            <a:r>
              <a:rPr lang="en-US" sz="6000" dirty="0">
                <a:solidFill>
                  <a:schemeClr val="bg1"/>
                </a:solidFill>
              </a:rPr>
              <a:t>Machine Learning Analysis &amp; Findings</a:t>
            </a:r>
          </a:p>
        </p:txBody>
      </p:sp>
      <p:sp>
        <p:nvSpPr>
          <p:cNvPr id="15" name="Rectangle 14">
            <a:extLst>
              <a:ext uri="{FF2B5EF4-FFF2-40B4-BE49-F238E27FC236}">
                <a16:creationId xmlns:a16="http://schemas.microsoft.com/office/drawing/2014/main" id="{3542E913-E262-1C08-E601-6097C7736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80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483507D-50C6-9065-6C14-BE0ADDE43173}"/>
              </a:ext>
            </a:extLst>
          </p:cNvPr>
          <p:cNvSpPr txBox="1"/>
          <p:nvPr/>
        </p:nvSpPr>
        <p:spPr>
          <a:xfrm>
            <a:off x="659234" y="957447"/>
            <a:ext cx="3383280" cy="49431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Contents</a:t>
            </a:r>
          </a:p>
        </p:txBody>
      </p:sp>
      <p:sp>
        <p:nvSpPr>
          <p:cNvPr id="17" name="Rectangle 16">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TextBox 2">
            <a:extLst>
              <a:ext uri="{FF2B5EF4-FFF2-40B4-BE49-F238E27FC236}">
                <a16:creationId xmlns:a16="http://schemas.microsoft.com/office/drawing/2014/main" id="{7141F259-6028-D50A-DAF9-776D79456B25}"/>
              </a:ext>
            </a:extLst>
          </p:cNvPr>
          <p:cNvGraphicFramePr/>
          <p:nvPr>
            <p:extLst>
              <p:ext uri="{D42A27DB-BD31-4B8C-83A1-F6EECF244321}">
                <p14:modId xmlns:p14="http://schemas.microsoft.com/office/powerpoint/2010/main" val="698484863"/>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715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F2BF2F-66EF-D59F-9545-3B71906975E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5440E13-04E0-67D5-04A9-2F29106BA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A47CDA9B-7AD2-450E-7A50-E5359EAD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E8538E42-66A7-8CE3-9786-9A7128E4A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5040F74D-9C44-C05A-37CD-DA255178F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AB11296-F1A6-C43A-0F8F-2B8ED93C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A781D5C8-6CAC-5D7E-7073-AEBA3C868348}"/>
              </a:ext>
            </a:extLst>
          </p:cNvPr>
          <p:cNvSpPr>
            <a:spLocks noGrp="1"/>
          </p:cNvSpPr>
          <p:nvPr>
            <p:ph idx="1"/>
          </p:nvPr>
        </p:nvSpPr>
        <p:spPr>
          <a:xfrm>
            <a:off x="576072" y="82292"/>
            <a:ext cx="6494921" cy="491875"/>
          </a:xfrm>
        </p:spPr>
        <p:txBody>
          <a:bodyPr>
            <a:noAutofit/>
          </a:bodyPr>
          <a:lstStyle/>
          <a:p>
            <a:pPr marL="0" indent="0">
              <a:buNone/>
            </a:pPr>
            <a:r>
              <a:rPr lang="en-GB" b="1" dirty="0"/>
              <a:t>Model Approach</a:t>
            </a:r>
          </a:p>
          <a:p>
            <a:pPr marL="0" indent="0">
              <a:buNone/>
            </a:pPr>
            <a:endParaRPr lang="en-US" b="1" dirty="0"/>
          </a:p>
        </p:txBody>
      </p:sp>
      <p:sp>
        <p:nvSpPr>
          <p:cNvPr id="2" name="TextBox 1">
            <a:extLst>
              <a:ext uri="{FF2B5EF4-FFF2-40B4-BE49-F238E27FC236}">
                <a16:creationId xmlns:a16="http://schemas.microsoft.com/office/drawing/2014/main" id="{C101BB82-9160-86FD-310A-B8036F08B52D}"/>
              </a:ext>
            </a:extLst>
          </p:cNvPr>
          <p:cNvSpPr txBox="1"/>
          <p:nvPr/>
        </p:nvSpPr>
        <p:spPr>
          <a:xfrm>
            <a:off x="685800" y="771988"/>
            <a:ext cx="10796155" cy="2585323"/>
          </a:xfrm>
          <a:prstGeom prst="rect">
            <a:avLst/>
          </a:prstGeom>
          <a:noFill/>
        </p:spPr>
        <p:txBody>
          <a:bodyPr wrap="square" rtlCol="0">
            <a:spAutoFit/>
          </a:bodyPr>
          <a:lstStyle/>
          <a:p>
            <a:r>
              <a:rPr lang="en-US" dirty="0"/>
              <a:t>The following analysis compares 4 different Clustering methods:</a:t>
            </a:r>
          </a:p>
          <a:p>
            <a:endParaRPr lang="en-US" dirty="0"/>
          </a:p>
          <a:p>
            <a:pPr marL="285750" indent="-285750">
              <a:buFont typeface="Arial" panose="020B0604020202020204" pitchFamily="34" charset="0"/>
              <a:buChar char="•"/>
            </a:pPr>
            <a:r>
              <a:rPr lang="en-US" dirty="0"/>
              <a:t>K-Means Algorithm</a:t>
            </a:r>
          </a:p>
          <a:p>
            <a:pPr marL="285750" indent="-285750">
              <a:buFont typeface="Arial" panose="020B0604020202020204" pitchFamily="34" charset="0"/>
              <a:buChar char="•"/>
            </a:pPr>
            <a:r>
              <a:rPr lang="en-US" dirty="0"/>
              <a:t>Agglomerative Clustering Algorithm</a:t>
            </a:r>
          </a:p>
          <a:p>
            <a:pPr marL="285750" indent="-285750">
              <a:buFont typeface="Arial" panose="020B0604020202020204" pitchFamily="34" charset="0"/>
              <a:buChar char="•"/>
            </a:pPr>
            <a:r>
              <a:rPr lang="en-US" dirty="0"/>
              <a:t>DBSCAN</a:t>
            </a:r>
          </a:p>
          <a:p>
            <a:pPr marL="285750" indent="-285750">
              <a:buFont typeface="Arial" panose="020B0604020202020204" pitchFamily="34" charset="0"/>
              <a:buChar char="•"/>
            </a:pPr>
            <a:r>
              <a:rPr lang="en-US" dirty="0" err="1"/>
              <a:t>MeanShift</a:t>
            </a:r>
            <a:endParaRPr lang="en-US" dirty="0"/>
          </a:p>
          <a:p>
            <a:endParaRPr lang="en-US" dirty="0"/>
          </a:p>
          <a:p>
            <a:r>
              <a:rPr lang="en-US" dirty="0"/>
              <a:t>We will use these algorithms to find the appropriate number of clusters for our data set, as well as comparing the clustered observations with the actual classes of the dry bean data set.</a:t>
            </a:r>
          </a:p>
        </p:txBody>
      </p:sp>
    </p:spTree>
    <p:extLst>
      <p:ext uri="{BB962C8B-B14F-4D97-AF65-F5344CB8AC3E}">
        <p14:creationId xmlns:p14="http://schemas.microsoft.com/office/powerpoint/2010/main" val="2726184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D92E84-2C7A-5D0B-121F-25FFFA040652}"/>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01C8CA3-596F-FF51-5713-A1A733F9D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0B83A85-715D-FDD3-233A-BB005BB8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F7CCB365-F0DA-1DC2-4F48-F7D3DBAE6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7FD8C9C3-E403-4177-C0D7-DB5E8AF56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B63DF4D-ACBE-3EF7-70AD-8D9628252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1E70A9FC-4C4D-4015-D4AA-8EECC28F6222}"/>
              </a:ext>
            </a:extLst>
          </p:cNvPr>
          <p:cNvSpPr>
            <a:spLocks noGrp="1"/>
          </p:cNvSpPr>
          <p:nvPr>
            <p:ph idx="1"/>
          </p:nvPr>
        </p:nvSpPr>
        <p:spPr>
          <a:xfrm>
            <a:off x="576072" y="98386"/>
            <a:ext cx="6494921" cy="475782"/>
          </a:xfrm>
        </p:spPr>
        <p:txBody>
          <a:bodyPr>
            <a:noAutofit/>
          </a:bodyPr>
          <a:lstStyle/>
          <a:p>
            <a:pPr marL="0" indent="0">
              <a:buNone/>
            </a:pPr>
            <a:r>
              <a:rPr lang="en-GB" b="1" dirty="0"/>
              <a:t>K-Means Algorithm</a:t>
            </a:r>
          </a:p>
          <a:p>
            <a:pPr marL="0" indent="0">
              <a:buNone/>
            </a:pPr>
            <a:endParaRPr lang="en-US" b="1" dirty="0"/>
          </a:p>
        </p:txBody>
      </p:sp>
      <p:grpSp>
        <p:nvGrpSpPr>
          <p:cNvPr id="6" name="Group 5">
            <a:extLst>
              <a:ext uri="{FF2B5EF4-FFF2-40B4-BE49-F238E27FC236}">
                <a16:creationId xmlns:a16="http://schemas.microsoft.com/office/drawing/2014/main" id="{02CDCA63-C78C-444E-17D9-7B981468C08C}"/>
              </a:ext>
            </a:extLst>
          </p:cNvPr>
          <p:cNvGrpSpPr/>
          <p:nvPr/>
        </p:nvGrpSpPr>
        <p:grpSpPr>
          <a:xfrm>
            <a:off x="1146285" y="1185458"/>
            <a:ext cx="3581831" cy="3970420"/>
            <a:chOff x="930696" y="1035566"/>
            <a:chExt cx="2781300" cy="2832469"/>
          </a:xfrm>
        </p:grpSpPr>
        <p:pic>
          <p:nvPicPr>
            <p:cNvPr id="3" name="Picture 2">
              <a:extLst>
                <a:ext uri="{FF2B5EF4-FFF2-40B4-BE49-F238E27FC236}">
                  <a16:creationId xmlns:a16="http://schemas.microsoft.com/office/drawing/2014/main" id="{BCC85122-20D9-7930-AB81-A01E61735B78}"/>
                </a:ext>
              </a:extLst>
            </p:cNvPr>
            <p:cNvPicPr>
              <a:picLocks noChangeAspect="1"/>
            </p:cNvPicPr>
            <p:nvPr/>
          </p:nvPicPr>
          <p:blipFill>
            <a:blip r:embed="rId2"/>
            <a:stretch>
              <a:fillRect/>
            </a:stretch>
          </p:blipFill>
          <p:spPr>
            <a:xfrm>
              <a:off x="930696" y="1035566"/>
              <a:ext cx="2781300" cy="1765300"/>
            </a:xfrm>
            <a:prstGeom prst="rect">
              <a:avLst/>
            </a:prstGeom>
          </p:spPr>
        </p:pic>
        <p:pic>
          <p:nvPicPr>
            <p:cNvPr id="4" name="Picture 3">
              <a:extLst>
                <a:ext uri="{FF2B5EF4-FFF2-40B4-BE49-F238E27FC236}">
                  <a16:creationId xmlns:a16="http://schemas.microsoft.com/office/drawing/2014/main" id="{3F6A6BA3-7483-E501-C9C7-091437A8BD6E}"/>
                </a:ext>
              </a:extLst>
            </p:cNvPr>
            <p:cNvPicPr>
              <a:picLocks noChangeAspect="1"/>
            </p:cNvPicPr>
            <p:nvPr/>
          </p:nvPicPr>
          <p:blipFill>
            <a:blip r:embed="rId3"/>
            <a:stretch>
              <a:fillRect/>
            </a:stretch>
          </p:blipFill>
          <p:spPr>
            <a:xfrm>
              <a:off x="930696" y="2770825"/>
              <a:ext cx="2781300" cy="1097210"/>
            </a:xfrm>
            <a:prstGeom prst="rect">
              <a:avLst/>
            </a:prstGeom>
          </p:spPr>
        </p:pic>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0E2BA4-4B4A-7BA0-E924-79656E82C072}"/>
                  </a:ext>
                </a:extLst>
              </p:cNvPr>
              <p:cNvSpPr txBox="1"/>
              <p:nvPr/>
            </p:nvSpPr>
            <p:spPr>
              <a:xfrm>
                <a:off x="5295749" y="1254968"/>
                <a:ext cx="5010150" cy="2343206"/>
              </a:xfrm>
              <a:prstGeom prst="rect">
                <a:avLst/>
              </a:prstGeom>
              <a:noFill/>
            </p:spPr>
            <p:txBody>
              <a:bodyPr wrap="square">
                <a:spAutoFit/>
              </a:bodyPr>
              <a:lstStyle/>
              <a:p>
                <a:pPr>
                  <a:lnSpc>
                    <a:spcPct val="90000"/>
                  </a:lnSpc>
                  <a:spcBef>
                    <a:spcPts val="1000"/>
                  </a:spcBef>
                </a:pPr>
                <a:r>
                  <a:rPr lang="en-US" sz="1600" dirty="0"/>
                  <a:t>Here we have implemented the K-means algorithm with a range of different K values (0 – 20) in order to find the appropriate number of clusters in the data set. </a:t>
                </a:r>
              </a:p>
              <a:p>
                <a:pPr>
                  <a:lnSpc>
                    <a:spcPct val="90000"/>
                  </a:lnSpc>
                  <a:spcBef>
                    <a:spcPts val="1000"/>
                  </a:spcBef>
                </a:pPr>
                <a:r>
                  <a:rPr lang="en-US" sz="1600" dirty="0"/>
                  <a:t>To measure the entropy in the model we select the inertia metric and elbow method to find the appropriate value of K (no. clusters) </a:t>
                </a:r>
              </a:p>
              <a:p>
                <a:pPr>
                  <a:lnSpc>
                    <a:spcPct val="90000"/>
                  </a:lnSpc>
                  <a:spcBef>
                    <a:spcPts val="1000"/>
                  </a:spcBef>
                </a:pPr>
                <a:r>
                  <a:rPr lang="en-US" sz="1600" dirty="0">
                    <a:solidFill>
                      <a:srgbClr val="006C31"/>
                    </a:solidFill>
                  </a:rPr>
                  <a:t>𝐈𝐧𝐞𝐫𝐭𝐢𝐚: </a:t>
                </a:r>
                <a:r>
                  <a:rPr lang="en-US" sz="1600" dirty="0"/>
                  <a:t>the sum of squared distance from each point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𝑖</m:t>
                        </m:r>
                      </m:sub>
                    </m:sSub>
                  </m:oMath>
                </a14:m>
                <a:r>
                  <a:rPr lang="en-US" sz="1600" dirty="0"/>
                  <a:t>) to its cluster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𝑘</m:t>
                        </m:r>
                      </m:sub>
                    </m:sSub>
                  </m:oMath>
                </a14:m>
                <a:endParaRPr lang="en-US" sz="1600" dirty="0"/>
              </a:p>
            </p:txBody>
          </p:sp>
        </mc:Choice>
        <mc:Fallback xmlns="">
          <p:sp>
            <p:nvSpPr>
              <p:cNvPr id="7" name="TextBox 6">
                <a:extLst>
                  <a:ext uri="{FF2B5EF4-FFF2-40B4-BE49-F238E27FC236}">
                    <a16:creationId xmlns:a16="http://schemas.microsoft.com/office/drawing/2014/main" id="{6D0E2BA4-4B4A-7BA0-E924-79656E82C072}"/>
                  </a:ext>
                </a:extLst>
              </p:cNvPr>
              <p:cNvSpPr txBox="1">
                <a:spLocks noRot="1" noChangeAspect="1" noMove="1" noResize="1" noEditPoints="1" noAdjustHandles="1" noChangeArrowheads="1" noChangeShapeType="1" noTextEdit="1"/>
              </p:cNvSpPr>
              <p:nvPr/>
            </p:nvSpPr>
            <p:spPr>
              <a:xfrm>
                <a:off x="5295749" y="1254968"/>
                <a:ext cx="5010150" cy="2343206"/>
              </a:xfrm>
              <a:prstGeom prst="rect">
                <a:avLst/>
              </a:prstGeom>
              <a:blipFill>
                <a:blip r:embed="rId4"/>
                <a:stretch>
                  <a:fillRect l="-759" t="-1613" r="-253" b="-2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56B60EE-9D96-EAD0-56AB-B3CFF4D4A0D8}"/>
                  </a:ext>
                </a:extLst>
              </p:cNvPr>
              <p:cNvSpPr txBox="1"/>
              <p:nvPr/>
            </p:nvSpPr>
            <p:spPr>
              <a:xfrm>
                <a:off x="7057847" y="3855420"/>
                <a:ext cx="1491113"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e>
                              </m:d>
                            </m:e>
                            <m:sup>
                              <m:r>
                                <a:rPr lang="en-US" b="0" i="1" smtClean="0">
                                  <a:latin typeface="Cambria Math" panose="02040503050406030204" pitchFamily="18" charset="0"/>
                                </a:rPr>
                                <m:t>2</m:t>
                              </m:r>
                            </m:sup>
                          </m:sSup>
                        </m:e>
                      </m:nary>
                    </m:oMath>
                  </m:oMathPara>
                </a14:m>
                <a:endParaRPr lang="en-US" dirty="0"/>
              </a:p>
            </p:txBody>
          </p:sp>
        </mc:Choice>
        <mc:Fallback xmlns="">
          <p:sp>
            <p:nvSpPr>
              <p:cNvPr id="9" name="TextBox 8">
                <a:extLst>
                  <a:ext uri="{FF2B5EF4-FFF2-40B4-BE49-F238E27FC236}">
                    <a16:creationId xmlns:a16="http://schemas.microsoft.com/office/drawing/2014/main" id="{056B60EE-9D96-EAD0-56AB-B3CFF4D4A0D8}"/>
                  </a:ext>
                </a:extLst>
              </p:cNvPr>
              <p:cNvSpPr txBox="1">
                <a:spLocks noRot="1" noChangeAspect="1" noMove="1" noResize="1" noEditPoints="1" noAdjustHandles="1" noChangeArrowheads="1" noChangeShapeType="1" noTextEdit="1"/>
              </p:cNvSpPr>
              <p:nvPr/>
            </p:nvSpPr>
            <p:spPr>
              <a:xfrm>
                <a:off x="7057847" y="3855420"/>
                <a:ext cx="1491113" cy="756233"/>
              </a:xfrm>
              <a:prstGeom prst="rect">
                <a:avLst/>
              </a:prstGeom>
              <a:blipFill>
                <a:blip r:embed="rId5"/>
                <a:stretch>
                  <a:fillRect l="-55085" t="-116393" r="-1695" b="-175410"/>
                </a:stretch>
              </a:blipFill>
            </p:spPr>
            <p:txBody>
              <a:bodyPr/>
              <a:lstStyle/>
              <a:p>
                <a:r>
                  <a:rPr lang="en-US">
                    <a:noFill/>
                  </a:rPr>
                  <a:t> </a:t>
                </a:r>
              </a:p>
            </p:txBody>
          </p:sp>
        </mc:Fallback>
      </mc:AlternateContent>
    </p:spTree>
    <p:extLst>
      <p:ext uri="{BB962C8B-B14F-4D97-AF65-F5344CB8AC3E}">
        <p14:creationId xmlns:p14="http://schemas.microsoft.com/office/powerpoint/2010/main" val="796184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6C4EFE-486C-4ADA-4A6B-DAD01AC97FA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0A72B7A-8BFB-FC12-06D2-88F49ECA9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DD89D96-C89C-4676-2A84-A1165C22C5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62533FF0-DEBA-4A5F-FC60-9102F8636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7B00415-51F0-850B-68B6-F3AB91450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E18C6D8-AE5C-F210-E033-0E2C45AB6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AAFFA867-064F-AEB5-66BB-DB2AEE4C963F}"/>
              </a:ext>
            </a:extLst>
          </p:cNvPr>
          <p:cNvSpPr>
            <a:spLocks noGrp="1"/>
          </p:cNvSpPr>
          <p:nvPr>
            <p:ph idx="1"/>
          </p:nvPr>
        </p:nvSpPr>
        <p:spPr>
          <a:xfrm>
            <a:off x="576072" y="98386"/>
            <a:ext cx="6494921" cy="475782"/>
          </a:xfrm>
        </p:spPr>
        <p:txBody>
          <a:bodyPr>
            <a:noAutofit/>
          </a:bodyPr>
          <a:lstStyle/>
          <a:p>
            <a:pPr marL="0" indent="0">
              <a:buNone/>
            </a:pPr>
            <a:r>
              <a:rPr lang="en-GB" b="1" dirty="0"/>
              <a:t>K-Means Algorithm</a:t>
            </a:r>
          </a:p>
          <a:p>
            <a:pPr marL="0" indent="0">
              <a:buNone/>
            </a:pPr>
            <a:endParaRPr lang="en-US" b="1" dirty="0"/>
          </a:p>
        </p:txBody>
      </p:sp>
      <p:pic>
        <p:nvPicPr>
          <p:cNvPr id="3" name="Picture 2">
            <a:extLst>
              <a:ext uri="{FF2B5EF4-FFF2-40B4-BE49-F238E27FC236}">
                <a16:creationId xmlns:a16="http://schemas.microsoft.com/office/drawing/2014/main" id="{160B79B5-24EE-FCE7-14F6-1E3ECA92843C}"/>
              </a:ext>
            </a:extLst>
          </p:cNvPr>
          <p:cNvPicPr>
            <a:picLocks noChangeAspect="1"/>
          </p:cNvPicPr>
          <p:nvPr/>
        </p:nvPicPr>
        <p:blipFill>
          <a:blip r:embed="rId2"/>
          <a:stretch>
            <a:fillRect/>
          </a:stretch>
        </p:blipFill>
        <p:spPr>
          <a:xfrm>
            <a:off x="864993" y="1185388"/>
            <a:ext cx="4990442" cy="3498123"/>
          </a:xfrm>
          <a:prstGeom prst="rect">
            <a:avLst/>
          </a:prstGeom>
        </p:spPr>
      </p:pic>
      <p:sp>
        <p:nvSpPr>
          <p:cNvPr id="5" name="Oval 4">
            <a:extLst>
              <a:ext uri="{FF2B5EF4-FFF2-40B4-BE49-F238E27FC236}">
                <a16:creationId xmlns:a16="http://schemas.microsoft.com/office/drawing/2014/main" id="{AD13DBE4-CDB1-4BB1-5293-ED7D24CA7B85}"/>
              </a:ext>
            </a:extLst>
          </p:cNvPr>
          <p:cNvSpPr/>
          <p:nvPr/>
        </p:nvSpPr>
        <p:spPr>
          <a:xfrm>
            <a:off x="2943923" y="3889981"/>
            <a:ext cx="267628" cy="340048"/>
          </a:xfrm>
          <a:prstGeom prst="ellipse">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E6C28A3-54DB-EE03-9278-5ED8399BCE38}"/>
              </a:ext>
            </a:extLst>
          </p:cNvPr>
          <p:cNvSpPr txBox="1"/>
          <p:nvPr/>
        </p:nvSpPr>
        <p:spPr>
          <a:xfrm>
            <a:off x="6208999" y="1185389"/>
            <a:ext cx="4289503" cy="1569660"/>
          </a:xfrm>
          <a:prstGeom prst="rect">
            <a:avLst/>
          </a:prstGeom>
          <a:noFill/>
        </p:spPr>
        <p:txBody>
          <a:bodyPr wrap="square" rtlCol="0">
            <a:spAutoFit/>
          </a:bodyPr>
          <a:lstStyle/>
          <a:p>
            <a:r>
              <a:rPr lang="en-US" sz="1600" dirty="0"/>
              <a:t>As shown in the graph, if we follow the elbow method approach (circled in green), we can see that the appropriate number of clusters range between 6 to 8, which aligns with the dataset as it has 7 different clusters (one for each class)</a:t>
            </a:r>
          </a:p>
        </p:txBody>
      </p:sp>
    </p:spTree>
    <p:extLst>
      <p:ext uri="{BB962C8B-B14F-4D97-AF65-F5344CB8AC3E}">
        <p14:creationId xmlns:p14="http://schemas.microsoft.com/office/powerpoint/2010/main" val="2778089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D5F113-23B3-A5C3-5486-9ABE2056027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FB99DF35-4375-3302-28FA-47518B207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A8D495EC-7FBC-AC4B-C5DD-CC06A9F05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7D8049CD-015C-EB05-158D-7286502B7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62FE9FCD-5AD2-BF7A-5C08-09D288024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BFA04C5-F7A7-9C68-1A22-9D4DB1C7B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3A12F97A-32C9-E2E8-5F9F-0499238EDDE6}"/>
              </a:ext>
            </a:extLst>
          </p:cNvPr>
          <p:cNvSpPr>
            <a:spLocks noGrp="1"/>
          </p:cNvSpPr>
          <p:nvPr>
            <p:ph idx="1"/>
          </p:nvPr>
        </p:nvSpPr>
        <p:spPr>
          <a:xfrm>
            <a:off x="576072" y="98386"/>
            <a:ext cx="6494921" cy="475782"/>
          </a:xfrm>
        </p:spPr>
        <p:txBody>
          <a:bodyPr>
            <a:noAutofit/>
          </a:bodyPr>
          <a:lstStyle/>
          <a:p>
            <a:pPr marL="0" indent="0">
              <a:buNone/>
            </a:pPr>
            <a:r>
              <a:rPr lang="en-GB" b="1" dirty="0"/>
              <a:t>K-Means Algorithm</a:t>
            </a:r>
          </a:p>
        </p:txBody>
      </p:sp>
      <p:pic>
        <p:nvPicPr>
          <p:cNvPr id="3" name="Picture 2">
            <a:extLst>
              <a:ext uri="{FF2B5EF4-FFF2-40B4-BE49-F238E27FC236}">
                <a16:creationId xmlns:a16="http://schemas.microsoft.com/office/drawing/2014/main" id="{18485454-9CF5-2DE6-5ADC-676500EAFDDA}"/>
              </a:ext>
            </a:extLst>
          </p:cNvPr>
          <p:cNvPicPr>
            <a:picLocks noChangeAspect="1"/>
          </p:cNvPicPr>
          <p:nvPr/>
        </p:nvPicPr>
        <p:blipFill>
          <a:blip r:embed="rId2"/>
          <a:stretch>
            <a:fillRect/>
          </a:stretch>
        </p:blipFill>
        <p:spPr>
          <a:xfrm>
            <a:off x="801551" y="1575342"/>
            <a:ext cx="3594696" cy="863432"/>
          </a:xfrm>
          <a:prstGeom prst="rect">
            <a:avLst/>
          </a:prstGeom>
        </p:spPr>
      </p:pic>
      <p:graphicFrame>
        <p:nvGraphicFramePr>
          <p:cNvPr id="5" name="Table 4">
            <a:extLst>
              <a:ext uri="{FF2B5EF4-FFF2-40B4-BE49-F238E27FC236}">
                <a16:creationId xmlns:a16="http://schemas.microsoft.com/office/drawing/2014/main" id="{A2F4BB3B-8A49-38FA-3930-942089F7442D}"/>
              </a:ext>
            </a:extLst>
          </p:cNvPr>
          <p:cNvGraphicFramePr>
            <a:graphicFrameLocks noGrp="1"/>
          </p:cNvGraphicFramePr>
          <p:nvPr>
            <p:extLst>
              <p:ext uri="{D42A27DB-BD31-4B8C-83A1-F6EECF244321}">
                <p14:modId xmlns:p14="http://schemas.microsoft.com/office/powerpoint/2010/main" val="1818317543"/>
              </p:ext>
            </p:extLst>
          </p:nvPr>
        </p:nvGraphicFramePr>
        <p:xfrm>
          <a:off x="930696" y="2912639"/>
          <a:ext cx="2712036" cy="2556354"/>
        </p:xfrm>
        <a:graphic>
          <a:graphicData uri="http://schemas.openxmlformats.org/drawingml/2006/table">
            <a:tbl>
              <a:tblPr firstRow="1" bandRow="1">
                <a:tableStyleId>{5C22544A-7EE6-4342-B048-85BDC9FD1C3A}</a:tableStyleId>
              </a:tblPr>
              <a:tblGrid>
                <a:gridCol w="1356018">
                  <a:extLst>
                    <a:ext uri="{9D8B030D-6E8A-4147-A177-3AD203B41FA5}">
                      <a16:colId xmlns:a16="http://schemas.microsoft.com/office/drawing/2014/main" val="837964918"/>
                    </a:ext>
                  </a:extLst>
                </a:gridCol>
                <a:gridCol w="1356018">
                  <a:extLst>
                    <a:ext uri="{9D8B030D-6E8A-4147-A177-3AD203B41FA5}">
                      <a16:colId xmlns:a16="http://schemas.microsoft.com/office/drawing/2014/main" val="1367905180"/>
                    </a:ext>
                  </a:extLst>
                </a:gridCol>
              </a:tblGrid>
              <a:tr h="312924">
                <a:tc>
                  <a:txBody>
                    <a:bodyPr/>
                    <a:lstStyle/>
                    <a:p>
                      <a:pPr algn="ctr"/>
                      <a:r>
                        <a:rPr lang="en-US" sz="1200" dirty="0"/>
                        <a:t>Class Label</a:t>
                      </a:r>
                    </a:p>
                  </a:txBody>
                  <a:tcPr/>
                </a:tc>
                <a:tc>
                  <a:txBody>
                    <a:bodyPr/>
                    <a:lstStyle/>
                    <a:p>
                      <a:pPr algn="ctr"/>
                      <a:r>
                        <a:rPr lang="en-US" sz="1200" dirty="0"/>
                        <a:t>Cluster no</a:t>
                      </a:r>
                    </a:p>
                  </a:txBody>
                  <a:tcPr/>
                </a:tc>
                <a:extLst>
                  <a:ext uri="{0D108BD9-81ED-4DB2-BD59-A6C34878D82A}">
                    <a16:rowId xmlns:a16="http://schemas.microsoft.com/office/drawing/2014/main" val="1092456066"/>
                  </a:ext>
                </a:extLst>
              </a:tr>
              <a:tr h="320490">
                <a:tc>
                  <a:txBody>
                    <a:bodyPr/>
                    <a:lstStyle/>
                    <a:p>
                      <a:pPr algn="ctr"/>
                      <a:r>
                        <a:rPr lang="en-US" sz="1200" dirty="0"/>
                        <a:t>BARBUNYA</a:t>
                      </a:r>
                    </a:p>
                  </a:txBody>
                  <a:tcPr/>
                </a:tc>
                <a:tc>
                  <a:txBody>
                    <a:bodyPr/>
                    <a:lstStyle/>
                    <a:p>
                      <a:pPr algn="ctr"/>
                      <a:r>
                        <a:rPr lang="en-US" sz="1200" dirty="0"/>
                        <a:t>0</a:t>
                      </a:r>
                    </a:p>
                  </a:txBody>
                  <a:tcPr/>
                </a:tc>
                <a:extLst>
                  <a:ext uri="{0D108BD9-81ED-4DB2-BD59-A6C34878D82A}">
                    <a16:rowId xmlns:a16="http://schemas.microsoft.com/office/drawing/2014/main" val="26764630"/>
                  </a:ext>
                </a:extLst>
              </a:tr>
              <a:tr h="320490">
                <a:tc>
                  <a:txBody>
                    <a:bodyPr/>
                    <a:lstStyle/>
                    <a:p>
                      <a:pPr algn="ctr"/>
                      <a:r>
                        <a:rPr lang="en-US" sz="1200" dirty="0"/>
                        <a:t>DERMAZON</a:t>
                      </a:r>
                    </a:p>
                  </a:txBody>
                  <a:tcPr/>
                </a:tc>
                <a:tc>
                  <a:txBody>
                    <a:bodyPr/>
                    <a:lstStyle/>
                    <a:p>
                      <a:pPr algn="ctr"/>
                      <a:r>
                        <a:rPr lang="en-US" sz="1200" dirty="0"/>
                        <a:t>1</a:t>
                      </a:r>
                    </a:p>
                  </a:txBody>
                  <a:tcPr/>
                </a:tc>
                <a:extLst>
                  <a:ext uri="{0D108BD9-81ED-4DB2-BD59-A6C34878D82A}">
                    <a16:rowId xmlns:a16="http://schemas.microsoft.com/office/drawing/2014/main" val="1593047262"/>
                  </a:ext>
                </a:extLst>
              </a:tr>
              <a:tr h="320490">
                <a:tc>
                  <a:txBody>
                    <a:bodyPr/>
                    <a:lstStyle/>
                    <a:p>
                      <a:pPr algn="ctr"/>
                      <a:r>
                        <a:rPr lang="en-US" sz="1200" dirty="0"/>
                        <a:t>HOROZ</a:t>
                      </a:r>
                    </a:p>
                  </a:txBody>
                  <a:tcPr/>
                </a:tc>
                <a:tc>
                  <a:txBody>
                    <a:bodyPr/>
                    <a:lstStyle/>
                    <a:p>
                      <a:pPr algn="ctr"/>
                      <a:r>
                        <a:rPr lang="en-US" sz="1200" dirty="0"/>
                        <a:t>2</a:t>
                      </a:r>
                    </a:p>
                  </a:txBody>
                  <a:tcPr/>
                </a:tc>
                <a:extLst>
                  <a:ext uri="{0D108BD9-81ED-4DB2-BD59-A6C34878D82A}">
                    <a16:rowId xmlns:a16="http://schemas.microsoft.com/office/drawing/2014/main" val="3027045421"/>
                  </a:ext>
                </a:extLst>
              </a:tr>
              <a:tr h="320490">
                <a:tc>
                  <a:txBody>
                    <a:bodyPr/>
                    <a:lstStyle/>
                    <a:p>
                      <a:pPr algn="ctr"/>
                      <a:r>
                        <a:rPr lang="en-US" sz="1200" dirty="0"/>
                        <a:t>CALI</a:t>
                      </a:r>
                    </a:p>
                  </a:txBody>
                  <a:tcPr/>
                </a:tc>
                <a:tc>
                  <a:txBody>
                    <a:bodyPr/>
                    <a:lstStyle/>
                    <a:p>
                      <a:pPr algn="ctr"/>
                      <a:r>
                        <a:rPr lang="en-US" sz="1200" dirty="0"/>
                        <a:t>3</a:t>
                      </a:r>
                    </a:p>
                  </a:txBody>
                  <a:tcPr/>
                </a:tc>
                <a:extLst>
                  <a:ext uri="{0D108BD9-81ED-4DB2-BD59-A6C34878D82A}">
                    <a16:rowId xmlns:a16="http://schemas.microsoft.com/office/drawing/2014/main" val="3786867835"/>
                  </a:ext>
                </a:extLst>
              </a:tr>
              <a:tr h="320490">
                <a:tc>
                  <a:txBody>
                    <a:bodyPr/>
                    <a:lstStyle/>
                    <a:p>
                      <a:pPr algn="ctr"/>
                      <a:r>
                        <a:rPr lang="en-US" sz="1200" dirty="0"/>
                        <a:t>BOMBAY</a:t>
                      </a:r>
                    </a:p>
                  </a:txBody>
                  <a:tcPr/>
                </a:tc>
                <a:tc>
                  <a:txBody>
                    <a:bodyPr/>
                    <a:lstStyle/>
                    <a:p>
                      <a:pPr algn="ctr"/>
                      <a:r>
                        <a:rPr lang="en-US" sz="1200" dirty="0"/>
                        <a:t>4</a:t>
                      </a:r>
                    </a:p>
                  </a:txBody>
                  <a:tcPr/>
                </a:tc>
                <a:extLst>
                  <a:ext uri="{0D108BD9-81ED-4DB2-BD59-A6C34878D82A}">
                    <a16:rowId xmlns:a16="http://schemas.microsoft.com/office/drawing/2014/main" val="2836205558"/>
                  </a:ext>
                </a:extLst>
              </a:tr>
              <a:tr h="320490">
                <a:tc>
                  <a:txBody>
                    <a:bodyPr/>
                    <a:lstStyle/>
                    <a:p>
                      <a:pPr algn="ctr"/>
                      <a:r>
                        <a:rPr lang="en-US" sz="1200" dirty="0"/>
                        <a:t>SIRA</a:t>
                      </a:r>
                    </a:p>
                  </a:txBody>
                  <a:tcPr/>
                </a:tc>
                <a:tc>
                  <a:txBody>
                    <a:bodyPr/>
                    <a:lstStyle/>
                    <a:p>
                      <a:pPr algn="ctr"/>
                      <a:r>
                        <a:rPr lang="en-US" sz="1200" dirty="0"/>
                        <a:t>5</a:t>
                      </a:r>
                    </a:p>
                  </a:txBody>
                  <a:tcPr/>
                </a:tc>
                <a:extLst>
                  <a:ext uri="{0D108BD9-81ED-4DB2-BD59-A6C34878D82A}">
                    <a16:rowId xmlns:a16="http://schemas.microsoft.com/office/drawing/2014/main" val="2665354808"/>
                  </a:ext>
                </a:extLst>
              </a:tr>
              <a:tr h="320490">
                <a:tc>
                  <a:txBody>
                    <a:bodyPr/>
                    <a:lstStyle/>
                    <a:p>
                      <a:pPr algn="ctr"/>
                      <a:r>
                        <a:rPr lang="en-US" sz="1200" dirty="0"/>
                        <a:t>SEKER</a:t>
                      </a:r>
                    </a:p>
                  </a:txBody>
                  <a:tcPr/>
                </a:tc>
                <a:tc>
                  <a:txBody>
                    <a:bodyPr/>
                    <a:lstStyle/>
                    <a:p>
                      <a:pPr algn="ctr"/>
                      <a:r>
                        <a:rPr lang="en-US" sz="1200" dirty="0"/>
                        <a:t>6</a:t>
                      </a:r>
                    </a:p>
                  </a:txBody>
                  <a:tcPr/>
                </a:tc>
                <a:extLst>
                  <a:ext uri="{0D108BD9-81ED-4DB2-BD59-A6C34878D82A}">
                    <a16:rowId xmlns:a16="http://schemas.microsoft.com/office/drawing/2014/main" val="2108605529"/>
                  </a:ext>
                </a:extLst>
              </a:tr>
            </a:tbl>
          </a:graphicData>
        </a:graphic>
      </p:graphicFrame>
      <p:pic>
        <p:nvPicPr>
          <p:cNvPr id="6" name="Picture 5">
            <a:extLst>
              <a:ext uri="{FF2B5EF4-FFF2-40B4-BE49-F238E27FC236}">
                <a16:creationId xmlns:a16="http://schemas.microsoft.com/office/drawing/2014/main" id="{DF27A491-86A2-B67A-5126-782176641E44}"/>
              </a:ext>
            </a:extLst>
          </p:cNvPr>
          <p:cNvPicPr>
            <a:picLocks noChangeAspect="1"/>
          </p:cNvPicPr>
          <p:nvPr/>
        </p:nvPicPr>
        <p:blipFill>
          <a:blip r:embed="rId3"/>
          <a:stretch>
            <a:fillRect/>
          </a:stretch>
        </p:blipFill>
        <p:spPr>
          <a:xfrm>
            <a:off x="6461760" y="3261225"/>
            <a:ext cx="4290136" cy="2068458"/>
          </a:xfrm>
          <a:prstGeom prst="rect">
            <a:avLst/>
          </a:prstGeom>
        </p:spPr>
      </p:pic>
      <p:sp>
        <p:nvSpPr>
          <p:cNvPr id="7" name="TextBox 6">
            <a:extLst>
              <a:ext uri="{FF2B5EF4-FFF2-40B4-BE49-F238E27FC236}">
                <a16:creationId xmlns:a16="http://schemas.microsoft.com/office/drawing/2014/main" id="{6C8E33DC-875E-3D8B-F59C-C5F2E5FE4D2A}"/>
              </a:ext>
            </a:extLst>
          </p:cNvPr>
          <p:cNvSpPr txBox="1"/>
          <p:nvPr/>
        </p:nvSpPr>
        <p:spPr>
          <a:xfrm>
            <a:off x="877229" y="914400"/>
            <a:ext cx="4289503" cy="338554"/>
          </a:xfrm>
          <a:prstGeom prst="rect">
            <a:avLst/>
          </a:prstGeom>
          <a:noFill/>
        </p:spPr>
        <p:txBody>
          <a:bodyPr wrap="square" rtlCol="0">
            <a:spAutoFit/>
          </a:bodyPr>
          <a:lstStyle/>
          <a:p>
            <a:r>
              <a:rPr lang="en-US" sz="1600" dirty="0"/>
              <a:t>Apply K-Means with no of clusters = 7</a:t>
            </a:r>
          </a:p>
        </p:txBody>
      </p:sp>
      <p:sp>
        <p:nvSpPr>
          <p:cNvPr id="9" name="TextBox 8">
            <a:extLst>
              <a:ext uri="{FF2B5EF4-FFF2-40B4-BE49-F238E27FC236}">
                <a16:creationId xmlns:a16="http://schemas.microsoft.com/office/drawing/2014/main" id="{4B7B3244-F5F0-E893-D865-26988914BB0D}"/>
              </a:ext>
            </a:extLst>
          </p:cNvPr>
          <p:cNvSpPr txBox="1"/>
          <p:nvPr/>
        </p:nvSpPr>
        <p:spPr>
          <a:xfrm>
            <a:off x="6461760" y="914400"/>
            <a:ext cx="4289503" cy="1815882"/>
          </a:xfrm>
          <a:prstGeom prst="rect">
            <a:avLst/>
          </a:prstGeom>
          <a:noFill/>
        </p:spPr>
        <p:txBody>
          <a:bodyPr wrap="square" rtlCol="0">
            <a:spAutoFit/>
          </a:bodyPr>
          <a:lstStyle/>
          <a:p>
            <a:r>
              <a:rPr lang="en-US" sz="1600" dirty="0"/>
              <a:t>After applying K-Means with no. clusters = 7 to the data set, it will then classify each observation to the 7 clusters which we assigned in the model.</a:t>
            </a:r>
          </a:p>
          <a:p>
            <a:endParaRPr lang="en-US" sz="1600" dirty="0"/>
          </a:p>
          <a:p>
            <a:r>
              <a:rPr lang="en-US" sz="1600" dirty="0"/>
              <a:t>Then we will be able to see how many of the observations are correctly classified.</a:t>
            </a:r>
          </a:p>
        </p:txBody>
      </p:sp>
    </p:spTree>
    <p:extLst>
      <p:ext uri="{BB962C8B-B14F-4D97-AF65-F5344CB8AC3E}">
        <p14:creationId xmlns:p14="http://schemas.microsoft.com/office/powerpoint/2010/main" val="1029656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3803A-B7F7-25D4-F5C3-0940414D528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6D418CE-5986-57FB-BF88-7066300D5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AE1EB9CC-F049-E8A1-18C9-D137FFDB9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B3E9D682-24B0-31D4-5220-AB4DD5C0B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BAB0580-699B-21FB-3B0F-2F4F73155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BF18E243-F8EA-FB1D-FFC1-E2BA6B334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CE6505DE-180D-5EC9-63A7-48F84BE4979C}"/>
              </a:ext>
            </a:extLst>
          </p:cNvPr>
          <p:cNvSpPr>
            <a:spLocks noGrp="1"/>
          </p:cNvSpPr>
          <p:nvPr>
            <p:ph idx="1"/>
          </p:nvPr>
        </p:nvSpPr>
        <p:spPr>
          <a:xfrm>
            <a:off x="576072" y="98386"/>
            <a:ext cx="6494921" cy="475782"/>
          </a:xfrm>
        </p:spPr>
        <p:txBody>
          <a:bodyPr>
            <a:noAutofit/>
          </a:bodyPr>
          <a:lstStyle/>
          <a:p>
            <a:pPr marL="0" indent="0">
              <a:buNone/>
            </a:pPr>
            <a:r>
              <a:rPr lang="en-GB" b="1" dirty="0"/>
              <a:t>K-Means Algorithm</a:t>
            </a:r>
          </a:p>
          <a:p>
            <a:pPr marL="0" indent="0">
              <a:buNone/>
            </a:pPr>
            <a:endParaRPr lang="en-US" b="1" dirty="0"/>
          </a:p>
        </p:txBody>
      </p:sp>
      <p:pic>
        <p:nvPicPr>
          <p:cNvPr id="3" name="Picture 2">
            <a:extLst>
              <a:ext uri="{FF2B5EF4-FFF2-40B4-BE49-F238E27FC236}">
                <a16:creationId xmlns:a16="http://schemas.microsoft.com/office/drawing/2014/main" id="{D068B3C6-16CE-48DB-EF2E-8C6D0C1AD086}"/>
              </a:ext>
            </a:extLst>
          </p:cNvPr>
          <p:cNvPicPr>
            <a:picLocks noChangeAspect="1"/>
          </p:cNvPicPr>
          <p:nvPr/>
        </p:nvPicPr>
        <p:blipFill>
          <a:blip r:embed="rId2"/>
          <a:stretch>
            <a:fillRect/>
          </a:stretch>
        </p:blipFill>
        <p:spPr>
          <a:xfrm>
            <a:off x="1032727" y="2193924"/>
            <a:ext cx="1473200" cy="2997200"/>
          </a:xfrm>
          <a:prstGeom prst="rect">
            <a:avLst/>
          </a:prstGeom>
        </p:spPr>
      </p:pic>
      <p:pic>
        <p:nvPicPr>
          <p:cNvPr id="4" name="Picture 3">
            <a:extLst>
              <a:ext uri="{FF2B5EF4-FFF2-40B4-BE49-F238E27FC236}">
                <a16:creationId xmlns:a16="http://schemas.microsoft.com/office/drawing/2014/main" id="{E757ECC4-D50C-25D7-E6E2-78CBFB6151BA}"/>
              </a:ext>
            </a:extLst>
          </p:cNvPr>
          <p:cNvPicPr>
            <a:picLocks noChangeAspect="1"/>
          </p:cNvPicPr>
          <p:nvPr/>
        </p:nvPicPr>
        <p:blipFill>
          <a:blip r:embed="rId3"/>
          <a:stretch>
            <a:fillRect/>
          </a:stretch>
        </p:blipFill>
        <p:spPr>
          <a:xfrm>
            <a:off x="2511874" y="2193924"/>
            <a:ext cx="1447800" cy="3683000"/>
          </a:xfrm>
          <a:prstGeom prst="rect">
            <a:avLst/>
          </a:prstGeom>
        </p:spPr>
      </p:pic>
      <p:graphicFrame>
        <p:nvGraphicFramePr>
          <p:cNvPr id="5" name="Table 4">
            <a:extLst>
              <a:ext uri="{FF2B5EF4-FFF2-40B4-BE49-F238E27FC236}">
                <a16:creationId xmlns:a16="http://schemas.microsoft.com/office/drawing/2014/main" id="{3CE30081-AD78-B943-3116-BC69B0CF3A5B}"/>
              </a:ext>
            </a:extLst>
          </p:cNvPr>
          <p:cNvGraphicFramePr>
            <a:graphicFrameLocks noGrp="1"/>
          </p:cNvGraphicFramePr>
          <p:nvPr>
            <p:extLst>
              <p:ext uri="{D42A27DB-BD31-4B8C-83A1-F6EECF244321}">
                <p14:modId xmlns:p14="http://schemas.microsoft.com/office/powerpoint/2010/main" val="2246760234"/>
              </p:ext>
            </p:extLst>
          </p:nvPr>
        </p:nvGraphicFramePr>
        <p:xfrm>
          <a:off x="6461760" y="838214"/>
          <a:ext cx="4863419" cy="2590786"/>
        </p:xfrm>
        <a:graphic>
          <a:graphicData uri="http://schemas.openxmlformats.org/drawingml/2006/table">
            <a:tbl>
              <a:tblPr firstRow="1" bandRow="1">
                <a:tableStyleId>{5C22544A-7EE6-4342-B048-85BDC9FD1C3A}</a:tableStyleId>
              </a:tblPr>
              <a:tblGrid>
                <a:gridCol w="775408">
                  <a:extLst>
                    <a:ext uri="{9D8B030D-6E8A-4147-A177-3AD203B41FA5}">
                      <a16:colId xmlns:a16="http://schemas.microsoft.com/office/drawing/2014/main" val="1805811100"/>
                    </a:ext>
                  </a:extLst>
                </a:gridCol>
                <a:gridCol w="1189464">
                  <a:extLst>
                    <a:ext uri="{9D8B030D-6E8A-4147-A177-3AD203B41FA5}">
                      <a16:colId xmlns:a16="http://schemas.microsoft.com/office/drawing/2014/main" val="1454839737"/>
                    </a:ext>
                  </a:extLst>
                </a:gridCol>
                <a:gridCol w="1260061">
                  <a:extLst>
                    <a:ext uri="{9D8B030D-6E8A-4147-A177-3AD203B41FA5}">
                      <a16:colId xmlns:a16="http://schemas.microsoft.com/office/drawing/2014/main" val="722930014"/>
                    </a:ext>
                  </a:extLst>
                </a:gridCol>
                <a:gridCol w="1638486">
                  <a:extLst>
                    <a:ext uri="{9D8B030D-6E8A-4147-A177-3AD203B41FA5}">
                      <a16:colId xmlns:a16="http://schemas.microsoft.com/office/drawing/2014/main" val="2985702552"/>
                    </a:ext>
                  </a:extLst>
                </a:gridCol>
              </a:tblGrid>
              <a:tr h="304798">
                <a:tc>
                  <a:txBody>
                    <a:bodyPr/>
                    <a:lstStyle/>
                    <a:p>
                      <a:pPr algn="ctr"/>
                      <a:r>
                        <a:rPr lang="en-US" sz="1200" dirty="0"/>
                        <a:t>Cluster Index</a:t>
                      </a:r>
                    </a:p>
                  </a:txBody>
                  <a:tcPr/>
                </a:tc>
                <a:tc>
                  <a:txBody>
                    <a:bodyPr/>
                    <a:lstStyle/>
                    <a:p>
                      <a:pPr algn="ctr"/>
                      <a:r>
                        <a:rPr lang="en-US" sz="1200" dirty="0"/>
                        <a:t>Class Label</a:t>
                      </a:r>
                    </a:p>
                  </a:txBody>
                  <a:tcPr/>
                </a:tc>
                <a:tc>
                  <a:txBody>
                    <a:bodyPr/>
                    <a:lstStyle/>
                    <a:p>
                      <a:pPr algn="ctr"/>
                      <a:r>
                        <a:rPr lang="en-US" sz="1200" dirty="0"/>
                        <a:t>Correct vs Total</a:t>
                      </a:r>
                    </a:p>
                  </a:txBody>
                  <a:tcPr/>
                </a:tc>
                <a:tc>
                  <a:txBody>
                    <a:bodyPr/>
                    <a:lstStyle/>
                    <a:p>
                      <a:pPr algn="ctr"/>
                      <a:r>
                        <a:rPr lang="en-US" sz="1200" dirty="0"/>
                        <a:t>Correct Clustering Percentage</a:t>
                      </a:r>
                    </a:p>
                  </a:txBody>
                  <a:tcPr/>
                </a:tc>
                <a:extLst>
                  <a:ext uri="{0D108BD9-81ED-4DB2-BD59-A6C34878D82A}">
                    <a16:rowId xmlns:a16="http://schemas.microsoft.com/office/drawing/2014/main" val="3575741039"/>
                  </a:ext>
                </a:extLst>
              </a:tr>
              <a:tr h="304798">
                <a:tc>
                  <a:txBody>
                    <a:bodyPr/>
                    <a:lstStyle/>
                    <a:p>
                      <a:pPr algn="ctr"/>
                      <a:r>
                        <a:rPr lang="en-US" sz="1200" dirty="0"/>
                        <a:t>0</a:t>
                      </a:r>
                    </a:p>
                  </a:txBody>
                  <a:tcPr/>
                </a:tc>
                <a:tc>
                  <a:txBody>
                    <a:bodyPr/>
                    <a:lstStyle/>
                    <a:p>
                      <a:pPr algn="ctr"/>
                      <a:r>
                        <a:rPr lang="en-US" sz="1200" dirty="0"/>
                        <a:t>BARBUNYA</a:t>
                      </a:r>
                    </a:p>
                  </a:txBody>
                  <a:tcPr/>
                </a:tc>
                <a:tc>
                  <a:txBody>
                    <a:bodyPr/>
                    <a:lstStyle/>
                    <a:p>
                      <a:pPr algn="ctr"/>
                      <a:r>
                        <a:rPr lang="en-US" sz="1200" dirty="0"/>
                        <a:t>1176 : 1322</a:t>
                      </a:r>
                    </a:p>
                  </a:txBody>
                  <a:tcPr/>
                </a:tc>
                <a:tc>
                  <a:txBody>
                    <a:bodyPr/>
                    <a:lstStyle/>
                    <a:p>
                      <a:pPr algn="ctr"/>
                      <a:r>
                        <a:rPr lang="en-US" sz="1200" dirty="0"/>
                        <a:t>88.96%</a:t>
                      </a:r>
                    </a:p>
                  </a:txBody>
                  <a:tcPr/>
                </a:tc>
                <a:extLst>
                  <a:ext uri="{0D108BD9-81ED-4DB2-BD59-A6C34878D82A}">
                    <a16:rowId xmlns:a16="http://schemas.microsoft.com/office/drawing/2014/main" val="2265284744"/>
                  </a:ext>
                </a:extLst>
              </a:tr>
              <a:tr h="304798">
                <a:tc>
                  <a:txBody>
                    <a:bodyPr/>
                    <a:lstStyle/>
                    <a:p>
                      <a:pPr algn="ctr"/>
                      <a:r>
                        <a:rPr lang="en-US" sz="1200" dirty="0"/>
                        <a:t>1</a:t>
                      </a:r>
                    </a:p>
                  </a:txBody>
                  <a:tcPr/>
                </a:tc>
                <a:tc>
                  <a:txBody>
                    <a:bodyPr/>
                    <a:lstStyle/>
                    <a:p>
                      <a:pPr algn="ctr"/>
                      <a:r>
                        <a:rPr lang="en-US" sz="1200" dirty="0"/>
                        <a:t>DERMASON</a:t>
                      </a:r>
                    </a:p>
                  </a:txBody>
                  <a:tcPr/>
                </a:tc>
                <a:tc>
                  <a:txBody>
                    <a:bodyPr/>
                    <a:lstStyle/>
                    <a:p>
                      <a:pPr algn="ctr"/>
                      <a:r>
                        <a:rPr lang="en-US" sz="1200" dirty="0"/>
                        <a:t>2735 : 3546</a:t>
                      </a:r>
                    </a:p>
                  </a:txBody>
                  <a:tcPr/>
                </a:tc>
                <a:tc>
                  <a:txBody>
                    <a:bodyPr/>
                    <a:lstStyle/>
                    <a:p>
                      <a:pPr algn="ctr"/>
                      <a:r>
                        <a:rPr lang="en-US" sz="1200" dirty="0"/>
                        <a:t>77.13%</a:t>
                      </a:r>
                    </a:p>
                  </a:txBody>
                  <a:tcPr/>
                </a:tc>
                <a:extLst>
                  <a:ext uri="{0D108BD9-81ED-4DB2-BD59-A6C34878D82A}">
                    <a16:rowId xmlns:a16="http://schemas.microsoft.com/office/drawing/2014/main" val="362434816"/>
                  </a:ext>
                </a:extLst>
              </a:tr>
              <a:tr h="304798">
                <a:tc>
                  <a:txBody>
                    <a:bodyPr/>
                    <a:lstStyle/>
                    <a:p>
                      <a:pPr algn="ctr"/>
                      <a:r>
                        <a:rPr lang="en-US" sz="1200" dirty="0"/>
                        <a:t>2</a:t>
                      </a:r>
                    </a:p>
                  </a:txBody>
                  <a:tcPr/>
                </a:tc>
                <a:tc>
                  <a:txBody>
                    <a:bodyPr/>
                    <a:lstStyle/>
                    <a:p>
                      <a:pPr algn="ctr"/>
                      <a:r>
                        <a:rPr lang="en-US" sz="1200" dirty="0"/>
                        <a:t>HOROZ</a:t>
                      </a:r>
                    </a:p>
                  </a:txBody>
                  <a:tcPr/>
                </a:tc>
                <a:tc>
                  <a:txBody>
                    <a:bodyPr/>
                    <a:lstStyle/>
                    <a:p>
                      <a:pPr algn="ctr"/>
                      <a:r>
                        <a:rPr lang="en-US" sz="1200" dirty="0"/>
                        <a:t>1660 : 1928</a:t>
                      </a:r>
                    </a:p>
                  </a:txBody>
                  <a:tcPr/>
                </a:tc>
                <a:tc>
                  <a:txBody>
                    <a:bodyPr/>
                    <a:lstStyle/>
                    <a:p>
                      <a:pPr algn="ctr"/>
                      <a:r>
                        <a:rPr lang="en-US" sz="1200" dirty="0"/>
                        <a:t>86.10%</a:t>
                      </a:r>
                    </a:p>
                  </a:txBody>
                  <a:tcPr/>
                </a:tc>
                <a:extLst>
                  <a:ext uri="{0D108BD9-81ED-4DB2-BD59-A6C34878D82A}">
                    <a16:rowId xmlns:a16="http://schemas.microsoft.com/office/drawing/2014/main" val="1175735422"/>
                  </a:ext>
                </a:extLst>
              </a:tr>
              <a:tr h="304798">
                <a:tc>
                  <a:txBody>
                    <a:bodyPr/>
                    <a:lstStyle/>
                    <a:p>
                      <a:pPr algn="ctr"/>
                      <a:r>
                        <a:rPr lang="en-US" sz="1200" dirty="0"/>
                        <a:t>3</a:t>
                      </a:r>
                    </a:p>
                  </a:txBody>
                  <a:tcPr/>
                </a:tc>
                <a:tc>
                  <a:txBody>
                    <a:bodyPr/>
                    <a:lstStyle/>
                    <a:p>
                      <a:pPr algn="ctr"/>
                      <a:r>
                        <a:rPr lang="en-US" sz="1200" dirty="0"/>
                        <a:t>CALI</a:t>
                      </a:r>
                    </a:p>
                  </a:txBody>
                  <a:tcPr/>
                </a:tc>
                <a:tc>
                  <a:txBody>
                    <a:bodyPr/>
                    <a:lstStyle/>
                    <a:p>
                      <a:pPr algn="ctr"/>
                      <a:r>
                        <a:rPr lang="en-US" sz="1200" dirty="0"/>
                        <a:t>268 : 1630</a:t>
                      </a:r>
                    </a:p>
                  </a:txBody>
                  <a:tcPr/>
                </a:tc>
                <a:tc>
                  <a:txBody>
                    <a:bodyPr/>
                    <a:lstStyle/>
                    <a:p>
                      <a:pPr algn="ctr"/>
                      <a:r>
                        <a:rPr lang="en-US" sz="1200" dirty="0">
                          <a:solidFill>
                            <a:srgbClr val="FF0000"/>
                          </a:solidFill>
                        </a:rPr>
                        <a:t>16.44%</a:t>
                      </a:r>
                    </a:p>
                  </a:txBody>
                  <a:tcPr/>
                </a:tc>
                <a:extLst>
                  <a:ext uri="{0D108BD9-81ED-4DB2-BD59-A6C34878D82A}">
                    <a16:rowId xmlns:a16="http://schemas.microsoft.com/office/drawing/2014/main" val="1350034949"/>
                  </a:ext>
                </a:extLst>
              </a:tr>
              <a:tr h="304798">
                <a:tc>
                  <a:txBody>
                    <a:bodyPr/>
                    <a:lstStyle/>
                    <a:p>
                      <a:pPr algn="ctr"/>
                      <a:r>
                        <a:rPr lang="en-US" sz="1200" dirty="0"/>
                        <a:t>4</a:t>
                      </a:r>
                    </a:p>
                  </a:txBody>
                  <a:tcPr/>
                </a:tc>
                <a:tc>
                  <a:txBody>
                    <a:bodyPr/>
                    <a:lstStyle/>
                    <a:p>
                      <a:pPr algn="ctr"/>
                      <a:r>
                        <a:rPr lang="en-US" sz="1200" dirty="0"/>
                        <a:t>BOMBAY</a:t>
                      </a:r>
                    </a:p>
                  </a:txBody>
                  <a:tcPr/>
                </a:tc>
                <a:tc>
                  <a:txBody>
                    <a:bodyPr/>
                    <a:lstStyle/>
                    <a:p>
                      <a:pPr algn="ctr"/>
                      <a:r>
                        <a:rPr lang="en-US" sz="1200" dirty="0">
                          <a:solidFill>
                            <a:schemeClr val="tx1"/>
                          </a:solidFill>
                        </a:rPr>
                        <a:t>520 : 522</a:t>
                      </a:r>
                    </a:p>
                  </a:txBody>
                  <a:tcPr/>
                </a:tc>
                <a:tc>
                  <a:txBody>
                    <a:bodyPr/>
                    <a:lstStyle/>
                    <a:p>
                      <a:pPr algn="ctr"/>
                      <a:r>
                        <a:rPr lang="en-US" sz="1200" dirty="0"/>
                        <a:t>99.17%</a:t>
                      </a:r>
                    </a:p>
                  </a:txBody>
                  <a:tcPr/>
                </a:tc>
                <a:extLst>
                  <a:ext uri="{0D108BD9-81ED-4DB2-BD59-A6C34878D82A}">
                    <a16:rowId xmlns:a16="http://schemas.microsoft.com/office/drawing/2014/main" val="2577461713"/>
                  </a:ext>
                </a:extLst>
              </a:tr>
              <a:tr h="304798">
                <a:tc>
                  <a:txBody>
                    <a:bodyPr/>
                    <a:lstStyle/>
                    <a:p>
                      <a:pPr algn="ctr"/>
                      <a:r>
                        <a:rPr lang="en-US" sz="1200" dirty="0"/>
                        <a:t>5</a:t>
                      </a:r>
                    </a:p>
                  </a:txBody>
                  <a:tcPr/>
                </a:tc>
                <a:tc>
                  <a:txBody>
                    <a:bodyPr/>
                    <a:lstStyle/>
                    <a:p>
                      <a:pPr algn="ctr"/>
                      <a:r>
                        <a:rPr lang="en-US" sz="1200" dirty="0"/>
                        <a:t>SIRA</a:t>
                      </a:r>
                    </a:p>
                  </a:txBody>
                  <a:tcPr/>
                </a:tc>
                <a:tc>
                  <a:txBody>
                    <a:bodyPr/>
                    <a:lstStyle/>
                    <a:p>
                      <a:pPr algn="ctr"/>
                      <a:r>
                        <a:rPr lang="en-US" sz="1200" dirty="0"/>
                        <a:t>2422 : 2636</a:t>
                      </a:r>
                    </a:p>
                  </a:txBody>
                  <a:tcPr/>
                </a:tc>
                <a:tc>
                  <a:txBody>
                    <a:bodyPr/>
                    <a:lstStyle/>
                    <a:p>
                      <a:pPr algn="ctr"/>
                      <a:r>
                        <a:rPr lang="en-US" sz="1200" dirty="0"/>
                        <a:t>91.88%</a:t>
                      </a:r>
                    </a:p>
                  </a:txBody>
                  <a:tcPr/>
                </a:tc>
                <a:extLst>
                  <a:ext uri="{0D108BD9-81ED-4DB2-BD59-A6C34878D82A}">
                    <a16:rowId xmlns:a16="http://schemas.microsoft.com/office/drawing/2014/main" val="189939476"/>
                  </a:ext>
                </a:extLst>
              </a:tr>
              <a:tr h="304798">
                <a:tc>
                  <a:txBody>
                    <a:bodyPr/>
                    <a:lstStyle/>
                    <a:p>
                      <a:pPr algn="ctr"/>
                      <a:r>
                        <a:rPr lang="en-US" sz="1200" dirty="0"/>
                        <a:t>6</a:t>
                      </a:r>
                    </a:p>
                  </a:txBody>
                  <a:tcPr/>
                </a:tc>
                <a:tc>
                  <a:txBody>
                    <a:bodyPr/>
                    <a:lstStyle/>
                    <a:p>
                      <a:pPr algn="ctr"/>
                      <a:r>
                        <a:rPr lang="en-US" sz="1200" dirty="0"/>
                        <a:t>SEKER</a:t>
                      </a:r>
                    </a:p>
                  </a:txBody>
                  <a:tcPr/>
                </a:tc>
                <a:tc>
                  <a:txBody>
                    <a:bodyPr/>
                    <a:lstStyle/>
                    <a:p>
                      <a:pPr algn="ctr"/>
                      <a:r>
                        <a:rPr lang="en-US" sz="1200" dirty="0"/>
                        <a:t>1877 : 2027</a:t>
                      </a:r>
                    </a:p>
                  </a:txBody>
                  <a:tcPr/>
                </a:tc>
                <a:tc>
                  <a:txBody>
                    <a:bodyPr/>
                    <a:lstStyle/>
                    <a:p>
                      <a:pPr algn="ctr"/>
                      <a:r>
                        <a:rPr lang="en-US" sz="1200" dirty="0"/>
                        <a:t>92.60%</a:t>
                      </a:r>
                    </a:p>
                  </a:txBody>
                  <a:tcPr/>
                </a:tc>
                <a:extLst>
                  <a:ext uri="{0D108BD9-81ED-4DB2-BD59-A6C34878D82A}">
                    <a16:rowId xmlns:a16="http://schemas.microsoft.com/office/drawing/2014/main" val="3612859050"/>
                  </a:ext>
                </a:extLst>
              </a:tr>
            </a:tbl>
          </a:graphicData>
        </a:graphic>
      </p:graphicFrame>
      <p:sp>
        <p:nvSpPr>
          <p:cNvPr id="7" name="TextBox 6">
            <a:extLst>
              <a:ext uri="{FF2B5EF4-FFF2-40B4-BE49-F238E27FC236}">
                <a16:creationId xmlns:a16="http://schemas.microsoft.com/office/drawing/2014/main" id="{F342CCC9-2382-2EF7-A745-446FBFAF495F}"/>
              </a:ext>
            </a:extLst>
          </p:cNvPr>
          <p:cNvSpPr txBox="1"/>
          <p:nvPr/>
        </p:nvSpPr>
        <p:spPr>
          <a:xfrm>
            <a:off x="930696" y="766192"/>
            <a:ext cx="4533402" cy="830997"/>
          </a:xfrm>
          <a:prstGeom prst="rect">
            <a:avLst/>
          </a:prstGeom>
          <a:noFill/>
        </p:spPr>
        <p:txBody>
          <a:bodyPr wrap="square" rtlCol="0">
            <a:spAutoFit/>
          </a:bodyPr>
          <a:lstStyle/>
          <a:p>
            <a:r>
              <a:rPr lang="en-US" sz="1600" dirty="0"/>
              <a:t>Below we are grouping by the Class and k-means columns in order to validate the clustering model with the labeled classes:</a:t>
            </a:r>
          </a:p>
        </p:txBody>
      </p:sp>
      <p:sp>
        <p:nvSpPr>
          <p:cNvPr id="10" name="TextBox 9">
            <a:extLst>
              <a:ext uri="{FF2B5EF4-FFF2-40B4-BE49-F238E27FC236}">
                <a16:creationId xmlns:a16="http://schemas.microsoft.com/office/drawing/2014/main" id="{632B8FC6-D9AA-7CE6-DD92-F30683A798A2}"/>
              </a:ext>
            </a:extLst>
          </p:cNvPr>
          <p:cNvSpPr txBox="1"/>
          <p:nvPr/>
        </p:nvSpPr>
        <p:spPr>
          <a:xfrm>
            <a:off x="6461760" y="3606196"/>
            <a:ext cx="4927352" cy="1508105"/>
          </a:xfrm>
          <a:prstGeom prst="rect">
            <a:avLst/>
          </a:prstGeom>
          <a:noFill/>
        </p:spPr>
        <p:txBody>
          <a:bodyPr wrap="square" rtlCol="0">
            <a:spAutoFit/>
          </a:bodyPr>
          <a:lstStyle/>
          <a:p>
            <a:r>
              <a:rPr lang="en-US" sz="1600" dirty="0"/>
              <a:t>The table above shows that the outcomes were very good for the majority of the clusters. </a:t>
            </a:r>
          </a:p>
          <a:p>
            <a:endParaRPr lang="en-US" sz="1200" dirty="0"/>
          </a:p>
          <a:p>
            <a:r>
              <a:rPr lang="en-US" sz="1600" dirty="0"/>
              <a:t>However, one of the clusters (CALI) achieved poor results due to having similar characteristics with the (BARBUNYA) cluster</a:t>
            </a:r>
          </a:p>
        </p:txBody>
      </p:sp>
    </p:spTree>
    <p:extLst>
      <p:ext uri="{BB962C8B-B14F-4D97-AF65-F5344CB8AC3E}">
        <p14:creationId xmlns:p14="http://schemas.microsoft.com/office/powerpoint/2010/main" val="3073501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E2CA6F-5A84-613D-DC34-746C974740B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18978D3-EA36-7599-A130-E0E2F6529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CC9A367-91A1-49FC-8BE8-19DE36015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995AC566-478B-E4CA-0642-6620B036F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E2A3636-5190-A92E-F460-B3F35A554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09F64AA-83C0-07D3-DCE9-999E59D18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A3643E9B-DDCB-A6FF-7BBA-08A015BB19A0}"/>
              </a:ext>
            </a:extLst>
          </p:cNvPr>
          <p:cNvSpPr>
            <a:spLocks noGrp="1"/>
          </p:cNvSpPr>
          <p:nvPr>
            <p:ph idx="1"/>
          </p:nvPr>
        </p:nvSpPr>
        <p:spPr>
          <a:xfrm>
            <a:off x="576072" y="98386"/>
            <a:ext cx="6494921" cy="475782"/>
          </a:xfrm>
        </p:spPr>
        <p:txBody>
          <a:bodyPr>
            <a:noAutofit/>
          </a:bodyPr>
          <a:lstStyle/>
          <a:p>
            <a:pPr marL="0" indent="0">
              <a:buNone/>
            </a:pPr>
            <a:r>
              <a:rPr lang="en-GB" b="1" dirty="0"/>
              <a:t>Agglomerative Clustering Algorithm</a:t>
            </a:r>
          </a:p>
          <a:p>
            <a:pPr marL="0" indent="0">
              <a:buNone/>
            </a:pPr>
            <a:endParaRPr lang="en-US" b="1" dirty="0"/>
          </a:p>
        </p:txBody>
      </p:sp>
      <p:pic>
        <p:nvPicPr>
          <p:cNvPr id="3" name="Picture 2">
            <a:extLst>
              <a:ext uri="{FF2B5EF4-FFF2-40B4-BE49-F238E27FC236}">
                <a16:creationId xmlns:a16="http://schemas.microsoft.com/office/drawing/2014/main" id="{C29011AF-1351-01B1-3FD6-022315A9B3D8}"/>
              </a:ext>
            </a:extLst>
          </p:cNvPr>
          <p:cNvPicPr>
            <a:picLocks noChangeAspect="1"/>
          </p:cNvPicPr>
          <p:nvPr/>
        </p:nvPicPr>
        <p:blipFill>
          <a:blip r:embed="rId2"/>
          <a:stretch>
            <a:fillRect/>
          </a:stretch>
        </p:blipFill>
        <p:spPr>
          <a:xfrm>
            <a:off x="930696" y="1485900"/>
            <a:ext cx="4191000" cy="698500"/>
          </a:xfrm>
          <a:prstGeom prst="rect">
            <a:avLst/>
          </a:prstGeom>
        </p:spPr>
      </p:pic>
      <p:pic>
        <p:nvPicPr>
          <p:cNvPr id="7" name="Picture 6">
            <a:extLst>
              <a:ext uri="{FF2B5EF4-FFF2-40B4-BE49-F238E27FC236}">
                <a16:creationId xmlns:a16="http://schemas.microsoft.com/office/drawing/2014/main" id="{228B659E-2B06-BA65-DA72-538B571E961F}"/>
              </a:ext>
            </a:extLst>
          </p:cNvPr>
          <p:cNvPicPr>
            <a:picLocks noChangeAspect="1"/>
          </p:cNvPicPr>
          <p:nvPr/>
        </p:nvPicPr>
        <p:blipFill>
          <a:blip r:embed="rId3"/>
          <a:stretch>
            <a:fillRect/>
          </a:stretch>
        </p:blipFill>
        <p:spPr>
          <a:xfrm>
            <a:off x="822779" y="2628607"/>
            <a:ext cx="7734300" cy="2882900"/>
          </a:xfrm>
          <a:prstGeom prst="rect">
            <a:avLst/>
          </a:prstGeom>
        </p:spPr>
      </p:pic>
      <p:sp>
        <p:nvSpPr>
          <p:cNvPr id="9" name="TextBox 8">
            <a:extLst>
              <a:ext uri="{FF2B5EF4-FFF2-40B4-BE49-F238E27FC236}">
                <a16:creationId xmlns:a16="http://schemas.microsoft.com/office/drawing/2014/main" id="{6FB40CD5-FD19-26EC-E8E1-AD3CA7E986A2}"/>
              </a:ext>
            </a:extLst>
          </p:cNvPr>
          <p:cNvSpPr txBox="1"/>
          <p:nvPr/>
        </p:nvSpPr>
        <p:spPr>
          <a:xfrm>
            <a:off x="930696" y="892098"/>
            <a:ext cx="5531064" cy="584775"/>
          </a:xfrm>
          <a:prstGeom prst="rect">
            <a:avLst/>
          </a:prstGeom>
          <a:noFill/>
        </p:spPr>
        <p:txBody>
          <a:bodyPr wrap="square" rtlCol="0">
            <a:spAutoFit/>
          </a:bodyPr>
          <a:lstStyle/>
          <a:p>
            <a:r>
              <a:rPr lang="en-US" sz="1600" dirty="0"/>
              <a:t>Applying agglomerative hierarchical clustering with no. clusters = 7</a:t>
            </a:r>
          </a:p>
        </p:txBody>
      </p:sp>
      <p:graphicFrame>
        <p:nvGraphicFramePr>
          <p:cNvPr id="10" name="Table 9">
            <a:extLst>
              <a:ext uri="{FF2B5EF4-FFF2-40B4-BE49-F238E27FC236}">
                <a16:creationId xmlns:a16="http://schemas.microsoft.com/office/drawing/2014/main" id="{92C9F592-79B9-1295-4BCD-3F0CEA75470A}"/>
              </a:ext>
            </a:extLst>
          </p:cNvPr>
          <p:cNvGraphicFramePr>
            <a:graphicFrameLocks noGrp="1"/>
          </p:cNvGraphicFramePr>
          <p:nvPr>
            <p:extLst>
              <p:ext uri="{D42A27DB-BD31-4B8C-83A1-F6EECF244321}">
                <p14:modId xmlns:p14="http://schemas.microsoft.com/office/powerpoint/2010/main" val="3624237229"/>
              </p:ext>
            </p:extLst>
          </p:nvPr>
        </p:nvGraphicFramePr>
        <p:xfrm>
          <a:off x="8657185" y="872646"/>
          <a:ext cx="2712036" cy="2556354"/>
        </p:xfrm>
        <a:graphic>
          <a:graphicData uri="http://schemas.openxmlformats.org/drawingml/2006/table">
            <a:tbl>
              <a:tblPr firstRow="1" bandRow="1">
                <a:tableStyleId>{5C22544A-7EE6-4342-B048-85BDC9FD1C3A}</a:tableStyleId>
              </a:tblPr>
              <a:tblGrid>
                <a:gridCol w="1356018">
                  <a:extLst>
                    <a:ext uri="{9D8B030D-6E8A-4147-A177-3AD203B41FA5}">
                      <a16:colId xmlns:a16="http://schemas.microsoft.com/office/drawing/2014/main" val="837964918"/>
                    </a:ext>
                  </a:extLst>
                </a:gridCol>
                <a:gridCol w="1356018">
                  <a:extLst>
                    <a:ext uri="{9D8B030D-6E8A-4147-A177-3AD203B41FA5}">
                      <a16:colId xmlns:a16="http://schemas.microsoft.com/office/drawing/2014/main" val="1367905180"/>
                    </a:ext>
                  </a:extLst>
                </a:gridCol>
              </a:tblGrid>
              <a:tr h="312924">
                <a:tc>
                  <a:txBody>
                    <a:bodyPr/>
                    <a:lstStyle/>
                    <a:p>
                      <a:pPr algn="ctr"/>
                      <a:r>
                        <a:rPr lang="en-US" sz="1200" dirty="0"/>
                        <a:t>Class Label</a:t>
                      </a:r>
                    </a:p>
                  </a:txBody>
                  <a:tcPr/>
                </a:tc>
                <a:tc>
                  <a:txBody>
                    <a:bodyPr/>
                    <a:lstStyle/>
                    <a:p>
                      <a:pPr algn="ctr"/>
                      <a:r>
                        <a:rPr lang="en-US" sz="1200" dirty="0"/>
                        <a:t>Cluster no</a:t>
                      </a:r>
                    </a:p>
                  </a:txBody>
                  <a:tcPr/>
                </a:tc>
                <a:extLst>
                  <a:ext uri="{0D108BD9-81ED-4DB2-BD59-A6C34878D82A}">
                    <a16:rowId xmlns:a16="http://schemas.microsoft.com/office/drawing/2014/main" val="1092456066"/>
                  </a:ext>
                </a:extLst>
              </a:tr>
              <a:tr h="320490">
                <a:tc>
                  <a:txBody>
                    <a:bodyPr/>
                    <a:lstStyle/>
                    <a:p>
                      <a:pPr algn="ctr"/>
                      <a:r>
                        <a:rPr lang="en-US" sz="1200" dirty="0"/>
                        <a:t>BARBUNYA</a:t>
                      </a:r>
                    </a:p>
                  </a:txBody>
                  <a:tcPr/>
                </a:tc>
                <a:tc>
                  <a:txBody>
                    <a:bodyPr/>
                    <a:lstStyle/>
                    <a:p>
                      <a:pPr algn="ctr"/>
                      <a:r>
                        <a:rPr lang="en-US" sz="1200" dirty="0"/>
                        <a:t>0</a:t>
                      </a:r>
                    </a:p>
                  </a:txBody>
                  <a:tcPr/>
                </a:tc>
                <a:extLst>
                  <a:ext uri="{0D108BD9-81ED-4DB2-BD59-A6C34878D82A}">
                    <a16:rowId xmlns:a16="http://schemas.microsoft.com/office/drawing/2014/main" val="26764630"/>
                  </a:ext>
                </a:extLst>
              </a:tr>
              <a:tr h="320490">
                <a:tc>
                  <a:txBody>
                    <a:bodyPr/>
                    <a:lstStyle/>
                    <a:p>
                      <a:pPr algn="ctr"/>
                      <a:r>
                        <a:rPr lang="en-US" sz="1200" dirty="0"/>
                        <a:t>HOROZ</a:t>
                      </a:r>
                    </a:p>
                  </a:txBody>
                  <a:tcPr/>
                </a:tc>
                <a:tc>
                  <a:txBody>
                    <a:bodyPr/>
                    <a:lstStyle/>
                    <a:p>
                      <a:pPr algn="ctr"/>
                      <a:r>
                        <a:rPr lang="en-US" sz="1200" dirty="0"/>
                        <a:t>1</a:t>
                      </a:r>
                    </a:p>
                  </a:txBody>
                  <a:tcPr/>
                </a:tc>
                <a:extLst>
                  <a:ext uri="{0D108BD9-81ED-4DB2-BD59-A6C34878D82A}">
                    <a16:rowId xmlns:a16="http://schemas.microsoft.com/office/drawing/2014/main" val="1593047262"/>
                  </a:ext>
                </a:extLst>
              </a:tr>
              <a:tr h="320490">
                <a:tc>
                  <a:txBody>
                    <a:bodyPr/>
                    <a:lstStyle/>
                    <a:p>
                      <a:pPr algn="ctr"/>
                      <a:r>
                        <a:rPr lang="en-US" sz="1200" dirty="0"/>
                        <a:t>SIRA</a:t>
                      </a:r>
                    </a:p>
                  </a:txBody>
                  <a:tcPr/>
                </a:tc>
                <a:tc>
                  <a:txBody>
                    <a:bodyPr/>
                    <a:lstStyle/>
                    <a:p>
                      <a:pPr algn="ctr"/>
                      <a:r>
                        <a:rPr lang="en-US" sz="1200" dirty="0"/>
                        <a:t>2</a:t>
                      </a:r>
                    </a:p>
                  </a:txBody>
                  <a:tcPr/>
                </a:tc>
                <a:extLst>
                  <a:ext uri="{0D108BD9-81ED-4DB2-BD59-A6C34878D82A}">
                    <a16:rowId xmlns:a16="http://schemas.microsoft.com/office/drawing/2014/main" val="3027045421"/>
                  </a:ext>
                </a:extLst>
              </a:tr>
              <a:tr h="320490">
                <a:tc>
                  <a:txBody>
                    <a:bodyPr/>
                    <a:lstStyle/>
                    <a:p>
                      <a:pPr algn="ctr"/>
                      <a:r>
                        <a:rPr lang="en-US" sz="1200" dirty="0"/>
                        <a:t>SEKER</a:t>
                      </a:r>
                    </a:p>
                  </a:txBody>
                  <a:tcPr/>
                </a:tc>
                <a:tc>
                  <a:txBody>
                    <a:bodyPr/>
                    <a:lstStyle/>
                    <a:p>
                      <a:pPr algn="ctr"/>
                      <a:r>
                        <a:rPr lang="en-US" sz="1200" dirty="0"/>
                        <a:t>3</a:t>
                      </a:r>
                    </a:p>
                  </a:txBody>
                  <a:tcPr/>
                </a:tc>
                <a:extLst>
                  <a:ext uri="{0D108BD9-81ED-4DB2-BD59-A6C34878D82A}">
                    <a16:rowId xmlns:a16="http://schemas.microsoft.com/office/drawing/2014/main" val="3786867835"/>
                  </a:ext>
                </a:extLst>
              </a:tr>
              <a:tr h="320490">
                <a:tc>
                  <a:txBody>
                    <a:bodyPr/>
                    <a:lstStyle/>
                    <a:p>
                      <a:pPr algn="ctr"/>
                      <a:r>
                        <a:rPr lang="en-US" sz="1200" dirty="0"/>
                        <a:t>BOMBAY</a:t>
                      </a:r>
                    </a:p>
                  </a:txBody>
                  <a:tcPr/>
                </a:tc>
                <a:tc>
                  <a:txBody>
                    <a:bodyPr/>
                    <a:lstStyle/>
                    <a:p>
                      <a:pPr algn="ctr"/>
                      <a:r>
                        <a:rPr lang="en-US" sz="1200" dirty="0"/>
                        <a:t>4</a:t>
                      </a:r>
                    </a:p>
                  </a:txBody>
                  <a:tcPr/>
                </a:tc>
                <a:extLst>
                  <a:ext uri="{0D108BD9-81ED-4DB2-BD59-A6C34878D82A}">
                    <a16:rowId xmlns:a16="http://schemas.microsoft.com/office/drawing/2014/main" val="2836205558"/>
                  </a:ext>
                </a:extLst>
              </a:tr>
              <a:tr h="320490">
                <a:tc>
                  <a:txBody>
                    <a:bodyPr/>
                    <a:lstStyle/>
                    <a:p>
                      <a:pPr algn="ctr"/>
                      <a:r>
                        <a:rPr lang="en-US" sz="1200" dirty="0"/>
                        <a:t>DERMASON</a:t>
                      </a:r>
                    </a:p>
                  </a:txBody>
                  <a:tcPr/>
                </a:tc>
                <a:tc>
                  <a:txBody>
                    <a:bodyPr/>
                    <a:lstStyle/>
                    <a:p>
                      <a:pPr algn="ctr"/>
                      <a:r>
                        <a:rPr lang="en-US" sz="1200" dirty="0"/>
                        <a:t>5</a:t>
                      </a:r>
                    </a:p>
                  </a:txBody>
                  <a:tcPr/>
                </a:tc>
                <a:extLst>
                  <a:ext uri="{0D108BD9-81ED-4DB2-BD59-A6C34878D82A}">
                    <a16:rowId xmlns:a16="http://schemas.microsoft.com/office/drawing/2014/main" val="2665354808"/>
                  </a:ext>
                </a:extLst>
              </a:tr>
              <a:tr h="320490">
                <a:tc>
                  <a:txBody>
                    <a:bodyPr/>
                    <a:lstStyle/>
                    <a:p>
                      <a:pPr algn="ctr"/>
                      <a:r>
                        <a:rPr lang="en-US" sz="1200" dirty="0"/>
                        <a:t>CALI</a:t>
                      </a:r>
                    </a:p>
                  </a:txBody>
                  <a:tcPr/>
                </a:tc>
                <a:tc>
                  <a:txBody>
                    <a:bodyPr/>
                    <a:lstStyle/>
                    <a:p>
                      <a:pPr algn="ctr"/>
                      <a:r>
                        <a:rPr lang="en-US" sz="1200" dirty="0"/>
                        <a:t>6</a:t>
                      </a:r>
                    </a:p>
                  </a:txBody>
                  <a:tcPr/>
                </a:tc>
                <a:extLst>
                  <a:ext uri="{0D108BD9-81ED-4DB2-BD59-A6C34878D82A}">
                    <a16:rowId xmlns:a16="http://schemas.microsoft.com/office/drawing/2014/main" val="2108605529"/>
                  </a:ext>
                </a:extLst>
              </a:tr>
            </a:tbl>
          </a:graphicData>
        </a:graphic>
      </p:graphicFrame>
    </p:spTree>
    <p:extLst>
      <p:ext uri="{BB962C8B-B14F-4D97-AF65-F5344CB8AC3E}">
        <p14:creationId xmlns:p14="http://schemas.microsoft.com/office/powerpoint/2010/main" val="3763569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DF9621-4D28-F594-627D-56A33FA61C1A}"/>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EA9539F-5C16-3727-D89C-4F715FA98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901611B-7183-6B01-6AF7-67D60655A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C328C07A-2323-ED97-8A16-E643DE586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78635F38-7D19-D700-4A1F-849811835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50F0B9D-79CD-0C8B-31E3-177418316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26E30760-D838-39D8-EC01-D6E7A8388A9C}"/>
              </a:ext>
            </a:extLst>
          </p:cNvPr>
          <p:cNvSpPr>
            <a:spLocks noGrp="1"/>
          </p:cNvSpPr>
          <p:nvPr>
            <p:ph idx="1"/>
          </p:nvPr>
        </p:nvSpPr>
        <p:spPr>
          <a:xfrm>
            <a:off x="576072" y="98386"/>
            <a:ext cx="6494921" cy="475782"/>
          </a:xfrm>
        </p:spPr>
        <p:txBody>
          <a:bodyPr>
            <a:noAutofit/>
          </a:bodyPr>
          <a:lstStyle/>
          <a:p>
            <a:pPr marL="0" indent="0">
              <a:buNone/>
            </a:pPr>
            <a:r>
              <a:rPr lang="en-GB" b="1" dirty="0"/>
              <a:t>Agglomerative Clustering Algorithm</a:t>
            </a:r>
          </a:p>
          <a:p>
            <a:pPr marL="0" indent="0">
              <a:buNone/>
            </a:pPr>
            <a:endParaRPr lang="en-US" b="1" dirty="0"/>
          </a:p>
        </p:txBody>
      </p:sp>
      <p:pic>
        <p:nvPicPr>
          <p:cNvPr id="2" name="Picture 1">
            <a:extLst>
              <a:ext uri="{FF2B5EF4-FFF2-40B4-BE49-F238E27FC236}">
                <a16:creationId xmlns:a16="http://schemas.microsoft.com/office/drawing/2014/main" id="{E48445E0-C391-E408-E2E3-1ABCAD4A7FBC}"/>
              </a:ext>
            </a:extLst>
          </p:cNvPr>
          <p:cNvPicPr>
            <a:picLocks noChangeAspect="1"/>
          </p:cNvPicPr>
          <p:nvPr/>
        </p:nvPicPr>
        <p:blipFill>
          <a:blip r:embed="rId2"/>
          <a:stretch>
            <a:fillRect/>
          </a:stretch>
        </p:blipFill>
        <p:spPr>
          <a:xfrm>
            <a:off x="1344806" y="2075727"/>
            <a:ext cx="1384300" cy="2565400"/>
          </a:xfrm>
          <a:prstGeom prst="rect">
            <a:avLst/>
          </a:prstGeom>
        </p:spPr>
      </p:pic>
      <p:pic>
        <p:nvPicPr>
          <p:cNvPr id="4" name="Picture 3">
            <a:extLst>
              <a:ext uri="{FF2B5EF4-FFF2-40B4-BE49-F238E27FC236}">
                <a16:creationId xmlns:a16="http://schemas.microsoft.com/office/drawing/2014/main" id="{BAD47BD5-AC2C-63D1-C774-6666651C9C2B}"/>
              </a:ext>
            </a:extLst>
          </p:cNvPr>
          <p:cNvPicPr>
            <a:picLocks noChangeAspect="1"/>
          </p:cNvPicPr>
          <p:nvPr/>
        </p:nvPicPr>
        <p:blipFill>
          <a:blip r:embed="rId3"/>
          <a:stretch>
            <a:fillRect/>
          </a:stretch>
        </p:blipFill>
        <p:spPr>
          <a:xfrm>
            <a:off x="2947329" y="2075727"/>
            <a:ext cx="1346200" cy="4076700"/>
          </a:xfrm>
          <a:prstGeom prst="rect">
            <a:avLst/>
          </a:prstGeom>
        </p:spPr>
      </p:pic>
      <p:graphicFrame>
        <p:nvGraphicFramePr>
          <p:cNvPr id="5" name="Table 4">
            <a:extLst>
              <a:ext uri="{FF2B5EF4-FFF2-40B4-BE49-F238E27FC236}">
                <a16:creationId xmlns:a16="http://schemas.microsoft.com/office/drawing/2014/main" id="{FC6962DE-93B8-FD39-F3FF-58DBC9E63E10}"/>
              </a:ext>
            </a:extLst>
          </p:cNvPr>
          <p:cNvGraphicFramePr>
            <a:graphicFrameLocks noGrp="1"/>
          </p:cNvGraphicFramePr>
          <p:nvPr>
            <p:extLst>
              <p:ext uri="{D42A27DB-BD31-4B8C-83A1-F6EECF244321}">
                <p14:modId xmlns:p14="http://schemas.microsoft.com/office/powerpoint/2010/main" val="1617439034"/>
              </p:ext>
            </p:extLst>
          </p:nvPr>
        </p:nvGraphicFramePr>
        <p:xfrm>
          <a:off x="6518259" y="1444638"/>
          <a:ext cx="4863419" cy="2590786"/>
        </p:xfrm>
        <a:graphic>
          <a:graphicData uri="http://schemas.openxmlformats.org/drawingml/2006/table">
            <a:tbl>
              <a:tblPr firstRow="1" bandRow="1">
                <a:tableStyleId>{5C22544A-7EE6-4342-B048-85BDC9FD1C3A}</a:tableStyleId>
              </a:tblPr>
              <a:tblGrid>
                <a:gridCol w="775408">
                  <a:extLst>
                    <a:ext uri="{9D8B030D-6E8A-4147-A177-3AD203B41FA5}">
                      <a16:colId xmlns:a16="http://schemas.microsoft.com/office/drawing/2014/main" val="1805811100"/>
                    </a:ext>
                  </a:extLst>
                </a:gridCol>
                <a:gridCol w="1189464">
                  <a:extLst>
                    <a:ext uri="{9D8B030D-6E8A-4147-A177-3AD203B41FA5}">
                      <a16:colId xmlns:a16="http://schemas.microsoft.com/office/drawing/2014/main" val="1454839737"/>
                    </a:ext>
                  </a:extLst>
                </a:gridCol>
                <a:gridCol w="1106918">
                  <a:extLst>
                    <a:ext uri="{9D8B030D-6E8A-4147-A177-3AD203B41FA5}">
                      <a16:colId xmlns:a16="http://schemas.microsoft.com/office/drawing/2014/main" val="722930014"/>
                    </a:ext>
                  </a:extLst>
                </a:gridCol>
                <a:gridCol w="1791629">
                  <a:extLst>
                    <a:ext uri="{9D8B030D-6E8A-4147-A177-3AD203B41FA5}">
                      <a16:colId xmlns:a16="http://schemas.microsoft.com/office/drawing/2014/main" val="2985702552"/>
                    </a:ext>
                  </a:extLst>
                </a:gridCol>
              </a:tblGrid>
              <a:tr h="304798">
                <a:tc>
                  <a:txBody>
                    <a:bodyPr/>
                    <a:lstStyle/>
                    <a:p>
                      <a:pPr algn="ctr"/>
                      <a:r>
                        <a:rPr lang="en-US" sz="1200" dirty="0"/>
                        <a:t>Cluster Index</a:t>
                      </a:r>
                    </a:p>
                  </a:txBody>
                  <a:tcPr/>
                </a:tc>
                <a:tc>
                  <a:txBody>
                    <a:bodyPr/>
                    <a:lstStyle/>
                    <a:p>
                      <a:pPr algn="ctr"/>
                      <a:r>
                        <a:rPr lang="en-US" sz="1200" dirty="0"/>
                        <a:t>Class Label</a:t>
                      </a:r>
                    </a:p>
                  </a:txBody>
                  <a:tcPr/>
                </a:tc>
                <a:tc>
                  <a:txBody>
                    <a:bodyPr/>
                    <a:lstStyle/>
                    <a:p>
                      <a:pPr algn="ctr"/>
                      <a:r>
                        <a:rPr lang="en-US" sz="1200" dirty="0"/>
                        <a:t>Correct vs Total</a:t>
                      </a:r>
                    </a:p>
                  </a:txBody>
                  <a:tcPr/>
                </a:tc>
                <a:tc>
                  <a:txBody>
                    <a:bodyPr/>
                    <a:lstStyle/>
                    <a:p>
                      <a:pPr algn="ctr"/>
                      <a:r>
                        <a:rPr lang="en-US" sz="1200" dirty="0"/>
                        <a:t>Correct Clustering Percentage</a:t>
                      </a:r>
                    </a:p>
                  </a:txBody>
                  <a:tcPr/>
                </a:tc>
                <a:extLst>
                  <a:ext uri="{0D108BD9-81ED-4DB2-BD59-A6C34878D82A}">
                    <a16:rowId xmlns:a16="http://schemas.microsoft.com/office/drawing/2014/main" val="3575741039"/>
                  </a:ext>
                </a:extLst>
              </a:tr>
              <a:tr h="304798">
                <a:tc>
                  <a:txBody>
                    <a:bodyPr/>
                    <a:lstStyle/>
                    <a:p>
                      <a:pPr algn="ctr"/>
                      <a:r>
                        <a:rPr lang="en-US" sz="1200" dirty="0"/>
                        <a:t>0</a:t>
                      </a:r>
                    </a:p>
                  </a:txBody>
                  <a:tcPr/>
                </a:tc>
                <a:tc>
                  <a:txBody>
                    <a:bodyPr/>
                    <a:lstStyle/>
                    <a:p>
                      <a:pPr algn="ctr"/>
                      <a:r>
                        <a:rPr lang="en-US" sz="1200" dirty="0"/>
                        <a:t>BARBUNYA</a:t>
                      </a:r>
                    </a:p>
                  </a:txBody>
                  <a:tcPr/>
                </a:tc>
                <a:tc>
                  <a:txBody>
                    <a:bodyPr/>
                    <a:lstStyle/>
                    <a:p>
                      <a:pPr algn="ctr"/>
                      <a:r>
                        <a:rPr lang="en-US" sz="1200" dirty="0"/>
                        <a:t>1273 : 1322</a:t>
                      </a:r>
                    </a:p>
                  </a:txBody>
                  <a:tcPr/>
                </a:tc>
                <a:tc>
                  <a:txBody>
                    <a:bodyPr/>
                    <a:lstStyle/>
                    <a:p>
                      <a:pPr algn="ctr"/>
                      <a:r>
                        <a:rPr lang="en-US" sz="1200" dirty="0"/>
                        <a:t>96.30%</a:t>
                      </a:r>
                    </a:p>
                  </a:txBody>
                  <a:tcPr/>
                </a:tc>
                <a:extLst>
                  <a:ext uri="{0D108BD9-81ED-4DB2-BD59-A6C34878D82A}">
                    <a16:rowId xmlns:a16="http://schemas.microsoft.com/office/drawing/2014/main" val="2265284744"/>
                  </a:ext>
                </a:extLst>
              </a:tr>
              <a:tr h="304798">
                <a:tc>
                  <a:txBody>
                    <a:bodyPr/>
                    <a:lstStyle/>
                    <a:p>
                      <a:pPr algn="ctr"/>
                      <a:r>
                        <a:rPr lang="en-US" sz="1200" dirty="0"/>
                        <a:t>5</a:t>
                      </a:r>
                    </a:p>
                  </a:txBody>
                  <a:tcPr/>
                </a:tc>
                <a:tc>
                  <a:txBody>
                    <a:bodyPr/>
                    <a:lstStyle/>
                    <a:p>
                      <a:pPr algn="ctr"/>
                      <a:r>
                        <a:rPr lang="en-US" sz="1200" dirty="0"/>
                        <a:t>DERMASON</a:t>
                      </a:r>
                    </a:p>
                  </a:txBody>
                  <a:tcPr/>
                </a:tc>
                <a:tc>
                  <a:txBody>
                    <a:bodyPr/>
                    <a:lstStyle/>
                    <a:p>
                      <a:pPr algn="ctr"/>
                      <a:r>
                        <a:rPr lang="en-US" sz="1200" dirty="0"/>
                        <a:t>2969 : 3546</a:t>
                      </a:r>
                    </a:p>
                  </a:txBody>
                  <a:tcPr/>
                </a:tc>
                <a:tc>
                  <a:txBody>
                    <a:bodyPr/>
                    <a:lstStyle/>
                    <a:p>
                      <a:pPr algn="ctr"/>
                      <a:r>
                        <a:rPr lang="en-US" sz="1200" dirty="0"/>
                        <a:t>83.73%</a:t>
                      </a:r>
                    </a:p>
                  </a:txBody>
                  <a:tcPr/>
                </a:tc>
                <a:extLst>
                  <a:ext uri="{0D108BD9-81ED-4DB2-BD59-A6C34878D82A}">
                    <a16:rowId xmlns:a16="http://schemas.microsoft.com/office/drawing/2014/main" val="362434816"/>
                  </a:ext>
                </a:extLst>
              </a:tr>
              <a:tr h="304798">
                <a:tc>
                  <a:txBody>
                    <a:bodyPr/>
                    <a:lstStyle/>
                    <a:p>
                      <a:pPr algn="ctr"/>
                      <a:r>
                        <a:rPr lang="en-US" sz="1200" dirty="0"/>
                        <a:t>1</a:t>
                      </a:r>
                    </a:p>
                  </a:txBody>
                  <a:tcPr/>
                </a:tc>
                <a:tc>
                  <a:txBody>
                    <a:bodyPr/>
                    <a:lstStyle/>
                    <a:p>
                      <a:pPr algn="ctr"/>
                      <a:r>
                        <a:rPr lang="en-US" sz="1200" dirty="0"/>
                        <a:t>HOROZ</a:t>
                      </a:r>
                    </a:p>
                  </a:txBody>
                  <a:tcPr/>
                </a:tc>
                <a:tc>
                  <a:txBody>
                    <a:bodyPr/>
                    <a:lstStyle/>
                    <a:p>
                      <a:pPr algn="ctr"/>
                      <a:r>
                        <a:rPr lang="en-US" sz="1200" dirty="0"/>
                        <a:t>1602 : 1928</a:t>
                      </a:r>
                    </a:p>
                  </a:txBody>
                  <a:tcPr/>
                </a:tc>
                <a:tc>
                  <a:txBody>
                    <a:bodyPr/>
                    <a:lstStyle/>
                    <a:p>
                      <a:pPr algn="ctr"/>
                      <a:r>
                        <a:rPr lang="en-US" sz="1200" dirty="0"/>
                        <a:t>83.09%</a:t>
                      </a:r>
                    </a:p>
                  </a:txBody>
                  <a:tcPr/>
                </a:tc>
                <a:extLst>
                  <a:ext uri="{0D108BD9-81ED-4DB2-BD59-A6C34878D82A}">
                    <a16:rowId xmlns:a16="http://schemas.microsoft.com/office/drawing/2014/main" val="1175735422"/>
                  </a:ext>
                </a:extLst>
              </a:tr>
              <a:tr h="304798">
                <a:tc>
                  <a:txBody>
                    <a:bodyPr/>
                    <a:lstStyle/>
                    <a:p>
                      <a:pPr algn="ctr"/>
                      <a:r>
                        <a:rPr lang="en-US" sz="1200" dirty="0"/>
                        <a:t>6</a:t>
                      </a:r>
                    </a:p>
                  </a:txBody>
                  <a:tcPr/>
                </a:tc>
                <a:tc>
                  <a:txBody>
                    <a:bodyPr/>
                    <a:lstStyle/>
                    <a:p>
                      <a:pPr algn="ctr"/>
                      <a:r>
                        <a:rPr lang="en-US" sz="1200" dirty="0"/>
                        <a:t>CALI</a:t>
                      </a:r>
                    </a:p>
                  </a:txBody>
                  <a:tcPr/>
                </a:tc>
                <a:tc>
                  <a:txBody>
                    <a:bodyPr/>
                    <a:lstStyle/>
                    <a:p>
                      <a:pPr algn="ctr"/>
                      <a:r>
                        <a:rPr lang="en-US" sz="1200" dirty="0"/>
                        <a:t>6 : 1630</a:t>
                      </a:r>
                    </a:p>
                  </a:txBody>
                  <a:tcPr/>
                </a:tc>
                <a:tc>
                  <a:txBody>
                    <a:bodyPr/>
                    <a:lstStyle/>
                    <a:p>
                      <a:pPr algn="ctr"/>
                      <a:r>
                        <a:rPr lang="en-US" sz="1200" dirty="0">
                          <a:solidFill>
                            <a:srgbClr val="FF0000"/>
                          </a:solidFill>
                        </a:rPr>
                        <a:t>0.37%</a:t>
                      </a:r>
                    </a:p>
                  </a:txBody>
                  <a:tcPr/>
                </a:tc>
                <a:extLst>
                  <a:ext uri="{0D108BD9-81ED-4DB2-BD59-A6C34878D82A}">
                    <a16:rowId xmlns:a16="http://schemas.microsoft.com/office/drawing/2014/main" val="1350034949"/>
                  </a:ext>
                </a:extLst>
              </a:tr>
              <a:tr h="304798">
                <a:tc>
                  <a:txBody>
                    <a:bodyPr/>
                    <a:lstStyle/>
                    <a:p>
                      <a:pPr algn="ctr"/>
                      <a:r>
                        <a:rPr lang="en-US" sz="1200" dirty="0"/>
                        <a:t>4</a:t>
                      </a:r>
                    </a:p>
                  </a:txBody>
                  <a:tcPr/>
                </a:tc>
                <a:tc>
                  <a:txBody>
                    <a:bodyPr/>
                    <a:lstStyle/>
                    <a:p>
                      <a:pPr algn="ctr"/>
                      <a:r>
                        <a:rPr lang="en-US" sz="1200" dirty="0"/>
                        <a:t>BOMBAY</a:t>
                      </a:r>
                    </a:p>
                  </a:txBody>
                  <a:tcPr/>
                </a:tc>
                <a:tc>
                  <a:txBody>
                    <a:bodyPr/>
                    <a:lstStyle/>
                    <a:p>
                      <a:pPr algn="ctr"/>
                      <a:r>
                        <a:rPr lang="en-US" sz="1200" dirty="0"/>
                        <a:t>522 : 522</a:t>
                      </a:r>
                    </a:p>
                  </a:txBody>
                  <a:tcPr/>
                </a:tc>
                <a:tc>
                  <a:txBody>
                    <a:bodyPr/>
                    <a:lstStyle/>
                    <a:p>
                      <a:pPr algn="ctr"/>
                      <a:r>
                        <a:rPr lang="en-US" sz="1200" dirty="0"/>
                        <a:t>100%</a:t>
                      </a:r>
                    </a:p>
                  </a:txBody>
                  <a:tcPr/>
                </a:tc>
                <a:extLst>
                  <a:ext uri="{0D108BD9-81ED-4DB2-BD59-A6C34878D82A}">
                    <a16:rowId xmlns:a16="http://schemas.microsoft.com/office/drawing/2014/main" val="2577461713"/>
                  </a:ext>
                </a:extLst>
              </a:tr>
              <a:tr h="304798">
                <a:tc>
                  <a:txBody>
                    <a:bodyPr/>
                    <a:lstStyle/>
                    <a:p>
                      <a:pPr algn="ctr"/>
                      <a:r>
                        <a:rPr lang="en-US" sz="1200" dirty="0"/>
                        <a:t>2</a:t>
                      </a:r>
                    </a:p>
                  </a:txBody>
                  <a:tcPr/>
                </a:tc>
                <a:tc>
                  <a:txBody>
                    <a:bodyPr/>
                    <a:lstStyle/>
                    <a:p>
                      <a:pPr algn="ctr"/>
                      <a:r>
                        <a:rPr lang="en-US" sz="1200" dirty="0"/>
                        <a:t>SIRA</a:t>
                      </a:r>
                    </a:p>
                  </a:txBody>
                  <a:tcPr/>
                </a:tc>
                <a:tc>
                  <a:txBody>
                    <a:bodyPr/>
                    <a:lstStyle/>
                    <a:p>
                      <a:pPr algn="ctr"/>
                      <a:r>
                        <a:rPr lang="en-US" sz="1200" dirty="0"/>
                        <a:t>2252 : 2636</a:t>
                      </a:r>
                    </a:p>
                  </a:txBody>
                  <a:tcPr/>
                </a:tc>
                <a:tc>
                  <a:txBody>
                    <a:bodyPr/>
                    <a:lstStyle/>
                    <a:p>
                      <a:pPr algn="ctr"/>
                      <a:r>
                        <a:rPr lang="en-US" sz="1200" dirty="0"/>
                        <a:t>85.43%</a:t>
                      </a:r>
                    </a:p>
                  </a:txBody>
                  <a:tcPr/>
                </a:tc>
                <a:extLst>
                  <a:ext uri="{0D108BD9-81ED-4DB2-BD59-A6C34878D82A}">
                    <a16:rowId xmlns:a16="http://schemas.microsoft.com/office/drawing/2014/main" val="189939476"/>
                  </a:ext>
                </a:extLst>
              </a:tr>
              <a:tr h="304798">
                <a:tc>
                  <a:txBody>
                    <a:bodyPr/>
                    <a:lstStyle/>
                    <a:p>
                      <a:pPr algn="ctr"/>
                      <a:r>
                        <a:rPr lang="en-US" sz="1200" dirty="0"/>
                        <a:t>3</a:t>
                      </a:r>
                    </a:p>
                  </a:txBody>
                  <a:tcPr/>
                </a:tc>
                <a:tc>
                  <a:txBody>
                    <a:bodyPr/>
                    <a:lstStyle/>
                    <a:p>
                      <a:pPr algn="ctr"/>
                      <a:r>
                        <a:rPr lang="en-US" sz="1200" dirty="0"/>
                        <a:t>SEKER</a:t>
                      </a:r>
                    </a:p>
                  </a:txBody>
                  <a:tcPr/>
                </a:tc>
                <a:tc>
                  <a:txBody>
                    <a:bodyPr/>
                    <a:lstStyle/>
                    <a:p>
                      <a:pPr algn="ctr"/>
                      <a:r>
                        <a:rPr lang="en-US" sz="1200" dirty="0"/>
                        <a:t>1879 : 2027</a:t>
                      </a:r>
                    </a:p>
                  </a:txBody>
                  <a:tcPr/>
                </a:tc>
                <a:tc>
                  <a:txBody>
                    <a:bodyPr/>
                    <a:lstStyle/>
                    <a:p>
                      <a:pPr algn="ctr"/>
                      <a:r>
                        <a:rPr lang="en-US" sz="1200" dirty="0"/>
                        <a:t>92.70%</a:t>
                      </a:r>
                    </a:p>
                  </a:txBody>
                  <a:tcPr/>
                </a:tc>
                <a:extLst>
                  <a:ext uri="{0D108BD9-81ED-4DB2-BD59-A6C34878D82A}">
                    <a16:rowId xmlns:a16="http://schemas.microsoft.com/office/drawing/2014/main" val="3612859050"/>
                  </a:ext>
                </a:extLst>
              </a:tr>
            </a:tbl>
          </a:graphicData>
        </a:graphic>
      </p:graphicFrame>
      <p:sp>
        <p:nvSpPr>
          <p:cNvPr id="6" name="TextBox 5">
            <a:extLst>
              <a:ext uri="{FF2B5EF4-FFF2-40B4-BE49-F238E27FC236}">
                <a16:creationId xmlns:a16="http://schemas.microsoft.com/office/drawing/2014/main" id="{FD1E5569-0C9E-F304-CC7A-E2A54BFCFF32}"/>
              </a:ext>
            </a:extLst>
          </p:cNvPr>
          <p:cNvSpPr txBox="1"/>
          <p:nvPr/>
        </p:nvSpPr>
        <p:spPr>
          <a:xfrm>
            <a:off x="825190" y="771988"/>
            <a:ext cx="4713249" cy="830997"/>
          </a:xfrm>
          <a:prstGeom prst="rect">
            <a:avLst/>
          </a:prstGeom>
          <a:noFill/>
        </p:spPr>
        <p:txBody>
          <a:bodyPr wrap="square" rtlCol="0">
            <a:spAutoFit/>
          </a:bodyPr>
          <a:lstStyle/>
          <a:p>
            <a:r>
              <a:rPr lang="en-US" sz="1600" dirty="0"/>
              <a:t>Here we group by Class and agglom columns to validate our clustering model with the actual classes labeling:</a:t>
            </a:r>
          </a:p>
        </p:txBody>
      </p:sp>
      <p:sp>
        <p:nvSpPr>
          <p:cNvPr id="7" name="TextBox 6">
            <a:extLst>
              <a:ext uri="{FF2B5EF4-FFF2-40B4-BE49-F238E27FC236}">
                <a16:creationId xmlns:a16="http://schemas.microsoft.com/office/drawing/2014/main" id="{329CAEB8-1E6B-5D2C-79C5-A9B2CE337E86}"/>
              </a:ext>
            </a:extLst>
          </p:cNvPr>
          <p:cNvSpPr txBox="1"/>
          <p:nvPr/>
        </p:nvSpPr>
        <p:spPr>
          <a:xfrm>
            <a:off x="6543675" y="4210767"/>
            <a:ext cx="5171123" cy="830997"/>
          </a:xfrm>
          <a:prstGeom prst="rect">
            <a:avLst/>
          </a:prstGeom>
          <a:noFill/>
        </p:spPr>
        <p:txBody>
          <a:bodyPr wrap="square" rtlCol="0">
            <a:spAutoFit/>
          </a:bodyPr>
          <a:lstStyle/>
          <a:p>
            <a:r>
              <a:rPr lang="en-US" sz="1600" dirty="0"/>
              <a:t>Similar to K-Means, (CALI) Cluster</a:t>
            </a:r>
            <a:r>
              <a:rPr lang="en-US" sz="1600" dirty="0">
                <a:solidFill>
                  <a:srgbClr val="FF0000"/>
                </a:solidFill>
              </a:rPr>
              <a:t> </a:t>
            </a:r>
            <a:r>
              <a:rPr lang="en-US" sz="1600" dirty="0"/>
              <a:t>achieved very poor results because of characteristics similarity (BARBUNYA) cluster</a:t>
            </a:r>
            <a:endParaRPr lang="en-US" sz="1600" dirty="0">
              <a:solidFill>
                <a:srgbClr val="006C31"/>
              </a:solidFill>
            </a:endParaRPr>
          </a:p>
        </p:txBody>
      </p:sp>
    </p:spTree>
    <p:extLst>
      <p:ext uri="{BB962C8B-B14F-4D97-AF65-F5344CB8AC3E}">
        <p14:creationId xmlns:p14="http://schemas.microsoft.com/office/powerpoint/2010/main" val="2521759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45FF85-6F24-71FC-1E9F-69EC6DA0ADC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CB03AB45-9E58-A722-8E51-874CC84BA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059DB60-5C66-2465-11C8-F396D4027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2EA4F616-70A1-4CD6-4DF7-2508F0C35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52A491F-18F7-0E19-A67D-41FB1BEF0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ACB0448B-73A8-B158-0E19-946DC8219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51E097E0-AD69-37FA-29B9-AA3518208F3B}"/>
              </a:ext>
            </a:extLst>
          </p:cNvPr>
          <p:cNvSpPr>
            <a:spLocks noGrp="1"/>
          </p:cNvSpPr>
          <p:nvPr>
            <p:ph idx="1"/>
          </p:nvPr>
        </p:nvSpPr>
        <p:spPr>
          <a:xfrm>
            <a:off x="576072" y="98386"/>
            <a:ext cx="6494921" cy="475782"/>
          </a:xfrm>
        </p:spPr>
        <p:txBody>
          <a:bodyPr>
            <a:noAutofit/>
          </a:bodyPr>
          <a:lstStyle/>
          <a:p>
            <a:pPr marL="0" indent="0">
              <a:buNone/>
            </a:pPr>
            <a:r>
              <a:rPr lang="en-GB" b="1" dirty="0"/>
              <a:t>DBSCAN Algorithm</a:t>
            </a:r>
            <a:endParaRPr lang="en-US" b="1" dirty="0"/>
          </a:p>
        </p:txBody>
      </p:sp>
      <p:pic>
        <p:nvPicPr>
          <p:cNvPr id="3" name="Picture 2">
            <a:extLst>
              <a:ext uri="{FF2B5EF4-FFF2-40B4-BE49-F238E27FC236}">
                <a16:creationId xmlns:a16="http://schemas.microsoft.com/office/drawing/2014/main" id="{82BC3846-F5D4-E118-4EC2-A8EBFD9EC151}"/>
              </a:ext>
            </a:extLst>
          </p:cNvPr>
          <p:cNvPicPr>
            <a:picLocks noChangeAspect="1"/>
          </p:cNvPicPr>
          <p:nvPr/>
        </p:nvPicPr>
        <p:blipFill>
          <a:blip r:embed="rId2"/>
          <a:stretch>
            <a:fillRect/>
          </a:stretch>
        </p:blipFill>
        <p:spPr>
          <a:xfrm>
            <a:off x="773925" y="795066"/>
            <a:ext cx="4081259" cy="629269"/>
          </a:xfrm>
          <a:prstGeom prst="rect">
            <a:avLst/>
          </a:prstGeom>
        </p:spPr>
      </p:pic>
      <p:pic>
        <p:nvPicPr>
          <p:cNvPr id="7" name="Picture 6">
            <a:extLst>
              <a:ext uri="{FF2B5EF4-FFF2-40B4-BE49-F238E27FC236}">
                <a16:creationId xmlns:a16="http://schemas.microsoft.com/office/drawing/2014/main" id="{C1C2D932-B3CC-3155-81B9-8D7A9169C098}"/>
              </a:ext>
            </a:extLst>
          </p:cNvPr>
          <p:cNvPicPr>
            <a:picLocks noChangeAspect="1"/>
          </p:cNvPicPr>
          <p:nvPr/>
        </p:nvPicPr>
        <p:blipFill>
          <a:blip r:embed="rId3"/>
          <a:stretch>
            <a:fillRect/>
          </a:stretch>
        </p:blipFill>
        <p:spPr>
          <a:xfrm>
            <a:off x="773925" y="1668343"/>
            <a:ext cx="3800874" cy="444258"/>
          </a:xfrm>
          <a:prstGeom prst="rect">
            <a:avLst/>
          </a:prstGeom>
        </p:spPr>
      </p:pic>
      <p:pic>
        <p:nvPicPr>
          <p:cNvPr id="9" name="Picture 8">
            <a:extLst>
              <a:ext uri="{FF2B5EF4-FFF2-40B4-BE49-F238E27FC236}">
                <a16:creationId xmlns:a16="http://schemas.microsoft.com/office/drawing/2014/main" id="{8BEBB98D-AAE4-F260-D59B-DA481D2B96DE}"/>
              </a:ext>
            </a:extLst>
          </p:cNvPr>
          <p:cNvPicPr>
            <a:picLocks noChangeAspect="1"/>
          </p:cNvPicPr>
          <p:nvPr/>
        </p:nvPicPr>
        <p:blipFill>
          <a:blip r:embed="rId4"/>
          <a:stretch>
            <a:fillRect/>
          </a:stretch>
        </p:blipFill>
        <p:spPr>
          <a:xfrm>
            <a:off x="1282740" y="2278553"/>
            <a:ext cx="1128230" cy="3579565"/>
          </a:xfrm>
          <a:prstGeom prst="rect">
            <a:avLst/>
          </a:prstGeom>
        </p:spPr>
      </p:pic>
      <p:sp>
        <p:nvSpPr>
          <p:cNvPr id="10" name="TextBox 9">
            <a:extLst>
              <a:ext uri="{FF2B5EF4-FFF2-40B4-BE49-F238E27FC236}">
                <a16:creationId xmlns:a16="http://schemas.microsoft.com/office/drawing/2014/main" id="{7FE5437C-AF6F-D497-F108-F5C216E47939}"/>
              </a:ext>
            </a:extLst>
          </p:cNvPr>
          <p:cNvSpPr txBox="1"/>
          <p:nvPr/>
        </p:nvSpPr>
        <p:spPr>
          <a:xfrm>
            <a:off x="5558972" y="815363"/>
            <a:ext cx="4581204" cy="1323439"/>
          </a:xfrm>
          <a:prstGeom prst="rect">
            <a:avLst/>
          </a:prstGeom>
          <a:noFill/>
        </p:spPr>
        <p:txBody>
          <a:bodyPr wrap="square" rtlCol="0">
            <a:spAutoFit/>
          </a:bodyPr>
          <a:lstStyle/>
          <a:p>
            <a:r>
              <a:rPr lang="en-US" sz="1600" dirty="0"/>
              <a:t>After applying the DBSCAN algorithm with different parameters to the data set, we see poor outcomes and high error, although the algorithm did predict the appropriate number of clusters. </a:t>
            </a:r>
          </a:p>
        </p:txBody>
      </p:sp>
    </p:spTree>
    <p:extLst>
      <p:ext uri="{BB962C8B-B14F-4D97-AF65-F5344CB8AC3E}">
        <p14:creationId xmlns:p14="http://schemas.microsoft.com/office/powerpoint/2010/main" val="3196335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03FE22-39C1-B250-7EF7-84221AEFA07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3EEB258A-518E-F2B6-511E-70992527F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FF4A51E-4D74-3AC9-A432-9E9D8F177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F1ECE2AA-7E32-B16B-A83C-F2970A77F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0D37EFB-C7B0-12B6-653D-494B62F04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3B876DA-2977-F133-0760-154ED567B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7FA7E285-F12D-6388-00AD-C607DB56D50B}"/>
              </a:ext>
            </a:extLst>
          </p:cNvPr>
          <p:cNvSpPr>
            <a:spLocks noGrp="1"/>
          </p:cNvSpPr>
          <p:nvPr>
            <p:ph idx="1"/>
          </p:nvPr>
        </p:nvSpPr>
        <p:spPr>
          <a:xfrm>
            <a:off x="576072" y="98386"/>
            <a:ext cx="6494921" cy="445392"/>
          </a:xfrm>
        </p:spPr>
        <p:txBody>
          <a:bodyPr>
            <a:noAutofit/>
          </a:bodyPr>
          <a:lstStyle/>
          <a:p>
            <a:pPr marL="0" indent="0">
              <a:buNone/>
            </a:pPr>
            <a:r>
              <a:rPr lang="en-GB" b="1" dirty="0" err="1"/>
              <a:t>MeanShift</a:t>
            </a:r>
            <a:r>
              <a:rPr lang="en-GB" b="1" dirty="0"/>
              <a:t> Algorithm</a:t>
            </a:r>
          </a:p>
          <a:p>
            <a:pPr marL="0" indent="0">
              <a:buNone/>
            </a:pPr>
            <a:endParaRPr lang="en-US" b="1" dirty="0"/>
          </a:p>
        </p:txBody>
      </p:sp>
      <p:pic>
        <p:nvPicPr>
          <p:cNvPr id="3" name="Picture 2">
            <a:extLst>
              <a:ext uri="{FF2B5EF4-FFF2-40B4-BE49-F238E27FC236}">
                <a16:creationId xmlns:a16="http://schemas.microsoft.com/office/drawing/2014/main" id="{8B21E52D-B851-E1A9-6FA1-B70323ABA364}"/>
              </a:ext>
            </a:extLst>
          </p:cNvPr>
          <p:cNvPicPr>
            <a:picLocks noChangeAspect="1"/>
          </p:cNvPicPr>
          <p:nvPr/>
        </p:nvPicPr>
        <p:blipFill>
          <a:blip r:embed="rId2"/>
          <a:stretch>
            <a:fillRect/>
          </a:stretch>
        </p:blipFill>
        <p:spPr>
          <a:xfrm>
            <a:off x="930695" y="875176"/>
            <a:ext cx="3187891" cy="626522"/>
          </a:xfrm>
          <a:prstGeom prst="rect">
            <a:avLst/>
          </a:prstGeom>
        </p:spPr>
      </p:pic>
      <p:pic>
        <p:nvPicPr>
          <p:cNvPr id="9" name="Picture 8">
            <a:extLst>
              <a:ext uri="{FF2B5EF4-FFF2-40B4-BE49-F238E27FC236}">
                <a16:creationId xmlns:a16="http://schemas.microsoft.com/office/drawing/2014/main" id="{605D11A9-DF89-E8A2-C032-70CE20197E5E}"/>
              </a:ext>
            </a:extLst>
          </p:cNvPr>
          <p:cNvPicPr>
            <a:picLocks noChangeAspect="1"/>
          </p:cNvPicPr>
          <p:nvPr/>
        </p:nvPicPr>
        <p:blipFill>
          <a:blip r:embed="rId3"/>
          <a:stretch>
            <a:fillRect/>
          </a:stretch>
        </p:blipFill>
        <p:spPr>
          <a:xfrm>
            <a:off x="975578" y="1649798"/>
            <a:ext cx="2637417" cy="397031"/>
          </a:xfrm>
          <a:prstGeom prst="rect">
            <a:avLst/>
          </a:prstGeom>
        </p:spPr>
      </p:pic>
      <p:pic>
        <p:nvPicPr>
          <p:cNvPr id="10" name="Picture 9">
            <a:extLst>
              <a:ext uri="{FF2B5EF4-FFF2-40B4-BE49-F238E27FC236}">
                <a16:creationId xmlns:a16="http://schemas.microsoft.com/office/drawing/2014/main" id="{74980D37-3AB1-8289-7BB1-9D30A9C2B361}"/>
              </a:ext>
            </a:extLst>
          </p:cNvPr>
          <p:cNvPicPr>
            <a:picLocks noChangeAspect="1"/>
          </p:cNvPicPr>
          <p:nvPr/>
        </p:nvPicPr>
        <p:blipFill>
          <a:blip r:embed="rId4"/>
          <a:stretch>
            <a:fillRect/>
          </a:stretch>
        </p:blipFill>
        <p:spPr>
          <a:xfrm>
            <a:off x="1026040" y="2139874"/>
            <a:ext cx="1498600" cy="3924300"/>
          </a:xfrm>
          <a:prstGeom prst="rect">
            <a:avLst/>
          </a:prstGeom>
        </p:spPr>
      </p:pic>
      <p:sp>
        <p:nvSpPr>
          <p:cNvPr id="11" name="TextBox 10">
            <a:extLst>
              <a:ext uri="{FF2B5EF4-FFF2-40B4-BE49-F238E27FC236}">
                <a16:creationId xmlns:a16="http://schemas.microsoft.com/office/drawing/2014/main" id="{0B71829C-4B3F-4A52-5D3C-F169C6062296}"/>
              </a:ext>
            </a:extLst>
          </p:cNvPr>
          <p:cNvSpPr txBox="1"/>
          <p:nvPr/>
        </p:nvSpPr>
        <p:spPr>
          <a:xfrm>
            <a:off x="5587654" y="873780"/>
            <a:ext cx="5080346" cy="1323439"/>
          </a:xfrm>
          <a:prstGeom prst="rect">
            <a:avLst/>
          </a:prstGeom>
          <a:noFill/>
        </p:spPr>
        <p:txBody>
          <a:bodyPr wrap="square" rtlCol="0">
            <a:spAutoFit/>
          </a:bodyPr>
          <a:lstStyle/>
          <a:p>
            <a:r>
              <a:rPr lang="en-US" sz="1600" dirty="0"/>
              <a:t>Similarly to the DBSCAN algorithm in the previous slide, after applying the </a:t>
            </a:r>
            <a:r>
              <a:rPr lang="en-US" sz="1600" dirty="0" err="1"/>
              <a:t>MeanShift</a:t>
            </a:r>
            <a:r>
              <a:rPr lang="en-US" sz="1600" dirty="0"/>
              <a:t> algorithm with different parameters to the data set, we see poor outcomes and high error, although the algorithm did predict the appropriate number of clusters </a:t>
            </a:r>
          </a:p>
        </p:txBody>
      </p:sp>
    </p:spTree>
    <p:extLst>
      <p:ext uri="{BB962C8B-B14F-4D97-AF65-F5344CB8AC3E}">
        <p14:creationId xmlns:p14="http://schemas.microsoft.com/office/powerpoint/2010/main" val="1702836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5F40B4-005A-A5AD-AC21-4AB47435FB32}"/>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33E878EE-44F0-AB14-6AAF-CC98A7063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060CA70-E433-B823-02F1-AA848D82C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A727C1F-CFAE-3DF0-D4E8-A7DB50D48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62DB452-5212-B413-28C5-FEA28127E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A3678B26-134B-041B-727C-758773830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5D39D4BF-761C-0EE9-A1D7-314A8AB014B8}"/>
              </a:ext>
            </a:extLst>
          </p:cNvPr>
          <p:cNvSpPr>
            <a:spLocks noGrp="1"/>
          </p:cNvSpPr>
          <p:nvPr>
            <p:ph idx="1"/>
          </p:nvPr>
        </p:nvSpPr>
        <p:spPr>
          <a:xfrm>
            <a:off x="576072" y="98386"/>
            <a:ext cx="6494921" cy="445392"/>
          </a:xfrm>
        </p:spPr>
        <p:txBody>
          <a:bodyPr>
            <a:noAutofit/>
          </a:bodyPr>
          <a:lstStyle/>
          <a:p>
            <a:pPr marL="0" indent="0">
              <a:buNone/>
            </a:pPr>
            <a:r>
              <a:rPr lang="en-GB" b="1" dirty="0"/>
              <a:t>Machine Learning Findings</a:t>
            </a:r>
          </a:p>
          <a:p>
            <a:pPr marL="0" indent="0">
              <a:buNone/>
            </a:pPr>
            <a:endParaRPr lang="en-US" b="1" dirty="0"/>
          </a:p>
        </p:txBody>
      </p:sp>
      <p:graphicFrame>
        <p:nvGraphicFramePr>
          <p:cNvPr id="2" name="Table 1">
            <a:extLst>
              <a:ext uri="{FF2B5EF4-FFF2-40B4-BE49-F238E27FC236}">
                <a16:creationId xmlns:a16="http://schemas.microsoft.com/office/drawing/2014/main" id="{B41E2039-CAAD-CCF0-60A7-717DF5782FB9}"/>
              </a:ext>
            </a:extLst>
          </p:cNvPr>
          <p:cNvGraphicFramePr>
            <a:graphicFrameLocks noGrp="1"/>
          </p:cNvGraphicFramePr>
          <p:nvPr>
            <p:extLst>
              <p:ext uri="{D42A27DB-BD31-4B8C-83A1-F6EECF244321}">
                <p14:modId xmlns:p14="http://schemas.microsoft.com/office/powerpoint/2010/main" val="2170981970"/>
              </p:ext>
            </p:extLst>
          </p:nvPr>
        </p:nvGraphicFramePr>
        <p:xfrm>
          <a:off x="1282740" y="2237735"/>
          <a:ext cx="5214347" cy="3376562"/>
        </p:xfrm>
        <a:graphic>
          <a:graphicData uri="http://schemas.openxmlformats.org/drawingml/2006/table">
            <a:tbl>
              <a:tblPr firstRow="1" bandRow="1">
                <a:tableStyleId>{5C22544A-7EE6-4342-B048-85BDC9FD1C3A}</a:tableStyleId>
              </a:tblPr>
              <a:tblGrid>
                <a:gridCol w="1426083">
                  <a:extLst>
                    <a:ext uri="{9D8B030D-6E8A-4147-A177-3AD203B41FA5}">
                      <a16:colId xmlns:a16="http://schemas.microsoft.com/office/drawing/2014/main" val="1454839737"/>
                    </a:ext>
                  </a:extLst>
                </a:gridCol>
                <a:gridCol w="1855743">
                  <a:extLst>
                    <a:ext uri="{9D8B030D-6E8A-4147-A177-3AD203B41FA5}">
                      <a16:colId xmlns:a16="http://schemas.microsoft.com/office/drawing/2014/main" val="722930014"/>
                    </a:ext>
                  </a:extLst>
                </a:gridCol>
                <a:gridCol w="1932521">
                  <a:extLst>
                    <a:ext uri="{9D8B030D-6E8A-4147-A177-3AD203B41FA5}">
                      <a16:colId xmlns:a16="http://schemas.microsoft.com/office/drawing/2014/main" val="2985702552"/>
                    </a:ext>
                  </a:extLst>
                </a:gridCol>
              </a:tblGrid>
              <a:tr h="692633">
                <a:tc>
                  <a:txBody>
                    <a:bodyPr/>
                    <a:lstStyle/>
                    <a:p>
                      <a:pPr algn="ctr"/>
                      <a:r>
                        <a:rPr lang="en-US" sz="1200" dirty="0"/>
                        <a:t>Class Label</a:t>
                      </a:r>
                    </a:p>
                  </a:txBody>
                  <a:tcPr/>
                </a:tc>
                <a:tc>
                  <a:txBody>
                    <a:bodyPr/>
                    <a:lstStyle/>
                    <a:p>
                      <a:pPr algn="ctr"/>
                      <a:r>
                        <a:rPr lang="en-US" sz="1200" dirty="0"/>
                        <a:t>Correct K-Means Clustering Percentage</a:t>
                      </a:r>
                    </a:p>
                  </a:txBody>
                  <a:tcPr/>
                </a:tc>
                <a:tc>
                  <a:txBody>
                    <a:bodyPr/>
                    <a:lstStyle/>
                    <a:p>
                      <a:pPr algn="ctr"/>
                      <a:r>
                        <a:rPr lang="en-US" sz="1200" dirty="0"/>
                        <a:t>Correct Agglomerative Clustering Percentage</a:t>
                      </a:r>
                    </a:p>
                  </a:txBody>
                  <a:tcPr/>
                </a:tc>
                <a:extLst>
                  <a:ext uri="{0D108BD9-81ED-4DB2-BD59-A6C34878D82A}">
                    <a16:rowId xmlns:a16="http://schemas.microsoft.com/office/drawing/2014/main" val="3575741039"/>
                  </a:ext>
                </a:extLst>
              </a:tr>
              <a:tr h="315756">
                <a:tc>
                  <a:txBody>
                    <a:bodyPr/>
                    <a:lstStyle/>
                    <a:p>
                      <a:pPr algn="ctr"/>
                      <a:r>
                        <a:rPr lang="en-US" sz="1200" dirty="0"/>
                        <a:t>BARBUNYA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88.96%</a:t>
                      </a:r>
                    </a:p>
                  </a:txBody>
                  <a:tcPr/>
                </a:tc>
                <a:tc>
                  <a:txBody>
                    <a:bodyPr/>
                    <a:lstStyle/>
                    <a:p>
                      <a:pPr algn="ctr"/>
                      <a:r>
                        <a:rPr lang="en-US" sz="1200" dirty="0"/>
                        <a:t>96.30%</a:t>
                      </a:r>
                    </a:p>
                  </a:txBody>
                  <a:tcPr/>
                </a:tc>
                <a:extLst>
                  <a:ext uri="{0D108BD9-81ED-4DB2-BD59-A6C34878D82A}">
                    <a16:rowId xmlns:a16="http://schemas.microsoft.com/office/drawing/2014/main" val="2265284744"/>
                  </a:ext>
                </a:extLst>
              </a:tr>
              <a:tr h="315756">
                <a:tc>
                  <a:txBody>
                    <a:bodyPr/>
                    <a:lstStyle/>
                    <a:p>
                      <a:pPr algn="ctr"/>
                      <a:r>
                        <a:rPr lang="en-US" sz="1200" dirty="0"/>
                        <a:t>DERMASON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77.13%</a:t>
                      </a:r>
                    </a:p>
                  </a:txBody>
                  <a:tcPr/>
                </a:tc>
                <a:tc>
                  <a:txBody>
                    <a:bodyPr/>
                    <a:lstStyle/>
                    <a:p>
                      <a:pPr algn="ctr"/>
                      <a:r>
                        <a:rPr lang="en-US" sz="1200" dirty="0"/>
                        <a:t>83.73%</a:t>
                      </a:r>
                    </a:p>
                  </a:txBody>
                  <a:tcPr/>
                </a:tc>
                <a:extLst>
                  <a:ext uri="{0D108BD9-81ED-4DB2-BD59-A6C34878D82A}">
                    <a16:rowId xmlns:a16="http://schemas.microsoft.com/office/drawing/2014/main" val="362434816"/>
                  </a:ext>
                </a:extLst>
              </a:tr>
              <a:tr h="315756">
                <a:tc>
                  <a:txBody>
                    <a:bodyPr/>
                    <a:lstStyle/>
                    <a:p>
                      <a:pPr algn="ctr"/>
                      <a:r>
                        <a:rPr lang="en-US" sz="1200" dirty="0"/>
                        <a:t>HOROZ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86.10%</a:t>
                      </a:r>
                    </a:p>
                  </a:txBody>
                  <a:tcPr/>
                </a:tc>
                <a:tc>
                  <a:txBody>
                    <a:bodyPr/>
                    <a:lstStyle/>
                    <a:p>
                      <a:pPr algn="ctr"/>
                      <a:r>
                        <a:rPr lang="en-US" sz="1200" dirty="0"/>
                        <a:t>83.09%</a:t>
                      </a:r>
                    </a:p>
                  </a:txBody>
                  <a:tcPr/>
                </a:tc>
                <a:extLst>
                  <a:ext uri="{0D108BD9-81ED-4DB2-BD59-A6C34878D82A}">
                    <a16:rowId xmlns:a16="http://schemas.microsoft.com/office/drawing/2014/main" val="1175735422"/>
                  </a:ext>
                </a:extLst>
              </a:tr>
              <a:tr h="315756">
                <a:tc>
                  <a:txBody>
                    <a:bodyPr/>
                    <a:lstStyle/>
                    <a:p>
                      <a:pPr algn="ctr"/>
                      <a:r>
                        <a:rPr lang="en-US" sz="1200" dirty="0"/>
                        <a:t>CALI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16.44%</a:t>
                      </a:r>
                    </a:p>
                  </a:txBody>
                  <a:tcPr/>
                </a:tc>
                <a:tc>
                  <a:txBody>
                    <a:bodyPr/>
                    <a:lstStyle/>
                    <a:p>
                      <a:pPr algn="ctr"/>
                      <a:r>
                        <a:rPr lang="en-US" sz="1200" dirty="0">
                          <a:solidFill>
                            <a:srgbClr val="FF0000"/>
                          </a:solidFill>
                        </a:rPr>
                        <a:t>0.37%</a:t>
                      </a:r>
                    </a:p>
                  </a:txBody>
                  <a:tcPr/>
                </a:tc>
                <a:extLst>
                  <a:ext uri="{0D108BD9-81ED-4DB2-BD59-A6C34878D82A}">
                    <a16:rowId xmlns:a16="http://schemas.microsoft.com/office/drawing/2014/main" val="1350034949"/>
                  </a:ext>
                </a:extLst>
              </a:tr>
              <a:tr h="315756">
                <a:tc>
                  <a:txBody>
                    <a:bodyPr/>
                    <a:lstStyle/>
                    <a:p>
                      <a:pPr algn="ctr"/>
                      <a:r>
                        <a:rPr lang="en-US" sz="1200" dirty="0"/>
                        <a:t>BOMBAY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99.17%</a:t>
                      </a:r>
                    </a:p>
                  </a:txBody>
                  <a:tcPr/>
                </a:tc>
                <a:tc>
                  <a:txBody>
                    <a:bodyPr/>
                    <a:lstStyle/>
                    <a:p>
                      <a:pPr algn="ctr"/>
                      <a:r>
                        <a:rPr lang="en-US" sz="1200" dirty="0"/>
                        <a:t>100%</a:t>
                      </a:r>
                    </a:p>
                  </a:txBody>
                  <a:tcPr/>
                </a:tc>
                <a:extLst>
                  <a:ext uri="{0D108BD9-81ED-4DB2-BD59-A6C34878D82A}">
                    <a16:rowId xmlns:a16="http://schemas.microsoft.com/office/drawing/2014/main" val="2577461713"/>
                  </a:ext>
                </a:extLst>
              </a:tr>
              <a:tr h="315756">
                <a:tc>
                  <a:txBody>
                    <a:bodyPr/>
                    <a:lstStyle/>
                    <a:p>
                      <a:pPr algn="ctr"/>
                      <a:r>
                        <a:rPr lang="en-US" sz="1200" dirty="0"/>
                        <a:t>SIRA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91.88%</a:t>
                      </a:r>
                    </a:p>
                  </a:txBody>
                  <a:tcPr/>
                </a:tc>
                <a:tc>
                  <a:txBody>
                    <a:bodyPr/>
                    <a:lstStyle/>
                    <a:p>
                      <a:pPr algn="ctr"/>
                      <a:r>
                        <a:rPr lang="en-US" sz="1200" dirty="0"/>
                        <a:t>85.43%</a:t>
                      </a:r>
                    </a:p>
                  </a:txBody>
                  <a:tcPr/>
                </a:tc>
                <a:extLst>
                  <a:ext uri="{0D108BD9-81ED-4DB2-BD59-A6C34878D82A}">
                    <a16:rowId xmlns:a16="http://schemas.microsoft.com/office/drawing/2014/main" val="189939476"/>
                  </a:ext>
                </a:extLst>
              </a:tr>
              <a:tr h="315756">
                <a:tc>
                  <a:txBody>
                    <a:bodyPr/>
                    <a:lstStyle/>
                    <a:p>
                      <a:pPr algn="ctr"/>
                      <a:r>
                        <a:rPr lang="en-US" sz="1200" dirty="0"/>
                        <a:t>SEKER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92.60%</a:t>
                      </a:r>
                    </a:p>
                  </a:txBody>
                  <a:tcPr/>
                </a:tc>
                <a:tc>
                  <a:txBody>
                    <a:bodyPr/>
                    <a:lstStyle/>
                    <a:p>
                      <a:pPr algn="ctr"/>
                      <a:r>
                        <a:rPr lang="en-US" sz="1200" dirty="0"/>
                        <a:t>92.70%</a:t>
                      </a:r>
                    </a:p>
                  </a:txBody>
                  <a:tcPr/>
                </a:tc>
                <a:extLst>
                  <a:ext uri="{0D108BD9-81ED-4DB2-BD59-A6C34878D82A}">
                    <a16:rowId xmlns:a16="http://schemas.microsoft.com/office/drawing/2014/main" val="3612859050"/>
                  </a:ext>
                </a:extLst>
              </a:tr>
              <a:tr h="473637">
                <a:tc>
                  <a:txBody>
                    <a:bodyPr/>
                    <a:lstStyle/>
                    <a:p>
                      <a:pPr algn="ctr"/>
                      <a:r>
                        <a:rPr lang="en-US" sz="1200" b="1" dirty="0">
                          <a:solidFill>
                            <a:schemeClr val="bg1"/>
                          </a:solidFill>
                        </a:rPr>
                        <a:t>Overall Accuracy</a:t>
                      </a:r>
                    </a:p>
                  </a:txBody>
                  <a:tcPr>
                    <a:solidFill>
                      <a:schemeClr val="accent1"/>
                    </a:solidFill>
                  </a:tcPr>
                </a:tc>
                <a:tc>
                  <a:txBody>
                    <a:bodyPr/>
                    <a:lstStyle/>
                    <a:p>
                      <a:pPr algn="ctr"/>
                      <a:r>
                        <a:rPr lang="en-US" sz="1200" b="1" dirty="0">
                          <a:solidFill>
                            <a:schemeClr val="bg1"/>
                          </a:solidFill>
                        </a:rPr>
                        <a:t>92.05%</a:t>
                      </a:r>
                    </a:p>
                  </a:txBody>
                  <a:tcPr>
                    <a:solidFill>
                      <a:schemeClr val="accent1"/>
                    </a:solidFill>
                  </a:tcPr>
                </a:tc>
                <a:tc>
                  <a:txBody>
                    <a:bodyPr/>
                    <a:lstStyle/>
                    <a:p>
                      <a:pPr algn="ctr"/>
                      <a:r>
                        <a:rPr lang="en-US" sz="1200" b="1" dirty="0">
                          <a:solidFill>
                            <a:schemeClr val="bg1"/>
                          </a:solidFill>
                        </a:rPr>
                        <a:t>90.03%</a:t>
                      </a:r>
                    </a:p>
                  </a:txBody>
                  <a:tcPr>
                    <a:solidFill>
                      <a:schemeClr val="accent1"/>
                    </a:solidFill>
                  </a:tcPr>
                </a:tc>
                <a:extLst>
                  <a:ext uri="{0D108BD9-81ED-4DB2-BD59-A6C34878D82A}">
                    <a16:rowId xmlns:a16="http://schemas.microsoft.com/office/drawing/2014/main" val="1046064308"/>
                  </a:ext>
                </a:extLst>
              </a:tr>
            </a:tbl>
          </a:graphicData>
        </a:graphic>
      </p:graphicFrame>
      <p:sp>
        <p:nvSpPr>
          <p:cNvPr id="4" name="TextBox 3">
            <a:extLst>
              <a:ext uri="{FF2B5EF4-FFF2-40B4-BE49-F238E27FC236}">
                <a16:creationId xmlns:a16="http://schemas.microsoft.com/office/drawing/2014/main" id="{DAF64797-1C47-50AD-1B2A-6C2526B9AA64}"/>
              </a:ext>
            </a:extLst>
          </p:cNvPr>
          <p:cNvSpPr txBox="1"/>
          <p:nvPr/>
        </p:nvSpPr>
        <p:spPr>
          <a:xfrm>
            <a:off x="1189463" y="869795"/>
            <a:ext cx="9582615" cy="830997"/>
          </a:xfrm>
          <a:prstGeom prst="rect">
            <a:avLst/>
          </a:prstGeom>
          <a:noFill/>
        </p:spPr>
        <p:txBody>
          <a:bodyPr wrap="square" rtlCol="0">
            <a:spAutoFit/>
          </a:bodyPr>
          <a:lstStyle/>
          <a:p>
            <a:r>
              <a:rPr lang="en-US" sz="1600" dirty="0"/>
              <a:t>As shown in the previous two slides, due to DBSCAN and </a:t>
            </a:r>
            <a:r>
              <a:rPr lang="en-US" sz="1600" dirty="0" err="1"/>
              <a:t>MeanShift</a:t>
            </a:r>
            <a:r>
              <a:rPr lang="en-US" sz="1600" dirty="0"/>
              <a:t> algorithms achieving poor results and high error in terms of clustering, these two have been excluded from the final comparison, which will focus on K-Means and Agglomerative Clustering.</a:t>
            </a:r>
          </a:p>
        </p:txBody>
      </p:sp>
      <p:sp>
        <p:nvSpPr>
          <p:cNvPr id="5" name="TextBox 4">
            <a:extLst>
              <a:ext uri="{FF2B5EF4-FFF2-40B4-BE49-F238E27FC236}">
                <a16:creationId xmlns:a16="http://schemas.microsoft.com/office/drawing/2014/main" id="{1DDEC405-7551-E5D0-184B-9181B65B8DE3}"/>
              </a:ext>
            </a:extLst>
          </p:cNvPr>
          <p:cNvSpPr txBox="1"/>
          <p:nvPr/>
        </p:nvSpPr>
        <p:spPr>
          <a:xfrm>
            <a:off x="7070993" y="2906751"/>
            <a:ext cx="4199173" cy="1815882"/>
          </a:xfrm>
          <a:prstGeom prst="rect">
            <a:avLst/>
          </a:prstGeom>
          <a:noFill/>
        </p:spPr>
        <p:txBody>
          <a:bodyPr wrap="square" rtlCol="0">
            <a:spAutoFit/>
          </a:bodyPr>
          <a:lstStyle/>
          <a:p>
            <a:r>
              <a:rPr lang="en-US" sz="1600" dirty="0"/>
              <a:t>Both K-Means and Agglomerative algorithms achieved great accuracy but in terms of best performance, it was K-Means that achieved the higher overall accuracy with 92.05%. Therefore, this would be the recommended clustering algorithm to use.</a:t>
            </a:r>
          </a:p>
        </p:txBody>
      </p:sp>
    </p:spTree>
    <p:extLst>
      <p:ext uri="{BB962C8B-B14F-4D97-AF65-F5344CB8AC3E}">
        <p14:creationId xmlns:p14="http://schemas.microsoft.com/office/powerpoint/2010/main" val="95820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101010 gegevens lijnen naar oneindig">
            <a:extLst>
              <a:ext uri="{FF2B5EF4-FFF2-40B4-BE49-F238E27FC236}">
                <a16:creationId xmlns:a16="http://schemas.microsoft.com/office/drawing/2014/main" id="{397B097D-7C14-0149-24C3-DF406AD47B1E}"/>
              </a:ext>
            </a:extLst>
          </p:cNvPr>
          <p:cNvPicPr>
            <a:picLocks noChangeAspect="1"/>
          </p:cNvPicPr>
          <p:nvPr/>
        </p:nvPicPr>
        <p:blipFill>
          <a:blip r:embed="rId2"/>
          <a:srcRect t="13127"/>
          <a:stretch/>
        </p:blipFill>
        <p:spPr>
          <a:xfrm>
            <a:off x="20" y="-22"/>
            <a:ext cx="12191977" cy="6858022"/>
          </a:xfrm>
          <a:prstGeom prst="rect">
            <a:avLst/>
          </a:prstGeom>
        </p:spPr>
      </p:pic>
      <p:sp>
        <p:nvSpPr>
          <p:cNvPr id="13" name="Rectangle 1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A92AE9-B4BF-1C80-EEEB-66A2DDA6D58A}"/>
              </a:ext>
            </a:extLst>
          </p:cNvPr>
          <p:cNvSpPr>
            <a:spLocks noGrp="1"/>
          </p:cNvSpPr>
          <p:nvPr>
            <p:ph type="title"/>
          </p:nvPr>
        </p:nvSpPr>
        <p:spPr>
          <a:xfrm>
            <a:off x="643466" y="643467"/>
            <a:ext cx="5452529" cy="3569242"/>
          </a:xfrm>
        </p:spPr>
        <p:txBody>
          <a:bodyPr vert="horz" lIns="91440" tIns="45720" rIns="91440" bIns="45720" rtlCol="0" anchor="t">
            <a:normAutofit/>
          </a:bodyPr>
          <a:lstStyle/>
          <a:p>
            <a:r>
              <a:rPr lang="en-US" sz="6000" dirty="0">
                <a:solidFill>
                  <a:schemeClr val="bg1"/>
                </a:solidFill>
              </a:rPr>
              <a:t>Dataset</a:t>
            </a:r>
          </a:p>
        </p:txBody>
      </p:sp>
      <p:sp>
        <p:nvSpPr>
          <p:cNvPr id="15" name="Rectangle 14">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92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White flight of stairs">
            <a:extLst>
              <a:ext uri="{FF2B5EF4-FFF2-40B4-BE49-F238E27FC236}">
                <a16:creationId xmlns:a16="http://schemas.microsoft.com/office/drawing/2014/main" id="{569D95D1-89CB-4348-0089-784A942E4567}"/>
              </a:ext>
            </a:extLst>
          </p:cNvPr>
          <p:cNvPicPr>
            <a:picLocks noChangeAspect="1"/>
          </p:cNvPicPr>
          <p:nvPr/>
        </p:nvPicPr>
        <p:blipFill>
          <a:blip r:embed="rId2"/>
          <a:srcRect t="15730"/>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A5C00DE-7F9F-B5F6-BEB1-4488C58FB8C3}"/>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solidFill>
                  <a:schemeClr val="bg1"/>
                </a:solidFill>
                <a:latin typeface="+mj-lt"/>
                <a:ea typeface="+mj-ea"/>
                <a:cs typeface="+mj-cs"/>
              </a:rPr>
              <a:t>Model Flaws &amp; Next Steps</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6942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55CA5D-5A57-9B83-7A79-309F4A6F216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99A61A06-B47F-3F62-6CF6-D10A801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BAF9198-E14C-8EC8-4FC2-F9024C16F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DD9F7CE5-62EC-19D3-3CF3-D1609D752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6976EAF-7331-1664-3EF7-C668B53A1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ED1CFFF-0A07-F57A-BE8F-4E116E137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F71E0072-D192-BB53-5767-0238A6342A55}"/>
              </a:ext>
            </a:extLst>
          </p:cNvPr>
          <p:cNvSpPr>
            <a:spLocks noGrp="1"/>
          </p:cNvSpPr>
          <p:nvPr>
            <p:ph idx="1"/>
          </p:nvPr>
        </p:nvSpPr>
        <p:spPr>
          <a:xfrm>
            <a:off x="576072" y="98386"/>
            <a:ext cx="6494921" cy="475782"/>
          </a:xfrm>
        </p:spPr>
        <p:txBody>
          <a:bodyPr>
            <a:noAutofit/>
          </a:bodyPr>
          <a:lstStyle/>
          <a:p>
            <a:pPr marL="0" indent="0">
              <a:buNone/>
            </a:pPr>
            <a:r>
              <a:rPr lang="en-GB" b="1" dirty="0"/>
              <a:t>Models - Flaws &amp; Strengths</a:t>
            </a:r>
          </a:p>
        </p:txBody>
      </p:sp>
      <p:sp>
        <p:nvSpPr>
          <p:cNvPr id="2" name="TextBox 1">
            <a:extLst>
              <a:ext uri="{FF2B5EF4-FFF2-40B4-BE49-F238E27FC236}">
                <a16:creationId xmlns:a16="http://schemas.microsoft.com/office/drawing/2014/main" id="{30B85C90-D2A4-19E2-2C80-AC62E24E017E}"/>
              </a:ext>
            </a:extLst>
          </p:cNvPr>
          <p:cNvSpPr txBox="1"/>
          <p:nvPr/>
        </p:nvSpPr>
        <p:spPr>
          <a:xfrm>
            <a:off x="728546" y="997130"/>
            <a:ext cx="10541619" cy="3139321"/>
          </a:xfrm>
          <a:prstGeom prst="rect">
            <a:avLst/>
          </a:prstGeom>
          <a:noFill/>
        </p:spPr>
        <p:txBody>
          <a:bodyPr wrap="square" rtlCol="0">
            <a:spAutoFit/>
          </a:bodyPr>
          <a:lstStyle/>
          <a:p>
            <a:r>
              <a:rPr lang="en-US" dirty="0"/>
              <a:t>K-means and agglomerative hierarchical clustering methods were both fast to run and accurate in terms of determining the appropriate number of clusters. Both models clustered the majority of bean observations correctly, with the exception of one class which was CALI. This was due to its similarities with the BARBUNYA</a:t>
            </a:r>
            <a:r>
              <a:rPr lang="en-US" dirty="0">
                <a:solidFill>
                  <a:srgbClr val="006C31"/>
                </a:solidFill>
              </a:rPr>
              <a:t> </a:t>
            </a:r>
            <a:r>
              <a:rPr lang="en-US" dirty="0"/>
              <a:t>class</a:t>
            </a:r>
            <a:r>
              <a:rPr lang="en-US" dirty="0">
                <a:solidFill>
                  <a:srgbClr val="006C31"/>
                </a:solidFill>
              </a:rPr>
              <a:t> </a:t>
            </a:r>
            <a:r>
              <a:rPr lang="en-US" dirty="0"/>
              <a:t>but despite this, both algorithms achieved above 90% in terms of clustering accuracy.  </a:t>
            </a:r>
          </a:p>
          <a:p>
            <a:endParaRPr lang="en-US" dirty="0"/>
          </a:p>
          <a:p>
            <a:r>
              <a:rPr lang="en-US" dirty="0"/>
              <a:t>By contrast, DBSCAN and </a:t>
            </a:r>
            <a:r>
              <a:rPr lang="en-US" dirty="0" err="1"/>
              <a:t>MeanShift</a:t>
            </a:r>
            <a:r>
              <a:rPr lang="en-US" dirty="0"/>
              <a:t> required far more time to find the appropriate number of clusters, as they are sensitive to clustering parameters </a:t>
            </a:r>
            <a:r>
              <a:rPr lang="en-US" dirty="0" err="1"/>
              <a:t>minPoints</a:t>
            </a:r>
            <a:r>
              <a:rPr lang="en-US" dirty="0"/>
              <a:t> and EPS. As well as the excessive amount of time taken to create the algorithms, the outcomes of the observations were very poor, highlighting that these clustering methods are not a cost-effective solution for our data set.</a:t>
            </a:r>
          </a:p>
        </p:txBody>
      </p:sp>
    </p:spTree>
    <p:extLst>
      <p:ext uri="{BB962C8B-B14F-4D97-AF65-F5344CB8AC3E}">
        <p14:creationId xmlns:p14="http://schemas.microsoft.com/office/powerpoint/2010/main" val="3875866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A98BD6-726A-2DF6-DF5A-C5416A9CA8A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5D5128A-3A4E-E466-BB47-9BD0B6910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004E895-2507-E51A-982E-4620F85CF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C2853E1-FBB2-7DC7-28E1-929BDD74D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1AAE2BC-D43F-5579-8350-C1F647F62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4B506DC-7864-949E-FB94-DBF570605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31F3EEFB-7741-6301-2CC0-C84C095125A7}"/>
              </a:ext>
            </a:extLst>
          </p:cNvPr>
          <p:cNvSpPr>
            <a:spLocks noGrp="1"/>
          </p:cNvSpPr>
          <p:nvPr>
            <p:ph idx="1"/>
          </p:nvPr>
        </p:nvSpPr>
        <p:spPr>
          <a:xfrm>
            <a:off x="576072" y="98386"/>
            <a:ext cx="6494921" cy="475782"/>
          </a:xfrm>
        </p:spPr>
        <p:txBody>
          <a:bodyPr>
            <a:noAutofit/>
          </a:bodyPr>
          <a:lstStyle/>
          <a:p>
            <a:pPr marL="0" indent="0">
              <a:buNone/>
            </a:pPr>
            <a:r>
              <a:rPr lang="en-GB" b="1" dirty="0"/>
              <a:t>Future Development</a:t>
            </a:r>
          </a:p>
          <a:p>
            <a:pPr marL="0" indent="0">
              <a:buNone/>
            </a:pPr>
            <a:endParaRPr lang="en-US" b="1" dirty="0"/>
          </a:p>
        </p:txBody>
      </p:sp>
      <p:sp>
        <p:nvSpPr>
          <p:cNvPr id="2" name="TextBox 1">
            <a:extLst>
              <a:ext uri="{FF2B5EF4-FFF2-40B4-BE49-F238E27FC236}">
                <a16:creationId xmlns:a16="http://schemas.microsoft.com/office/drawing/2014/main" id="{A32914D3-CCC2-00D7-97B1-E6FA9C0ECF72}"/>
              </a:ext>
            </a:extLst>
          </p:cNvPr>
          <p:cNvSpPr txBox="1"/>
          <p:nvPr/>
        </p:nvSpPr>
        <p:spPr>
          <a:xfrm>
            <a:off x="862445" y="966355"/>
            <a:ext cx="9497291" cy="2675476"/>
          </a:xfrm>
          <a:prstGeom prst="rect">
            <a:avLst/>
          </a:prstGeom>
          <a:noFill/>
        </p:spPr>
        <p:txBody>
          <a:bodyPr wrap="square" rtlCol="0">
            <a:spAutoFit/>
          </a:bodyPr>
          <a:lstStyle/>
          <a:p>
            <a:r>
              <a:rPr lang="en-US" dirty="0"/>
              <a:t>In terms of future development, I would consider the following:</a:t>
            </a:r>
          </a:p>
          <a:p>
            <a:endParaRPr lang="en-US" dirty="0"/>
          </a:p>
          <a:p>
            <a:pPr marL="285750" indent="-285750">
              <a:lnSpc>
                <a:spcPct val="150000"/>
              </a:lnSpc>
              <a:buFont typeface="Arial" panose="020B0604020202020204" pitchFamily="34" charset="0"/>
              <a:buChar char="•"/>
            </a:pPr>
            <a:r>
              <a:rPr lang="en-US" dirty="0"/>
              <a:t>Using images of each bean as a dataset to see if DBSCAN and </a:t>
            </a:r>
            <a:r>
              <a:rPr lang="en-US" dirty="0" err="1"/>
              <a:t>MeanShift</a:t>
            </a:r>
            <a:r>
              <a:rPr lang="en-US" dirty="0"/>
              <a:t> algorithms perform better, as they are commonly used in computer vision applications such as satellite images and anomaly detection</a:t>
            </a:r>
          </a:p>
          <a:p>
            <a:pPr marL="285750" indent="-285750">
              <a:lnSpc>
                <a:spcPct val="150000"/>
              </a:lnSpc>
              <a:buFont typeface="Arial" panose="020B0604020202020204" pitchFamily="34" charset="0"/>
              <a:buChar char="•"/>
            </a:pPr>
            <a:r>
              <a:rPr lang="en-US" dirty="0"/>
              <a:t>Using grid search and hyperparameters tuning for DBSCAN and </a:t>
            </a:r>
            <a:r>
              <a:rPr lang="en-US" dirty="0" err="1"/>
              <a:t>MeanShift</a:t>
            </a:r>
            <a:r>
              <a:rPr lang="en-US" dirty="0"/>
              <a:t> to find the best parameters, although this could result in even longer run times</a:t>
            </a:r>
          </a:p>
        </p:txBody>
      </p:sp>
    </p:spTree>
    <p:extLst>
      <p:ext uri="{BB962C8B-B14F-4D97-AF65-F5344CB8AC3E}">
        <p14:creationId xmlns:p14="http://schemas.microsoft.com/office/powerpoint/2010/main" val="4016837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29" name="Straight Connector 2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Two music sheets folded to form a heart shape">
            <a:extLst>
              <a:ext uri="{FF2B5EF4-FFF2-40B4-BE49-F238E27FC236}">
                <a16:creationId xmlns:a16="http://schemas.microsoft.com/office/drawing/2014/main" id="{45467C84-A216-A792-2A21-4FFAC4716FDE}"/>
              </a:ext>
            </a:extLst>
          </p:cNvPr>
          <p:cNvPicPr>
            <a:picLocks noChangeAspect="1"/>
          </p:cNvPicPr>
          <p:nvPr/>
        </p:nvPicPr>
        <p:blipFill>
          <a:blip r:embed="rId2"/>
          <a:srcRect t="14473" b="1257"/>
          <a:stretch/>
        </p:blipFill>
        <p:spPr>
          <a:xfrm>
            <a:off x="20" y="10"/>
            <a:ext cx="12191979" cy="6857990"/>
          </a:xfrm>
          <a:prstGeom prst="rect">
            <a:avLst/>
          </a:prstGeom>
        </p:spPr>
      </p:pic>
      <p:sp>
        <p:nvSpPr>
          <p:cNvPr id="31" name="Rectangle 30">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extBox 1">
            <a:extLst>
              <a:ext uri="{FF2B5EF4-FFF2-40B4-BE49-F238E27FC236}">
                <a16:creationId xmlns:a16="http://schemas.microsoft.com/office/drawing/2014/main" id="{EC80E963-A927-4317-8DA6-4983561AC44D}"/>
              </a:ext>
            </a:extLst>
          </p:cNvPr>
          <p:cNvSpPr txBox="1"/>
          <p:nvPr/>
        </p:nvSpPr>
        <p:spPr>
          <a:xfrm>
            <a:off x="475488" y="1124712"/>
            <a:ext cx="4023360" cy="32004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Thank you for reading</a:t>
            </a:r>
          </a:p>
        </p:txBody>
      </p:sp>
      <p:sp>
        <p:nvSpPr>
          <p:cNvPr id="33" name="Rectangle 32">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5107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D1A3CF-382A-3EF4-183B-2316095181A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CB7599F3-A36B-8991-179E-721EB7D3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09A4C4B-3AD8-6F70-ADFE-6176A789E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9972FA8-4D66-534B-D351-851A2DF30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32BABA4-22E1-58E2-1BD4-5157227A0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1F65AD0-9485-096D-7EB6-F840AD411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3883F8B-6EE6-1A87-5DE2-704FBFD0FDD2}"/>
              </a:ext>
            </a:extLst>
          </p:cNvPr>
          <p:cNvSpPr>
            <a:spLocks noGrp="1"/>
          </p:cNvSpPr>
          <p:nvPr>
            <p:ph idx="1"/>
          </p:nvPr>
        </p:nvSpPr>
        <p:spPr>
          <a:xfrm>
            <a:off x="681801" y="766192"/>
            <a:ext cx="10828397" cy="3565868"/>
          </a:xfrm>
        </p:spPr>
        <p:txBody>
          <a:bodyPr>
            <a:normAutofit/>
          </a:bodyPr>
          <a:lstStyle/>
          <a:p>
            <a:pPr marL="0" indent="0">
              <a:buNone/>
            </a:pPr>
            <a:r>
              <a:rPr lang="en-GB" sz="1800" dirty="0"/>
              <a:t>Machine Learning algorithms have an essential role in the agricultural sector. In this report we will discover how to implement unsupervised learning, specifically using clustering algorithms, to a dataset that has images of 13,611 grains of 7 different types of dry beans using a high-resolution camera. Within the dataset, there are a total of 16 features, 12 of which are dimensions and 4 shape forms.</a:t>
            </a:r>
          </a:p>
          <a:p>
            <a:pPr marL="0" indent="0">
              <a:buNone/>
            </a:pPr>
            <a:endParaRPr lang="en-GB" sz="1800" dirty="0"/>
          </a:p>
          <a:p>
            <a:pPr marL="0" indent="0">
              <a:buNone/>
            </a:pPr>
            <a:r>
              <a:rPr lang="en-GB" sz="1400" dirty="0"/>
              <a:t>KOKLU, M. and OZKAN, I.A., (2020), Multiclass Classification of Dry Beans Using Computer Vision and Machine Learning Techniques. Computers and Electronics in Agriculture, 174, 105507. </a:t>
            </a:r>
          </a:p>
          <a:p>
            <a:pPr marL="0" indent="0">
              <a:buNone/>
            </a:pPr>
            <a:r>
              <a:rPr lang="en-GB" sz="1400" dirty="0"/>
              <a:t>DOI: https://</a:t>
            </a:r>
            <a:r>
              <a:rPr lang="en-GB" sz="1400" dirty="0" err="1"/>
              <a:t>doi.org</a:t>
            </a:r>
            <a:r>
              <a:rPr lang="en-GB" sz="1400" dirty="0"/>
              <a:t>/10.1016/j.compag.2020.105507</a:t>
            </a:r>
          </a:p>
          <a:p>
            <a:pPr marL="0" indent="0">
              <a:buNone/>
            </a:pPr>
            <a:r>
              <a:rPr lang="en-GB" sz="1400" dirty="0"/>
              <a:t>Source - </a:t>
            </a:r>
            <a:r>
              <a:rPr lang="en-GB" sz="1400" dirty="0">
                <a:hlinkClick r:id="rId2"/>
              </a:rPr>
              <a:t>https://www.kaggle.com/datasets/muratkokludataset/dry-bean-dataset</a:t>
            </a:r>
            <a:endParaRPr lang="en-GB" sz="1400" dirty="0"/>
          </a:p>
        </p:txBody>
      </p:sp>
      <p:sp>
        <p:nvSpPr>
          <p:cNvPr id="3" name="Content Placeholder 2">
            <a:extLst>
              <a:ext uri="{FF2B5EF4-FFF2-40B4-BE49-F238E27FC236}">
                <a16:creationId xmlns:a16="http://schemas.microsoft.com/office/drawing/2014/main" id="{27C3E14F-68BA-10FA-1FC0-72B7EC493C70}"/>
              </a:ext>
            </a:extLst>
          </p:cNvPr>
          <p:cNvSpPr txBox="1">
            <a:spLocks/>
          </p:cNvSpPr>
          <p:nvPr/>
        </p:nvSpPr>
        <p:spPr>
          <a:xfrm>
            <a:off x="576072" y="80147"/>
            <a:ext cx="3911220" cy="45289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Dataset Overview</a:t>
            </a:r>
          </a:p>
          <a:p>
            <a:pPr marL="0" indent="0">
              <a:buFont typeface="Arial" panose="020B0604020202020204" pitchFamily="34" charset="0"/>
              <a:buNone/>
            </a:pPr>
            <a:endParaRPr lang="en-US" b="1" dirty="0"/>
          </a:p>
        </p:txBody>
      </p:sp>
    </p:spTree>
    <p:extLst>
      <p:ext uri="{BB962C8B-B14F-4D97-AF65-F5344CB8AC3E}">
        <p14:creationId xmlns:p14="http://schemas.microsoft.com/office/powerpoint/2010/main" val="33672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EAA6B6-DA6A-6B40-258C-F3148E977F38}"/>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94B7A28-6772-4CD7-2314-091D5FC2D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DE830F2-B190-1F3A-AA1C-828EB7207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38755551-5854-39BE-D351-51DAAE797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0C26EAB-FE28-8842-E37C-517CC0A4C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FB45FD3-9128-9C56-03BA-CC1FF8C5C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27F70411-4DCB-FAF9-F8CE-536AF19E52C3}"/>
              </a:ext>
            </a:extLst>
          </p:cNvPr>
          <p:cNvSpPr>
            <a:spLocks noGrp="1"/>
          </p:cNvSpPr>
          <p:nvPr>
            <p:ph idx="1"/>
          </p:nvPr>
        </p:nvSpPr>
        <p:spPr>
          <a:xfrm>
            <a:off x="576072" y="80147"/>
            <a:ext cx="3911220" cy="452896"/>
          </a:xfrm>
        </p:spPr>
        <p:txBody>
          <a:bodyPr>
            <a:noAutofit/>
          </a:bodyPr>
          <a:lstStyle/>
          <a:p>
            <a:pPr marL="0" indent="0">
              <a:buNone/>
            </a:pPr>
            <a:r>
              <a:rPr lang="en-GB" b="1" dirty="0"/>
              <a:t>Dataset Description</a:t>
            </a:r>
          </a:p>
          <a:p>
            <a:pPr marL="0" indent="0">
              <a:buNone/>
            </a:pPr>
            <a:endParaRPr lang="en-US" b="1" dirty="0"/>
          </a:p>
        </p:txBody>
      </p:sp>
      <p:sp>
        <p:nvSpPr>
          <p:cNvPr id="4" name="Content Placeholder 2">
            <a:extLst>
              <a:ext uri="{FF2B5EF4-FFF2-40B4-BE49-F238E27FC236}">
                <a16:creationId xmlns:a16="http://schemas.microsoft.com/office/drawing/2014/main" id="{BD515E22-B2A0-E28E-B872-E53AB081A27B}"/>
              </a:ext>
            </a:extLst>
          </p:cNvPr>
          <p:cNvSpPr txBox="1">
            <a:spLocks/>
          </p:cNvSpPr>
          <p:nvPr/>
        </p:nvSpPr>
        <p:spPr>
          <a:xfrm>
            <a:off x="4971393" y="865671"/>
            <a:ext cx="6641955" cy="526185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b="1" dirty="0"/>
              <a:t>Features</a:t>
            </a:r>
          </a:p>
          <a:p>
            <a:pPr marL="0" indent="0">
              <a:buFont typeface="Arial" panose="020B0604020202020204" pitchFamily="34" charset="0"/>
              <a:buNone/>
            </a:pPr>
            <a:r>
              <a:rPr lang="en-GB" sz="1200" dirty="0"/>
              <a:t>Area – </a:t>
            </a:r>
            <a:r>
              <a:rPr lang="en-GB" sz="1200" b="0" i="0" dirty="0">
                <a:solidFill>
                  <a:srgbClr val="303030"/>
                </a:solidFill>
                <a:effectLst/>
              </a:rPr>
              <a:t>The area of a bean zone and the number of pixels within its boundaries</a:t>
            </a:r>
            <a:endParaRPr lang="en-GB" sz="1200" dirty="0"/>
          </a:p>
          <a:p>
            <a:pPr marL="0" indent="0">
              <a:buFont typeface="Arial" panose="020B0604020202020204" pitchFamily="34" charset="0"/>
              <a:buNone/>
            </a:pPr>
            <a:r>
              <a:rPr lang="en-GB" sz="1200" dirty="0"/>
              <a:t>Perimeter – </a:t>
            </a:r>
            <a:r>
              <a:rPr lang="en-GB" sz="1200" b="0" i="0" dirty="0">
                <a:solidFill>
                  <a:srgbClr val="303030"/>
                </a:solidFill>
                <a:effectLst/>
              </a:rPr>
              <a:t>Bean circumference is defined as the length of its border.</a:t>
            </a:r>
          </a:p>
          <a:p>
            <a:pPr marL="0" indent="0">
              <a:buFont typeface="Arial" panose="020B0604020202020204" pitchFamily="34" charset="0"/>
              <a:buNone/>
            </a:pPr>
            <a:r>
              <a:rPr lang="en-GB" sz="1200" dirty="0" err="1"/>
              <a:t>MajorAxisLength</a:t>
            </a:r>
            <a:r>
              <a:rPr lang="en-GB" sz="1200" dirty="0"/>
              <a:t>– </a:t>
            </a:r>
            <a:r>
              <a:rPr lang="en-GB" sz="1200" b="0" i="0" dirty="0">
                <a:solidFill>
                  <a:srgbClr val="303030"/>
                </a:solidFill>
                <a:effectLst/>
              </a:rPr>
              <a:t>The distance between the ends of the longest line that can be drawn from a bean</a:t>
            </a:r>
          </a:p>
          <a:p>
            <a:pPr marL="0" indent="0">
              <a:buFont typeface="Arial" panose="020B0604020202020204" pitchFamily="34" charset="0"/>
              <a:buNone/>
            </a:pPr>
            <a:r>
              <a:rPr lang="en-GB" sz="1200" dirty="0" err="1"/>
              <a:t>MinorAxisLength</a:t>
            </a:r>
            <a:r>
              <a:rPr lang="en-GB" sz="1200" dirty="0"/>
              <a:t> – </a:t>
            </a:r>
            <a:r>
              <a:rPr lang="en-GB" sz="1200" b="0" i="0" dirty="0">
                <a:solidFill>
                  <a:srgbClr val="303030"/>
                </a:solidFill>
                <a:effectLst/>
              </a:rPr>
              <a:t>The longest line that can be drawn from the bean while standing perpendicular to the main axis</a:t>
            </a:r>
          </a:p>
          <a:p>
            <a:pPr marL="0" indent="0">
              <a:buFont typeface="Arial" panose="020B0604020202020204" pitchFamily="34" charset="0"/>
              <a:buNone/>
            </a:pPr>
            <a:r>
              <a:rPr lang="en-GB" sz="1200" dirty="0" err="1"/>
              <a:t>AspectRation</a:t>
            </a:r>
            <a:r>
              <a:rPr lang="en-GB" sz="1200" dirty="0"/>
              <a:t> – </a:t>
            </a:r>
            <a:r>
              <a:rPr lang="en-GB" sz="1200" b="0" i="0" dirty="0">
                <a:solidFill>
                  <a:srgbClr val="303030"/>
                </a:solidFill>
                <a:effectLst/>
              </a:rPr>
              <a:t>Defines the relationship between </a:t>
            </a:r>
            <a:r>
              <a:rPr lang="en-GB" sz="1200" b="0" i="0" dirty="0" err="1">
                <a:solidFill>
                  <a:srgbClr val="303030"/>
                </a:solidFill>
                <a:effectLst/>
              </a:rPr>
              <a:t>MajorAxisLength</a:t>
            </a:r>
            <a:r>
              <a:rPr lang="en-GB" sz="1200" b="0" i="0" dirty="0">
                <a:solidFill>
                  <a:srgbClr val="303030"/>
                </a:solidFill>
                <a:effectLst/>
              </a:rPr>
              <a:t> and </a:t>
            </a:r>
            <a:r>
              <a:rPr lang="en-GB" sz="1200" b="0" i="0" dirty="0" err="1">
                <a:solidFill>
                  <a:srgbClr val="303030"/>
                </a:solidFill>
                <a:effectLst/>
              </a:rPr>
              <a:t>MinorAxisLength</a:t>
            </a:r>
            <a:endParaRPr lang="en-GB" sz="1200" b="0" i="0" dirty="0">
              <a:solidFill>
                <a:srgbClr val="303030"/>
              </a:solidFill>
              <a:effectLst/>
            </a:endParaRPr>
          </a:p>
          <a:p>
            <a:pPr marL="0" indent="0">
              <a:buFont typeface="Arial" panose="020B0604020202020204" pitchFamily="34" charset="0"/>
              <a:buNone/>
            </a:pPr>
            <a:r>
              <a:rPr lang="en-GB" sz="1200" dirty="0"/>
              <a:t>Eccentricity – </a:t>
            </a:r>
            <a:r>
              <a:rPr lang="en-GB" sz="1200" b="0" i="0" dirty="0">
                <a:solidFill>
                  <a:srgbClr val="303030"/>
                </a:solidFill>
                <a:effectLst/>
              </a:rPr>
              <a:t>Eccentricity of the ellipse having the same moments as the region</a:t>
            </a:r>
          </a:p>
          <a:p>
            <a:pPr marL="0" indent="0">
              <a:buFont typeface="Arial" panose="020B0604020202020204" pitchFamily="34" charset="0"/>
              <a:buNone/>
            </a:pPr>
            <a:r>
              <a:rPr lang="en-GB" sz="1200" dirty="0" err="1"/>
              <a:t>ConvexArea</a:t>
            </a:r>
            <a:r>
              <a:rPr lang="en-GB" sz="1200" dirty="0"/>
              <a:t> – </a:t>
            </a:r>
            <a:r>
              <a:rPr lang="en-GB" sz="1200" b="0" i="0" dirty="0">
                <a:solidFill>
                  <a:srgbClr val="303030"/>
                </a:solidFill>
                <a:effectLst/>
              </a:rPr>
              <a:t>Number of pixels in the smallest convex polygon that can contain the area of a bean seed</a:t>
            </a:r>
          </a:p>
          <a:p>
            <a:pPr marL="0" indent="0">
              <a:buFont typeface="Arial" panose="020B0604020202020204" pitchFamily="34" charset="0"/>
              <a:buNone/>
            </a:pPr>
            <a:r>
              <a:rPr lang="en-GB" sz="1200" dirty="0" err="1"/>
              <a:t>EquivDiameter</a:t>
            </a:r>
            <a:r>
              <a:rPr lang="en-GB" sz="1200" dirty="0"/>
              <a:t> – </a:t>
            </a:r>
            <a:r>
              <a:rPr lang="en-GB" sz="1200" b="0" i="0" dirty="0">
                <a:solidFill>
                  <a:srgbClr val="303030"/>
                </a:solidFill>
                <a:effectLst/>
              </a:rPr>
              <a:t>Equivalent diameter: The diameter of a circle having the same area as a bean seed area</a:t>
            </a:r>
          </a:p>
          <a:p>
            <a:pPr marL="0" indent="0">
              <a:buFont typeface="Arial" panose="020B0604020202020204" pitchFamily="34" charset="0"/>
              <a:buNone/>
            </a:pPr>
            <a:r>
              <a:rPr lang="en-GB" sz="1200" dirty="0"/>
              <a:t>Extent – </a:t>
            </a:r>
            <a:r>
              <a:rPr lang="en-GB" sz="1200" b="0" i="0" dirty="0">
                <a:solidFill>
                  <a:srgbClr val="303030"/>
                </a:solidFill>
                <a:effectLst/>
              </a:rPr>
              <a:t>The ratio of the pixels in the bounding box to the bean area</a:t>
            </a:r>
          </a:p>
          <a:p>
            <a:pPr marL="0" indent="0">
              <a:buFont typeface="Arial" panose="020B0604020202020204" pitchFamily="34" charset="0"/>
              <a:buNone/>
            </a:pPr>
            <a:r>
              <a:rPr lang="en-GB" sz="1200" dirty="0"/>
              <a:t>Solidity – </a:t>
            </a:r>
            <a:r>
              <a:rPr lang="en-GB" sz="1200" b="0" i="0" dirty="0">
                <a:solidFill>
                  <a:srgbClr val="303030"/>
                </a:solidFill>
                <a:effectLst/>
              </a:rPr>
              <a:t>Also known as convexity. The ratio of the pixels in the convex shell to those found in beans.</a:t>
            </a:r>
          </a:p>
          <a:p>
            <a:pPr marL="0" indent="0">
              <a:buFont typeface="Arial" panose="020B0604020202020204" pitchFamily="34" charset="0"/>
              <a:buNone/>
            </a:pPr>
            <a:r>
              <a:rPr lang="en-GB" sz="1200" dirty="0"/>
              <a:t>Roundness – </a:t>
            </a:r>
            <a:r>
              <a:rPr lang="en-GB" sz="1200" b="0" i="0" dirty="0">
                <a:solidFill>
                  <a:srgbClr val="303030"/>
                </a:solidFill>
                <a:effectLst/>
              </a:rPr>
              <a:t>Calculated with the following formula: (4piA)/(P^2)</a:t>
            </a:r>
          </a:p>
          <a:p>
            <a:pPr marL="0" indent="0">
              <a:buFont typeface="Arial" panose="020B0604020202020204" pitchFamily="34" charset="0"/>
              <a:buNone/>
            </a:pPr>
            <a:r>
              <a:rPr lang="en-GB" sz="1200" dirty="0"/>
              <a:t>Compactness – </a:t>
            </a:r>
            <a:r>
              <a:rPr lang="en-GB" sz="1200" b="0" i="0" dirty="0">
                <a:solidFill>
                  <a:srgbClr val="303030"/>
                </a:solidFill>
                <a:effectLst/>
              </a:rPr>
              <a:t>Measures the roundness of an object</a:t>
            </a:r>
            <a:endParaRPr lang="en-GB" sz="1200" b="1" dirty="0"/>
          </a:p>
        </p:txBody>
      </p:sp>
      <p:pic>
        <p:nvPicPr>
          <p:cNvPr id="2" name="Picture 1">
            <a:extLst>
              <a:ext uri="{FF2B5EF4-FFF2-40B4-BE49-F238E27FC236}">
                <a16:creationId xmlns:a16="http://schemas.microsoft.com/office/drawing/2014/main" id="{85560225-F9F6-118E-CDDB-6E656897F60B}"/>
              </a:ext>
            </a:extLst>
          </p:cNvPr>
          <p:cNvPicPr>
            <a:picLocks noChangeAspect="1"/>
          </p:cNvPicPr>
          <p:nvPr/>
        </p:nvPicPr>
        <p:blipFill>
          <a:blip r:embed="rId2"/>
          <a:stretch>
            <a:fillRect/>
          </a:stretch>
        </p:blipFill>
        <p:spPr>
          <a:xfrm>
            <a:off x="930696" y="1105306"/>
            <a:ext cx="3196947" cy="4280658"/>
          </a:xfrm>
          <a:prstGeom prst="rect">
            <a:avLst/>
          </a:prstGeom>
        </p:spPr>
      </p:pic>
    </p:spTree>
    <p:extLst>
      <p:ext uri="{BB962C8B-B14F-4D97-AF65-F5344CB8AC3E}">
        <p14:creationId xmlns:p14="http://schemas.microsoft.com/office/powerpoint/2010/main" val="30490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9D4048-E1BD-E84F-32AE-7DE0B9DC97A2}"/>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4B8CCA2-1C1E-0EAC-8677-9DE403144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D1741AD-4E90-1027-7E4A-1B4FF7DF1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3FB3951-E1BD-9859-C654-AAB7EA36E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6EAABF4-B8B2-6440-AFC8-612AACCF8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EDC1F2F-B99B-B160-A562-42DFF85C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AC4F6045-201F-1903-C2FD-EDD7D9AD14D8}"/>
              </a:ext>
            </a:extLst>
          </p:cNvPr>
          <p:cNvSpPr>
            <a:spLocks noGrp="1"/>
          </p:cNvSpPr>
          <p:nvPr>
            <p:ph idx="1"/>
          </p:nvPr>
        </p:nvSpPr>
        <p:spPr>
          <a:xfrm>
            <a:off x="576071" y="80147"/>
            <a:ext cx="4815735" cy="452896"/>
          </a:xfrm>
        </p:spPr>
        <p:txBody>
          <a:bodyPr>
            <a:noAutofit/>
          </a:bodyPr>
          <a:lstStyle/>
          <a:p>
            <a:pPr marL="0" indent="0">
              <a:buNone/>
            </a:pPr>
            <a:r>
              <a:rPr lang="en-GB" b="1" dirty="0"/>
              <a:t>Dataset Description Cont.</a:t>
            </a:r>
          </a:p>
          <a:p>
            <a:pPr marL="0" indent="0">
              <a:buNone/>
            </a:pPr>
            <a:endParaRPr lang="en-US" b="1" dirty="0"/>
          </a:p>
        </p:txBody>
      </p:sp>
      <p:sp>
        <p:nvSpPr>
          <p:cNvPr id="4" name="Content Placeholder 2">
            <a:extLst>
              <a:ext uri="{FF2B5EF4-FFF2-40B4-BE49-F238E27FC236}">
                <a16:creationId xmlns:a16="http://schemas.microsoft.com/office/drawing/2014/main" id="{65D43E30-0A8D-704A-0F83-DFD3DCC02C6D}"/>
              </a:ext>
            </a:extLst>
          </p:cNvPr>
          <p:cNvSpPr txBox="1">
            <a:spLocks/>
          </p:cNvSpPr>
          <p:nvPr/>
        </p:nvSpPr>
        <p:spPr>
          <a:xfrm>
            <a:off x="4950373" y="865671"/>
            <a:ext cx="6901004" cy="512665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b="1" dirty="0"/>
              <a:t>Features</a:t>
            </a:r>
          </a:p>
          <a:p>
            <a:pPr marL="0" indent="0">
              <a:buFont typeface="Arial" panose="020B0604020202020204" pitchFamily="34" charset="0"/>
              <a:buNone/>
            </a:pPr>
            <a:r>
              <a:rPr lang="en-GB" sz="1200" dirty="0"/>
              <a:t>ShapeFactor1  </a:t>
            </a:r>
          </a:p>
          <a:p>
            <a:pPr marL="0" indent="0">
              <a:buFont typeface="Arial" panose="020B0604020202020204" pitchFamily="34" charset="0"/>
              <a:buNone/>
            </a:pPr>
            <a:r>
              <a:rPr lang="en-GB" sz="1200" dirty="0"/>
              <a:t>ShapeFactor2  </a:t>
            </a:r>
          </a:p>
          <a:p>
            <a:pPr marL="0" indent="0">
              <a:buFont typeface="Arial" panose="020B0604020202020204" pitchFamily="34" charset="0"/>
              <a:buNone/>
            </a:pPr>
            <a:r>
              <a:rPr lang="en-GB" sz="1200" dirty="0"/>
              <a:t>ShapeFactor3</a:t>
            </a:r>
          </a:p>
          <a:p>
            <a:pPr marL="0" indent="0">
              <a:buFont typeface="Arial" panose="020B0604020202020204" pitchFamily="34" charset="0"/>
              <a:buNone/>
            </a:pPr>
            <a:r>
              <a:rPr lang="en-GB" sz="1200" dirty="0"/>
              <a:t>ShapeFactor4</a:t>
            </a:r>
          </a:p>
          <a:p>
            <a:pPr marL="0" indent="0">
              <a:buFont typeface="Arial" panose="020B0604020202020204" pitchFamily="34" charset="0"/>
              <a:buNone/>
            </a:pPr>
            <a:r>
              <a:rPr lang="en-GB" sz="1200" b="1" dirty="0"/>
              <a:t>Target</a:t>
            </a:r>
          </a:p>
          <a:p>
            <a:pPr marL="0" indent="0">
              <a:buFont typeface="Arial" panose="020B0604020202020204" pitchFamily="34" charset="0"/>
              <a:buNone/>
            </a:pPr>
            <a:r>
              <a:rPr lang="en-GB" sz="1200" dirty="0"/>
              <a:t>Class - </a:t>
            </a:r>
            <a:r>
              <a:rPr lang="en-GB" sz="1200" b="0" i="0" dirty="0">
                <a:solidFill>
                  <a:srgbClr val="303030"/>
                </a:solidFill>
                <a:effectLst/>
              </a:rPr>
              <a:t>(</a:t>
            </a:r>
            <a:r>
              <a:rPr lang="en-GB" sz="1200" b="0" i="0" dirty="0" err="1">
                <a:solidFill>
                  <a:srgbClr val="303030"/>
                </a:solidFill>
                <a:effectLst/>
              </a:rPr>
              <a:t>Seker</a:t>
            </a:r>
            <a:r>
              <a:rPr lang="en-GB" sz="1200" b="0" i="0" dirty="0">
                <a:solidFill>
                  <a:srgbClr val="303030"/>
                </a:solidFill>
                <a:effectLst/>
              </a:rPr>
              <a:t>, </a:t>
            </a:r>
            <a:r>
              <a:rPr lang="en-GB" sz="1200" b="0" i="0" dirty="0" err="1">
                <a:solidFill>
                  <a:srgbClr val="303030"/>
                </a:solidFill>
                <a:effectLst/>
              </a:rPr>
              <a:t>Barbunya</a:t>
            </a:r>
            <a:r>
              <a:rPr lang="en-GB" sz="1200" b="0" i="0" dirty="0">
                <a:solidFill>
                  <a:srgbClr val="303030"/>
                </a:solidFill>
                <a:effectLst/>
              </a:rPr>
              <a:t>, Bombay, Cali, </a:t>
            </a:r>
            <a:r>
              <a:rPr lang="en-GB" sz="1200" b="0" i="0" dirty="0" err="1">
                <a:solidFill>
                  <a:srgbClr val="303030"/>
                </a:solidFill>
                <a:effectLst/>
              </a:rPr>
              <a:t>Dermosan</a:t>
            </a:r>
            <a:r>
              <a:rPr lang="en-GB" sz="1200" b="0" i="0" dirty="0">
                <a:solidFill>
                  <a:srgbClr val="303030"/>
                </a:solidFill>
                <a:effectLst/>
              </a:rPr>
              <a:t>, </a:t>
            </a:r>
            <a:r>
              <a:rPr lang="en-GB" sz="1200" b="0" i="0" dirty="0" err="1">
                <a:solidFill>
                  <a:srgbClr val="303030"/>
                </a:solidFill>
                <a:effectLst/>
              </a:rPr>
              <a:t>Horoz</a:t>
            </a:r>
            <a:r>
              <a:rPr lang="en-GB" sz="1200" b="0" i="0" dirty="0">
                <a:solidFill>
                  <a:srgbClr val="303030"/>
                </a:solidFill>
                <a:effectLst/>
              </a:rPr>
              <a:t> and Sira)</a:t>
            </a:r>
            <a:endParaRPr lang="en-GB" sz="1200" dirty="0"/>
          </a:p>
          <a:p>
            <a:pPr marL="0" indent="0">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47992C37-D0E5-33CB-EA1D-182128F005FD}"/>
              </a:ext>
            </a:extLst>
          </p:cNvPr>
          <p:cNvPicPr>
            <a:picLocks noChangeAspect="1"/>
          </p:cNvPicPr>
          <p:nvPr/>
        </p:nvPicPr>
        <p:blipFill>
          <a:blip r:embed="rId2"/>
          <a:stretch>
            <a:fillRect/>
          </a:stretch>
        </p:blipFill>
        <p:spPr>
          <a:xfrm>
            <a:off x="930696" y="1105306"/>
            <a:ext cx="3196947" cy="4280658"/>
          </a:xfrm>
          <a:prstGeom prst="rect">
            <a:avLst/>
          </a:prstGeom>
        </p:spPr>
      </p:pic>
    </p:spTree>
    <p:extLst>
      <p:ext uri="{BB962C8B-B14F-4D97-AF65-F5344CB8AC3E}">
        <p14:creationId xmlns:p14="http://schemas.microsoft.com/office/powerpoint/2010/main" val="274001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Une main avec des cordes rouges">
            <a:extLst>
              <a:ext uri="{FF2B5EF4-FFF2-40B4-BE49-F238E27FC236}">
                <a16:creationId xmlns:a16="http://schemas.microsoft.com/office/drawing/2014/main" id="{7FD10664-C14A-F63E-497C-03F3D29A0739}"/>
              </a:ext>
            </a:extLst>
          </p:cNvPr>
          <p:cNvPicPr>
            <a:picLocks noChangeAspect="1"/>
          </p:cNvPicPr>
          <p:nvPr/>
        </p:nvPicPr>
        <p:blipFill>
          <a:blip r:embed="rId2"/>
          <a:srcRect t="6050" b="9681"/>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053B79-B05F-098C-1DFD-520B06A3D84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Main Objectives</a:t>
            </a:r>
          </a:p>
        </p:txBody>
      </p:sp>
      <p:sp>
        <p:nvSpPr>
          <p:cNvPr id="41"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953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2A8CF2E0-21A5-1679-8DA1-821836738EE3}"/>
              </a:ext>
            </a:extLst>
          </p:cNvPr>
          <p:cNvSpPr>
            <a:spLocks noGrp="1"/>
          </p:cNvSpPr>
          <p:nvPr>
            <p:ph idx="1"/>
          </p:nvPr>
        </p:nvSpPr>
        <p:spPr>
          <a:xfrm>
            <a:off x="2730978" y="891380"/>
            <a:ext cx="6730043" cy="1951770"/>
          </a:xfrm>
        </p:spPr>
        <p:txBody>
          <a:bodyPr>
            <a:normAutofit/>
          </a:bodyPr>
          <a:lstStyle/>
          <a:p>
            <a:pPr marL="0" indent="0" algn="just">
              <a:buNone/>
            </a:pPr>
            <a:r>
              <a:rPr lang="en-US" sz="1600" dirty="0"/>
              <a:t>In this section we will explore the dataset in-depth through several EDA techniques such as checking null values, data skewness, and data visualization, furthermore, showing the  correlation between the features for the sake of feature engineering implementation and data cleaning.</a:t>
            </a:r>
          </a:p>
        </p:txBody>
      </p:sp>
    </p:spTree>
    <p:extLst>
      <p:ext uri="{BB962C8B-B14F-4D97-AF65-F5344CB8AC3E}">
        <p14:creationId xmlns:p14="http://schemas.microsoft.com/office/powerpoint/2010/main" val="2254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101010 data lines to infinity">
            <a:extLst>
              <a:ext uri="{FF2B5EF4-FFF2-40B4-BE49-F238E27FC236}">
                <a16:creationId xmlns:a16="http://schemas.microsoft.com/office/drawing/2014/main" id="{67AC309C-973A-9235-5A8C-8E5982B280D3}"/>
              </a:ext>
            </a:extLst>
          </p:cNvPr>
          <p:cNvPicPr>
            <a:picLocks noChangeAspect="1"/>
          </p:cNvPicPr>
          <p:nvPr/>
        </p:nvPicPr>
        <p:blipFill>
          <a:blip r:embed="rId2"/>
          <a:srcRect t="13127"/>
          <a:stretch/>
        </p:blipFill>
        <p:spPr>
          <a:xfrm>
            <a:off x="20" y="-22"/>
            <a:ext cx="12191977" cy="6858022"/>
          </a:xfrm>
          <a:prstGeom prst="rect">
            <a:avLst/>
          </a:prstGeom>
        </p:spPr>
      </p:pic>
      <p:sp>
        <p:nvSpPr>
          <p:cNvPr id="13" name="Rectangle 1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0D20C-FEB2-994A-66F8-BC6CFBB40498}"/>
              </a:ext>
            </a:extLst>
          </p:cNvPr>
          <p:cNvSpPr>
            <a:spLocks noGrp="1"/>
          </p:cNvSpPr>
          <p:nvPr>
            <p:ph type="title"/>
          </p:nvPr>
        </p:nvSpPr>
        <p:spPr>
          <a:xfrm>
            <a:off x="643466" y="643467"/>
            <a:ext cx="5452529" cy="3569242"/>
          </a:xfrm>
        </p:spPr>
        <p:txBody>
          <a:bodyPr vert="horz" lIns="91440" tIns="45720" rIns="91440" bIns="45720" rtlCol="0" anchor="t">
            <a:normAutofit/>
          </a:bodyPr>
          <a:lstStyle/>
          <a:p>
            <a:r>
              <a:rPr lang="en-US" sz="6000">
                <a:solidFill>
                  <a:schemeClr val="bg1"/>
                </a:solidFill>
              </a:rPr>
              <a:t>Data Exploration</a:t>
            </a:r>
          </a:p>
        </p:txBody>
      </p:sp>
      <p:sp>
        <p:nvSpPr>
          <p:cNvPr id="15" name="Rectangle 14">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505677"/>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1060</TotalTime>
  <Words>1754</Words>
  <Application>Microsoft Macintosh PowerPoint</Application>
  <PresentationFormat>Widescreen</PresentationFormat>
  <Paragraphs>242</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Aptos</vt:lpstr>
      <vt:lpstr>Arial</vt:lpstr>
      <vt:lpstr>Avenir Next LT Pro</vt:lpstr>
      <vt:lpstr>Calibri</vt:lpstr>
      <vt:lpstr>Cambria Math</vt:lpstr>
      <vt:lpstr>Neue Haas Grotesk Text Pro</vt:lpstr>
      <vt:lpstr>AccentBoxVTI</vt:lpstr>
      <vt:lpstr>Unsupervised Learning – Dry Bean Clustering</vt:lpstr>
      <vt:lpstr>PowerPoint Presentation</vt:lpstr>
      <vt:lpstr>Dataset</vt:lpstr>
      <vt:lpstr>PowerPoint Presentation</vt:lpstr>
      <vt:lpstr>PowerPoint Presentation</vt:lpstr>
      <vt:lpstr>PowerPoint Presentation</vt:lpstr>
      <vt:lpstr>Main Objectives</vt:lpstr>
      <vt:lpstr>PowerPoint Presentation</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Analysis &amp;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Cottrell</dc:creator>
  <cp:lastModifiedBy>Ben Cottrell</cp:lastModifiedBy>
  <cp:revision>4</cp:revision>
  <cp:lastPrinted>2024-10-11T17:34:04Z</cp:lastPrinted>
  <dcterms:created xsi:type="dcterms:W3CDTF">2024-10-10T14:36:10Z</dcterms:created>
  <dcterms:modified xsi:type="dcterms:W3CDTF">2024-10-17T14:33:00Z</dcterms:modified>
</cp:coreProperties>
</file>