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9" r:id="rId2"/>
    <p:sldId id="267" r:id="rId3"/>
    <p:sldId id="256" r:id="rId4"/>
    <p:sldId id="258" r:id="rId5"/>
    <p:sldId id="257" r:id="rId6"/>
    <p:sldId id="260" r:id="rId7"/>
    <p:sldId id="261" r:id="rId8"/>
    <p:sldId id="263" r:id="rId9"/>
    <p:sldId id="268" r:id="rId10"/>
    <p:sldId id="264" r:id="rId11"/>
    <p:sldId id="266" r:id="rId12"/>
  </p:sldIdLst>
  <p:sldSz cx="12192000" cy="6858000"/>
  <p:notesSz cx="6792913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63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52EE1-4881-42CD-B1E9-D7D6803C52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6E412F-1929-4A93-A8FC-B1A758467953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3B51A779-BBB3-4496-9DA5-68963795F2D0}" type="parTrans" cxnId="{875865C1-5E2D-44A9-96F1-2DA86FE11AFA}">
      <dgm:prSet/>
      <dgm:spPr/>
      <dgm:t>
        <a:bodyPr/>
        <a:lstStyle/>
        <a:p>
          <a:endParaRPr lang="en-US"/>
        </a:p>
      </dgm:t>
    </dgm:pt>
    <dgm:pt modelId="{B1B4249E-038B-4FFB-A155-B0CFFD2CE713}" type="sibTrans" cxnId="{875865C1-5E2D-44A9-96F1-2DA86FE11AFA}">
      <dgm:prSet/>
      <dgm:spPr/>
      <dgm:t>
        <a:bodyPr/>
        <a:lstStyle/>
        <a:p>
          <a:endParaRPr lang="en-US"/>
        </a:p>
      </dgm:t>
    </dgm:pt>
    <dgm:pt modelId="{8EF58CAE-6545-4388-A11C-74BDFADBAA6B}">
      <dgm:prSet/>
      <dgm:spPr/>
      <dgm:t>
        <a:bodyPr/>
        <a:lstStyle/>
        <a:p>
          <a:r>
            <a:rPr lang="fr-FR"/>
            <a:t>Les outils de suivi de veille technologique </a:t>
          </a:r>
          <a:endParaRPr lang="en-US"/>
        </a:p>
      </dgm:t>
    </dgm:pt>
    <dgm:pt modelId="{55D11C69-7401-40FA-95D4-65E3ADC76E38}" type="parTrans" cxnId="{CE3D526E-26A9-4212-8657-100E2D66A1C2}">
      <dgm:prSet/>
      <dgm:spPr/>
      <dgm:t>
        <a:bodyPr/>
        <a:lstStyle/>
        <a:p>
          <a:endParaRPr lang="en-US"/>
        </a:p>
      </dgm:t>
    </dgm:pt>
    <dgm:pt modelId="{F1C97244-0175-45C5-97AD-100ADECEB6BB}" type="sibTrans" cxnId="{CE3D526E-26A9-4212-8657-100E2D66A1C2}">
      <dgm:prSet/>
      <dgm:spPr/>
      <dgm:t>
        <a:bodyPr/>
        <a:lstStyle/>
        <a:p>
          <a:endParaRPr lang="en-US"/>
        </a:p>
      </dgm:t>
    </dgm:pt>
    <dgm:pt modelId="{6A28BD37-60B4-4B5A-9E91-A2F04EE4465D}">
      <dgm:prSet/>
      <dgm:spPr/>
      <dgm:t>
        <a:bodyPr/>
        <a:lstStyle/>
        <a:p>
          <a:r>
            <a:rPr lang="fr-FR"/>
            <a:t>Mes sources d’information</a:t>
          </a:r>
          <a:endParaRPr lang="en-US"/>
        </a:p>
      </dgm:t>
    </dgm:pt>
    <dgm:pt modelId="{A24CCACA-E190-436D-905A-07DF5AC7FF1B}" type="parTrans" cxnId="{5D6EBCE0-19FA-4BA9-A281-4CE39EE71FE7}">
      <dgm:prSet/>
      <dgm:spPr/>
      <dgm:t>
        <a:bodyPr/>
        <a:lstStyle/>
        <a:p>
          <a:endParaRPr lang="en-US"/>
        </a:p>
      </dgm:t>
    </dgm:pt>
    <dgm:pt modelId="{EAF76CCB-DC17-4803-A960-FD380FF9CAE6}" type="sibTrans" cxnId="{5D6EBCE0-19FA-4BA9-A281-4CE39EE71FE7}">
      <dgm:prSet/>
      <dgm:spPr/>
      <dgm:t>
        <a:bodyPr/>
        <a:lstStyle/>
        <a:p>
          <a:endParaRPr lang="en-US"/>
        </a:p>
      </dgm:t>
    </dgm:pt>
    <dgm:pt modelId="{978A2BDA-125B-406D-818E-118C5E4FD319}">
      <dgm:prSet/>
      <dgm:spPr/>
      <dgm:t>
        <a:bodyPr/>
        <a:lstStyle/>
        <a:p>
          <a:r>
            <a:rPr lang="fr-FR"/>
            <a:t>Pertinences des articles</a:t>
          </a:r>
          <a:endParaRPr lang="en-US"/>
        </a:p>
      </dgm:t>
    </dgm:pt>
    <dgm:pt modelId="{B001A551-2490-414C-9A76-C0C1C5898E03}" type="parTrans" cxnId="{944EA2A6-4056-4A06-9E9E-6A4EDAE7DADA}">
      <dgm:prSet/>
      <dgm:spPr/>
      <dgm:t>
        <a:bodyPr/>
        <a:lstStyle/>
        <a:p>
          <a:endParaRPr lang="en-US"/>
        </a:p>
      </dgm:t>
    </dgm:pt>
    <dgm:pt modelId="{47F4A1B2-FD14-4256-A282-A979EB627754}" type="sibTrans" cxnId="{944EA2A6-4056-4A06-9E9E-6A4EDAE7DADA}">
      <dgm:prSet/>
      <dgm:spPr/>
      <dgm:t>
        <a:bodyPr/>
        <a:lstStyle/>
        <a:p>
          <a:endParaRPr lang="en-US"/>
        </a:p>
      </dgm:t>
    </dgm:pt>
    <dgm:pt modelId="{B3BA4C92-955B-46DA-9F66-4F6F3430C33A}">
      <dgm:prSet/>
      <dgm:spPr/>
      <dgm:t>
        <a:bodyPr/>
        <a:lstStyle/>
        <a:p>
          <a:r>
            <a:rPr lang="fr-FR"/>
            <a:t>Présentation de Feedly, un agrégateur de contenu RSS (Really Simple Syndication) qui permet de suivre facilement les mises à jour de sites Web et autres sources d’informations</a:t>
          </a:r>
          <a:endParaRPr lang="en-US"/>
        </a:p>
      </dgm:t>
    </dgm:pt>
    <dgm:pt modelId="{817C0D55-A534-4313-BDC5-C5F958341B56}" type="parTrans" cxnId="{A9FC270E-D886-46AA-83DD-5838928506AD}">
      <dgm:prSet/>
      <dgm:spPr/>
      <dgm:t>
        <a:bodyPr/>
        <a:lstStyle/>
        <a:p>
          <a:endParaRPr lang="en-US"/>
        </a:p>
      </dgm:t>
    </dgm:pt>
    <dgm:pt modelId="{6EE0D76F-42B3-4A7B-A4D7-C27C716D9CF9}" type="sibTrans" cxnId="{A9FC270E-D886-46AA-83DD-5838928506AD}">
      <dgm:prSet/>
      <dgm:spPr/>
      <dgm:t>
        <a:bodyPr/>
        <a:lstStyle/>
        <a:p>
          <a:endParaRPr lang="en-US"/>
        </a:p>
      </dgm:t>
    </dgm:pt>
    <dgm:pt modelId="{B3EE6F35-9897-4E7D-9D79-0FD4CECAB9A8}">
      <dgm:prSet/>
      <dgm:spPr/>
      <dgm:t>
        <a:bodyPr/>
        <a:lstStyle/>
        <a:p>
          <a:r>
            <a:rPr lang="fr-FR"/>
            <a:t>Organisation des articles</a:t>
          </a:r>
          <a:endParaRPr lang="en-US"/>
        </a:p>
      </dgm:t>
    </dgm:pt>
    <dgm:pt modelId="{F35DE9A6-DC54-4F08-8464-F854EF6158C6}" type="parTrans" cxnId="{4DF8DC4D-C0F7-40E4-989B-452F3326A743}">
      <dgm:prSet/>
      <dgm:spPr/>
      <dgm:t>
        <a:bodyPr/>
        <a:lstStyle/>
        <a:p>
          <a:endParaRPr lang="en-US"/>
        </a:p>
      </dgm:t>
    </dgm:pt>
    <dgm:pt modelId="{40D3A77E-19BB-4A2E-ADAA-372A1DAC97E9}" type="sibTrans" cxnId="{4DF8DC4D-C0F7-40E4-989B-452F3326A743}">
      <dgm:prSet/>
      <dgm:spPr/>
      <dgm:t>
        <a:bodyPr/>
        <a:lstStyle/>
        <a:p>
          <a:endParaRPr lang="en-US"/>
        </a:p>
      </dgm:t>
    </dgm:pt>
    <dgm:pt modelId="{46BFC751-71AD-4C39-A73D-A49D12A744BF}" type="pres">
      <dgm:prSet presAssocID="{9DD52EE1-4881-42CD-B1E9-D7D6803C5214}" presName="linear" presStyleCnt="0">
        <dgm:presLayoutVars>
          <dgm:animLvl val="lvl"/>
          <dgm:resizeHandles val="exact"/>
        </dgm:presLayoutVars>
      </dgm:prSet>
      <dgm:spPr/>
    </dgm:pt>
    <dgm:pt modelId="{911EBB0D-1B15-40BF-B19D-5DAE82A8920D}" type="pres">
      <dgm:prSet presAssocID="{2C6E412F-1929-4A93-A8FC-B1A75846795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A5D2293-DCFB-4828-A403-176F2D2DA148}" type="pres">
      <dgm:prSet presAssocID="{B1B4249E-038B-4FFB-A155-B0CFFD2CE713}" presName="spacer" presStyleCnt="0"/>
      <dgm:spPr/>
    </dgm:pt>
    <dgm:pt modelId="{CF79935E-E025-4A2F-BA39-DA33F03098E0}" type="pres">
      <dgm:prSet presAssocID="{8EF58CAE-6545-4388-A11C-74BDFADBAA6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D3D34BD-FA93-49AC-9A71-90A16177E461}" type="pres">
      <dgm:prSet presAssocID="{F1C97244-0175-45C5-97AD-100ADECEB6BB}" presName="spacer" presStyleCnt="0"/>
      <dgm:spPr/>
    </dgm:pt>
    <dgm:pt modelId="{0E1CD45D-9A4D-4DE2-8D2D-B93B4F96E5CE}" type="pres">
      <dgm:prSet presAssocID="{6A28BD37-60B4-4B5A-9E91-A2F04EE4465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26C3155-EB30-4156-9A85-96336FD7D28C}" type="pres">
      <dgm:prSet presAssocID="{EAF76CCB-DC17-4803-A960-FD380FF9CAE6}" presName="spacer" presStyleCnt="0"/>
      <dgm:spPr/>
    </dgm:pt>
    <dgm:pt modelId="{0FA4F147-6CE2-4E75-96F8-0D5D10EDA1E3}" type="pres">
      <dgm:prSet presAssocID="{978A2BDA-125B-406D-818E-118C5E4FD31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48E8D94-4536-4B7A-A03A-BA3BCEBBF815}" type="pres">
      <dgm:prSet presAssocID="{47F4A1B2-FD14-4256-A282-A979EB627754}" presName="spacer" presStyleCnt="0"/>
      <dgm:spPr/>
    </dgm:pt>
    <dgm:pt modelId="{FA904D6A-8C20-4BEC-94E7-932EB6FC8F4D}" type="pres">
      <dgm:prSet presAssocID="{B3BA4C92-955B-46DA-9F66-4F6F3430C33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582E9F2-6040-444D-9C87-8970CE86C43D}" type="pres">
      <dgm:prSet presAssocID="{6EE0D76F-42B3-4A7B-A4D7-C27C716D9CF9}" presName="spacer" presStyleCnt="0"/>
      <dgm:spPr/>
    </dgm:pt>
    <dgm:pt modelId="{D8D5DCB9-2B17-421E-818F-E5D597C5992C}" type="pres">
      <dgm:prSet presAssocID="{B3EE6F35-9897-4E7D-9D79-0FD4CECAB9A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C541907-706D-442F-AD66-E83C093B6D74}" type="presOf" srcId="{2C6E412F-1929-4A93-A8FC-B1A758467953}" destId="{911EBB0D-1B15-40BF-B19D-5DAE82A8920D}" srcOrd="0" destOrd="0" presId="urn:microsoft.com/office/officeart/2005/8/layout/vList2"/>
    <dgm:cxn modelId="{A9FC270E-D886-46AA-83DD-5838928506AD}" srcId="{9DD52EE1-4881-42CD-B1E9-D7D6803C5214}" destId="{B3BA4C92-955B-46DA-9F66-4F6F3430C33A}" srcOrd="4" destOrd="0" parTransId="{817C0D55-A534-4313-BDC5-C5F958341B56}" sibTransId="{6EE0D76F-42B3-4A7B-A4D7-C27C716D9CF9}"/>
    <dgm:cxn modelId="{EFAE8127-9E9C-4930-BFF7-D67B71CA5550}" type="presOf" srcId="{6A28BD37-60B4-4B5A-9E91-A2F04EE4465D}" destId="{0E1CD45D-9A4D-4DE2-8D2D-B93B4F96E5CE}" srcOrd="0" destOrd="0" presId="urn:microsoft.com/office/officeart/2005/8/layout/vList2"/>
    <dgm:cxn modelId="{4DF8DC4D-C0F7-40E4-989B-452F3326A743}" srcId="{9DD52EE1-4881-42CD-B1E9-D7D6803C5214}" destId="{B3EE6F35-9897-4E7D-9D79-0FD4CECAB9A8}" srcOrd="5" destOrd="0" parTransId="{F35DE9A6-DC54-4F08-8464-F854EF6158C6}" sibTransId="{40D3A77E-19BB-4A2E-ADAA-372A1DAC97E9}"/>
    <dgm:cxn modelId="{CE3D526E-26A9-4212-8657-100E2D66A1C2}" srcId="{9DD52EE1-4881-42CD-B1E9-D7D6803C5214}" destId="{8EF58CAE-6545-4388-A11C-74BDFADBAA6B}" srcOrd="1" destOrd="0" parTransId="{55D11C69-7401-40FA-95D4-65E3ADC76E38}" sibTransId="{F1C97244-0175-45C5-97AD-100ADECEB6BB}"/>
    <dgm:cxn modelId="{CF7DB271-E6EF-43F2-BCB9-EFF8018BB406}" type="presOf" srcId="{978A2BDA-125B-406D-818E-118C5E4FD319}" destId="{0FA4F147-6CE2-4E75-96F8-0D5D10EDA1E3}" srcOrd="0" destOrd="0" presId="urn:microsoft.com/office/officeart/2005/8/layout/vList2"/>
    <dgm:cxn modelId="{38972D7E-90B8-49B4-BCDB-F7071C00924D}" type="presOf" srcId="{8EF58CAE-6545-4388-A11C-74BDFADBAA6B}" destId="{CF79935E-E025-4A2F-BA39-DA33F03098E0}" srcOrd="0" destOrd="0" presId="urn:microsoft.com/office/officeart/2005/8/layout/vList2"/>
    <dgm:cxn modelId="{D3E98688-2FB1-461C-9CA7-E094E19C9E17}" type="presOf" srcId="{B3BA4C92-955B-46DA-9F66-4F6F3430C33A}" destId="{FA904D6A-8C20-4BEC-94E7-932EB6FC8F4D}" srcOrd="0" destOrd="0" presId="urn:microsoft.com/office/officeart/2005/8/layout/vList2"/>
    <dgm:cxn modelId="{944EA2A6-4056-4A06-9E9E-6A4EDAE7DADA}" srcId="{9DD52EE1-4881-42CD-B1E9-D7D6803C5214}" destId="{978A2BDA-125B-406D-818E-118C5E4FD319}" srcOrd="3" destOrd="0" parTransId="{B001A551-2490-414C-9A76-C0C1C5898E03}" sibTransId="{47F4A1B2-FD14-4256-A282-A979EB627754}"/>
    <dgm:cxn modelId="{D2B3F2A8-B360-44DE-AED4-18E1FB27AB58}" type="presOf" srcId="{9DD52EE1-4881-42CD-B1E9-D7D6803C5214}" destId="{46BFC751-71AD-4C39-A73D-A49D12A744BF}" srcOrd="0" destOrd="0" presId="urn:microsoft.com/office/officeart/2005/8/layout/vList2"/>
    <dgm:cxn modelId="{A82DC8B8-8EB2-4479-9281-A2DBCB691C21}" type="presOf" srcId="{B3EE6F35-9897-4E7D-9D79-0FD4CECAB9A8}" destId="{D8D5DCB9-2B17-421E-818F-E5D597C5992C}" srcOrd="0" destOrd="0" presId="urn:microsoft.com/office/officeart/2005/8/layout/vList2"/>
    <dgm:cxn modelId="{875865C1-5E2D-44A9-96F1-2DA86FE11AFA}" srcId="{9DD52EE1-4881-42CD-B1E9-D7D6803C5214}" destId="{2C6E412F-1929-4A93-A8FC-B1A758467953}" srcOrd="0" destOrd="0" parTransId="{3B51A779-BBB3-4496-9DA5-68963795F2D0}" sibTransId="{B1B4249E-038B-4FFB-A155-B0CFFD2CE713}"/>
    <dgm:cxn modelId="{5D6EBCE0-19FA-4BA9-A281-4CE39EE71FE7}" srcId="{9DD52EE1-4881-42CD-B1E9-D7D6803C5214}" destId="{6A28BD37-60B4-4B5A-9E91-A2F04EE4465D}" srcOrd="2" destOrd="0" parTransId="{A24CCACA-E190-436D-905A-07DF5AC7FF1B}" sibTransId="{EAF76CCB-DC17-4803-A960-FD380FF9CAE6}"/>
    <dgm:cxn modelId="{9BE23D87-ECF0-4D1D-A91F-4F15AC75A885}" type="presParOf" srcId="{46BFC751-71AD-4C39-A73D-A49D12A744BF}" destId="{911EBB0D-1B15-40BF-B19D-5DAE82A8920D}" srcOrd="0" destOrd="0" presId="urn:microsoft.com/office/officeart/2005/8/layout/vList2"/>
    <dgm:cxn modelId="{88C8F792-CC5A-4C63-BAC5-E6AD7ACE1EBC}" type="presParOf" srcId="{46BFC751-71AD-4C39-A73D-A49D12A744BF}" destId="{3A5D2293-DCFB-4828-A403-176F2D2DA148}" srcOrd="1" destOrd="0" presId="urn:microsoft.com/office/officeart/2005/8/layout/vList2"/>
    <dgm:cxn modelId="{016814C7-A0F6-441B-A0F2-3B1EB2770B11}" type="presParOf" srcId="{46BFC751-71AD-4C39-A73D-A49D12A744BF}" destId="{CF79935E-E025-4A2F-BA39-DA33F03098E0}" srcOrd="2" destOrd="0" presId="urn:microsoft.com/office/officeart/2005/8/layout/vList2"/>
    <dgm:cxn modelId="{1961B885-5779-4F18-B733-2D01659A9E63}" type="presParOf" srcId="{46BFC751-71AD-4C39-A73D-A49D12A744BF}" destId="{ED3D34BD-FA93-49AC-9A71-90A16177E461}" srcOrd="3" destOrd="0" presId="urn:microsoft.com/office/officeart/2005/8/layout/vList2"/>
    <dgm:cxn modelId="{B24C468E-42DD-4C05-A8DC-2D6B43891417}" type="presParOf" srcId="{46BFC751-71AD-4C39-A73D-A49D12A744BF}" destId="{0E1CD45D-9A4D-4DE2-8D2D-B93B4F96E5CE}" srcOrd="4" destOrd="0" presId="urn:microsoft.com/office/officeart/2005/8/layout/vList2"/>
    <dgm:cxn modelId="{52BAD0AD-46B8-4D3D-9E23-D60CFA193A27}" type="presParOf" srcId="{46BFC751-71AD-4C39-A73D-A49D12A744BF}" destId="{B26C3155-EB30-4156-9A85-96336FD7D28C}" srcOrd="5" destOrd="0" presId="urn:microsoft.com/office/officeart/2005/8/layout/vList2"/>
    <dgm:cxn modelId="{DB625183-8AFC-4D75-ACD4-4110A258367F}" type="presParOf" srcId="{46BFC751-71AD-4C39-A73D-A49D12A744BF}" destId="{0FA4F147-6CE2-4E75-96F8-0D5D10EDA1E3}" srcOrd="6" destOrd="0" presId="urn:microsoft.com/office/officeart/2005/8/layout/vList2"/>
    <dgm:cxn modelId="{B7342B3D-3BDF-4203-ADCC-79AFD6899D46}" type="presParOf" srcId="{46BFC751-71AD-4C39-A73D-A49D12A744BF}" destId="{748E8D94-4536-4B7A-A03A-BA3BCEBBF815}" srcOrd="7" destOrd="0" presId="urn:microsoft.com/office/officeart/2005/8/layout/vList2"/>
    <dgm:cxn modelId="{822CEC09-9D30-469D-BA4F-D29EFF5820E0}" type="presParOf" srcId="{46BFC751-71AD-4C39-A73D-A49D12A744BF}" destId="{FA904D6A-8C20-4BEC-94E7-932EB6FC8F4D}" srcOrd="8" destOrd="0" presId="urn:microsoft.com/office/officeart/2005/8/layout/vList2"/>
    <dgm:cxn modelId="{9F384532-DD9B-4531-8319-288A5014E8B0}" type="presParOf" srcId="{46BFC751-71AD-4C39-A73D-A49D12A744BF}" destId="{A582E9F2-6040-444D-9C87-8970CE86C43D}" srcOrd="9" destOrd="0" presId="urn:microsoft.com/office/officeart/2005/8/layout/vList2"/>
    <dgm:cxn modelId="{8A694582-D756-4685-B13A-61328BBDFA26}" type="presParOf" srcId="{46BFC751-71AD-4C39-A73D-A49D12A744BF}" destId="{D8D5DCB9-2B17-421E-818F-E5D597C5992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47E322-6057-4B12-ACDE-66C1E5942F0C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550CFD-4A4D-49C0-8421-8DB35CD8D673}">
      <dgm:prSet/>
      <dgm:spPr/>
      <dgm:t>
        <a:bodyPr/>
        <a:lstStyle/>
        <a:p>
          <a:r>
            <a:rPr lang="fr-FR"/>
            <a:t>Outils de veille</a:t>
          </a:r>
          <a:br>
            <a:rPr lang="fr-FR"/>
          </a:br>
          <a:br>
            <a:rPr lang="fr-FR"/>
          </a:br>
          <a:br>
            <a:rPr lang="fr-FR"/>
          </a:br>
          <a:r>
            <a:rPr lang="fr-FR"/>
            <a:t>Afin de sélectionner les articles et documentation pertinentes, j’ai utilisé plusieurs outils de recherche et de veille.</a:t>
          </a:r>
          <a:endParaRPr lang="en-US"/>
        </a:p>
      </dgm:t>
    </dgm:pt>
    <dgm:pt modelId="{EC114AC0-CA4E-4D6D-82A8-E31005456FED}" type="parTrans" cxnId="{5E607919-DC49-4ECB-8EAC-3359197201BF}">
      <dgm:prSet/>
      <dgm:spPr/>
      <dgm:t>
        <a:bodyPr/>
        <a:lstStyle/>
        <a:p>
          <a:endParaRPr lang="en-US"/>
        </a:p>
      </dgm:t>
    </dgm:pt>
    <dgm:pt modelId="{DCB1DFA8-AC1A-4AA4-84D8-54D453141008}" type="sibTrans" cxnId="{5E607919-DC49-4ECB-8EAC-3359197201BF}">
      <dgm:prSet/>
      <dgm:spPr/>
      <dgm:t>
        <a:bodyPr/>
        <a:lstStyle/>
        <a:p>
          <a:endParaRPr lang="en-US"/>
        </a:p>
      </dgm:t>
    </dgm:pt>
    <dgm:pt modelId="{C66630DF-5867-44D0-B45D-EDCCBA3D8B06}">
      <dgm:prSet/>
      <dgm:spPr/>
      <dgm:t>
        <a:bodyPr/>
        <a:lstStyle/>
        <a:p>
          <a:r>
            <a:rPr lang="fr-FR"/>
            <a:t>Ces moyens me permettent de maintenir au quotidien une veille actualisée sur les technologies choisies</a:t>
          </a:r>
          <a:endParaRPr lang="en-US"/>
        </a:p>
      </dgm:t>
    </dgm:pt>
    <dgm:pt modelId="{70A1F9AB-D7D0-438B-B91A-6D5C1F45E9DB}" type="parTrans" cxnId="{AB3387A2-4E31-47F3-B5B4-4DE14C2D1F4E}">
      <dgm:prSet/>
      <dgm:spPr/>
      <dgm:t>
        <a:bodyPr/>
        <a:lstStyle/>
        <a:p>
          <a:endParaRPr lang="en-US"/>
        </a:p>
      </dgm:t>
    </dgm:pt>
    <dgm:pt modelId="{45B75A63-9196-4B39-BE6E-4D7FC0D26CC1}" type="sibTrans" cxnId="{AB3387A2-4E31-47F3-B5B4-4DE14C2D1F4E}">
      <dgm:prSet/>
      <dgm:spPr/>
      <dgm:t>
        <a:bodyPr/>
        <a:lstStyle/>
        <a:p>
          <a:endParaRPr lang="en-US"/>
        </a:p>
      </dgm:t>
    </dgm:pt>
    <dgm:pt modelId="{CA58BC71-43C2-4A2D-9C05-9D9DD432F6C3}" type="pres">
      <dgm:prSet presAssocID="{FB47E322-6057-4B12-ACDE-66C1E5942F0C}" presName="compositeShape" presStyleCnt="0">
        <dgm:presLayoutVars>
          <dgm:chMax val="7"/>
          <dgm:dir/>
          <dgm:resizeHandles val="exact"/>
        </dgm:presLayoutVars>
      </dgm:prSet>
      <dgm:spPr/>
    </dgm:pt>
    <dgm:pt modelId="{040280E9-2113-4D2F-8AF4-5E4E26331742}" type="pres">
      <dgm:prSet presAssocID="{FB47E322-6057-4B12-ACDE-66C1E5942F0C}" presName="wedge1" presStyleLbl="node1" presStyleIdx="0" presStyleCnt="2"/>
      <dgm:spPr/>
    </dgm:pt>
    <dgm:pt modelId="{EB80B8FB-0836-4E22-A2ED-E9DB20FA01B5}" type="pres">
      <dgm:prSet presAssocID="{FB47E322-6057-4B12-ACDE-66C1E5942F0C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16BCBF-ED0A-4688-9259-3429C9AFEBFE}" type="pres">
      <dgm:prSet presAssocID="{FB47E322-6057-4B12-ACDE-66C1E5942F0C}" presName="wedge2" presStyleLbl="node1" presStyleIdx="1" presStyleCnt="2"/>
      <dgm:spPr/>
    </dgm:pt>
    <dgm:pt modelId="{12B4C2A2-E7FD-4E2F-9AB1-7EC7300CEB36}" type="pres">
      <dgm:prSet presAssocID="{FB47E322-6057-4B12-ACDE-66C1E5942F0C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5E607919-DC49-4ECB-8EAC-3359197201BF}" srcId="{FB47E322-6057-4B12-ACDE-66C1E5942F0C}" destId="{4A550CFD-4A4D-49C0-8421-8DB35CD8D673}" srcOrd="0" destOrd="0" parTransId="{EC114AC0-CA4E-4D6D-82A8-E31005456FED}" sibTransId="{DCB1DFA8-AC1A-4AA4-84D8-54D453141008}"/>
    <dgm:cxn modelId="{DCEE8550-41B5-4933-BB04-954E04AFCDB5}" type="presOf" srcId="{FB47E322-6057-4B12-ACDE-66C1E5942F0C}" destId="{CA58BC71-43C2-4A2D-9C05-9D9DD432F6C3}" srcOrd="0" destOrd="0" presId="urn:microsoft.com/office/officeart/2005/8/layout/chart3"/>
    <dgm:cxn modelId="{D690C352-24BB-4C09-AB84-045E21831934}" type="presOf" srcId="{C66630DF-5867-44D0-B45D-EDCCBA3D8B06}" destId="{12B4C2A2-E7FD-4E2F-9AB1-7EC7300CEB36}" srcOrd="1" destOrd="0" presId="urn:microsoft.com/office/officeart/2005/8/layout/chart3"/>
    <dgm:cxn modelId="{AB3387A2-4E31-47F3-B5B4-4DE14C2D1F4E}" srcId="{FB47E322-6057-4B12-ACDE-66C1E5942F0C}" destId="{C66630DF-5867-44D0-B45D-EDCCBA3D8B06}" srcOrd="1" destOrd="0" parTransId="{70A1F9AB-D7D0-438B-B91A-6D5C1F45E9DB}" sibTransId="{45B75A63-9196-4B39-BE6E-4D7FC0D26CC1}"/>
    <dgm:cxn modelId="{EF57FFAB-43C6-48AB-B4AC-3AD8933215CE}" type="presOf" srcId="{C66630DF-5867-44D0-B45D-EDCCBA3D8B06}" destId="{8216BCBF-ED0A-4688-9259-3429C9AFEBFE}" srcOrd="0" destOrd="0" presId="urn:microsoft.com/office/officeart/2005/8/layout/chart3"/>
    <dgm:cxn modelId="{617DEED4-B7CA-445E-B162-0F0CE3FF9813}" type="presOf" srcId="{4A550CFD-4A4D-49C0-8421-8DB35CD8D673}" destId="{040280E9-2113-4D2F-8AF4-5E4E26331742}" srcOrd="0" destOrd="0" presId="urn:microsoft.com/office/officeart/2005/8/layout/chart3"/>
    <dgm:cxn modelId="{C85741F8-7836-4AA3-9C31-7AC8D9CB5929}" type="presOf" srcId="{4A550CFD-4A4D-49C0-8421-8DB35CD8D673}" destId="{EB80B8FB-0836-4E22-A2ED-E9DB20FA01B5}" srcOrd="1" destOrd="0" presId="urn:microsoft.com/office/officeart/2005/8/layout/chart3"/>
    <dgm:cxn modelId="{5C73C2A1-955A-42EE-AD72-1E66E546627C}" type="presParOf" srcId="{CA58BC71-43C2-4A2D-9C05-9D9DD432F6C3}" destId="{040280E9-2113-4D2F-8AF4-5E4E26331742}" srcOrd="0" destOrd="0" presId="urn:microsoft.com/office/officeart/2005/8/layout/chart3"/>
    <dgm:cxn modelId="{4F96EC1C-3A2F-4CA2-BE74-898815CEC7C4}" type="presParOf" srcId="{CA58BC71-43C2-4A2D-9C05-9D9DD432F6C3}" destId="{EB80B8FB-0836-4E22-A2ED-E9DB20FA01B5}" srcOrd="1" destOrd="0" presId="urn:microsoft.com/office/officeart/2005/8/layout/chart3"/>
    <dgm:cxn modelId="{0139C8E9-2A73-4AFA-BBF4-98BF2B209751}" type="presParOf" srcId="{CA58BC71-43C2-4A2D-9C05-9D9DD432F6C3}" destId="{8216BCBF-ED0A-4688-9259-3429C9AFEBFE}" srcOrd="2" destOrd="0" presId="urn:microsoft.com/office/officeart/2005/8/layout/chart3"/>
    <dgm:cxn modelId="{939D2996-6243-4DA1-8F4D-F11AF85F9FA1}" type="presParOf" srcId="{CA58BC71-43C2-4A2D-9C05-9D9DD432F6C3}" destId="{12B4C2A2-E7FD-4E2F-9AB1-7EC7300CEB36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EBB0D-1B15-40BF-B19D-5DAE82A8920D}">
      <dsp:nvSpPr>
        <dsp:cNvPr id="0" name=""/>
        <dsp:cNvSpPr/>
      </dsp:nvSpPr>
      <dsp:spPr>
        <a:xfrm>
          <a:off x="0" y="148181"/>
          <a:ext cx="5891471" cy="7765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Contexte</a:t>
          </a:r>
          <a:endParaRPr lang="en-US" sz="1400" kern="1200"/>
        </a:p>
      </dsp:txBody>
      <dsp:txXfrm>
        <a:off x="37906" y="186087"/>
        <a:ext cx="5815659" cy="700702"/>
      </dsp:txXfrm>
    </dsp:sp>
    <dsp:sp modelId="{CF79935E-E025-4A2F-BA39-DA33F03098E0}">
      <dsp:nvSpPr>
        <dsp:cNvPr id="0" name=""/>
        <dsp:cNvSpPr/>
      </dsp:nvSpPr>
      <dsp:spPr>
        <a:xfrm>
          <a:off x="0" y="965015"/>
          <a:ext cx="5891471" cy="776514"/>
        </a:xfrm>
        <a:prstGeom prst="roundRect">
          <a:avLst/>
        </a:prstGeom>
        <a:solidFill>
          <a:schemeClr val="accent5">
            <a:hueOff val="-246502"/>
            <a:satOff val="-2523"/>
            <a:lumOff val="1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Les outils de suivi de veille technologique </a:t>
          </a:r>
          <a:endParaRPr lang="en-US" sz="1400" kern="1200"/>
        </a:p>
      </dsp:txBody>
      <dsp:txXfrm>
        <a:off x="37906" y="1002921"/>
        <a:ext cx="5815659" cy="700702"/>
      </dsp:txXfrm>
    </dsp:sp>
    <dsp:sp modelId="{0E1CD45D-9A4D-4DE2-8D2D-B93B4F96E5CE}">
      <dsp:nvSpPr>
        <dsp:cNvPr id="0" name=""/>
        <dsp:cNvSpPr/>
      </dsp:nvSpPr>
      <dsp:spPr>
        <a:xfrm>
          <a:off x="0" y="1781850"/>
          <a:ext cx="5891471" cy="776514"/>
        </a:xfrm>
        <a:prstGeom prst="roundRect">
          <a:avLst/>
        </a:prstGeom>
        <a:solidFill>
          <a:schemeClr val="accent5">
            <a:hueOff val="-493004"/>
            <a:satOff val="-5046"/>
            <a:lumOff val="2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Mes sources d’information</a:t>
          </a:r>
          <a:endParaRPr lang="en-US" sz="1400" kern="1200"/>
        </a:p>
      </dsp:txBody>
      <dsp:txXfrm>
        <a:off x="37906" y="1819756"/>
        <a:ext cx="5815659" cy="700702"/>
      </dsp:txXfrm>
    </dsp:sp>
    <dsp:sp modelId="{0FA4F147-6CE2-4E75-96F8-0D5D10EDA1E3}">
      <dsp:nvSpPr>
        <dsp:cNvPr id="0" name=""/>
        <dsp:cNvSpPr/>
      </dsp:nvSpPr>
      <dsp:spPr>
        <a:xfrm>
          <a:off x="0" y="2598684"/>
          <a:ext cx="5891471" cy="776514"/>
        </a:xfrm>
        <a:prstGeom prst="roundRect">
          <a:avLst/>
        </a:prstGeom>
        <a:solidFill>
          <a:schemeClr val="accent5">
            <a:hueOff val="-739507"/>
            <a:satOff val="-7568"/>
            <a:lumOff val="3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Pertinences des articles</a:t>
          </a:r>
          <a:endParaRPr lang="en-US" sz="1400" kern="1200"/>
        </a:p>
      </dsp:txBody>
      <dsp:txXfrm>
        <a:off x="37906" y="2636590"/>
        <a:ext cx="5815659" cy="700702"/>
      </dsp:txXfrm>
    </dsp:sp>
    <dsp:sp modelId="{FA904D6A-8C20-4BEC-94E7-932EB6FC8F4D}">
      <dsp:nvSpPr>
        <dsp:cNvPr id="0" name=""/>
        <dsp:cNvSpPr/>
      </dsp:nvSpPr>
      <dsp:spPr>
        <a:xfrm>
          <a:off x="0" y="3415518"/>
          <a:ext cx="5891471" cy="776514"/>
        </a:xfrm>
        <a:prstGeom prst="roundRect">
          <a:avLst/>
        </a:prstGeom>
        <a:solidFill>
          <a:schemeClr val="accent5">
            <a:hueOff val="-986009"/>
            <a:satOff val="-10091"/>
            <a:lumOff val="4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Présentation de Feedly, un agrégateur de contenu RSS (Really Simple Syndication) qui permet de suivre facilement les mises à jour de sites Web et autres sources d’informations</a:t>
          </a:r>
          <a:endParaRPr lang="en-US" sz="1400" kern="1200"/>
        </a:p>
      </dsp:txBody>
      <dsp:txXfrm>
        <a:off x="37906" y="3453424"/>
        <a:ext cx="5815659" cy="700702"/>
      </dsp:txXfrm>
    </dsp:sp>
    <dsp:sp modelId="{D8D5DCB9-2B17-421E-818F-E5D597C5992C}">
      <dsp:nvSpPr>
        <dsp:cNvPr id="0" name=""/>
        <dsp:cNvSpPr/>
      </dsp:nvSpPr>
      <dsp:spPr>
        <a:xfrm>
          <a:off x="0" y="4232353"/>
          <a:ext cx="5891471" cy="776514"/>
        </a:xfrm>
        <a:prstGeom prst="roundRect">
          <a:avLst/>
        </a:prstGeom>
        <a:solidFill>
          <a:schemeClr val="accent5">
            <a:hueOff val="-1232511"/>
            <a:satOff val="-12614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Organisation des articles</a:t>
          </a:r>
          <a:endParaRPr lang="en-US" sz="1400" kern="1200"/>
        </a:p>
      </dsp:txBody>
      <dsp:txXfrm>
        <a:off x="37906" y="4270259"/>
        <a:ext cx="5815659" cy="70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280E9-2113-4D2F-8AF4-5E4E26331742}">
      <dsp:nvSpPr>
        <dsp:cNvPr id="0" name=""/>
        <dsp:cNvSpPr/>
      </dsp:nvSpPr>
      <dsp:spPr>
        <a:xfrm>
          <a:off x="390905" y="1076539"/>
          <a:ext cx="3648456" cy="3648456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Outils de veille</a:t>
          </a:r>
          <a:br>
            <a:rPr lang="fr-FR" sz="1500" kern="1200"/>
          </a:br>
          <a:br>
            <a:rPr lang="fr-FR" sz="1500" kern="1200"/>
          </a:br>
          <a:br>
            <a:rPr lang="fr-FR" sz="1500" kern="1200"/>
          </a:br>
          <a:r>
            <a:rPr lang="fr-FR" sz="1500" kern="1200"/>
            <a:t>Afin de sélectionner les articles et documentation pertinentes, j’ai utilisé plusieurs outils de recherche et de veille.</a:t>
          </a:r>
          <a:endParaRPr lang="en-US" sz="1500" kern="1200"/>
        </a:p>
      </dsp:txBody>
      <dsp:txXfrm>
        <a:off x="2215134" y="1619464"/>
        <a:ext cx="1281303" cy="2562606"/>
      </dsp:txXfrm>
    </dsp:sp>
    <dsp:sp modelId="{8216BCBF-ED0A-4688-9259-3429C9AFEBFE}">
      <dsp:nvSpPr>
        <dsp:cNvPr id="0" name=""/>
        <dsp:cNvSpPr/>
      </dsp:nvSpPr>
      <dsp:spPr>
        <a:xfrm>
          <a:off x="304037" y="1076539"/>
          <a:ext cx="3648456" cy="364845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Ces moyens me permettent de maintenir au quotidien une veille actualisée sur les technologies choisies</a:t>
          </a:r>
          <a:endParaRPr lang="en-US" sz="1500" kern="1200"/>
        </a:p>
      </dsp:txBody>
      <dsp:txXfrm>
        <a:off x="825245" y="1619464"/>
        <a:ext cx="1281303" cy="256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8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3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7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8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2/26/2024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46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903" r:id="rId6"/>
    <p:sldLayoutId id="2147483898" r:id="rId7"/>
    <p:sldLayoutId id="2147483899" r:id="rId8"/>
    <p:sldLayoutId id="2147483900" r:id="rId9"/>
    <p:sldLayoutId id="2147483902" r:id="rId10"/>
    <p:sldLayoutId id="21474839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E52C98-D6DC-4BF4-766C-00553E679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Menu Maker by </a:t>
            </a:r>
            <a:r>
              <a:rPr lang="fr-FR"/>
              <a:t>Qwenta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FFAED4-766C-F8F3-7736-1EA672465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047488" cy="165576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Présentation de la veille technologique</a:t>
            </a:r>
            <a:endParaRPr lang="fr-FR"/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C34E93F7-79C2-5FE8-F65D-49624F676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695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119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4CEE1-EAD1-6E80-1C46-D92C6480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8638644" cy="686639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 d’article pour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FB85B66-FABA-15B5-0FC0-9BF15C985380}"/>
              </a:ext>
            </a:extLst>
          </p:cNvPr>
          <p:cNvSpPr/>
          <p:nvPr/>
        </p:nvSpPr>
        <p:spPr>
          <a:xfrm>
            <a:off x="467893" y="1805939"/>
            <a:ext cx="2198495" cy="580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Le partage d’article est possible, mais c’est une option payante</a:t>
            </a:r>
          </a:p>
        </p:txBody>
      </p:sp>
      <p:pic>
        <p:nvPicPr>
          <p:cNvPr id="19" name="Image 18" descr="Une image contenant texte, logiciel, Icône d’ordinateur, Page web&#10;&#10;Description générée automatiquement">
            <a:extLst>
              <a:ext uri="{FF2B5EF4-FFF2-40B4-BE49-F238E27FC236}">
                <a16:creationId xmlns:a16="http://schemas.microsoft.com/office/drawing/2014/main" id="{DE8A4CCF-80B5-F72D-280D-C300BE32C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6"/>
          <a:stretch/>
        </p:blipFill>
        <p:spPr>
          <a:xfrm>
            <a:off x="3653011" y="1379239"/>
            <a:ext cx="8278981" cy="40995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335D3AB-5825-A6A0-1C3D-CB29E5ABAF4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666388" y="2096262"/>
            <a:ext cx="7794348" cy="5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4D74AD9E-E5D4-18D7-5AA3-A42840AE5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58" y="3014575"/>
            <a:ext cx="3903634" cy="370872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280AF66-D5A8-E64B-6C51-CFE61A4DF327}"/>
              </a:ext>
            </a:extLst>
          </p:cNvPr>
          <p:cNvSpPr/>
          <p:nvPr/>
        </p:nvSpPr>
        <p:spPr>
          <a:xfrm>
            <a:off x="467893" y="4181092"/>
            <a:ext cx="2198495" cy="72853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On peut néanmoins effectuer un partage via un compte de messagerie.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D24940F-2931-A995-4FF3-14AB018DDAC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666388" y="3140760"/>
            <a:ext cx="8434428" cy="140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0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B4DD439-1584-D565-1D10-268C439D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338" y="1998330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dirty="0"/>
              <a:t>MERCI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0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4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8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663A72-E771-41D4-96AA-28C1B2172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64F59-4B09-4DB4-A99F-97C71DE4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580440-CCDD-91DB-239C-A546323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fr-FR" sz="4400"/>
              <a:t>Sommaire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099" y="238175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2C078FA-5775-45CB-A8F3-53B3F1AD2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668948" cy="6421669"/>
            <a:chOff x="9951383" y="299808"/>
            <a:chExt cx="1668948" cy="64216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195451C-7260-B3B9-DC2B-577E64C2D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165484"/>
              </p:ext>
            </p:extLst>
          </p:nvPr>
        </p:nvGraphicFramePr>
        <p:xfrm>
          <a:off x="5855597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86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E49FD-2787-5F1D-05BE-43B8EFF0A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B4D9B8D0-D739-450E-A52E-487123AE2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32852" cy="6619825"/>
          </a:xfrm>
          <a:custGeom>
            <a:avLst/>
            <a:gdLst>
              <a:gd name="connsiteX0" fmla="*/ 0 w 6732852"/>
              <a:gd name="connsiteY0" fmla="*/ 0 h 6619825"/>
              <a:gd name="connsiteX1" fmla="*/ 5666394 w 6732852"/>
              <a:gd name="connsiteY1" fmla="*/ 0 h 6619825"/>
              <a:gd name="connsiteX2" fmla="*/ 5834775 w 6732852"/>
              <a:gd name="connsiteY2" fmla="*/ 185267 h 6619825"/>
              <a:gd name="connsiteX3" fmla="*/ 6732852 w 6732852"/>
              <a:gd name="connsiteY3" fmla="*/ 2686944 h 6619825"/>
              <a:gd name="connsiteX4" fmla="*/ 2799971 w 6732852"/>
              <a:gd name="connsiteY4" fmla="*/ 6619825 h 6619825"/>
              <a:gd name="connsiteX5" fmla="*/ 19002 w 6732852"/>
              <a:gd name="connsiteY5" fmla="*/ 5467909 h 6619825"/>
              <a:gd name="connsiteX6" fmla="*/ 0 w 6732852"/>
              <a:gd name="connsiteY6" fmla="*/ 5447003 h 66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2852" h="6619825">
                <a:moveTo>
                  <a:pt x="0" y="0"/>
                </a:moveTo>
                <a:lnTo>
                  <a:pt x="5666394" y="0"/>
                </a:lnTo>
                <a:lnTo>
                  <a:pt x="5834775" y="185267"/>
                </a:lnTo>
                <a:cubicBezTo>
                  <a:pt x="6395821" y="865098"/>
                  <a:pt x="6732852" y="1736663"/>
                  <a:pt x="6732852" y="2686944"/>
                </a:cubicBezTo>
                <a:cubicBezTo>
                  <a:pt x="6732852" y="4859015"/>
                  <a:pt x="4972042" y="6619825"/>
                  <a:pt x="2799971" y="6619825"/>
                </a:cubicBezTo>
                <a:cubicBezTo>
                  <a:pt x="1713937" y="6619825"/>
                  <a:pt x="730713" y="6179620"/>
                  <a:pt x="19002" y="5467909"/>
                </a:cubicBezTo>
                <a:lnTo>
                  <a:pt x="0" y="54470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6BC51C-52C5-8329-9D2D-A548D3726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403655"/>
            <a:ext cx="4956295" cy="3025346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Outil de Veille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A142E5-D552-014E-79E7-97080568C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49362"/>
            <a:ext cx="4397059" cy="2134201"/>
          </a:xfrm>
        </p:spPr>
        <p:txBody>
          <a:bodyPr anchor="t">
            <a:normAutofit/>
          </a:bodyPr>
          <a:lstStyle/>
          <a:p>
            <a:pPr algn="l"/>
            <a:r>
              <a:rPr lang="fr-FR" sz="1900"/>
              <a:t>Afin de sélectionner les articles et documentations pertinentes j’ai utilisé plusieurs outils de recherche et de veille.</a:t>
            </a:r>
          </a:p>
          <a:p>
            <a:pPr algn="l"/>
            <a:r>
              <a:rPr lang="fr-FR" sz="1900"/>
              <a:t>Ces moyens permettent au quotidien de maintenir une veille d’actualité sur les sujets choisis.</a:t>
            </a:r>
          </a:p>
        </p:txBody>
      </p:sp>
    </p:spTree>
    <p:extLst>
      <p:ext uri="{BB962C8B-B14F-4D97-AF65-F5344CB8AC3E}">
        <p14:creationId xmlns:p14="http://schemas.microsoft.com/office/powerpoint/2010/main" val="160463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FEA4771-D86A-5F8D-938E-D59596B9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96" y="528232"/>
            <a:ext cx="6058746" cy="5801535"/>
          </a:xfrm>
          <a:prstGeom prst="rect">
            <a:avLst/>
          </a:prstGeom>
        </p:spPr>
      </p:pic>
      <p:graphicFrame>
        <p:nvGraphicFramePr>
          <p:cNvPr id="19" name="Titre 1">
            <a:extLst>
              <a:ext uri="{FF2B5EF4-FFF2-40B4-BE49-F238E27FC236}">
                <a16:creationId xmlns:a16="http://schemas.microsoft.com/office/drawing/2014/main" id="{8519DCF8-CC22-0E49-49B3-84C55DF291F6}"/>
              </a:ext>
            </a:extLst>
          </p:cNvPr>
          <p:cNvGraphicFramePr/>
          <p:nvPr/>
        </p:nvGraphicFramePr>
        <p:xfrm>
          <a:off x="845058" y="528232"/>
          <a:ext cx="4343400" cy="580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4AC2838-7FA8-C90C-EFBC-21585BF2066B}"/>
              </a:ext>
            </a:extLst>
          </p:cNvPr>
          <p:cNvSpPr txBox="1"/>
          <p:nvPr/>
        </p:nvSpPr>
        <p:spPr>
          <a:xfrm>
            <a:off x="5591175" y="3838380"/>
            <a:ext cx="5450967" cy="255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5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/>
              <a:t>DailyDev</a:t>
            </a:r>
            <a:br>
              <a:rPr lang="fr-FR" sz="2000" dirty="0"/>
            </a:br>
            <a:r>
              <a:rPr lang="fr-FR" sz="1400" dirty="0"/>
              <a:t>L’installation de cette extension pour Firefox et Chrome s’affiche à chaque fois que l’on ouvre un nouvel onglet et affiche un panel d’article que l’on peut consulter par la suite.</a:t>
            </a:r>
            <a:br>
              <a:rPr lang="fr-FR" sz="1400" dirty="0"/>
            </a:br>
            <a:br>
              <a:rPr lang="fr-FR" sz="1400" dirty="0"/>
            </a:br>
            <a:r>
              <a:rPr lang="fr-FR" sz="1400" dirty="0"/>
              <a:t>Les ressources sélectionnées sont présentées sous formes de vignettes. Il suffit de cliquer dessus pour accéder à l’article.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 err="1"/>
              <a:t>Feedly</a:t>
            </a:r>
            <a:br>
              <a:rPr lang="fr-FR" sz="2000" dirty="0"/>
            </a:br>
            <a:r>
              <a:rPr lang="fr-FR" sz="1400" dirty="0"/>
              <a:t>Tandis que </a:t>
            </a:r>
            <a:r>
              <a:rPr lang="fr-FR" sz="1400" dirty="0" err="1"/>
              <a:t>daily.dev</a:t>
            </a:r>
            <a:r>
              <a:rPr lang="fr-FR" sz="1400" dirty="0"/>
              <a:t> me montre les articles avec le plus de succès, afin de suivre quelques blogs en particulier j’utilise l’application </a:t>
            </a:r>
            <a:r>
              <a:rPr lang="fr-FR" sz="1400" dirty="0" err="1"/>
              <a:t>Feedly</a:t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3018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A41A412-4456-458F-B6FB-F7D61B38C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454EA8-7F97-4BA1-A4CC-80D4B5E75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164797D-56AB-2B8D-6098-90F4316546C8}"/>
              </a:ext>
            </a:extLst>
          </p:cNvPr>
          <p:cNvSpPr txBox="1"/>
          <p:nvPr/>
        </p:nvSpPr>
        <p:spPr>
          <a:xfrm>
            <a:off x="677783" y="4160838"/>
            <a:ext cx="4606280" cy="2114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Daily.dev</a:t>
            </a:r>
            <a:endParaRPr lang="en-US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Feedly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LinkedIn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Developpez.com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Alsacreations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53" name="Decorative Circlces">
            <a:extLst>
              <a:ext uri="{FF2B5EF4-FFF2-40B4-BE49-F238E27FC236}">
                <a16:creationId xmlns:a16="http://schemas.microsoft.com/office/drawing/2014/main" id="{03265160-97CC-4EF3-8E8B-1A740F19B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448" y="310026"/>
            <a:ext cx="1241209" cy="5965317"/>
            <a:chOff x="7760448" y="310026"/>
            <a:chExt cx="1241209" cy="5965317"/>
          </a:xfrm>
        </p:grpSpPr>
        <p:sp>
          <p:nvSpPr>
            <p:cNvPr id="54" name="Oval 2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2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834" y="5969563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2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5126" y="573568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30">
              <a:extLst>
                <a:ext uri="{FF2B5EF4-FFF2-40B4-BE49-F238E27FC236}">
                  <a16:creationId xmlns:a16="http://schemas.microsoft.com/office/drawing/2014/main" id="{AFE3FCE0-1EA6-4747-9CEE-D179292B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31">
              <a:extLst>
                <a:ext uri="{FF2B5EF4-FFF2-40B4-BE49-F238E27FC236}">
                  <a16:creationId xmlns:a16="http://schemas.microsoft.com/office/drawing/2014/main" id="{A4E17A7D-77C8-48BF-80A7-A8312BEB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75288AD4-142D-66BE-9CFB-70587E77B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50" r="14149"/>
          <a:stretch/>
        </p:blipFill>
        <p:spPr>
          <a:xfrm>
            <a:off x="5063719" y="2658901"/>
            <a:ext cx="4199099" cy="4199099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49EDCB2-075E-7D36-33CA-0199D1B1D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" b="12529"/>
          <a:stretch/>
        </p:blipFill>
        <p:spPr>
          <a:xfrm>
            <a:off x="2110620" y="492987"/>
            <a:ext cx="4606280" cy="3051888"/>
          </a:xfrm>
          <a:custGeom>
            <a:avLst/>
            <a:gdLst/>
            <a:ahLst/>
            <a:cxnLst/>
            <a:rect l="l" t="t" r="r" b="b"/>
            <a:pathLst>
              <a:path w="2623385" h="1738132">
                <a:moveTo>
                  <a:pt x="76965" y="0"/>
                </a:moveTo>
                <a:lnTo>
                  <a:pt x="2546422" y="0"/>
                </a:lnTo>
                <a:lnTo>
                  <a:pt x="2596736" y="162088"/>
                </a:lnTo>
                <a:cubicBezTo>
                  <a:pt x="2614210" y="247476"/>
                  <a:pt x="2623385" y="335886"/>
                  <a:pt x="2623385" y="426440"/>
                </a:cubicBezTo>
                <a:cubicBezTo>
                  <a:pt x="2623385" y="1150868"/>
                  <a:pt x="2036121" y="1738132"/>
                  <a:pt x="1311693" y="1738132"/>
                </a:cubicBezTo>
                <a:cubicBezTo>
                  <a:pt x="587266" y="1738132"/>
                  <a:pt x="0" y="1150868"/>
                  <a:pt x="0" y="426440"/>
                </a:cubicBezTo>
                <a:cubicBezTo>
                  <a:pt x="0" y="335886"/>
                  <a:pt x="9177" y="247476"/>
                  <a:pt x="26649" y="162088"/>
                </a:cubicBezTo>
                <a:close/>
              </a:path>
            </a:pathLst>
          </a:cu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33BAB17-628A-BBAC-4F04-D977981B60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" r="23006" b="5"/>
          <a:stretch/>
        </p:blipFill>
        <p:spPr>
          <a:xfrm>
            <a:off x="7989885" y="215950"/>
            <a:ext cx="3375704" cy="3428989"/>
          </a:xfrm>
          <a:custGeom>
            <a:avLst/>
            <a:gdLst/>
            <a:ahLst/>
            <a:cxnLst/>
            <a:rect l="l" t="t" r="r" b="b"/>
            <a:pathLst>
              <a:path w="2579034" h="2619754">
                <a:moveTo>
                  <a:pt x="455682" y="0"/>
                </a:moveTo>
                <a:lnTo>
                  <a:pt x="2579034" y="0"/>
                </a:lnTo>
                <a:lnTo>
                  <a:pt x="2579034" y="2202359"/>
                </a:lnTo>
                <a:lnTo>
                  <a:pt x="2504372" y="2270216"/>
                </a:lnTo>
                <a:cubicBezTo>
                  <a:pt x="2239776" y="2488580"/>
                  <a:pt x="1900558" y="2619754"/>
                  <a:pt x="1530703" y="2619754"/>
                </a:cubicBezTo>
                <a:cubicBezTo>
                  <a:pt x="685318" y="2619754"/>
                  <a:pt x="0" y="1934436"/>
                  <a:pt x="0" y="1089051"/>
                </a:cubicBezTo>
                <a:cubicBezTo>
                  <a:pt x="0" y="666360"/>
                  <a:pt x="171330" y="283684"/>
                  <a:pt x="448332" y="6680"/>
                </a:cubicBezTo>
                <a:close/>
              </a:path>
            </a:pathLst>
          </a:cu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79C5A49-3227-0F74-B3A2-A82074F6E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4823" r="17179" b="3"/>
          <a:stretch/>
        </p:blipFill>
        <p:spPr>
          <a:xfrm>
            <a:off x="9025732" y="3126550"/>
            <a:ext cx="2843013" cy="2843013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13" name="Titre 12">
            <a:extLst>
              <a:ext uri="{FF2B5EF4-FFF2-40B4-BE49-F238E27FC236}">
                <a16:creationId xmlns:a16="http://schemas.microsoft.com/office/drawing/2014/main" id="{818D8BC6-5749-F785-E742-89F2A3B5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46" y="1543986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Sources 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d’information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709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E24ED-E452-FE79-324C-F91016BC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595376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Pertinence des articles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143D27-9AA5-1050-AC86-01690D39F949}"/>
              </a:ext>
            </a:extLst>
          </p:cNvPr>
          <p:cNvSpPr txBox="1"/>
          <p:nvPr/>
        </p:nvSpPr>
        <p:spPr>
          <a:xfrm>
            <a:off x="7648809" y="1417274"/>
            <a:ext cx="3919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2"/>
                </a:solidFill>
              </a:rPr>
              <a:t>Parmi toutes ces publications, il s’agit ensuite de trier les articles les plus pertinents dans le cadre de recherche sur le projet en cours.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2889C8-9122-401F-EA73-A37E9AFCF0F1}"/>
              </a:ext>
            </a:extLst>
          </p:cNvPr>
          <p:cNvSpPr/>
          <p:nvPr/>
        </p:nvSpPr>
        <p:spPr>
          <a:xfrm>
            <a:off x="471005" y="1417274"/>
            <a:ext cx="2324719" cy="117650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de programmation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D1B4669-5B68-3AC7-86D0-42FDC5092DBD}"/>
              </a:ext>
            </a:extLst>
          </p:cNvPr>
          <p:cNvSpPr/>
          <p:nvPr/>
        </p:nvSpPr>
        <p:spPr>
          <a:xfrm>
            <a:off x="6465662" y="4392013"/>
            <a:ext cx="1682750" cy="15875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Bases de données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C27D0A4-201D-1B63-81BC-BA8998BDE177}"/>
              </a:ext>
            </a:extLst>
          </p:cNvPr>
          <p:cNvSpPr/>
          <p:nvPr/>
        </p:nvSpPr>
        <p:spPr>
          <a:xfrm>
            <a:off x="5099050" y="1396230"/>
            <a:ext cx="1682750" cy="74600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39B09F-32BC-B701-EA88-F48A0D50C35A}"/>
              </a:ext>
            </a:extLst>
          </p:cNvPr>
          <p:cNvSpPr/>
          <p:nvPr/>
        </p:nvSpPr>
        <p:spPr>
          <a:xfrm>
            <a:off x="265623" y="4783704"/>
            <a:ext cx="2591031" cy="1552029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Authentification et sécurité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F09E278-3AA5-11D7-45C5-A310E4F8F346}"/>
              </a:ext>
            </a:extLst>
          </p:cNvPr>
          <p:cNvSpPr/>
          <p:nvPr/>
        </p:nvSpPr>
        <p:spPr>
          <a:xfrm>
            <a:off x="2856654" y="2711679"/>
            <a:ext cx="2188852" cy="206778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Technologies 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71F2FCC-538D-D7B8-F9F3-95DFB37B298A}"/>
              </a:ext>
            </a:extLst>
          </p:cNvPr>
          <p:cNvCxnSpPr>
            <a:cxnSpLocks/>
            <a:stCxn id="14" idx="1"/>
            <a:endCxn id="7" idx="5"/>
          </p:cNvCxnSpPr>
          <p:nvPr/>
        </p:nvCxnSpPr>
        <p:spPr>
          <a:xfrm flipH="1" flipV="1">
            <a:off x="2455277" y="2421487"/>
            <a:ext cx="721927" cy="593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3BF8A21-C1EF-22A7-6960-633D4649B5DE}"/>
              </a:ext>
            </a:extLst>
          </p:cNvPr>
          <p:cNvCxnSpPr>
            <a:cxnSpLocks/>
            <a:stCxn id="14" idx="7"/>
            <a:endCxn id="9" idx="3"/>
          </p:cNvCxnSpPr>
          <p:nvPr/>
        </p:nvCxnSpPr>
        <p:spPr>
          <a:xfrm flipV="1">
            <a:off x="4724956" y="2032985"/>
            <a:ext cx="620527" cy="98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8114738-3A5E-BCD0-FA86-910460A3ED05}"/>
              </a:ext>
            </a:extLst>
          </p:cNvPr>
          <p:cNvCxnSpPr>
            <a:cxnSpLocks/>
            <a:stCxn id="14" idx="3"/>
            <a:endCxn id="10" idx="7"/>
          </p:cNvCxnSpPr>
          <p:nvPr/>
        </p:nvCxnSpPr>
        <p:spPr>
          <a:xfrm flipH="1">
            <a:off x="2477206" y="4476646"/>
            <a:ext cx="699998" cy="53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B7C3BD6-F093-030F-2A53-A6E11DB77C7B}"/>
              </a:ext>
            </a:extLst>
          </p:cNvPr>
          <p:cNvCxnSpPr>
            <a:cxnSpLocks/>
            <a:stCxn id="14" idx="5"/>
            <a:endCxn id="8" idx="2"/>
          </p:cNvCxnSpPr>
          <p:nvPr/>
        </p:nvCxnSpPr>
        <p:spPr>
          <a:xfrm>
            <a:off x="4724956" y="4476646"/>
            <a:ext cx="1740706" cy="70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8BFEA1-0BFB-4D41-73A8-256D3E765CB7}"/>
              </a:ext>
            </a:extLst>
          </p:cNvPr>
          <p:cNvSpPr txBox="1"/>
          <p:nvPr/>
        </p:nvSpPr>
        <p:spPr>
          <a:xfrm>
            <a:off x="527217" y="2637687"/>
            <a:ext cx="2079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Frontend (interface utilisateur) :</a:t>
            </a:r>
            <a:r>
              <a:rPr lang="fr-FR" sz="1200" dirty="0">
                <a:solidFill>
                  <a:schemeClr val="tx2"/>
                </a:solidFill>
              </a:rPr>
              <a:t> HTML5, CSS3, JavaScript (</a:t>
            </a:r>
            <a:r>
              <a:rPr lang="fr-FR" sz="1200" dirty="0" err="1">
                <a:solidFill>
                  <a:schemeClr val="tx2"/>
                </a:solidFill>
              </a:rPr>
              <a:t>frameworks</a:t>
            </a:r>
            <a:r>
              <a:rPr lang="fr-FR" sz="1200" dirty="0">
                <a:solidFill>
                  <a:schemeClr val="tx2"/>
                </a:solidFill>
              </a:rPr>
              <a:t> comme </a:t>
            </a:r>
            <a:r>
              <a:rPr lang="fr-FR" sz="1200" dirty="0" err="1">
                <a:solidFill>
                  <a:schemeClr val="tx2"/>
                </a:solidFill>
              </a:rPr>
              <a:t>React</a:t>
            </a:r>
            <a:r>
              <a:rPr lang="fr-FR" sz="1200" dirty="0">
                <a:solidFill>
                  <a:schemeClr val="tx2"/>
                </a:solidFill>
              </a:rPr>
              <a:t>, </a:t>
            </a:r>
            <a:r>
              <a:rPr lang="fr-FR" sz="1200" dirty="0" err="1">
                <a:solidFill>
                  <a:schemeClr val="tx2"/>
                </a:solidFill>
              </a:rPr>
              <a:t>Angular</a:t>
            </a:r>
            <a:r>
              <a:rPr lang="fr-FR" sz="1200" dirty="0">
                <a:solidFill>
                  <a:schemeClr val="tx2"/>
                </a:solidFill>
              </a:rPr>
              <a:t>, Vue.js)</a:t>
            </a:r>
          </a:p>
          <a:p>
            <a:endParaRPr lang="fr-FR" sz="1200" b="1" dirty="0">
              <a:solidFill>
                <a:schemeClr val="tx2"/>
              </a:solidFill>
            </a:endParaRPr>
          </a:p>
          <a:p>
            <a:r>
              <a:rPr lang="fr-FR" sz="1200" b="1" dirty="0">
                <a:solidFill>
                  <a:schemeClr val="tx2"/>
                </a:solidFill>
              </a:rPr>
              <a:t>Backend (logique côté serveur) :</a:t>
            </a:r>
            <a:r>
              <a:rPr lang="fr-FR" sz="1200" dirty="0">
                <a:solidFill>
                  <a:schemeClr val="tx2"/>
                </a:solidFill>
              </a:rPr>
              <a:t> Node.js (avec Express), Python (avec Flask ou Django), Ruby (avec Ruby on Rails), Java (avec Spring)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470D5ABA-2617-CC2C-E356-224CDA4E1E1F}"/>
              </a:ext>
            </a:extLst>
          </p:cNvPr>
          <p:cNvSpPr txBox="1"/>
          <p:nvPr/>
        </p:nvSpPr>
        <p:spPr>
          <a:xfrm>
            <a:off x="8212718" y="5010993"/>
            <a:ext cx="223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Les bases de données relationnelles comme </a:t>
            </a:r>
            <a:r>
              <a:rPr lang="fr-FR" sz="1200" b="1" dirty="0">
                <a:solidFill>
                  <a:schemeClr val="tx2"/>
                </a:solidFill>
              </a:rPr>
              <a:t>MySQL</a:t>
            </a:r>
            <a:r>
              <a:rPr lang="fr-FR" sz="1200" dirty="0">
                <a:solidFill>
                  <a:schemeClr val="tx2"/>
                </a:solidFill>
              </a:rPr>
              <a:t>, </a:t>
            </a:r>
            <a:r>
              <a:rPr lang="fr-FR" sz="1200" b="1" dirty="0">
                <a:solidFill>
                  <a:schemeClr val="tx2"/>
                </a:solidFill>
              </a:rPr>
              <a:t>PostgreSQL</a:t>
            </a:r>
            <a:r>
              <a:rPr lang="fr-FR" sz="1200" dirty="0">
                <a:solidFill>
                  <a:schemeClr val="tx2"/>
                </a:solidFill>
              </a:rPr>
              <a:t>, ou des bases de données </a:t>
            </a:r>
            <a:r>
              <a:rPr lang="fr-FR" sz="1200" b="1" dirty="0">
                <a:solidFill>
                  <a:schemeClr val="tx2"/>
                </a:solidFill>
              </a:rPr>
              <a:t>NoSQL</a:t>
            </a:r>
            <a:r>
              <a:rPr lang="fr-FR" sz="1200" dirty="0">
                <a:solidFill>
                  <a:schemeClr val="tx2"/>
                </a:solidFill>
              </a:rPr>
              <a:t> comme </a:t>
            </a:r>
            <a:r>
              <a:rPr lang="fr-FR" sz="1200" b="1" dirty="0">
                <a:solidFill>
                  <a:schemeClr val="tx2"/>
                </a:solidFill>
              </a:rPr>
              <a:t>MongoDB</a:t>
            </a:r>
            <a:r>
              <a:rPr lang="fr-FR" sz="1200" dirty="0">
                <a:solidFill>
                  <a:schemeClr val="tx2"/>
                </a:solidFill>
              </a:rPr>
              <a:t> peuvent être envisagées en fonction des exigences de stockage et de récupération des données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218AF55-43B1-B201-207C-B696A411A562}"/>
              </a:ext>
            </a:extLst>
          </p:cNvPr>
          <p:cNvSpPr txBox="1"/>
          <p:nvPr/>
        </p:nvSpPr>
        <p:spPr>
          <a:xfrm>
            <a:off x="2920960" y="5352086"/>
            <a:ext cx="2018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2"/>
                </a:solidFill>
              </a:rPr>
              <a:t>Utilisation des protocoles d'authentification sécurisés tels que </a:t>
            </a:r>
            <a:r>
              <a:rPr lang="fr-FR" sz="1200" b="1" dirty="0" err="1">
                <a:solidFill>
                  <a:schemeClr val="tx2"/>
                </a:solidFill>
              </a:rPr>
              <a:t>OAuth</a:t>
            </a:r>
            <a:r>
              <a:rPr lang="fr-FR" sz="1200" b="1" dirty="0">
                <a:solidFill>
                  <a:schemeClr val="tx2"/>
                </a:solidFill>
              </a:rPr>
              <a:t> 2.0 </a:t>
            </a:r>
            <a:r>
              <a:rPr lang="fr-FR" sz="1200" dirty="0">
                <a:solidFill>
                  <a:schemeClr val="tx2"/>
                </a:solidFill>
              </a:rPr>
              <a:t>ou </a:t>
            </a:r>
            <a:r>
              <a:rPr lang="fr-FR" sz="1200" b="1" dirty="0">
                <a:solidFill>
                  <a:schemeClr val="tx2"/>
                </a:solidFill>
              </a:rPr>
              <a:t>JWT</a:t>
            </a:r>
            <a:r>
              <a:rPr lang="fr-FR" sz="1200" dirty="0">
                <a:solidFill>
                  <a:schemeClr val="tx2"/>
                </a:solidFill>
              </a:rPr>
              <a:t> (JSON Web </a:t>
            </a:r>
            <a:r>
              <a:rPr lang="fr-FR" sz="1200" dirty="0" err="1">
                <a:solidFill>
                  <a:schemeClr val="tx2"/>
                </a:solidFill>
              </a:rPr>
              <a:t>Tokens</a:t>
            </a:r>
            <a:r>
              <a:rPr lang="fr-FR" sz="1200" dirty="0">
                <a:solidFill>
                  <a:schemeClr val="tx2"/>
                </a:solidFill>
              </a:rPr>
              <a:t>) pour protéger l'accès aux fonctionnalités de l'application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CF53238B-FF9B-3AAE-4358-F85BC61EEECB}"/>
              </a:ext>
            </a:extLst>
          </p:cNvPr>
          <p:cNvSpPr txBox="1"/>
          <p:nvPr/>
        </p:nvSpPr>
        <p:spPr>
          <a:xfrm>
            <a:off x="5424954" y="2297627"/>
            <a:ext cx="155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RESTful API </a:t>
            </a:r>
            <a:r>
              <a:rPr lang="fr-FR" sz="1200" dirty="0">
                <a:solidFill>
                  <a:schemeClr val="tx2"/>
                </a:solidFill>
              </a:rPr>
              <a:t>ou </a:t>
            </a:r>
            <a:r>
              <a:rPr lang="fr-FR" sz="1200" b="1" dirty="0" err="1">
                <a:solidFill>
                  <a:schemeClr val="tx2"/>
                </a:solidFill>
              </a:rPr>
              <a:t>GraphQL</a:t>
            </a:r>
            <a:r>
              <a:rPr lang="fr-FR" sz="1200" dirty="0">
                <a:solidFill>
                  <a:schemeClr val="tx2"/>
                </a:solidFill>
              </a:rPr>
              <a:t> sont des choix courants</a:t>
            </a:r>
          </a:p>
        </p:txBody>
      </p:sp>
    </p:spTree>
    <p:extLst>
      <p:ext uri="{BB962C8B-B14F-4D97-AF65-F5344CB8AC3E}">
        <p14:creationId xmlns:p14="http://schemas.microsoft.com/office/powerpoint/2010/main" val="73060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Sphère de filet et boutons">
            <a:extLst>
              <a:ext uri="{FF2B5EF4-FFF2-40B4-BE49-F238E27FC236}">
                <a16:creationId xmlns:a16="http://schemas.microsoft.com/office/drawing/2014/main" id="{E2782537-58CA-BFF7-CD59-57C17B07E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21" r="-1" b="2355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41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31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32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33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406CC69-6EAE-8BB4-0C4E-AFFA1718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967" y="567112"/>
            <a:ext cx="7290314" cy="2493876"/>
          </a:xfrm>
        </p:spPr>
        <p:txBody>
          <a:bodyPr anchor="b">
            <a:normAutofit/>
          </a:bodyPr>
          <a:lstStyle/>
          <a:p>
            <a:pPr algn="ctr"/>
            <a:r>
              <a:rPr lang="fr-FR" dirty="0" err="1">
                <a:solidFill>
                  <a:srgbClr val="FFFFFF"/>
                </a:solidFill>
              </a:rPr>
              <a:t>Feedly</a:t>
            </a:r>
            <a:r>
              <a:rPr lang="fr-FR" dirty="0">
                <a:solidFill>
                  <a:srgbClr val="FFFFFF"/>
                </a:solidFill>
              </a:rPr>
              <a:t> : un agrégateur de flux RSS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008DE-859F-B7B8-8FE9-16DC031B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anchor="t">
            <a:normAutofit/>
          </a:bodyPr>
          <a:lstStyle/>
          <a:p>
            <a:pPr algn="ctr"/>
            <a:r>
              <a:rPr lang="fr-FR" sz="1800">
                <a:solidFill>
                  <a:srgbClr val="FFFFFF"/>
                </a:solidFill>
              </a:rPr>
              <a:t>Permet de suivre l’actualités des sites en un seul endroit</a:t>
            </a:r>
          </a:p>
          <a:p>
            <a:pPr algn="ctr"/>
            <a:r>
              <a:rPr lang="fr-FR" sz="1800">
                <a:solidFill>
                  <a:srgbClr val="FFFFFF"/>
                </a:solidFill>
              </a:rPr>
              <a:t>Disponible sur navigateur Web ou sous forme d’application mobile pour les smartphones (Android ou IOS)</a:t>
            </a:r>
          </a:p>
          <a:p>
            <a:pPr algn="ctr"/>
            <a:r>
              <a:rPr lang="fr-FR" sz="1800">
                <a:solidFill>
                  <a:srgbClr val="FFFFFF"/>
                </a:solidFill>
              </a:rPr>
              <a:t>Agrégateur de flux le plus utilisé dans le monde</a:t>
            </a:r>
          </a:p>
          <a:p>
            <a:pPr algn="ctr"/>
            <a:r>
              <a:rPr lang="fr-FR" sz="1800">
                <a:solidFill>
                  <a:srgbClr val="FFFFFF"/>
                </a:solidFill>
              </a:rPr>
              <a:t>Solution la simple à prendre en main</a:t>
            </a:r>
          </a:p>
          <a:p>
            <a:pPr algn="ctr"/>
            <a:endParaRPr lang="fr-F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6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4C19206A-11B3-D538-1B4C-514A8E186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0"/>
          <a:stretch/>
        </p:blipFill>
        <p:spPr>
          <a:xfrm>
            <a:off x="3201600" y="1420097"/>
            <a:ext cx="7478903" cy="5303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08FA41-216A-7649-3177-971A4362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Comment sont organisées les ressources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D585D4B-DFB3-C8A3-0566-986C121FF2B7}"/>
              </a:ext>
            </a:extLst>
          </p:cNvPr>
          <p:cNvSpPr/>
          <p:nvPr/>
        </p:nvSpPr>
        <p:spPr>
          <a:xfrm>
            <a:off x="281353" y="1515637"/>
            <a:ext cx="2275675" cy="84834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Recherche des fils RSS soit par URL soit avec le nom de la source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7E5BC45-FABD-C06B-355F-8356026682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557028" y="1939809"/>
            <a:ext cx="3538972" cy="13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2E5B697-1734-AC57-2945-84D354E3866A}"/>
              </a:ext>
            </a:extLst>
          </p:cNvPr>
          <p:cNvSpPr/>
          <p:nvPr/>
        </p:nvSpPr>
        <p:spPr>
          <a:xfrm>
            <a:off x="281354" y="2743160"/>
            <a:ext cx="2275675" cy="20099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Création de flux d’information :</a:t>
            </a:r>
          </a:p>
          <a:p>
            <a:pPr algn="ctr"/>
            <a:r>
              <a:rPr lang="fr-FR" sz="1100" dirty="0"/>
              <a:t>Axe de surveillance sur une thématique.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Permet de structurer et d’organiser la veille.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On ne peut pas créer plus de 3 dossiers avec la version gratuite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A56DFD2-1D9B-7D4E-4553-5241AD68EB2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557029" y="2743160"/>
            <a:ext cx="1199045" cy="100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8598000-6556-1654-7B2E-C5AAFC410050}"/>
              </a:ext>
            </a:extLst>
          </p:cNvPr>
          <p:cNvSpPr/>
          <p:nvPr/>
        </p:nvSpPr>
        <p:spPr>
          <a:xfrm>
            <a:off x="281351" y="5132249"/>
            <a:ext cx="2275675" cy="10457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Création de tableau permettant de stocker et d’organiser les articles par pertinence.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A5BE61D-D3C9-B5CF-87B4-AAA79C48C27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557026" y="5655107"/>
            <a:ext cx="1199048" cy="42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A429BB5-F4C0-6473-DCB9-C2F5C171C94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557029" y="3545058"/>
            <a:ext cx="1297519" cy="20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395F479-25B5-D6E8-5A35-0039AF67C28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557029" y="3748115"/>
            <a:ext cx="1297519" cy="8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6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0438E-E255-D350-3DBF-0423A2DF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Transformer des pages web en flux RSS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D1D682-B5CD-8A70-A421-9A31183E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03" y="2486360"/>
            <a:ext cx="5115639" cy="11526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42167E9-8268-F745-9F11-20D144F3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52" y="1663924"/>
            <a:ext cx="5982535" cy="226726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30E7593-E57B-3860-90E6-AB8315A9D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92" y="3795297"/>
            <a:ext cx="5678060" cy="279755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050AE5F-7875-B7C0-CA19-8E6C04451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921" y="5194075"/>
            <a:ext cx="5455166" cy="1190803"/>
          </a:xfrm>
          <a:prstGeom prst="rect">
            <a:avLst/>
          </a:prstGeom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4E77251-0B31-94D4-E433-F4321CC2835E}"/>
              </a:ext>
            </a:extLst>
          </p:cNvPr>
          <p:cNvSpPr/>
          <p:nvPr/>
        </p:nvSpPr>
        <p:spPr>
          <a:xfrm>
            <a:off x="3062522" y="1759068"/>
            <a:ext cx="1928850" cy="603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Dans un moteur de recherche taper </a:t>
            </a:r>
            <a:r>
              <a:rPr lang="fr-FR" sz="1100" b="1" dirty="0" err="1"/>
              <a:t>Feedfry</a:t>
            </a:r>
            <a:r>
              <a:rPr lang="fr-FR" sz="1100" dirty="0"/>
              <a:t> 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E605765-D330-61B7-0C89-518021536B57}"/>
              </a:ext>
            </a:extLst>
          </p:cNvPr>
          <p:cNvSpPr/>
          <p:nvPr/>
        </p:nvSpPr>
        <p:spPr>
          <a:xfrm>
            <a:off x="8220524" y="3639046"/>
            <a:ext cx="3495218" cy="603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Copier/coller l’URL de la page HTML que l’on </a:t>
            </a:r>
            <a:r>
              <a:rPr lang="fr-FR" sz="1100" dirty="0" err="1"/>
              <a:t>veuttransformer</a:t>
            </a:r>
            <a:r>
              <a:rPr lang="fr-FR" sz="1100" dirty="0"/>
              <a:t> en flux RSS, puis cliquer sur</a:t>
            </a:r>
          </a:p>
          <a:p>
            <a:pPr algn="ctr"/>
            <a:r>
              <a:rPr lang="fr-FR" sz="1100" dirty="0"/>
              <a:t>« </a:t>
            </a:r>
            <a:r>
              <a:rPr lang="fr-FR" sz="1100" dirty="0" err="1"/>
              <a:t>Create</a:t>
            </a:r>
            <a:r>
              <a:rPr lang="fr-FR" sz="1100" dirty="0"/>
              <a:t> </a:t>
            </a:r>
            <a:r>
              <a:rPr lang="fr-FR" sz="1100" dirty="0" err="1"/>
              <a:t>feed</a:t>
            </a:r>
            <a:r>
              <a:rPr lang="fr-FR" sz="1100" dirty="0"/>
              <a:t> » une première fois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E33A830-2262-9F18-B502-74BE9CD59EAC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566340" y="2797557"/>
            <a:ext cx="401793" cy="84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CC72031-8456-71CA-A079-4EA297C8AB31}"/>
              </a:ext>
            </a:extLst>
          </p:cNvPr>
          <p:cNvCxnSpPr>
            <a:cxnSpLocks/>
          </p:cNvCxnSpPr>
          <p:nvPr/>
        </p:nvCxnSpPr>
        <p:spPr>
          <a:xfrm flipH="1" flipV="1">
            <a:off x="7939314" y="3429000"/>
            <a:ext cx="1992477" cy="21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E88CDE0-D2C1-3ABB-4E57-B950CA8E66AA}"/>
              </a:ext>
            </a:extLst>
          </p:cNvPr>
          <p:cNvCxnSpPr>
            <a:stCxn id="22" idx="2"/>
          </p:cNvCxnSpPr>
          <p:nvPr/>
        </p:nvCxnSpPr>
        <p:spPr>
          <a:xfrm flipH="1">
            <a:off x="1364566" y="2362934"/>
            <a:ext cx="2662381" cy="69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E9EFEC7-CD9F-2541-A9AD-A6BBF61C169A}"/>
              </a:ext>
            </a:extLst>
          </p:cNvPr>
          <p:cNvSpPr/>
          <p:nvPr/>
        </p:nvSpPr>
        <p:spPr>
          <a:xfrm>
            <a:off x="3240418" y="3863677"/>
            <a:ext cx="1855689" cy="603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Puis une seconde fois dans la page suivante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356490E-2298-CEE9-BF65-693425A19158}"/>
              </a:ext>
            </a:extLst>
          </p:cNvPr>
          <p:cNvCxnSpPr/>
          <p:nvPr/>
        </p:nvCxnSpPr>
        <p:spPr>
          <a:xfrm flipH="1">
            <a:off x="2349305" y="4242912"/>
            <a:ext cx="872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373FFB5-20A0-9DED-5618-EC6D1E3CDFC1}"/>
              </a:ext>
            </a:extLst>
          </p:cNvPr>
          <p:cNvSpPr/>
          <p:nvPr/>
        </p:nvSpPr>
        <p:spPr>
          <a:xfrm>
            <a:off x="5901552" y="4467543"/>
            <a:ext cx="3861426" cy="6038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Feedfry</a:t>
            </a:r>
            <a:r>
              <a:rPr lang="fr-FR" sz="1100" dirty="0"/>
              <a:t> transforme la page HTML en document xml.</a:t>
            </a:r>
          </a:p>
          <a:p>
            <a:pPr algn="ctr"/>
            <a:r>
              <a:rPr lang="fr-FR" sz="1100" dirty="0"/>
              <a:t>Ne reste plus qu’à copier le lien dans </a:t>
            </a:r>
            <a:r>
              <a:rPr lang="fr-FR" sz="1100" dirty="0" err="1"/>
              <a:t>Feedly</a:t>
            </a:r>
            <a:r>
              <a:rPr lang="fr-FR" sz="1100" dirty="0"/>
              <a:t> pour identifier la source et suivre les articles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CC72A37-813D-D459-97A7-FC622248BA8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832265" y="5071409"/>
            <a:ext cx="580215" cy="73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D171737-5C8B-E270-E424-D5951537C010}"/>
              </a:ext>
            </a:extLst>
          </p:cNvPr>
          <p:cNvSpPr/>
          <p:nvPr/>
        </p:nvSpPr>
        <p:spPr>
          <a:xfrm>
            <a:off x="5115023" y="3889321"/>
            <a:ext cx="2987967" cy="443547"/>
          </a:xfrm>
          <a:custGeom>
            <a:avLst/>
            <a:gdLst>
              <a:gd name="connsiteX0" fmla="*/ 3657600 w 3657600"/>
              <a:gd name="connsiteY0" fmla="*/ 21497 h 443547"/>
              <a:gd name="connsiteX1" fmla="*/ 2743200 w 3657600"/>
              <a:gd name="connsiteY1" fmla="*/ 443528 h 443547"/>
              <a:gd name="connsiteX2" fmla="*/ 1336431 w 3657600"/>
              <a:gd name="connsiteY2" fmla="*/ 7430 h 443547"/>
              <a:gd name="connsiteX3" fmla="*/ 0 w 3657600"/>
              <a:gd name="connsiteY3" fmla="*/ 162174 h 44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43547">
                <a:moveTo>
                  <a:pt x="3657600" y="21497"/>
                </a:moveTo>
                <a:cubicBezTo>
                  <a:pt x="3393830" y="233684"/>
                  <a:pt x="3130061" y="445872"/>
                  <a:pt x="2743200" y="443528"/>
                </a:cubicBezTo>
                <a:cubicBezTo>
                  <a:pt x="2356339" y="441184"/>
                  <a:pt x="1793631" y="54322"/>
                  <a:pt x="1336431" y="7430"/>
                </a:cubicBezTo>
                <a:cubicBezTo>
                  <a:pt x="879231" y="-39462"/>
                  <a:pt x="194603" y="150451"/>
                  <a:pt x="0" y="162174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05864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19796</TotalTime>
  <Words>604</Words>
  <Application>Microsoft Office PowerPoint</Application>
  <PresentationFormat>Grand écran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AvenirNext LT Pro Medium</vt:lpstr>
      <vt:lpstr>Calibri</vt:lpstr>
      <vt:lpstr>Gill Sans Nova</vt:lpstr>
      <vt:lpstr>ConfettiVTI</vt:lpstr>
      <vt:lpstr>Menu Maker by Qwenta</vt:lpstr>
      <vt:lpstr>Sommaire</vt:lpstr>
      <vt:lpstr>Outil de Veille technique</vt:lpstr>
      <vt:lpstr>Présentation PowerPoint</vt:lpstr>
      <vt:lpstr>Sources d’information</vt:lpstr>
      <vt:lpstr>Pertinence des articles</vt:lpstr>
      <vt:lpstr>Feedly : un agrégateur de flux RSS</vt:lpstr>
      <vt:lpstr>Comment sont organisées les ressources</vt:lpstr>
      <vt:lpstr>Transformer des pages web en flux RSS</vt:lpstr>
      <vt:lpstr>Exemple d’article pour React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Maker by Qwenta</dc:title>
  <dc:creator>Béatrice MC</dc:creator>
  <cp:lastModifiedBy>Béatrice MC</cp:lastModifiedBy>
  <cp:revision>8</cp:revision>
  <cp:lastPrinted>2024-03-01T08:53:03Z</cp:lastPrinted>
  <dcterms:created xsi:type="dcterms:W3CDTF">2024-01-29T14:43:39Z</dcterms:created>
  <dcterms:modified xsi:type="dcterms:W3CDTF">2024-03-01T09:04:57Z</dcterms:modified>
</cp:coreProperties>
</file>