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57" r:id="rId7"/>
    <p:sldId id="260" r:id="rId8"/>
    <p:sldId id="261" r:id="rId9"/>
    <p:sldId id="258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>
      <p:cViewPr varScale="1">
        <p:scale>
          <a:sx n="110" d="100"/>
          <a:sy n="110" d="100"/>
        </p:scale>
        <p:origin x="180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Demand Forecast (4h)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24658.585416667702</c:v>
                </c:pt>
                <c:pt idx="1">
                  <c:v>24658.585416667702</c:v>
                </c:pt>
                <c:pt idx="2">
                  <c:v>24658.585416667702</c:v>
                </c:pt>
                <c:pt idx="3">
                  <c:v>24658.585416667702</c:v>
                </c:pt>
                <c:pt idx="4">
                  <c:v>24658.585416667702</c:v>
                </c:pt>
                <c:pt idx="5">
                  <c:v>24658.585416667702</c:v>
                </c:pt>
                <c:pt idx="6">
                  <c:v>24658.585416667702</c:v>
                </c:pt>
                <c:pt idx="7">
                  <c:v>24658.585416667702</c:v>
                </c:pt>
                <c:pt idx="8">
                  <c:v>34265.762121213796</c:v>
                </c:pt>
                <c:pt idx="9">
                  <c:v>34265.762121213796</c:v>
                </c:pt>
                <c:pt idx="10">
                  <c:v>34265.762121213796</c:v>
                </c:pt>
                <c:pt idx="11">
                  <c:v>34265.762121213796</c:v>
                </c:pt>
                <c:pt idx="12">
                  <c:v>34265.762121213796</c:v>
                </c:pt>
                <c:pt idx="13">
                  <c:v>34265.762121213796</c:v>
                </c:pt>
                <c:pt idx="14">
                  <c:v>34265.762121213796</c:v>
                </c:pt>
                <c:pt idx="15">
                  <c:v>34265.762121213796</c:v>
                </c:pt>
                <c:pt idx="16">
                  <c:v>36319.634024622901</c:v>
                </c:pt>
                <c:pt idx="17">
                  <c:v>36319.634024622901</c:v>
                </c:pt>
                <c:pt idx="18">
                  <c:v>36319.634024622901</c:v>
                </c:pt>
                <c:pt idx="19">
                  <c:v>36319.634024622901</c:v>
                </c:pt>
                <c:pt idx="20">
                  <c:v>36319.634024622901</c:v>
                </c:pt>
                <c:pt idx="21">
                  <c:v>36319.634024622901</c:v>
                </c:pt>
                <c:pt idx="22">
                  <c:v>36319.634024622901</c:v>
                </c:pt>
                <c:pt idx="23">
                  <c:v>36319.634024622901</c:v>
                </c:pt>
                <c:pt idx="24">
                  <c:v>29947.065937500302</c:v>
                </c:pt>
                <c:pt idx="25">
                  <c:v>29947.065937500302</c:v>
                </c:pt>
                <c:pt idx="26">
                  <c:v>29947.065937500302</c:v>
                </c:pt>
                <c:pt idx="27">
                  <c:v>29947.065937500302</c:v>
                </c:pt>
                <c:pt idx="28">
                  <c:v>29947.065937500302</c:v>
                </c:pt>
                <c:pt idx="29">
                  <c:v>29947.065937500302</c:v>
                </c:pt>
                <c:pt idx="30">
                  <c:v>29947.065937500302</c:v>
                </c:pt>
                <c:pt idx="31">
                  <c:v>29947.065937500302</c:v>
                </c:pt>
                <c:pt idx="32">
                  <c:v>42559.923333334002</c:v>
                </c:pt>
                <c:pt idx="33">
                  <c:v>42559.923333334002</c:v>
                </c:pt>
                <c:pt idx="34">
                  <c:v>42559.923333334002</c:v>
                </c:pt>
                <c:pt idx="35">
                  <c:v>42559.923333334002</c:v>
                </c:pt>
                <c:pt idx="36">
                  <c:v>42559.923333334002</c:v>
                </c:pt>
                <c:pt idx="37">
                  <c:v>42559.923333334002</c:v>
                </c:pt>
                <c:pt idx="38">
                  <c:v>42559.923333334002</c:v>
                </c:pt>
                <c:pt idx="39">
                  <c:v>42559.923333334002</c:v>
                </c:pt>
                <c:pt idx="40">
                  <c:v>35585.753854167502</c:v>
                </c:pt>
                <c:pt idx="41">
                  <c:v>35585.753854167502</c:v>
                </c:pt>
                <c:pt idx="42">
                  <c:v>35585.753854167502</c:v>
                </c:pt>
                <c:pt idx="43">
                  <c:v>35585.753854167502</c:v>
                </c:pt>
                <c:pt idx="44">
                  <c:v>35585.753854167502</c:v>
                </c:pt>
                <c:pt idx="45">
                  <c:v>35585.753854167502</c:v>
                </c:pt>
                <c:pt idx="46">
                  <c:v>35585.753854167502</c:v>
                </c:pt>
                <c:pt idx="47">
                  <c:v>35585.753854167502</c:v>
                </c:pt>
                <c:pt idx="48">
                  <c:v>23419.373645834501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C-47A2-B231-49071CAC08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Wholesale market bid</c:v>
                </c:pt>
              </c:strCache>
            </c:strRef>
          </c:tx>
          <c:spPr>
            <a:ln w="762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1.79830049398788E-3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0.216307444861741</c:v>
                </c:pt>
                <c:pt idx="9">
                  <c:v>0</c:v>
                </c:pt>
                <c:pt idx="10">
                  <c:v>0.48335113639404897</c:v>
                </c:pt>
                <c:pt idx="11">
                  <c:v>0.216307444861741</c:v>
                </c:pt>
                <c:pt idx="12">
                  <c:v>0.21630744487265499</c:v>
                </c:pt>
                <c:pt idx="13">
                  <c:v>0.21630744487265499</c:v>
                </c:pt>
                <c:pt idx="14">
                  <c:v>0.21630744487265499</c:v>
                </c:pt>
                <c:pt idx="15">
                  <c:v>22771.481642776998</c:v>
                </c:pt>
                <c:pt idx="16">
                  <c:v>75942.650368774295</c:v>
                </c:pt>
                <c:pt idx="17">
                  <c:v>118608.769663115</c:v>
                </c:pt>
                <c:pt idx="18">
                  <c:v>75942.650368774193</c:v>
                </c:pt>
                <c:pt idx="19">
                  <c:v>75942.650368774295</c:v>
                </c:pt>
                <c:pt idx="20">
                  <c:v>75942.650368774295</c:v>
                </c:pt>
                <c:pt idx="21">
                  <c:v>75942.650368774295</c:v>
                </c:pt>
                <c:pt idx="22">
                  <c:v>75942.650368774295</c:v>
                </c:pt>
                <c:pt idx="23">
                  <c:v>0.72138304021791599</c:v>
                </c:pt>
                <c:pt idx="24">
                  <c:v>0.76052551330940299</c:v>
                </c:pt>
                <c:pt idx="25">
                  <c:v>0</c:v>
                </c:pt>
                <c:pt idx="26">
                  <c:v>1.69943698126008</c:v>
                </c:pt>
                <c:pt idx="27">
                  <c:v>0</c:v>
                </c:pt>
                <c:pt idx="28">
                  <c:v>1.6994369813910499</c:v>
                </c:pt>
                <c:pt idx="29">
                  <c:v>0</c:v>
                </c:pt>
                <c:pt idx="30">
                  <c:v>1.69943698114366</c:v>
                </c:pt>
                <c:pt idx="31">
                  <c:v>0.76052551325119599</c:v>
                </c:pt>
                <c:pt idx="32">
                  <c:v>0.20228649897762799</c:v>
                </c:pt>
                <c:pt idx="33">
                  <c:v>0.20228649897762799</c:v>
                </c:pt>
                <c:pt idx="34">
                  <c:v>0.20228649908312901</c:v>
                </c:pt>
                <c:pt idx="35">
                  <c:v>0.20228649897762799</c:v>
                </c:pt>
                <c:pt idx="36">
                  <c:v>0.20228649897762799</c:v>
                </c:pt>
                <c:pt idx="37">
                  <c:v>0.20228649908312901</c:v>
                </c:pt>
                <c:pt idx="38">
                  <c:v>0.20228649908312901</c:v>
                </c:pt>
                <c:pt idx="39">
                  <c:v>120297.589434095</c:v>
                </c:pt>
                <c:pt idx="40">
                  <c:v>0.37347724960272899</c:v>
                </c:pt>
                <c:pt idx="41">
                  <c:v>0.37347724960272899</c:v>
                </c:pt>
                <c:pt idx="42">
                  <c:v>0.37347724960272899</c:v>
                </c:pt>
                <c:pt idx="43">
                  <c:v>0.37347724960272899</c:v>
                </c:pt>
                <c:pt idx="44">
                  <c:v>0.37347724960272899</c:v>
                </c:pt>
                <c:pt idx="45">
                  <c:v>0.37347724960272899</c:v>
                </c:pt>
                <c:pt idx="46">
                  <c:v>0.37347724960272899</c:v>
                </c:pt>
                <c:pt idx="47">
                  <c:v>0.37347724960272899</c:v>
                </c:pt>
                <c:pt idx="48">
                  <c:v>0.25750605859866499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C-47A2-B231-49071CAC08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Wholesale market real export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1050.1047141118399</c:v>
                </c:pt>
                <c:pt idx="6">
                  <c:v>1084.41761726188</c:v>
                </c:pt>
                <c:pt idx="7">
                  <c:v>0</c:v>
                </c:pt>
                <c:pt idx="8">
                  <c:v>0</c:v>
                </c:pt>
                <c:pt idx="9">
                  <c:v>859.554660004987</c:v>
                </c:pt>
                <c:pt idx="10">
                  <c:v>429.65331979491799</c:v>
                </c:pt>
                <c:pt idx="11">
                  <c:v>0</c:v>
                </c:pt>
                <c:pt idx="12">
                  <c:v>612.04228131249204</c:v>
                </c:pt>
                <c:pt idx="13">
                  <c:v>0</c:v>
                </c:pt>
                <c:pt idx="14">
                  <c:v>0</c:v>
                </c:pt>
                <c:pt idx="15">
                  <c:v>23418.9529802814</c:v>
                </c:pt>
                <c:pt idx="16">
                  <c:v>83177.391397087806</c:v>
                </c:pt>
                <c:pt idx="17">
                  <c:v>130379.08666463599</c:v>
                </c:pt>
                <c:pt idx="18">
                  <c:v>77517.729261632499</c:v>
                </c:pt>
                <c:pt idx="19">
                  <c:v>78925.3892684077</c:v>
                </c:pt>
                <c:pt idx="20">
                  <c:v>87408.253001952893</c:v>
                </c:pt>
                <c:pt idx="21">
                  <c:v>85674.302291633605</c:v>
                </c:pt>
                <c:pt idx="22">
                  <c:v>76943.691494455998</c:v>
                </c:pt>
                <c:pt idx="23">
                  <c:v>1247.42504540082</c:v>
                </c:pt>
                <c:pt idx="24">
                  <c:v>1241.0113715713601</c:v>
                </c:pt>
                <c:pt idx="25">
                  <c:v>318.08522601718698</c:v>
                </c:pt>
                <c:pt idx="26">
                  <c:v>1818.7502226803599</c:v>
                </c:pt>
                <c:pt idx="27">
                  <c:v>1201.4226745215101</c:v>
                </c:pt>
                <c:pt idx="28">
                  <c:v>1082.2003550619199</c:v>
                </c:pt>
                <c:pt idx="29">
                  <c:v>1325.3430242649999</c:v>
                </c:pt>
                <c:pt idx="30">
                  <c:v>2575.2790908052998</c:v>
                </c:pt>
                <c:pt idx="31">
                  <c:v>6766.0999150913703</c:v>
                </c:pt>
                <c:pt idx="32">
                  <c:v>7623.4641900874904</c:v>
                </c:pt>
                <c:pt idx="33">
                  <c:v>2689.73867891697</c:v>
                </c:pt>
                <c:pt idx="34">
                  <c:v>21.239188325836999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120936.804745891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3465.6456770130799</c:v>
                </c:pt>
                <c:pt idx="45">
                  <c:v>190.89704271742701</c:v>
                </c:pt>
                <c:pt idx="46">
                  <c:v>1607.24526642366</c:v>
                </c:pt>
                <c:pt idx="47">
                  <c:v>250.472752287003</c:v>
                </c:pt>
                <c:pt idx="48">
                  <c:v>391.41393086466502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BC-47A2-B231-49071CAC08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Aggregated Production</c:v>
                </c:pt>
              </c:strCache>
            </c:strRef>
          </c:tx>
          <c:spPr>
            <a:ln w="57150" cap="rnd">
              <a:solidFill>
                <a:srgbClr val="2CC55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Sheet1!$F$2:$F$50</c:f>
              <c:numCache>
                <c:formatCode>General</c:formatCode>
                <c:ptCount val="49"/>
                <c:pt idx="0">
                  <c:v>23851.4707920855</c:v>
                </c:pt>
                <c:pt idx="1">
                  <c:v>23851.4707920855</c:v>
                </c:pt>
                <c:pt idx="2">
                  <c:v>23851.4707920855</c:v>
                </c:pt>
                <c:pt idx="3">
                  <c:v>23851.4707920855</c:v>
                </c:pt>
                <c:pt idx="4">
                  <c:v>23851.4707920855</c:v>
                </c:pt>
                <c:pt idx="5">
                  <c:v>23851.4707920855</c:v>
                </c:pt>
                <c:pt idx="6">
                  <c:v>23851.4707920855</c:v>
                </c:pt>
                <c:pt idx="7">
                  <c:v>23851.4707920855</c:v>
                </c:pt>
                <c:pt idx="8">
                  <c:v>57037.243763990802</c:v>
                </c:pt>
                <c:pt idx="9">
                  <c:v>57037.243763990802</c:v>
                </c:pt>
                <c:pt idx="10">
                  <c:v>57037.243763990802</c:v>
                </c:pt>
                <c:pt idx="11">
                  <c:v>57037.243763990802</c:v>
                </c:pt>
                <c:pt idx="12">
                  <c:v>57037.243763990802</c:v>
                </c:pt>
                <c:pt idx="13">
                  <c:v>57037.243763990802</c:v>
                </c:pt>
                <c:pt idx="14">
                  <c:v>57037.243763990802</c:v>
                </c:pt>
                <c:pt idx="15">
                  <c:v>57037.243763990802</c:v>
                </c:pt>
                <c:pt idx="16">
                  <c:v>112262.284393397</c:v>
                </c:pt>
                <c:pt idx="17">
                  <c:v>112262.284393397</c:v>
                </c:pt>
                <c:pt idx="18">
                  <c:v>112262.284393397</c:v>
                </c:pt>
                <c:pt idx="19">
                  <c:v>112262.284393397</c:v>
                </c:pt>
                <c:pt idx="20">
                  <c:v>112262.284393397</c:v>
                </c:pt>
                <c:pt idx="21">
                  <c:v>112262.284393397</c:v>
                </c:pt>
                <c:pt idx="22">
                  <c:v>112262.284393397</c:v>
                </c:pt>
                <c:pt idx="23">
                  <c:v>112262.284393397</c:v>
                </c:pt>
                <c:pt idx="24">
                  <c:v>110010.388658471</c:v>
                </c:pt>
                <c:pt idx="25">
                  <c:v>110010.388658471</c:v>
                </c:pt>
                <c:pt idx="26">
                  <c:v>110010.388658471</c:v>
                </c:pt>
                <c:pt idx="27">
                  <c:v>110010.388658471</c:v>
                </c:pt>
                <c:pt idx="28">
                  <c:v>110010.388658471</c:v>
                </c:pt>
                <c:pt idx="29">
                  <c:v>110010.388658471</c:v>
                </c:pt>
                <c:pt idx="30">
                  <c:v>110010.388658471</c:v>
                </c:pt>
                <c:pt idx="31">
                  <c:v>110010.388658471</c:v>
                </c:pt>
                <c:pt idx="32">
                  <c:v>25310.6128688764</c:v>
                </c:pt>
                <c:pt idx="33">
                  <c:v>25310.6128688764</c:v>
                </c:pt>
                <c:pt idx="34">
                  <c:v>25310.6128688764</c:v>
                </c:pt>
                <c:pt idx="35">
                  <c:v>25310.6128688764</c:v>
                </c:pt>
                <c:pt idx="36">
                  <c:v>25310.6128688764</c:v>
                </c:pt>
                <c:pt idx="37">
                  <c:v>25310.6128688764</c:v>
                </c:pt>
                <c:pt idx="38">
                  <c:v>25310.6128688764</c:v>
                </c:pt>
                <c:pt idx="39">
                  <c:v>25310.6128688764</c:v>
                </c:pt>
                <c:pt idx="40">
                  <c:v>3738.71976559737</c:v>
                </c:pt>
                <c:pt idx="41">
                  <c:v>3738.71976559737</c:v>
                </c:pt>
                <c:pt idx="42">
                  <c:v>3738.71976559737</c:v>
                </c:pt>
                <c:pt idx="43">
                  <c:v>3738.71976559737</c:v>
                </c:pt>
                <c:pt idx="44">
                  <c:v>3738.71976559737</c:v>
                </c:pt>
                <c:pt idx="45">
                  <c:v>3738.71976559737</c:v>
                </c:pt>
                <c:pt idx="46">
                  <c:v>3738.71976559737</c:v>
                </c:pt>
                <c:pt idx="47">
                  <c:v>3738.71976559737</c:v>
                </c:pt>
                <c:pt idx="48">
                  <c:v>1461.3983364282501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BC-47A2-B231-49071CAC0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319056"/>
        <c:axId val="51031643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State of Charge Opimization</c:v>
                </c:pt>
              </c:strCache>
            </c:strRef>
          </c:tx>
          <c:spPr>
            <a:ln w="571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0.100000000000012</c:v>
                </c:pt>
                <c:pt idx="1">
                  <c:v>9.99999999999997E-2</c:v>
                </c:pt>
                <c:pt idx="2">
                  <c:v>9.99999999999997E-2</c:v>
                </c:pt>
                <c:pt idx="3">
                  <c:v>9.9999999999996897E-2</c:v>
                </c:pt>
                <c:pt idx="4">
                  <c:v>9.99999999999997E-2</c:v>
                </c:pt>
                <c:pt idx="5">
                  <c:v>9.99999999999997E-2</c:v>
                </c:pt>
                <c:pt idx="6">
                  <c:v>9.99999999999997E-2</c:v>
                </c:pt>
                <c:pt idx="7">
                  <c:v>9.99999999999997E-2</c:v>
                </c:pt>
                <c:pt idx="8">
                  <c:v>2.8635293255797198</c:v>
                </c:pt>
                <c:pt idx="9">
                  <c:v>5.6270586511594498</c:v>
                </c:pt>
                <c:pt idx="10">
                  <c:v>8.3905879767391696</c:v>
                </c:pt>
                <c:pt idx="11">
                  <c:v>11.1541173023189</c:v>
                </c:pt>
                <c:pt idx="12">
                  <c:v>13.9176466278986</c:v>
                </c:pt>
                <c:pt idx="13">
                  <c:v>16.681175953478299</c:v>
                </c:pt>
                <c:pt idx="14">
                  <c:v>19.444705279058098</c:v>
                </c:pt>
                <c:pt idx="15">
                  <c:v>19.444705279058098</c:v>
                </c:pt>
                <c:pt idx="16">
                  <c:v>19.444705279058098</c:v>
                </c:pt>
                <c:pt idx="17">
                  <c:v>13.0522776533327</c:v>
                </c:pt>
                <c:pt idx="18">
                  <c:v>13.0522776533327</c:v>
                </c:pt>
                <c:pt idx="19">
                  <c:v>13.0522776533327</c:v>
                </c:pt>
                <c:pt idx="20">
                  <c:v>13.0522776533327</c:v>
                </c:pt>
                <c:pt idx="21">
                  <c:v>13.0522776533327</c:v>
                </c:pt>
                <c:pt idx="22">
                  <c:v>13.0522776533327</c:v>
                </c:pt>
                <c:pt idx="23">
                  <c:v>22.2686187175043</c:v>
                </c:pt>
                <c:pt idx="24">
                  <c:v>31.985041377816199</c:v>
                </c:pt>
                <c:pt idx="25">
                  <c:v>41.701464038128101</c:v>
                </c:pt>
                <c:pt idx="26">
                  <c:v>51.4178866984401</c:v>
                </c:pt>
                <c:pt idx="27">
                  <c:v>61.134309358751999</c:v>
                </c:pt>
                <c:pt idx="28">
                  <c:v>70.850732019063898</c:v>
                </c:pt>
                <c:pt idx="29">
                  <c:v>80.567154679375804</c:v>
                </c:pt>
                <c:pt idx="30">
                  <c:v>90.283577339687795</c:v>
                </c:pt>
                <c:pt idx="31">
                  <c:v>99.999999999999702</c:v>
                </c:pt>
                <c:pt idx="32">
                  <c:v>97.415601332785002</c:v>
                </c:pt>
                <c:pt idx="33">
                  <c:v>94.831202665570402</c:v>
                </c:pt>
                <c:pt idx="34">
                  <c:v>92.246803998355702</c:v>
                </c:pt>
                <c:pt idx="35">
                  <c:v>89.662405331141002</c:v>
                </c:pt>
                <c:pt idx="36">
                  <c:v>87.078006663926402</c:v>
                </c:pt>
                <c:pt idx="37">
                  <c:v>84.493607996711702</c:v>
                </c:pt>
                <c:pt idx="38">
                  <c:v>81.909209329497003</c:v>
                </c:pt>
                <c:pt idx="39">
                  <c:v>61.301321448280497</c:v>
                </c:pt>
                <c:pt idx="40">
                  <c:v>56.529801298368902</c:v>
                </c:pt>
                <c:pt idx="41">
                  <c:v>51.7582811484573</c:v>
                </c:pt>
                <c:pt idx="42">
                  <c:v>46.986760998545698</c:v>
                </c:pt>
                <c:pt idx="43">
                  <c:v>42.215240848634103</c:v>
                </c:pt>
                <c:pt idx="44">
                  <c:v>37.443720698722501</c:v>
                </c:pt>
                <c:pt idx="45">
                  <c:v>32.672200548810899</c:v>
                </c:pt>
                <c:pt idx="46">
                  <c:v>27.900680398899201</c:v>
                </c:pt>
                <c:pt idx="47">
                  <c:v>23.129160248987599</c:v>
                </c:pt>
                <c:pt idx="48">
                  <c:v>19.839280213418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BC-47A2-B231-49071CAC0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375080"/>
        <c:axId val="576366224"/>
      </c:lineChart>
      <c:catAx>
        <c:axId val="510319056"/>
        <c:scaling>
          <c:orientation val="minMax"/>
        </c:scaling>
        <c:delete val="0"/>
        <c:axPos val="b"/>
        <c:numFmt formatCode="h:mm\ AM/PM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16432"/>
        <c:crosses val="autoZero"/>
        <c:auto val="1"/>
        <c:lblAlgn val="ctr"/>
        <c:lblOffset val="100"/>
        <c:tickLblSkip val="12"/>
        <c:tickMarkSkip val="12"/>
        <c:noMultiLvlLbl val="0"/>
      </c:catAx>
      <c:valAx>
        <c:axId val="5103164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/>
                  <a:t>Aggregated Energy (kWh</a:t>
                </a:r>
                <a:r>
                  <a:rPr lang="en-US" b="0" baseline="0" dirty="0"/>
                  <a:t> per </a:t>
                </a:r>
                <a:r>
                  <a:rPr lang="en-US" b="0" dirty="0"/>
                  <a:t>30 min) </a:t>
                </a:r>
                <a:endParaRPr lang="en-GB" b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19056"/>
        <c:crosses val="autoZero"/>
        <c:crossBetween val="between"/>
        <c:dispUnits>
          <c:builtInUnit val="thousands"/>
        </c:dispUnits>
      </c:valAx>
      <c:valAx>
        <c:axId val="576366224"/>
        <c:scaling>
          <c:orientation val="minMax"/>
          <c:max val="110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576375080"/>
        <c:crosses val="max"/>
        <c:crossBetween val="between"/>
      </c:valAx>
      <c:catAx>
        <c:axId val="576375080"/>
        <c:scaling>
          <c:orientation val="minMax"/>
        </c:scaling>
        <c:delete val="1"/>
        <c:axPos val="b"/>
        <c:numFmt formatCode="h:mm\ AM/PM" sourceLinked="1"/>
        <c:majorTickMark val="out"/>
        <c:minorTickMark val="none"/>
        <c:tickLblPos val="nextTo"/>
        <c:crossAx val="576366224"/>
        <c:crosses val="autoZero"/>
        <c:auto val="1"/>
        <c:lblAlgn val="ctr"/>
        <c:lblOffset val="100"/>
        <c:noMultiLvlLbl val="0"/>
      </c:cat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509427068532555E-2"/>
          <c:y val="7.2068707220490011E-2"/>
          <c:w val="0.91898114586293489"/>
          <c:h val="0.75201506173003474"/>
        </c:manualLayout>
      </c:layout>
      <c:lineChart>
        <c:grouping val="standard"/>
        <c:varyColors val="0"/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h:mm\ AM/PM</c:formatCode>
                <c:ptCount val="50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6F-4819-97F5-26D27D9EB2D9}"/>
            </c:ext>
          </c:extLst>
        </c:ser>
        <c:ser>
          <c:idx val="3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h:mm\ AM/PM</c:formatCode>
                <c:ptCount val="50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6F-4819-97F5-26D27D9EB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319056"/>
        <c:axId val="510316432"/>
      </c:line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Market Price</c:v>
                </c:pt>
              </c:strCache>
            </c:strRef>
          </c:tx>
          <c:spPr>
            <a:ln w="57150" cap="rnd">
              <a:solidFill>
                <a:srgbClr val="85DFFF"/>
              </a:solidFill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0.28000000000000003</c:v>
                </c:pt>
                <c:pt idx="1">
                  <c:v>0.28000000000000003</c:v>
                </c:pt>
                <c:pt idx="2">
                  <c:v>0.3594</c:v>
                </c:pt>
                <c:pt idx="3">
                  <c:v>0.3594</c:v>
                </c:pt>
                <c:pt idx="4">
                  <c:v>0.40329999999999999</c:v>
                </c:pt>
                <c:pt idx="5">
                  <c:v>0.40329999999999999</c:v>
                </c:pt>
                <c:pt idx="6">
                  <c:v>0.3251</c:v>
                </c:pt>
                <c:pt idx="7">
                  <c:v>0.3251</c:v>
                </c:pt>
                <c:pt idx="8">
                  <c:v>0.25900000000000001</c:v>
                </c:pt>
                <c:pt idx="9">
                  <c:v>0.25900000000000001</c:v>
                </c:pt>
                <c:pt idx="10">
                  <c:v>0.2999</c:v>
                </c:pt>
                <c:pt idx="11">
                  <c:v>0.2999</c:v>
                </c:pt>
                <c:pt idx="12">
                  <c:v>0.443</c:v>
                </c:pt>
                <c:pt idx="13">
                  <c:v>0.443</c:v>
                </c:pt>
                <c:pt idx="14">
                  <c:v>0.53</c:v>
                </c:pt>
                <c:pt idx="15">
                  <c:v>0.53</c:v>
                </c:pt>
                <c:pt idx="16">
                  <c:v>0.38</c:v>
                </c:pt>
                <c:pt idx="17">
                  <c:v>0.38</c:v>
                </c:pt>
                <c:pt idx="18">
                  <c:v>0.41699999999999998</c:v>
                </c:pt>
                <c:pt idx="19">
                  <c:v>0.41699999999999998</c:v>
                </c:pt>
                <c:pt idx="20">
                  <c:v>0.4</c:v>
                </c:pt>
                <c:pt idx="21">
                  <c:v>0.4</c:v>
                </c:pt>
                <c:pt idx="22">
                  <c:v>0.40899999999999997</c:v>
                </c:pt>
                <c:pt idx="23">
                  <c:v>0.40899999999999997</c:v>
                </c:pt>
                <c:pt idx="24">
                  <c:v>0.38740000000000002</c:v>
                </c:pt>
                <c:pt idx="25">
                  <c:v>0.38740000000000002</c:v>
                </c:pt>
                <c:pt idx="26">
                  <c:v>0.40699999999999997</c:v>
                </c:pt>
                <c:pt idx="27">
                  <c:v>0.40699999999999997</c:v>
                </c:pt>
                <c:pt idx="28">
                  <c:v>0.42</c:v>
                </c:pt>
                <c:pt idx="29">
                  <c:v>0.42</c:v>
                </c:pt>
                <c:pt idx="30">
                  <c:v>0.46</c:v>
                </c:pt>
                <c:pt idx="31">
                  <c:v>0.46</c:v>
                </c:pt>
                <c:pt idx="32">
                  <c:v>0.33800000000000002</c:v>
                </c:pt>
                <c:pt idx="33">
                  <c:v>0.33800000000000002</c:v>
                </c:pt>
                <c:pt idx="34">
                  <c:v>0.45300000000000001</c:v>
                </c:pt>
                <c:pt idx="35">
                  <c:v>0.45300000000000001</c:v>
                </c:pt>
                <c:pt idx="36">
                  <c:v>0.47699999999999998</c:v>
                </c:pt>
                <c:pt idx="37">
                  <c:v>0.47699999999999998</c:v>
                </c:pt>
                <c:pt idx="38">
                  <c:v>0.69199999999999995</c:v>
                </c:pt>
                <c:pt idx="39">
                  <c:v>0.69199999999999995</c:v>
                </c:pt>
                <c:pt idx="40">
                  <c:v>0.6996</c:v>
                </c:pt>
                <c:pt idx="41">
                  <c:v>0.6996</c:v>
                </c:pt>
                <c:pt idx="42">
                  <c:v>0.54</c:v>
                </c:pt>
                <c:pt idx="43">
                  <c:v>0.54</c:v>
                </c:pt>
                <c:pt idx="44">
                  <c:v>0.47</c:v>
                </c:pt>
                <c:pt idx="45">
                  <c:v>0.47</c:v>
                </c:pt>
                <c:pt idx="46">
                  <c:v>0.37980000000000003</c:v>
                </c:pt>
                <c:pt idx="47">
                  <c:v>0.37980000000000003</c:v>
                </c:pt>
                <c:pt idx="48">
                  <c:v>0.43569999999999998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F-4819-97F5-26D27D9EB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0515896"/>
        <c:axId val="940514584"/>
      </c:lineChart>
      <c:catAx>
        <c:axId val="510319056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16432"/>
        <c:crosses val="autoZero"/>
        <c:auto val="1"/>
        <c:lblAlgn val="ctr"/>
        <c:lblOffset val="100"/>
        <c:tickLblSkip val="12"/>
        <c:tickMarkSkip val="12"/>
        <c:noMultiLvlLbl val="0"/>
      </c:catAx>
      <c:valAx>
        <c:axId val="510316432"/>
        <c:scaling>
          <c:orientation val="minMax"/>
          <c:max val="0.60000000000000009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19056"/>
        <c:crosses val="autoZero"/>
        <c:crossBetween val="between"/>
      </c:valAx>
      <c:valAx>
        <c:axId val="940514584"/>
        <c:scaling>
          <c:orientation val="minMax"/>
          <c:max val="0.8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515896"/>
        <c:crosses val="max"/>
        <c:crossBetween val="between"/>
      </c:valAx>
      <c:catAx>
        <c:axId val="940515896"/>
        <c:scaling>
          <c:orientation val="minMax"/>
        </c:scaling>
        <c:delete val="1"/>
        <c:axPos val="b"/>
        <c:numFmt formatCode="h:mm\ AM/PM" sourceLinked="1"/>
        <c:majorTickMark val="out"/>
        <c:minorTickMark val="none"/>
        <c:tickLblPos val="nextTo"/>
        <c:crossAx val="940514584"/>
        <c:crosses val="autoZero"/>
        <c:auto val="1"/>
        <c:lblAlgn val="ctr"/>
        <c:lblOffset val="100"/>
        <c:noMultiLvlLbl val="0"/>
      </c:cat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Wholesale market bid</c:v>
                </c:pt>
              </c:strCache>
            </c:strRef>
          </c:tx>
          <c:spPr>
            <a:ln w="76200" cap="rnd">
              <a:solidFill>
                <a:srgbClr val="C8A5E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1.79830049398788E-3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0.216307444861741</c:v>
                </c:pt>
                <c:pt idx="9">
                  <c:v>0</c:v>
                </c:pt>
                <c:pt idx="10">
                  <c:v>0.48335113639404897</c:v>
                </c:pt>
                <c:pt idx="11">
                  <c:v>0.216307444861741</c:v>
                </c:pt>
                <c:pt idx="12">
                  <c:v>0.21630744487265499</c:v>
                </c:pt>
                <c:pt idx="13">
                  <c:v>0.21630744487265499</c:v>
                </c:pt>
                <c:pt idx="14">
                  <c:v>0.21630744487265499</c:v>
                </c:pt>
                <c:pt idx="15">
                  <c:v>22771.481642776998</c:v>
                </c:pt>
                <c:pt idx="16">
                  <c:v>75942.650368774295</c:v>
                </c:pt>
                <c:pt idx="17">
                  <c:v>118608.769663115</c:v>
                </c:pt>
                <c:pt idx="18">
                  <c:v>75942.650368774193</c:v>
                </c:pt>
                <c:pt idx="19">
                  <c:v>75942.650368774295</c:v>
                </c:pt>
                <c:pt idx="20">
                  <c:v>75942.650368774295</c:v>
                </c:pt>
                <c:pt idx="21">
                  <c:v>75942.650368774295</c:v>
                </c:pt>
                <c:pt idx="22">
                  <c:v>75942.650368774295</c:v>
                </c:pt>
                <c:pt idx="23">
                  <c:v>0.72138304021791599</c:v>
                </c:pt>
                <c:pt idx="24">
                  <c:v>0.76052551330940299</c:v>
                </c:pt>
                <c:pt idx="25">
                  <c:v>0</c:v>
                </c:pt>
                <c:pt idx="26">
                  <c:v>1.69943698126008</c:v>
                </c:pt>
                <c:pt idx="27">
                  <c:v>0</c:v>
                </c:pt>
                <c:pt idx="28">
                  <c:v>1.6994369813910499</c:v>
                </c:pt>
                <c:pt idx="29">
                  <c:v>0</c:v>
                </c:pt>
                <c:pt idx="30">
                  <c:v>1.69943698114366</c:v>
                </c:pt>
                <c:pt idx="31">
                  <c:v>0.76052551325119599</c:v>
                </c:pt>
                <c:pt idx="32">
                  <c:v>0.20228649897762799</c:v>
                </c:pt>
                <c:pt idx="33">
                  <c:v>0.20228649897762799</c:v>
                </c:pt>
                <c:pt idx="34">
                  <c:v>0.20228649908312901</c:v>
                </c:pt>
                <c:pt idx="35">
                  <c:v>0.20228649897762799</c:v>
                </c:pt>
                <c:pt idx="36">
                  <c:v>0.20228649897762799</c:v>
                </c:pt>
                <c:pt idx="37">
                  <c:v>0.20228649908312901</c:v>
                </c:pt>
                <c:pt idx="38">
                  <c:v>0.20228649908312901</c:v>
                </c:pt>
                <c:pt idx="39">
                  <c:v>120297.589434095</c:v>
                </c:pt>
                <c:pt idx="40">
                  <c:v>0.37347724960272899</c:v>
                </c:pt>
                <c:pt idx="41">
                  <c:v>0.37347724960272899</c:v>
                </c:pt>
                <c:pt idx="42">
                  <c:v>0.37347724960272899</c:v>
                </c:pt>
                <c:pt idx="43">
                  <c:v>0.37347724960272899</c:v>
                </c:pt>
                <c:pt idx="44">
                  <c:v>0.37347724960272899</c:v>
                </c:pt>
                <c:pt idx="45">
                  <c:v>0.37347724960272899</c:v>
                </c:pt>
                <c:pt idx="46">
                  <c:v>0.37347724960272899</c:v>
                </c:pt>
                <c:pt idx="47">
                  <c:v>0.37347724960272899</c:v>
                </c:pt>
                <c:pt idx="48">
                  <c:v>0.25750605859866499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D9-44EE-8648-BDF473AC2F7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Wholesale market real export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1050.1047141118399</c:v>
                </c:pt>
                <c:pt idx="6">
                  <c:v>1084.41761726188</c:v>
                </c:pt>
                <c:pt idx="7">
                  <c:v>0</c:v>
                </c:pt>
                <c:pt idx="8">
                  <c:v>0</c:v>
                </c:pt>
                <c:pt idx="9">
                  <c:v>859.554660004987</c:v>
                </c:pt>
                <c:pt idx="10">
                  <c:v>429.65331979491799</c:v>
                </c:pt>
                <c:pt idx="11">
                  <c:v>0</c:v>
                </c:pt>
                <c:pt idx="12">
                  <c:v>612.04228131249204</c:v>
                </c:pt>
                <c:pt idx="13">
                  <c:v>0</c:v>
                </c:pt>
                <c:pt idx="14">
                  <c:v>0</c:v>
                </c:pt>
                <c:pt idx="15">
                  <c:v>23418.9529802814</c:v>
                </c:pt>
                <c:pt idx="16">
                  <c:v>83177.391397087806</c:v>
                </c:pt>
                <c:pt idx="17">
                  <c:v>130379.08666463599</c:v>
                </c:pt>
                <c:pt idx="18">
                  <c:v>77517.729261632499</c:v>
                </c:pt>
                <c:pt idx="19">
                  <c:v>78925.3892684077</c:v>
                </c:pt>
                <c:pt idx="20">
                  <c:v>87408.253001952893</c:v>
                </c:pt>
                <c:pt idx="21">
                  <c:v>85674.302291633605</c:v>
                </c:pt>
                <c:pt idx="22">
                  <c:v>76943.691494455998</c:v>
                </c:pt>
                <c:pt idx="23">
                  <c:v>1247.42504540082</c:v>
                </c:pt>
                <c:pt idx="24">
                  <c:v>1241.0113715713601</c:v>
                </c:pt>
                <c:pt idx="25">
                  <c:v>318.08522601718698</c:v>
                </c:pt>
                <c:pt idx="26">
                  <c:v>1818.7502226803599</c:v>
                </c:pt>
                <c:pt idx="27">
                  <c:v>1201.4226745215101</c:v>
                </c:pt>
                <c:pt idx="28">
                  <c:v>1082.2003550619199</c:v>
                </c:pt>
                <c:pt idx="29">
                  <c:v>1325.3430242649999</c:v>
                </c:pt>
                <c:pt idx="30">
                  <c:v>2575.2790908052998</c:v>
                </c:pt>
                <c:pt idx="31">
                  <c:v>6766.0999150913703</c:v>
                </c:pt>
                <c:pt idx="32">
                  <c:v>7623.4641900874904</c:v>
                </c:pt>
                <c:pt idx="33">
                  <c:v>2689.73867891697</c:v>
                </c:pt>
                <c:pt idx="34">
                  <c:v>21.239188325836999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120936.804745891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3465.6456770130799</c:v>
                </c:pt>
                <c:pt idx="45">
                  <c:v>190.89704271742701</c:v>
                </c:pt>
                <c:pt idx="46">
                  <c:v>1607.24526642366</c:v>
                </c:pt>
                <c:pt idx="47">
                  <c:v>250.472752287003</c:v>
                </c:pt>
                <c:pt idx="48">
                  <c:v>391.41393086466502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D9-44EE-8648-BDF473AC2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319056"/>
        <c:axId val="510316432"/>
      </c:line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State of Charge Opimization</c:v>
                </c:pt>
              </c:strCache>
            </c:strRef>
          </c:tx>
          <c:spPr>
            <a:ln w="57150" cap="rnd">
              <a:solidFill>
                <a:srgbClr val="FFD85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Sheet1!$A$2:$A$50</c:f>
              <c:numCache>
                <c:formatCode>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8.3333333333333329E-2</c:v>
                </c:pt>
                <c:pt idx="5">
                  <c:v>0.10416666666666666</c:v>
                </c:pt>
                <c:pt idx="6">
                  <c:v>0.12499999999999999</c:v>
                </c:pt>
                <c:pt idx="7">
                  <c:v>0.14583333333333331</c:v>
                </c:pt>
                <c:pt idx="8">
                  <c:v>0.16666666666666666</c:v>
                </c:pt>
                <c:pt idx="9">
                  <c:v>0.1875</c:v>
                </c:pt>
                <c:pt idx="10">
                  <c:v>0.20833333333333334</c:v>
                </c:pt>
                <c:pt idx="11">
                  <c:v>0.22916666666666669</c:v>
                </c:pt>
                <c:pt idx="12">
                  <c:v>0.25</c:v>
                </c:pt>
                <c:pt idx="13">
                  <c:v>0.27083333333333331</c:v>
                </c:pt>
                <c:pt idx="14">
                  <c:v>0.29166666666666663</c:v>
                </c:pt>
                <c:pt idx="15">
                  <c:v>0.31249999999999994</c:v>
                </c:pt>
                <c:pt idx="16">
                  <c:v>0.33333333333333326</c:v>
                </c:pt>
                <c:pt idx="17">
                  <c:v>0.35416666666666657</c:v>
                </c:pt>
                <c:pt idx="18">
                  <c:v>0.37499999999999989</c:v>
                </c:pt>
                <c:pt idx="19">
                  <c:v>0.3958333333333332</c:v>
                </c:pt>
                <c:pt idx="20">
                  <c:v>0.41666666666666652</c:v>
                </c:pt>
                <c:pt idx="21">
                  <c:v>0.43749999999999983</c:v>
                </c:pt>
                <c:pt idx="22">
                  <c:v>0.45833333333333315</c:v>
                </c:pt>
                <c:pt idx="23">
                  <c:v>0.47916666666666646</c:v>
                </c:pt>
                <c:pt idx="24">
                  <c:v>0.49999999999999978</c:v>
                </c:pt>
                <c:pt idx="25">
                  <c:v>0.52083333333333315</c:v>
                </c:pt>
                <c:pt idx="26">
                  <c:v>0.54166666666666652</c:v>
                </c:pt>
                <c:pt idx="27">
                  <c:v>0.56249999999999989</c:v>
                </c:pt>
                <c:pt idx="28">
                  <c:v>0.58333333333333326</c:v>
                </c:pt>
                <c:pt idx="29">
                  <c:v>0.60416666666666663</c:v>
                </c:pt>
                <c:pt idx="30">
                  <c:v>0.625</c:v>
                </c:pt>
                <c:pt idx="31">
                  <c:v>0.64583333333333337</c:v>
                </c:pt>
                <c:pt idx="32">
                  <c:v>0.66666666666666674</c:v>
                </c:pt>
                <c:pt idx="33">
                  <c:v>0.68750000000000011</c:v>
                </c:pt>
                <c:pt idx="34">
                  <c:v>0.70833333333333348</c:v>
                </c:pt>
                <c:pt idx="35">
                  <c:v>0.72916666666666685</c:v>
                </c:pt>
                <c:pt idx="36">
                  <c:v>0.75000000000000022</c:v>
                </c:pt>
                <c:pt idx="37">
                  <c:v>0.77083333333333359</c:v>
                </c:pt>
                <c:pt idx="38">
                  <c:v>0.79166666666666696</c:v>
                </c:pt>
                <c:pt idx="39">
                  <c:v>0.81250000000000033</c:v>
                </c:pt>
                <c:pt idx="40">
                  <c:v>0.8333333333333337</c:v>
                </c:pt>
                <c:pt idx="41">
                  <c:v>0.85416666666666707</c:v>
                </c:pt>
                <c:pt idx="42">
                  <c:v>0.87500000000000044</c:v>
                </c:pt>
                <c:pt idx="43">
                  <c:v>0.89583333333333381</c:v>
                </c:pt>
                <c:pt idx="44">
                  <c:v>0.91666666666666718</c:v>
                </c:pt>
                <c:pt idx="45">
                  <c:v>0.93750000000000056</c:v>
                </c:pt>
                <c:pt idx="46">
                  <c:v>0.95833333333333393</c:v>
                </c:pt>
                <c:pt idx="47">
                  <c:v>0.9791666666666673</c:v>
                </c:pt>
                <c:pt idx="48">
                  <c:v>1.0000000000000007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0.100000000000012</c:v>
                </c:pt>
                <c:pt idx="1">
                  <c:v>9.99999999999997E-2</c:v>
                </c:pt>
                <c:pt idx="2">
                  <c:v>9.99999999999997E-2</c:v>
                </c:pt>
                <c:pt idx="3">
                  <c:v>9.9999999999996897E-2</c:v>
                </c:pt>
                <c:pt idx="4">
                  <c:v>9.99999999999997E-2</c:v>
                </c:pt>
                <c:pt idx="5">
                  <c:v>9.99999999999997E-2</c:v>
                </c:pt>
                <c:pt idx="6">
                  <c:v>9.99999999999997E-2</c:v>
                </c:pt>
                <c:pt idx="7">
                  <c:v>9.99999999999997E-2</c:v>
                </c:pt>
                <c:pt idx="8">
                  <c:v>2.8635293255797198</c:v>
                </c:pt>
                <c:pt idx="9">
                  <c:v>5.6270586511594498</c:v>
                </c:pt>
                <c:pt idx="10">
                  <c:v>8.3905879767391696</c:v>
                </c:pt>
                <c:pt idx="11">
                  <c:v>11.1541173023189</c:v>
                </c:pt>
                <c:pt idx="12">
                  <c:v>13.9176466278986</c:v>
                </c:pt>
                <c:pt idx="13">
                  <c:v>16.681175953478299</c:v>
                </c:pt>
                <c:pt idx="14">
                  <c:v>19.444705279058098</c:v>
                </c:pt>
                <c:pt idx="15">
                  <c:v>19.444705279058098</c:v>
                </c:pt>
                <c:pt idx="16">
                  <c:v>19.444705279058098</c:v>
                </c:pt>
                <c:pt idx="17">
                  <c:v>13.0522776533327</c:v>
                </c:pt>
                <c:pt idx="18">
                  <c:v>13.0522776533327</c:v>
                </c:pt>
                <c:pt idx="19">
                  <c:v>13.0522776533327</c:v>
                </c:pt>
                <c:pt idx="20">
                  <c:v>13.0522776533327</c:v>
                </c:pt>
                <c:pt idx="21">
                  <c:v>13.0522776533327</c:v>
                </c:pt>
                <c:pt idx="22">
                  <c:v>13.0522776533327</c:v>
                </c:pt>
                <c:pt idx="23">
                  <c:v>22.2686187175043</c:v>
                </c:pt>
                <c:pt idx="24">
                  <c:v>31.985041377816199</c:v>
                </c:pt>
                <c:pt idx="25">
                  <c:v>41.701464038128101</c:v>
                </c:pt>
                <c:pt idx="26">
                  <c:v>51.4178866984401</c:v>
                </c:pt>
                <c:pt idx="27">
                  <c:v>61.134309358751999</c:v>
                </c:pt>
                <c:pt idx="28">
                  <c:v>70.850732019063898</c:v>
                </c:pt>
                <c:pt idx="29">
                  <c:v>80.567154679375804</c:v>
                </c:pt>
                <c:pt idx="30">
                  <c:v>90.283577339687795</c:v>
                </c:pt>
                <c:pt idx="31">
                  <c:v>99.999999999999702</c:v>
                </c:pt>
                <c:pt idx="32">
                  <c:v>97.415601332785002</c:v>
                </c:pt>
                <c:pt idx="33">
                  <c:v>94.831202665570402</c:v>
                </c:pt>
                <c:pt idx="34">
                  <c:v>92.246803998355702</c:v>
                </c:pt>
                <c:pt idx="35">
                  <c:v>89.662405331141002</c:v>
                </c:pt>
                <c:pt idx="36">
                  <c:v>87.078006663926402</c:v>
                </c:pt>
                <c:pt idx="37">
                  <c:v>84.493607996711702</c:v>
                </c:pt>
                <c:pt idx="38">
                  <c:v>81.909209329497003</c:v>
                </c:pt>
                <c:pt idx="39">
                  <c:v>61.301321448280497</c:v>
                </c:pt>
                <c:pt idx="40">
                  <c:v>56.529801298368902</c:v>
                </c:pt>
                <c:pt idx="41">
                  <c:v>51.7582811484573</c:v>
                </c:pt>
                <c:pt idx="42">
                  <c:v>46.986760998545698</c:v>
                </c:pt>
                <c:pt idx="43">
                  <c:v>42.215240848634103</c:v>
                </c:pt>
                <c:pt idx="44">
                  <c:v>37.443720698722501</c:v>
                </c:pt>
                <c:pt idx="45">
                  <c:v>32.672200548810899</c:v>
                </c:pt>
                <c:pt idx="46">
                  <c:v>27.900680398899201</c:v>
                </c:pt>
                <c:pt idx="47">
                  <c:v>23.129160248987599</c:v>
                </c:pt>
                <c:pt idx="48">
                  <c:v>19.839280213418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D9-44EE-8648-BDF473AC2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0515896"/>
        <c:axId val="940514584"/>
      </c:lineChart>
      <c:catAx>
        <c:axId val="510319056"/>
        <c:scaling>
          <c:orientation val="minMax"/>
        </c:scaling>
        <c:delete val="0"/>
        <c:axPos val="b"/>
        <c:numFmt formatCode="h:mm\ AM/PM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16432"/>
        <c:crosses val="autoZero"/>
        <c:auto val="1"/>
        <c:lblAlgn val="ctr"/>
        <c:lblOffset val="100"/>
        <c:tickLblSkip val="12"/>
        <c:tickMarkSkip val="12"/>
        <c:noMultiLvlLbl val="0"/>
      </c:catAx>
      <c:valAx>
        <c:axId val="51031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19056"/>
        <c:crosses val="autoZero"/>
        <c:crossBetween val="between"/>
      </c:valAx>
      <c:valAx>
        <c:axId val="940514584"/>
        <c:scaling>
          <c:orientation val="minMax"/>
          <c:max val="110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515896"/>
        <c:crosses val="max"/>
        <c:crossBetween val="between"/>
      </c:valAx>
      <c:catAx>
        <c:axId val="940515896"/>
        <c:scaling>
          <c:orientation val="minMax"/>
        </c:scaling>
        <c:delete val="1"/>
        <c:axPos val="b"/>
        <c:numFmt formatCode="h:mm\ AM/PM" sourceLinked="1"/>
        <c:majorTickMark val="out"/>
        <c:minorTickMark val="none"/>
        <c:tickLblPos val="nextTo"/>
        <c:crossAx val="940514584"/>
        <c:crosses val="autoZero"/>
        <c:auto val="1"/>
        <c:lblAlgn val="ctr"/>
        <c:lblOffset val="100"/>
        <c:noMultiLvlLbl val="0"/>
      </c:cat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41F0A5-EDB1-44ED-A710-B04655A3E7C2}" type="datetime1">
              <a:rPr lang="en-US"/>
              <a:pPr>
                <a:defRPr/>
              </a:pPr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emissions-by-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" y="1981200"/>
            <a:ext cx="9067800" cy="1470025"/>
          </a:xfrm>
        </p:spPr>
        <p:txBody>
          <a:bodyPr/>
          <a:lstStyle/>
          <a:p>
            <a:pPr eaLnBrk="1" hangingPunct="1"/>
            <a:r>
              <a:rPr lang="en-GB" sz="4000" dirty="0"/>
              <a:t>Optimal Residential Battery Scheduling with </a:t>
            </a:r>
            <a:r>
              <a:rPr lang="en-GB" sz="4000" dirty="0" smtClean="0"/>
              <a:t>Asset Lifespan </a:t>
            </a:r>
            <a:r>
              <a:rPr lang="en-GB" sz="4000" dirty="0"/>
              <a:t>Consideration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4491" y="5943600"/>
            <a:ext cx="6400800" cy="457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1800" dirty="0" smtClean="0"/>
              <a:t>B. </a:t>
            </a:r>
            <a:r>
              <a:rPr lang="en-GB" sz="1800" dirty="0"/>
              <a:t>Couraud, </a:t>
            </a:r>
            <a:r>
              <a:rPr lang="en-GB" sz="1800" dirty="0" smtClean="0"/>
              <a:t>S. </a:t>
            </a:r>
            <a:r>
              <a:rPr lang="en-GB" sz="1800" dirty="0"/>
              <a:t>Norbu, </a:t>
            </a:r>
            <a:r>
              <a:rPr lang="en-GB" sz="1800" dirty="0" smtClean="0"/>
              <a:t>M. </a:t>
            </a:r>
            <a:r>
              <a:rPr lang="en-GB" sz="1800" dirty="0"/>
              <a:t>Andoni, </a:t>
            </a:r>
            <a:r>
              <a:rPr lang="en-GB" sz="1800" dirty="0" smtClean="0"/>
              <a:t>V. </a:t>
            </a:r>
            <a:r>
              <a:rPr lang="en-GB" sz="1800" dirty="0"/>
              <a:t>Robu, </a:t>
            </a:r>
            <a:r>
              <a:rPr lang="en-GB" sz="1800" dirty="0" smtClean="0"/>
              <a:t>H. </a:t>
            </a:r>
            <a:r>
              <a:rPr lang="en-GB" sz="1800" dirty="0"/>
              <a:t>Gharavi, </a:t>
            </a:r>
            <a:r>
              <a:rPr lang="en-GB" sz="1800" dirty="0" smtClean="0"/>
              <a:t>D. </a:t>
            </a:r>
            <a:r>
              <a:rPr lang="en-GB" sz="1800" dirty="0"/>
              <a:t>Flynn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409700" y="3581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 smtClean="0"/>
              <a:t>ISGT Europe 2020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324000">
              <a:spcBef>
                <a:spcPts val="2400"/>
              </a:spcBef>
            </a:pPr>
            <a:r>
              <a:rPr lang="en-GB" sz="2400" dirty="0" smtClean="0"/>
              <a:t>We proposed a new MILP optimization formulation for battery operation optimization that includes battery cycles impact</a:t>
            </a:r>
          </a:p>
          <a:p>
            <a:pPr marL="324000">
              <a:spcBef>
                <a:spcPts val="2400"/>
              </a:spcBef>
            </a:pPr>
            <a:r>
              <a:rPr lang="en-GB" sz="2400" dirty="0" smtClean="0"/>
              <a:t>Computation time is considerable</a:t>
            </a:r>
          </a:p>
          <a:p>
            <a:pPr marL="324000">
              <a:spcBef>
                <a:spcPts val="2400"/>
              </a:spcBef>
            </a:pPr>
            <a:r>
              <a:rPr lang="en-GB" sz="2400" dirty="0" smtClean="0"/>
              <a:t>For normal use, there is no tangible financial benefits compared to other existing methods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54729" y="-264319"/>
            <a:ext cx="92202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0" y="5562600"/>
            <a:ext cx="92202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3614392" y="527815"/>
            <a:ext cx="4648200" cy="1869151"/>
            <a:chOff x="601901" y="1417638"/>
            <a:chExt cx="8313499" cy="3343056"/>
          </a:xfrm>
        </p:grpSpPr>
        <p:sp>
          <p:nvSpPr>
            <p:cNvPr id="5" name="TextBox 4"/>
            <p:cNvSpPr txBox="1"/>
            <p:nvPr/>
          </p:nvSpPr>
          <p:spPr>
            <a:xfrm>
              <a:off x="7408634" y="4041594"/>
              <a:ext cx="751738" cy="495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GB" sz="12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t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4772F1-D023-4334-B996-39145CA1A5C4}"/>
                </a:ext>
              </a:extLst>
            </p:cNvPr>
            <p:cNvGrpSpPr/>
            <p:nvPr/>
          </p:nvGrpSpPr>
          <p:grpSpPr>
            <a:xfrm>
              <a:off x="6892048" y="2577112"/>
              <a:ext cx="300996" cy="547487"/>
              <a:chOff x="3629395" y="1290991"/>
              <a:chExt cx="2649432" cy="5271735"/>
            </a:xfrm>
          </p:grpSpPr>
          <p:pic>
            <p:nvPicPr>
              <p:cNvPr id="7" name="Picture 6" descr="Résultat de recherche d'images pour &quot;batterye symbol&quot;">
                <a:extLst>
                  <a:ext uri="{FF2B5EF4-FFF2-40B4-BE49-F238E27FC236}">
                    <a16:creationId xmlns:a16="http://schemas.microsoft.com/office/drawing/2014/main" id="{9BB0EC72-2B61-4E3B-B992-63A10B169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90"/>
              <a:stretch/>
            </p:blipFill>
            <p:spPr bwMode="auto">
              <a:xfrm>
                <a:off x="5431519" y="4385146"/>
                <a:ext cx="120253" cy="2814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ounded Rectangle 188">
                <a:extLst>
                  <a:ext uri="{FF2B5EF4-FFF2-40B4-BE49-F238E27FC236}">
                    <a16:creationId xmlns:a16="http://schemas.microsoft.com/office/drawing/2014/main" id="{4EE2DACC-DA7F-4DC4-95EB-EF55E0588CF4}"/>
                  </a:ext>
                </a:extLst>
              </p:cNvPr>
              <p:cNvSpPr/>
              <p:nvPr/>
            </p:nvSpPr>
            <p:spPr>
              <a:xfrm>
                <a:off x="3629395" y="1818634"/>
                <a:ext cx="2649432" cy="4744092"/>
              </a:xfrm>
              <a:prstGeom prst="roundRect">
                <a:avLst>
                  <a:gd name="adj" fmla="val 127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B71563-6795-4E09-9275-3CD209CA139E}"/>
                  </a:ext>
                </a:extLst>
              </p:cNvPr>
              <p:cNvSpPr/>
              <p:nvPr/>
            </p:nvSpPr>
            <p:spPr>
              <a:xfrm>
                <a:off x="4416004" y="1290991"/>
                <a:ext cx="1064964" cy="6627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" name="Freeform 190">
                <a:extLst>
                  <a:ext uri="{FF2B5EF4-FFF2-40B4-BE49-F238E27FC236}">
                    <a16:creationId xmlns:a16="http://schemas.microsoft.com/office/drawing/2014/main" id="{CBD828B7-31E0-4B5F-B215-C0E8EC3055D2}"/>
                  </a:ext>
                </a:extLst>
              </p:cNvPr>
              <p:cNvSpPr/>
              <p:nvPr/>
            </p:nvSpPr>
            <p:spPr>
              <a:xfrm>
                <a:off x="4143375" y="2609850"/>
                <a:ext cx="1581150" cy="3371850"/>
              </a:xfrm>
              <a:custGeom>
                <a:avLst/>
                <a:gdLst>
                  <a:gd name="connsiteX0" fmla="*/ 1057275 w 1581150"/>
                  <a:gd name="connsiteY0" fmla="*/ 0 h 3371850"/>
                  <a:gd name="connsiteX1" fmla="*/ 0 w 1581150"/>
                  <a:gd name="connsiteY1" fmla="*/ 1962150 h 3371850"/>
                  <a:gd name="connsiteX2" fmla="*/ 771525 w 1581150"/>
                  <a:gd name="connsiteY2" fmla="*/ 1771650 h 3371850"/>
                  <a:gd name="connsiteX3" fmla="*/ 552450 w 1581150"/>
                  <a:gd name="connsiteY3" fmla="*/ 3371850 h 3371850"/>
                  <a:gd name="connsiteX4" fmla="*/ 1581150 w 1581150"/>
                  <a:gd name="connsiteY4" fmla="*/ 1447800 h 3371850"/>
                  <a:gd name="connsiteX5" fmla="*/ 990600 w 1581150"/>
                  <a:gd name="connsiteY5" fmla="*/ 1514475 h 3371850"/>
                  <a:gd name="connsiteX6" fmla="*/ 1057275 w 1581150"/>
                  <a:gd name="connsiteY6" fmla="*/ 0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150" h="3371850">
                    <a:moveTo>
                      <a:pt x="1057275" y="0"/>
                    </a:moveTo>
                    <a:lnTo>
                      <a:pt x="0" y="1962150"/>
                    </a:lnTo>
                    <a:lnTo>
                      <a:pt x="771525" y="1771650"/>
                    </a:lnTo>
                    <a:lnTo>
                      <a:pt x="552450" y="3371850"/>
                    </a:lnTo>
                    <a:lnTo>
                      <a:pt x="1581150" y="1447800"/>
                    </a:lnTo>
                    <a:lnTo>
                      <a:pt x="990600" y="1514475"/>
                    </a:lnTo>
                    <a:lnTo>
                      <a:pt x="105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6774325" y="3597397"/>
              <a:ext cx="530778" cy="502888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pic>
          <p:nvPicPr>
            <p:cNvPr id="12" name="Picture 2" descr="RÃ©sultat de recherche d'images pour &quot;electric grid symbol&quot;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67" r="13888"/>
            <a:stretch/>
          </p:blipFill>
          <p:spPr bwMode="auto">
            <a:xfrm>
              <a:off x="8150139" y="2328941"/>
              <a:ext cx="765261" cy="109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704327" y="1807596"/>
              <a:ext cx="2499196" cy="681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scheduling forecast algorithm</a:t>
              </a:r>
              <a:endParaRPr lang="en-GB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185" y="1548418"/>
              <a:ext cx="2490883" cy="342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forecast</a:t>
              </a:r>
              <a:endParaRPr lang="en-GB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2185" y="1977131"/>
              <a:ext cx="2490883" cy="342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 forecast</a:t>
              </a:r>
              <a:endParaRPr lang="en-GB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2183" y="2405844"/>
              <a:ext cx="2490883" cy="342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Prices forecast</a:t>
              </a:r>
              <a:endParaRPr lang="en-GB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Elbow Connector 16"/>
            <p:cNvCxnSpPr>
              <a:stCxn id="14" idx="3"/>
              <a:endCxn id="13" idx="1"/>
            </p:cNvCxnSpPr>
            <p:nvPr/>
          </p:nvCxnSpPr>
          <p:spPr>
            <a:xfrm>
              <a:off x="3093068" y="1719686"/>
              <a:ext cx="611259" cy="42871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3"/>
              <a:endCxn id="13" idx="1"/>
            </p:cNvCxnSpPr>
            <p:nvPr/>
          </p:nvCxnSpPr>
          <p:spPr>
            <a:xfrm flipV="1">
              <a:off x="3093068" y="2148398"/>
              <a:ext cx="61125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6" idx="3"/>
              <a:endCxn id="13" idx="1"/>
            </p:cNvCxnSpPr>
            <p:nvPr/>
          </p:nvCxnSpPr>
          <p:spPr>
            <a:xfrm flipV="1">
              <a:off x="3093067" y="2148398"/>
              <a:ext cx="611260" cy="42871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704327" y="3221592"/>
              <a:ext cx="2499196" cy="681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Battery control algorithm</a:t>
              </a:r>
              <a:endParaRPr lang="en-GB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02" y="2957746"/>
              <a:ext cx="2490883" cy="342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Time production</a:t>
              </a:r>
              <a:endParaRPr lang="en-GB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902" y="3386458"/>
              <a:ext cx="2490883" cy="342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Time demand</a:t>
              </a:r>
              <a:endParaRPr lang="en-GB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901" y="3815171"/>
              <a:ext cx="2490883" cy="342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Time price</a:t>
              </a:r>
              <a:endParaRPr lang="en-GB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Elbow Connector 23"/>
            <p:cNvCxnSpPr>
              <a:stCxn id="21" idx="3"/>
            </p:cNvCxnSpPr>
            <p:nvPr/>
          </p:nvCxnSpPr>
          <p:spPr>
            <a:xfrm>
              <a:off x="3092785" y="3129013"/>
              <a:ext cx="622431" cy="43095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0" idx="1"/>
            </p:cNvCxnSpPr>
            <p:nvPr/>
          </p:nvCxnSpPr>
          <p:spPr>
            <a:xfrm>
              <a:off x="3092785" y="3557726"/>
              <a:ext cx="611541" cy="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</p:cNvCxnSpPr>
            <p:nvPr/>
          </p:nvCxnSpPr>
          <p:spPr>
            <a:xfrm flipV="1">
              <a:off x="3092784" y="3559970"/>
              <a:ext cx="622433" cy="42646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2"/>
              <a:endCxn id="20" idx="0"/>
            </p:cNvCxnSpPr>
            <p:nvPr/>
          </p:nvCxnSpPr>
          <p:spPr>
            <a:xfrm>
              <a:off x="4953925" y="2489198"/>
              <a:ext cx="0" cy="73239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Image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6648112" y="1792422"/>
              <a:ext cx="776015" cy="253491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601901" y="4488914"/>
              <a:ext cx="635209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37110" y="4320317"/>
              <a:ext cx="2268400" cy="440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Possible power flow</a:t>
              </a:r>
              <a:endParaRPr lang="en-GB" sz="1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Elbow Connector 30"/>
            <p:cNvCxnSpPr>
              <a:stCxn id="28" idx="3"/>
              <a:endCxn id="12" idx="1"/>
            </p:cNvCxnSpPr>
            <p:nvPr/>
          </p:nvCxnSpPr>
          <p:spPr>
            <a:xfrm>
              <a:off x="7424127" y="1919168"/>
              <a:ext cx="726012" cy="95760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0" idx="3"/>
              <a:endCxn id="8" idx="1"/>
            </p:cNvCxnSpPr>
            <p:nvPr/>
          </p:nvCxnSpPr>
          <p:spPr>
            <a:xfrm flipV="1">
              <a:off x="6203523" y="2878254"/>
              <a:ext cx="688525" cy="684008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8" idx="3"/>
              <a:endCxn id="11" idx="8"/>
            </p:cNvCxnSpPr>
            <p:nvPr/>
          </p:nvCxnSpPr>
          <p:spPr>
            <a:xfrm>
              <a:off x="7193045" y="2878254"/>
              <a:ext cx="43424" cy="1222031"/>
            </a:xfrm>
            <a:prstGeom prst="bentConnector3">
              <a:avLst>
                <a:gd name="adj1" fmla="val 1366175"/>
              </a:avLst>
            </a:prstGeom>
            <a:ln w="571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2000">
                    <a:schemeClr val="bg1">
                      <a:lumMod val="65000"/>
                    </a:schemeClr>
                  </a:gs>
                </a:gsLst>
                <a:lin ang="5400000" scaled="0"/>
              </a:gra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8" idx="3"/>
              <a:endCxn id="8" idx="3"/>
            </p:cNvCxnSpPr>
            <p:nvPr/>
          </p:nvCxnSpPr>
          <p:spPr>
            <a:xfrm flipH="1">
              <a:off x="7193045" y="1919168"/>
              <a:ext cx="231083" cy="959086"/>
            </a:xfrm>
            <a:prstGeom prst="bentConnector3">
              <a:avLst>
                <a:gd name="adj1" fmla="val -155546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05103" y="1417638"/>
              <a:ext cx="814813" cy="495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GB" sz="12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 t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18171" y="2200855"/>
              <a:ext cx="875019" cy="495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GB" sz="12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 t</a:t>
              </a:r>
              <a:endPara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55065" y="2516333"/>
            <a:ext cx="5233869" cy="307777"/>
          </a:xfrm>
          <a:prstGeom prst="rect">
            <a:avLst/>
          </a:prstGeom>
          <a:noFill/>
          <a:ln w="28575">
            <a:solidFill>
              <a:srgbClr val="4A793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Optimization of Batteries’ schedule considering batteries cycling</a:t>
            </a:r>
            <a:endParaRPr lang="en-GB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237" y="2839103"/>
            <a:ext cx="2582750" cy="14053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1523" y="2882927"/>
                <a:ext cx="4687677" cy="2209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sz="1400" dirty="0" smtClean="0"/>
                  <a:t>MILP Optimization problem: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∈[0,24]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523" y="2882927"/>
                <a:ext cx="4687677" cy="2209800"/>
              </a:xfrm>
              <a:blipFill>
                <a:blip r:embed="rId6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548373" y="4007781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Energy import cost</a:t>
            </a:r>
            <a:endParaRPr lang="en-GB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4351333" y="4014467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Battery Schedule</a:t>
            </a:r>
            <a:endParaRPr lang="en-GB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938824" y="4004493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Energy export revenue</a:t>
            </a:r>
            <a:endParaRPr lang="en-GB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400800" y="3454427"/>
            <a:ext cx="0" cy="533400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044609" y="3429000"/>
            <a:ext cx="0" cy="585467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86400" y="3541792"/>
            <a:ext cx="0" cy="421804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82" y="5234861"/>
            <a:ext cx="3081934" cy="153466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0231" y="4868126"/>
            <a:ext cx="3060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Accurately capture Cycles Depth of Discharge</a:t>
            </a:r>
            <a:endParaRPr lang="en-GB" sz="11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7366" y="5185329"/>
            <a:ext cx="3010971" cy="166140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142576" y="4803974"/>
            <a:ext cx="3864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However, it is computationally intensive, so requires a reduction of time horizon</a:t>
            </a:r>
            <a:endParaRPr lang="en-GB" sz="1100" dirty="0"/>
          </a:p>
        </p:txBody>
      </p:sp>
      <p:sp>
        <p:nvSpPr>
          <p:cNvPr id="54" name="Title 1"/>
          <p:cNvSpPr txBox="1">
            <a:spLocks/>
          </p:cNvSpPr>
          <p:nvPr/>
        </p:nvSpPr>
        <p:spPr bwMode="auto">
          <a:xfrm>
            <a:off x="228600" y="-87106"/>
            <a:ext cx="8686800" cy="574649"/>
          </a:xfrm>
          <a:prstGeom prst="rect">
            <a:avLst/>
          </a:prstGeom>
          <a:solidFill>
            <a:schemeClr val="bg1"/>
          </a:solidFill>
          <a:ln w="28575">
            <a:solidFill>
              <a:srgbClr val="4A79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sz="2000" b="1" dirty="0" smtClean="0"/>
              <a:t>Optimal Residential Battery Scheduling with Asset Lifespan Consideration</a:t>
            </a:r>
            <a:endParaRPr lang="en-US" sz="2000" b="1" dirty="0" smtClean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1824" y="2514600"/>
            <a:ext cx="9144000" cy="0"/>
          </a:xfrm>
          <a:prstGeom prst="line">
            <a:avLst/>
          </a:prstGeom>
          <a:ln w="28575">
            <a:solidFill>
              <a:srgbClr val="4A7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3648" y="4326350"/>
            <a:ext cx="9144000" cy="0"/>
          </a:xfrm>
          <a:prstGeom prst="line">
            <a:avLst/>
          </a:prstGeom>
          <a:ln w="28575">
            <a:solidFill>
              <a:srgbClr val="4A7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714870" y="1062784"/>
            <a:ext cx="930670" cy="552267"/>
            <a:chOff x="1598735" y="3821744"/>
            <a:chExt cx="450303" cy="265688"/>
          </a:xfrm>
        </p:grpSpPr>
        <p:sp>
          <p:nvSpPr>
            <p:cNvPr id="60" name="Rounded Rectangle 59"/>
            <p:cNvSpPr/>
            <p:nvPr/>
          </p:nvSpPr>
          <p:spPr>
            <a:xfrm rot="2924549">
              <a:off x="1663078" y="3758437"/>
              <a:ext cx="28953" cy="1576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656270" y="3824991"/>
              <a:ext cx="246345" cy="234581"/>
            </a:xfrm>
            <a:custGeom>
              <a:avLst/>
              <a:gdLst>
                <a:gd name="connsiteX0" fmla="*/ 546100 w 1130300"/>
                <a:gd name="connsiteY0" fmla="*/ 0 h 1076325"/>
                <a:gd name="connsiteX1" fmla="*/ 0 w 1130300"/>
                <a:gd name="connsiteY1" fmla="*/ 514350 h 1076325"/>
                <a:gd name="connsiteX2" fmla="*/ 104775 w 1130300"/>
                <a:gd name="connsiteY2" fmla="*/ 552450 h 1076325"/>
                <a:gd name="connsiteX3" fmla="*/ 149225 w 1130300"/>
                <a:gd name="connsiteY3" fmla="*/ 558800 h 1076325"/>
                <a:gd name="connsiteX4" fmla="*/ 168275 w 1130300"/>
                <a:gd name="connsiteY4" fmla="*/ 1060450 h 1076325"/>
                <a:gd name="connsiteX5" fmla="*/ 438150 w 1130300"/>
                <a:gd name="connsiteY5" fmla="*/ 1057275 h 1076325"/>
                <a:gd name="connsiteX6" fmla="*/ 441325 w 1130300"/>
                <a:gd name="connsiteY6" fmla="*/ 730250 h 1076325"/>
                <a:gd name="connsiteX7" fmla="*/ 698500 w 1130300"/>
                <a:gd name="connsiteY7" fmla="*/ 739775 h 1076325"/>
                <a:gd name="connsiteX8" fmla="*/ 688975 w 1130300"/>
                <a:gd name="connsiteY8" fmla="*/ 1076325 h 1076325"/>
                <a:gd name="connsiteX9" fmla="*/ 990600 w 1130300"/>
                <a:gd name="connsiteY9" fmla="*/ 1066800 h 1076325"/>
                <a:gd name="connsiteX10" fmla="*/ 990600 w 1130300"/>
                <a:gd name="connsiteY10" fmla="*/ 558800 h 1076325"/>
                <a:gd name="connsiteX11" fmla="*/ 1069975 w 1130300"/>
                <a:gd name="connsiteY11" fmla="*/ 533400 h 1076325"/>
                <a:gd name="connsiteX12" fmla="*/ 1130300 w 1130300"/>
                <a:gd name="connsiteY12" fmla="*/ 523875 h 1076325"/>
                <a:gd name="connsiteX13" fmla="*/ 1019175 w 1130300"/>
                <a:gd name="connsiteY13" fmla="*/ 374650 h 1076325"/>
                <a:gd name="connsiteX14" fmla="*/ 1019175 w 1130300"/>
                <a:gd name="connsiteY14" fmla="*/ 79375 h 1076325"/>
                <a:gd name="connsiteX15" fmla="*/ 765175 w 1130300"/>
                <a:gd name="connsiteY15" fmla="*/ 79375 h 1076325"/>
                <a:gd name="connsiteX16" fmla="*/ 755650 w 1130300"/>
                <a:gd name="connsiteY16" fmla="*/ 155575 h 1076325"/>
                <a:gd name="connsiteX17" fmla="*/ 546100 w 1130300"/>
                <a:gd name="connsiteY17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0300" h="1076325">
                  <a:moveTo>
                    <a:pt x="546100" y="0"/>
                  </a:moveTo>
                  <a:lnTo>
                    <a:pt x="0" y="514350"/>
                  </a:lnTo>
                  <a:lnTo>
                    <a:pt x="104775" y="552450"/>
                  </a:lnTo>
                  <a:lnTo>
                    <a:pt x="149225" y="558800"/>
                  </a:lnTo>
                  <a:lnTo>
                    <a:pt x="168275" y="1060450"/>
                  </a:lnTo>
                  <a:lnTo>
                    <a:pt x="438150" y="1057275"/>
                  </a:lnTo>
                  <a:cubicBezTo>
                    <a:pt x="439208" y="948267"/>
                    <a:pt x="440267" y="839258"/>
                    <a:pt x="441325" y="730250"/>
                  </a:cubicBezTo>
                  <a:lnTo>
                    <a:pt x="698500" y="739775"/>
                  </a:lnTo>
                  <a:lnTo>
                    <a:pt x="688975" y="1076325"/>
                  </a:lnTo>
                  <a:lnTo>
                    <a:pt x="990600" y="1066800"/>
                  </a:lnTo>
                  <a:lnTo>
                    <a:pt x="990600" y="558800"/>
                  </a:lnTo>
                  <a:lnTo>
                    <a:pt x="1069975" y="533400"/>
                  </a:lnTo>
                  <a:lnTo>
                    <a:pt x="1130300" y="523875"/>
                  </a:lnTo>
                  <a:lnTo>
                    <a:pt x="1019175" y="374650"/>
                  </a:lnTo>
                  <a:lnTo>
                    <a:pt x="1019175" y="79375"/>
                  </a:lnTo>
                  <a:lnTo>
                    <a:pt x="765175" y="79375"/>
                  </a:lnTo>
                  <a:lnTo>
                    <a:pt x="755650" y="155575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FC9908"/>
            </a:solidFill>
            <a:ln>
              <a:solidFill>
                <a:srgbClr val="FC9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C4772F1-D023-4334-B996-39145CA1A5C4}"/>
                </a:ext>
              </a:extLst>
            </p:cNvPr>
            <p:cNvGrpSpPr/>
            <p:nvPr/>
          </p:nvGrpSpPr>
          <p:grpSpPr>
            <a:xfrm>
              <a:off x="1906263" y="3827736"/>
              <a:ext cx="142775" cy="259696"/>
              <a:chOff x="3629395" y="1290991"/>
              <a:chExt cx="2649432" cy="5271735"/>
            </a:xfrm>
            <a:solidFill>
              <a:schemeClr val="tx1"/>
            </a:solidFill>
          </p:grpSpPr>
          <p:pic>
            <p:nvPicPr>
              <p:cNvPr id="64" name="Picture 63" descr="Résultat de recherche d'images pour &quot;batterye symbol&quot;">
                <a:extLst>
                  <a:ext uri="{FF2B5EF4-FFF2-40B4-BE49-F238E27FC236}">
                    <a16:creationId xmlns:a16="http://schemas.microsoft.com/office/drawing/2014/main" id="{9BB0EC72-2B61-4E3B-B992-63A10B169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90"/>
              <a:stretch/>
            </p:blipFill>
            <p:spPr bwMode="auto">
              <a:xfrm>
                <a:off x="5431519" y="4385146"/>
                <a:ext cx="120253" cy="281479"/>
              </a:xfrm>
              <a:prstGeom prst="rect">
                <a:avLst/>
              </a:prstGeom>
              <a:grpFill/>
            </p:spPr>
          </p:pic>
          <p:sp>
            <p:nvSpPr>
              <p:cNvPr id="65" name="Rounded Rectangle 188">
                <a:extLst>
                  <a:ext uri="{FF2B5EF4-FFF2-40B4-BE49-F238E27FC236}">
                    <a16:creationId xmlns:a16="http://schemas.microsoft.com/office/drawing/2014/main" id="{4EE2DACC-DA7F-4DC4-95EB-EF55E0588CF4}"/>
                  </a:ext>
                </a:extLst>
              </p:cNvPr>
              <p:cNvSpPr/>
              <p:nvPr/>
            </p:nvSpPr>
            <p:spPr>
              <a:xfrm>
                <a:off x="3629395" y="1818634"/>
                <a:ext cx="2649432" cy="4744092"/>
              </a:xfrm>
              <a:prstGeom prst="roundRect">
                <a:avLst>
                  <a:gd name="adj" fmla="val 127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B71563-6795-4E09-9275-3CD209CA139E}"/>
                  </a:ext>
                </a:extLst>
              </p:cNvPr>
              <p:cNvSpPr/>
              <p:nvPr/>
            </p:nvSpPr>
            <p:spPr>
              <a:xfrm>
                <a:off x="4416004" y="1290991"/>
                <a:ext cx="1064964" cy="6627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CBD828B7-31E0-4B5F-B215-C0E8EC3055D2}"/>
                  </a:ext>
                </a:extLst>
              </p:cNvPr>
              <p:cNvSpPr/>
              <p:nvPr/>
            </p:nvSpPr>
            <p:spPr>
              <a:xfrm>
                <a:off x="4143375" y="2609850"/>
                <a:ext cx="1581150" cy="3371850"/>
              </a:xfrm>
              <a:custGeom>
                <a:avLst/>
                <a:gdLst>
                  <a:gd name="connsiteX0" fmla="*/ 1057275 w 1581150"/>
                  <a:gd name="connsiteY0" fmla="*/ 0 h 3371850"/>
                  <a:gd name="connsiteX1" fmla="*/ 0 w 1581150"/>
                  <a:gd name="connsiteY1" fmla="*/ 1962150 h 3371850"/>
                  <a:gd name="connsiteX2" fmla="*/ 771525 w 1581150"/>
                  <a:gd name="connsiteY2" fmla="*/ 1771650 h 3371850"/>
                  <a:gd name="connsiteX3" fmla="*/ 552450 w 1581150"/>
                  <a:gd name="connsiteY3" fmla="*/ 3371850 h 3371850"/>
                  <a:gd name="connsiteX4" fmla="*/ 1581150 w 1581150"/>
                  <a:gd name="connsiteY4" fmla="*/ 1447800 h 3371850"/>
                  <a:gd name="connsiteX5" fmla="*/ 990600 w 1581150"/>
                  <a:gd name="connsiteY5" fmla="*/ 1514475 h 3371850"/>
                  <a:gd name="connsiteX6" fmla="*/ 1057275 w 1581150"/>
                  <a:gd name="connsiteY6" fmla="*/ 0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150" h="3371850">
                    <a:moveTo>
                      <a:pt x="1057275" y="0"/>
                    </a:moveTo>
                    <a:lnTo>
                      <a:pt x="0" y="1962150"/>
                    </a:lnTo>
                    <a:lnTo>
                      <a:pt x="771525" y="1771650"/>
                    </a:lnTo>
                    <a:lnTo>
                      <a:pt x="552450" y="3371850"/>
                    </a:lnTo>
                    <a:lnTo>
                      <a:pt x="1581150" y="1447800"/>
                    </a:lnTo>
                    <a:lnTo>
                      <a:pt x="990600" y="1514475"/>
                    </a:lnTo>
                    <a:lnTo>
                      <a:pt x="105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1645059" y="3821744"/>
              <a:ext cx="254426" cy="241057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69852" y="833275"/>
            <a:ext cx="646897" cy="795836"/>
            <a:chOff x="7341728" y="830376"/>
            <a:chExt cx="734632" cy="1000425"/>
          </a:xfrm>
          <a:solidFill>
            <a:schemeClr val="bg1"/>
          </a:solidFill>
        </p:grpSpPr>
        <p:sp>
          <p:nvSpPr>
            <p:cNvPr id="69" name="Freeform 68"/>
            <p:cNvSpPr/>
            <p:nvPr/>
          </p:nvSpPr>
          <p:spPr>
            <a:xfrm>
              <a:off x="7658050" y="1249776"/>
              <a:ext cx="80963" cy="581025"/>
            </a:xfrm>
            <a:custGeom>
              <a:avLst/>
              <a:gdLst>
                <a:gd name="connsiteX0" fmla="*/ 0 w 80963"/>
                <a:gd name="connsiteY0" fmla="*/ 578644 h 581025"/>
                <a:gd name="connsiteX1" fmla="*/ 80963 w 80963"/>
                <a:gd name="connsiteY1" fmla="*/ 581025 h 581025"/>
                <a:gd name="connsiteX2" fmla="*/ 59532 w 80963"/>
                <a:gd name="connsiteY2" fmla="*/ 0 h 581025"/>
                <a:gd name="connsiteX3" fmla="*/ 28575 w 80963"/>
                <a:gd name="connsiteY3" fmla="*/ 11906 h 581025"/>
                <a:gd name="connsiteX4" fmla="*/ 19050 w 80963"/>
                <a:gd name="connsiteY4" fmla="*/ 4763 h 581025"/>
                <a:gd name="connsiteX5" fmla="*/ 0 w 80963"/>
                <a:gd name="connsiteY5" fmla="*/ 5786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3" h="581025">
                  <a:moveTo>
                    <a:pt x="0" y="578644"/>
                  </a:moveTo>
                  <a:lnTo>
                    <a:pt x="80963" y="581025"/>
                  </a:lnTo>
                  <a:lnTo>
                    <a:pt x="59532" y="0"/>
                  </a:lnTo>
                  <a:lnTo>
                    <a:pt x="28575" y="11906"/>
                  </a:lnTo>
                  <a:lnTo>
                    <a:pt x="19050" y="4763"/>
                  </a:lnTo>
                  <a:lnTo>
                    <a:pt x="0" y="578644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99709" y="830376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Freeform 70"/>
            <p:cNvSpPr/>
            <p:nvPr/>
          </p:nvSpPr>
          <p:spPr>
            <a:xfrm rot="7256560">
              <a:off x="7821566" y="1101688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 rot="14518661">
              <a:off x="7479841" y="1181261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Oval 72"/>
            <p:cNvSpPr/>
            <p:nvPr/>
          </p:nvSpPr>
          <p:spPr>
            <a:xfrm>
              <a:off x="7658050" y="1192262"/>
              <a:ext cx="71977" cy="71977"/>
            </a:xfrm>
            <a:prstGeom prst="ellipse">
              <a:avLst/>
            </a:pr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242634" y="3515336"/>
            <a:ext cx="938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Cycles Cost</a:t>
            </a:r>
            <a:endParaRPr lang="en-GB" sz="1100" dirty="0"/>
          </a:p>
        </p:txBody>
      </p:sp>
      <p:cxnSp>
        <p:nvCxnSpPr>
          <p:cNvPr id="79" name="Elbow Connector 78"/>
          <p:cNvCxnSpPr>
            <a:stCxn id="78" idx="0"/>
          </p:cNvCxnSpPr>
          <p:nvPr/>
        </p:nvCxnSpPr>
        <p:spPr>
          <a:xfrm rot="16200000" flipV="1">
            <a:off x="8051161" y="2854823"/>
            <a:ext cx="268832" cy="1052193"/>
          </a:xfrm>
          <a:prstGeom prst="bentConnector2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51523" y="4328082"/>
            <a:ext cx="782587" cy="307777"/>
          </a:xfrm>
          <a:prstGeom prst="rect">
            <a:avLst/>
          </a:prstGeom>
          <a:noFill/>
          <a:ln w="28575">
            <a:solidFill>
              <a:srgbClr val="4A793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Results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49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8" y="1417638"/>
            <a:ext cx="8421752" cy="4525963"/>
          </a:xfrm>
        </p:spPr>
        <p:txBody>
          <a:bodyPr/>
          <a:lstStyle/>
          <a:p>
            <a:r>
              <a:rPr lang="en-GB" sz="2500" dirty="0" smtClean="0"/>
              <a:t>Paris Agreement</a:t>
            </a:r>
            <a:r>
              <a:rPr lang="en-GB" sz="2500" dirty="0"/>
              <a:t>: 32 kg </a:t>
            </a:r>
            <a:r>
              <a:rPr lang="en-GB" sz="2500" dirty="0" smtClean="0">
                <a:sym typeface="Wingdings" panose="05000000000000000000" pitchFamily="2" charset="2"/>
              </a:rPr>
              <a:t> 5.5 kg </a:t>
            </a:r>
            <a:r>
              <a:rPr lang="en-GB" sz="2500" dirty="0" smtClean="0"/>
              <a:t>CO2 </a:t>
            </a:r>
            <a:r>
              <a:rPr lang="en-GB" sz="2500" dirty="0" err="1"/>
              <a:t>eq</a:t>
            </a:r>
            <a:r>
              <a:rPr lang="en-GB" sz="2500" dirty="0"/>
              <a:t>/day </a:t>
            </a:r>
            <a:endParaRPr lang="en-GB" sz="2500" dirty="0" smtClean="0"/>
          </a:p>
          <a:p>
            <a:r>
              <a:rPr lang="en-GB" sz="2500" dirty="0" smtClean="0"/>
              <a:t>Need to increase resident Renewable energy consumption</a:t>
            </a:r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15390" y="2667000"/>
            <a:ext cx="4528610" cy="3783103"/>
            <a:chOff x="4615390" y="2667000"/>
            <a:chExt cx="4528610" cy="37831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5390" y="2667000"/>
              <a:ext cx="4528610" cy="378310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5486400" y="3279491"/>
              <a:ext cx="2514600" cy="2514600"/>
              <a:chOff x="5486400" y="3279491"/>
              <a:chExt cx="2514600" cy="2514600"/>
            </a:xfrm>
            <a:solidFill>
              <a:schemeClr val="bg1">
                <a:lumMod val="95000"/>
                <a:alpha val="54000"/>
              </a:schemeClr>
            </a:solidFill>
          </p:grpSpPr>
          <p:sp>
            <p:nvSpPr>
              <p:cNvPr id="8" name="Pie 7"/>
              <p:cNvSpPr/>
              <p:nvPr/>
            </p:nvSpPr>
            <p:spPr>
              <a:xfrm>
                <a:off x="5486400" y="3294804"/>
                <a:ext cx="2514600" cy="2483976"/>
              </a:xfrm>
              <a:prstGeom prst="pie">
                <a:avLst>
                  <a:gd name="adj1" fmla="val 3392575"/>
                  <a:gd name="adj2" fmla="val 71145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ie 8"/>
              <p:cNvSpPr/>
              <p:nvPr/>
            </p:nvSpPr>
            <p:spPr>
              <a:xfrm rot="17406549">
                <a:off x="5486400" y="3294803"/>
                <a:ext cx="2514600" cy="2483976"/>
              </a:xfrm>
              <a:prstGeom prst="pie">
                <a:avLst>
                  <a:gd name="adj1" fmla="val 4035557"/>
                  <a:gd name="adj2" fmla="val 61941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2648" y="2452734"/>
            <a:ext cx="51466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500" dirty="0" smtClean="0"/>
              <a:t>Reduction of Feed in Tariffs</a:t>
            </a:r>
          </a:p>
          <a:p>
            <a:pPr marL="0" indent="0">
              <a:buNone/>
            </a:pPr>
            <a:r>
              <a:rPr lang="en-GB" sz="2500" dirty="0">
                <a:sym typeface="Wingdings" panose="05000000000000000000" pitchFamily="2" charset="2"/>
              </a:rPr>
              <a:t> </a:t>
            </a:r>
            <a:r>
              <a:rPr lang="en-GB" sz="2500" dirty="0" smtClean="0">
                <a:sym typeface="Wingdings" panose="05000000000000000000" pitchFamily="2" charset="2"/>
              </a:rPr>
              <a:t>     </a:t>
            </a:r>
            <a:r>
              <a:rPr lang="en-GB" sz="2500" dirty="0">
                <a:sym typeface="Wingdings" panose="05000000000000000000" pitchFamily="2" charset="2"/>
              </a:rPr>
              <a:t>Incentive for self consumption</a:t>
            </a:r>
            <a:endParaRPr lang="en-GB" sz="2500" dirty="0" smtClean="0"/>
          </a:p>
          <a:p>
            <a:r>
              <a:rPr lang="en-GB" sz="2500" dirty="0" smtClean="0"/>
              <a:t>Development of Residential batteries: Tesla, LG, …</a:t>
            </a:r>
          </a:p>
          <a:p>
            <a:endParaRPr lang="en-GB" sz="2500" dirty="0"/>
          </a:p>
          <a:p>
            <a:r>
              <a:rPr lang="en-GB" sz="2500" dirty="0" smtClean="0"/>
              <a:t>How to optimally control batteries to reduce their simple payback period ?</a:t>
            </a:r>
          </a:p>
          <a:p>
            <a:endParaRPr lang="en-GB" sz="2500" dirty="0" smtClean="0"/>
          </a:p>
          <a:p>
            <a:pPr marL="0" indent="0">
              <a:buNone/>
            </a:pPr>
            <a:endParaRPr lang="en-GB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744FB-8A8D-401A-AA2D-DED878A7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556870"/>
            <a:ext cx="37667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1000" i="1" dirty="0">
                <a:solidFill>
                  <a:schemeClr val="bg1"/>
                </a:solidFill>
              </a:rPr>
              <a:t>Source: </a:t>
            </a:r>
            <a:r>
              <a:rPr lang="fr-FR" sz="1000" i="1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fr-FR" sz="1000" i="1" dirty="0" smtClean="0">
                <a:solidFill>
                  <a:schemeClr val="bg1"/>
                </a:solidFill>
                <a:hlinkClick r:id="rId3"/>
              </a:rPr>
              <a:t>ourworldindata.org/emissions-by-sector</a:t>
            </a:r>
            <a:r>
              <a:rPr lang="fr-FR" sz="1000" i="1" dirty="0" smtClean="0">
                <a:solidFill>
                  <a:schemeClr val="bg1"/>
                </a:solidFill>
              </a:rPr>
              <a:t> </a:t>
            </a:r>
            <a:endParaRPr kumimoji="0" lang="fr-FR" altLang="fr-FR" sz="10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84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Battery Control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8635" y="4041594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t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4772F1-D023-4334-B996-39145CA1A5C4}"/>
              </a:ext>
            </a:extLst>
          </p:cNvPr>
          <p:cNvGrpSpPr/>
          <p:nvPr/>
        </p:nvGrpSpPr>
        <p:grpSpPr>
          <a:xfrm>
            <a:off x="6892048" y="2577112"/>
            <a:ext cx="300996" cy="547487"/>
            <a:chOff x="3629395" y="1290991"/>
            <a:chExt cx="2649432" cy="5271735"/>
          </a:xfrm>
        </p:grpSpPr>
        <p:pic>
          <p:nvPicPr>
            <p:cNvPr id="7" name="Picture 6" descr="Résultat de recherche d'images pour &quot;batterye symbol&quot;">
              <a:extLst>
                <a:ext uri="{FF2B5EF4-FFF2-40B4-BE49-F238E27FC236}">
                  <a16:creationId xmlns:a16="http://schemas.microsoft.com/office/drawing/2014/main" id="{9BB0EC72-2B61-4E3B-B992-63A10B169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90"/>
            <a:stretch/>
          </p:blipFill>
          <p:spPr bwMode="auto">
            <a:xfrm>
              <a:off x="5431519" y="4385146"/>
              <a:ext cx="120253" cy="28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188">
              <a:extLst>
                <a:ext uri="{FF2B5EF4-FFF2-40B4-BE49-F238E27FC236}">
                  <a16:creationId xmlns:a16="http://schemas.microsoft.com/office/drawing/2014/main" id="{4EE2DACC-DA7F-4DC4-95EB-EF55E0588CF4}"/>
                </a:ext>
              </a:extLst>
            </p:cNvPr>
            <p:cNvSpPr/>
            <p:nvPr/>
          </p:nvSpPr>
          <p:spPr>
            <a:xfrm>
              <a:off x="3629395" y="1818634"/>
              <a:ext cx="2649432" cy="4744092"/>
            </a:xfrm>
            <a:prstGeom prst="roundRect">
              <a:avLst>
                <a:gd name="adj" fmla="val 127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B71563-6795-4E09-9275-3CD209CA139E}"/>
                </a:ext>
              </a:extLst>
            </p:cNvPr>
            <p:cNvSpPr/>
            <p:nvPr/>
          </p:nvSpPr>
          <p:spPr>
            <a:xfrm>
              <a:off x="4416004" y="1290991"/>
              <a:ext cx="1064964" cy="6627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" name="Freeform 190">
              <a:extLst>
                <a:ext uri="{FF2B5EF4-FFF2-40B4-BE49-F238E27FC236}">
                  <a16:creationId xmlns:a16="http://schemas.microsoft.com/office/drawing/2014/main" id="{CBD828B7-31E0-4B5F-B215-C0E8EC3055D2}"/>
                </a:ext>
              </a:extLst>
            </p:cNvPr>
            <p:cNvSpPr/>
            <p:nvPr/>
          </p:nvSpPr>
          <p:spPr>
            <a:xfrm>
              <a:off x="4143375" y="2609850"/>
              <a:ext cx="1581150" cy="3371850"/>
            </a:xfrm>
            <a:custGeom>
              <a:avLst/>
              <a:gdLst>
                <a:gd name="connsiteX0" fmla="*/ 1057275 w 1581150"/>
                <a:gd name="connsiteY0" fmla="*/ 0 h 3371850"/>
                <a:gd name="connsiteX1" fmla="*/ 0 w 1581150"/>
                <a:gd name="connsiteY1" fmla="*/ 1962150 h 3371850"/>
                <a:gd name="connsiteX2" fmla="*/ 771525 w 1581150"/>
                <a:gd name="connsiteY2" fmla="*/ 1771650 h 3371850"/>
                <a:gd name="connsiteX3" fmla="*/ 552450 w 1581150"/>
                <a:gd name="connsiteY3" fmla="*/ 3371850 h 3371850"/>
                <a:gd name="connsiteX4" fmla="*/ 1581150 w 1581150"/>
                <a:gd name="connsiteY4" fmla="*/ 1447800 h 3371850"/>
                <a:gd name="connsiteX5" fmla="*/ 990600 w 1581150"/>
                <a:gd name="connsiteY5" fmla="*/ 1514475 h 3371850"/>
                <a:gd name="connsiteX6" fmla="*/ 1057275 w 1581150"/>
                <a:gd name="connsiteY6" fmla="*/ 0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0" h="3371850">
                  <a:moveTo>
                    <a:pt x="1057275" y="0"/>
                  </a:moveTo>
                  <a:lnTo>
                    <a:pt x="0" y="1962150"/>
                  </a:lnTo>
                  <a:lnTo>
                    <a:pt x="771525" y="1771650"/>
                  </a:lnTo>
                  <a:lnTo>
                    <a:pt x="552450" y="3371850"/>
                  </a:lnTo>
                  <a:lnTo>
                    <a:pt x="1581150" y="1447800"/>
                  </a:lnTo>
                  <a:lnTo>
                    <a:pt x="990600" y="151447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6774325" y="3597397"/>
            <a:ext cx="530778" cy="502888"/>
          </a:xfrm>
          <a:custGeom>
            <a:avLst/>
            <a:gdLst>
              <a:gd name="connsiteX0" fmla="*/ 276225 w 552450"/>
              <a:gd name="connsiteY0" fmla="*/ 0 h 519112"/>
              <a:gd name="connsiteX1" fmla="*/ 0 w 552450"/>
              <a:gd name="connsiteY1" fmla="*/ 261937 h 519112"/>
              <a:gd name="connsiteX2" fmla="*/ 83344 w 552450"/>
              <a:gd name="connsiteY2" fmla="*/ 261937 h 519112"/>
              <a:gd name="connsiteX3" fmla="*/ 80963 w 552450"/>
              <a:gd name="connsiteY3" fmla="*/ 519112 h 519112"/>
              <a:gd name="connsiteX4" fmla="*/ 219075 w 552450"/>
              <a:gd name="connsiteY4" fmla="*/ 519112 h 519112"/>
              <a:gd name="connsiteX5" fmla="*/ 219075 w 552450"/>
              <a:gd name="connsiteY5" fmla="*/ 357187 h 519112"/>
              <a:gd name="connsiteX6" fmla="*/ 338138 w 552450"/>
              <a:gd name="connsiteY6" fmla="*/ 357187 h 519112"/>
              <a:gd name="connsiteX7" fmla="*/ 338138 w 552450"/>
              <a:gd name="connsiteY7" fmla="*/ 519112 h 519112"/>
              <a:gd name="connsiteX8" fmla="*/ 481013 w 552450"/>
              <a:gd name="connsiteY8" fmla="*/ 519112 h 519112"/>
              <a:gd name="connsiteX9" fmla="*/ 481013 w 552450"/>
              <a:gd name="connsiteY9" fmla="*/ 264319 h 519112"/>
              <a:gd name="connsiteX10" fmla="*/ 552450 w 552450"/>
              <a:gd name="connsiteY10" fmla="*/ 264319 h 519112"/>
              <a:gd name="connsiteX11" fmla="*/ 485775 w 552450"/>
              <a:gd name="connsiteY11" fmla="*/ 197644 h 519112"/>
              <a:gd name="connsiteX12" fmla="*/ 485775 w 552450"/>
              <a:gd name="connsiteY12" fmla="*/ 40481 h 519112"/>
              <a:gd name="connsiteX13" fmla="*/ 373857 w 552450"/>
              <a:gd name="connsiteY13" fmla="*/ 40481 h 519112"/>
              <a:gd name="connsiteX14" fmla="*/ 373857 w 552450"/>
              <a:gd name="connsiteY14" fmla="*/ 90487 h 519112"/>
              <a:gd name="connsiteX15" fmla="*/ 276225 w 552450"/>
              <a:gd name="connsiteY15" fmla="*/ 0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450" h="519112">
                <a:moveTo>
                  <a:pt x="276225" y="0"/>
                </a:moveTo>
                <a:lnTo>
                  <a:pt x="0" y="261937"/>
                </a:lnTo>
                <a:lnTo>
                  <a:pt x="83344" y="261937"/>
                </a:lnTo>
                <a:cubicBezTo>
                  <a:pt x="82550" y="347662"/>
                  <a:pt x="81757" y="433387"/>
                  <a:pt x="80963" y="519112"/>
                </a:cubicBezTo>
                <a:lnTo>
                  <a:pt x="219075" y="519112"/>
                </a:lnTo>
                <a:lnTo>
                  <a:pt x="219075" y="357187"/>
                </a:lnTo>
                <a:lnTo>
                  <a:pt x="338138" y="357187"/>
                </a:lnTo>
                <a:lnTo>
                  <a:pt x="338138" y="519112"/>
                </a:lnTo>
                <a:lnTo>
                  <a:pt x="481013" y="519112"/>
                </a:lnTo>
                <a:lnTo>
                  <a:pt x="481013" y="264319"/>
                </a:lnTo>
                <a:lnTo>
                  <a:pt x="552450" y="264319"/>
                </a:lnTo>
                <a:lnTo>
                  <a:pt x="485775" y="197644"/>
                </a:lnTo>
                <a:lnTo>
                  <a:pt x="485775" y="40481"/>
                </a:lnTo>
                <a:lnTo>
                  <a:pt x="373857" y="40481"/>
                </a:lnTo>
                <a:lnTo>
                  <a:pt x="373857" y="90487"/>
                </a:lnTo>
                <a:lnTo>
                  <a:pt x="276225" y="0"/>
                </a:lnTo>
                <a:close/>
              </a:path>
            </a:pathLst>
          </a:custGeom>
          <a:solidFill>
            <a:schemeClr val="bg1"/>
          </a:solidFill>
          <a:ln w="41275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RÃ©sultat de recherche d'images pour &quot;electric grid symbol&quot;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7" r="13888"/>
          <a:stretch/>
        </p:blipFill>
        <p:spPr bwMode="auto">
          <a:xfrm>
            <a:off x="8150139" y="2328941"/>
            <a:ext cx="765261" cy="109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704327" y="1807596"/>
            <a:ext cx="2499196" cy="681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scheduling forecast algorithm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185" y="1548418"/>
            <a:ext cx="2490883" cy="342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2185" y="1977131"/>
            <a:ext cx="2490883" cy="342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183" y="2405844"/>
            <a:ext cx="2490883" cy="342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forecast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/>
          <p:cNvCxnSpPr>
            <a:stCxn id="14" idx="3"/>
            <a:endCxn id="13" idx="1"/>
          </p:cNvCxnSpPr>
          <p:nvPr/>
        </p:nvCxnSpPr>
        <p:spPr>
          <a:xfrm>
            <a:off x="3093068" y="1719686"/>
            <a:ext cx="611259" cy="42871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3" idx="1"/>
          </p:cNvCxnSpPr>
          <p:nvPr/>
        </p:nvCxnSpPr>
        <p:spPr>
          <a:xfrm flipV="1">
            <a:off x="3093068" y="2148398"/>
            <a:ext cx="61125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13" idx="1"/>
          </p:cNvCxnSpPr>
          <p:nvPr/>
        </p:nvCxnSpPr>
        <p:spPr>
          <a:xfrm flipV="1">
            <a:off x="3093067" y="2148398"/>
            <a:ext cx="611260" cy="42871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04327" y="3221592"/>
            <a:ext cx="2499196" cy="681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control algorithm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02" y="2957746"/>
            <a:ext cx="2490883" cy="342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production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02" y="3386458"/>
            <a:ext cx="2490883" cy="342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demand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901" y="3815171"/>
            <a:ext cx="2490883" cy="342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price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stCxn id="21" idx="3"/>
          </p:cNvCxnSpPr>
          <p:nvPr/>
        </p:nvCxnSpPr>
        <p:spPr>
          <a:xfrm>
            <a:off x="3092785" y="3129013"/>
            <a:ext cx="622431" cy="43095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3"/>
            <a:endCxn id="20" idx="1"/>
          </p:cNvCxnSpPr>
          <p:nvPr/>
        </p:nvCxnSpPr>
        <p:spPr>
          <a:xfrm>
            <a:off x="3092785" y="3557726"/>
            <a:ext cx="611541" cy="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3"/>
          </p:cNvCxnSpPr>
          <p:nvPr/>
        </p:nvCxnSpPr>
        <p:spPr>
          <a:xfrm flipV="1">
            <a:off x="3092784" y="3559970"/>
            <a:ext cx="622433" cy="42646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20" idx="0"/>
          </p:cNvCxnSpPr>
          <p:nvPr/>
        </p:nvCxnSpPr>
        <p:spPr>
          <a:xfrm>
            <a:off x="4953925" y="2489198"/>
            <a:ext cx="0" cy="73239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648112" y="1792422"/>
            <a:ext cx="776015" cy="2534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601901" y="4488914"/>
            <a:ext cx="635209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37110" y="4320317"/>
            <a:ext cx="1697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power flow</a:t>
            </a:r>
            <a:endParaRPr lang="en-GB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Elbow Connector 30"/>
          <p:cNvCxnSpPr>
            <a:stCxn id="28" idx="3"/>
            <a:endCxn id="12" idx="1"/>
          </p:cNvCxnSpPr>
          <p:nvPr/>
        </p:nvCxnSpPr>
        <p:spPr>
          <a:xfrm>
            <a:off x="7424127" y="1919168"/>
            <a:ext cx="726012" cy="957607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8" idx="1"/>
          </p:cNvCxnSpPr>
          <p:nvPr/>
        </p:nvCxnSpPr>
        <p:spPr>
          <a:xfrm flipV="1">
            <a:off x="6203523" y="2878254"/>
            <a:ext cx="688525" cy="684008"/>
          </a:xfrm>
          <a:prstGeom prst="bentConnector3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3"/>
            <a:endCxn id="11" idx="8"/>
          </p:cNvCxnSpPr>
          <p:nvPr/>
        </p:nvCxnSpPr>
        <p:spPr>
          <a:xfrm>
            <a:off x="7193045" y="2878254"/>
            <a:ext cx="43424" cy="1222031"/>
          </a:xfrm>
          <a:prstGeom prst="bentConnector3">
            <a:avLst>
              <a:gd name="adj1" fmla="val 1366175"/>
            </a:avLst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2000">
                  <a:schemeClr val="bg1">
                    <a:lumMod val="65000"/>
                  </a:schemeClr>
                </a:gs>
              </a:gsLst>
              <a:lin ang="5400000" scaled="0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3"/>
            <a:endCxn id="8" idx="3"/>
          </p:cNvCxnSpPr>
          <p:nvPr/>
        </p:nvCxnSpPr>
        <p:spPr>
          <a:xfrm flipH="1">
            <a:off x="7193045" y="1919168"/>
            <a:ext cx="231083" cy="959086"/>
          </a:xfrm>
          <a:prstGeom prst="bentConnector3">
            <a:avLst>
              <a:gd name="adj1" fmla="val -155546"/>
            </a:avLst>
          </a:prstGeom>
          <a:ln w="5715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5103" y="1417638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 t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170" y="220085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 t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4853590"/>
            <a:ext cx="8458200" cy="1446874"/>
          </a:xfrm>
        </p:spPr>
        <p:txBody>
          <a:bodyPr/>
          <a:lstStyle/>
          <a:p>
            <a:pPr marL="0" indent="0">
              <a:buNone/>
            </a:pPr>
            <a:r>
              <a:rPr lang="en-GB" sz="2500" dirty="0" smtClean="0"/>
              <a:t>Optimization can be done using Linear Programming methods or evolutionary based algorithms</a:t>
            </a:r>
          </a:p>
          <a:p>
            <a:pPr marL="0" indent="0">
              <a:buNone/>
            </a:pPr>
            <a:r>
              <a:rPr lang="en-GB" sz="2500" dirty="0"/>
              <a:t>	</a:t>
            </a:r>
            <a:r>
              <a:rPr lang="en-GB" sz="2500" dirty="0" smtClean="0">
                <a:sym typeface="Wingdings" panose="05000000000000000000" pitchFamily="2" charset="2"/>
              </a:rPr>
              <a:t> this work focuses on Linear Programming approaches</a:t>
            </a: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7938"/>
            <a:ext cx="8991600" cy="4970462"/>
          </a:xfrm>
        </p:spPr>
        <p:txBody>
          <a:bodyPr/>
          <a:lstStyle/>
          <a:p>
            <a:r>
              <a:rPr lang="en-GB" sz="2500" dirty="0" smtClean="0"/>
              <a:t>Battery control is a well studied field: charge/discharge schedule</a:t>
            </a:r>
          </a:p>
          <a:p>
            <a:r>
              <a:rPr lang="en-GB" sz="2500" dirty="0" smtClean="0"/>
              <a:t>Cycles of battery operation affect its life time</a:t>
            </a:r>
          </a:p>
          <a:p>
            <a:endParaRPr lang="en-GB" sz="2500" dirty="0"/>
          </a:p>
          <a:p>
            <a:endParaRPr lang="en-GB" sz="2500" dirty="0" smtClean="0"/>
          </a:p>
          <a:p>
            <a:endParaRPr lang="en-GB" sz="2500" dirty="0"/>
          </a:p>
          <a:p>
            <a:endParaRPr lang="en-GB" sz="2500" dirty="0" smtClean="0"/>
          </a:p>
          <a:p>
            <a:endParaRPr lang="en-GB" sz="2500" dirty="0" smtClean="0"/>
          </a:p>
          <a:p>
            <a:r>
              <a:rPr lang="en-GB" sz="2500" dirty="0" smtClean="0"/>
              <a:t>Optimization based schedules must include cycles into consideration</a:t>
            </a:r>
          </a:p>
          <a:p>
            <a:r>
              <a:rPr lang="en-GB" sz="2500" dirty="0" smtClean="0"/>
              <a:t>Previous work only consider batteries with cycles starting from 100% State of Charge </a:t>
            </a:r>
            <a:r>
              <a:rPr lang="en-GB" sz="2500" dirty="0" smtClean="0">
                <a:sym typeface="Wingdings" panose="05000000000000000000" pitchFamily="2" charset="2"/>
              </a:rPr>
              <a:t> need a new formulation</a:t>
            </a:r>
            <a:endParaRPr lang="en-GB" sz="2500" dirty="0" smtClean="0"/>
          </a:p>
          <a:p>
            <a:pPr marL="0" indent="0">
              <a:buNone/>
            </a:pPr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3319" y="2209800"/>
            <a:ext cx="4157362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923"/>
            <a:ext cx="9144000" cy="1143000"/>
          </a:xfrm>
        </p:spPr>
        <p:txBody>
          <a:bodyPr/>
          <a:lstStyle/>
          <a:p>
            <a:r>
              <a:rPr lang="en-GB" sz="4000" dirty="0" smtClean="0"/>
              <a:t>Conventional Battery Control Optimization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209800"/>
              </a:xfrm>
            </p:spPr>
            <p:txBody>
              <a:bodyPr/>
              <a:lstStyle/>
              <a:p>
                <a:r>
                  <a:rPr lang="en-GB" sz="2800" dirty="0" smtClean="0"/>
                  <a:t>MILP Optimization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∈[0,24]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209800"/>
              </a:xfrm>
              <a:blipFill>
                <a:blip r:embed="rId2"/>
                <a:stretch>
                  <a:fillRect l="-1333" t="-2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709446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Energy import cost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70944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Battery Schedule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65869" y="27094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Energy export revenue</a:t>
            </a:r>
            <a:endParaRPr lang="en-GB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07697" y="2176046"/>
            <a:ext cx="0" cy="533400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72200" y="2176046"/>
            <a:ext cx="0" cy="533400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5600" y="2483763"/>
            <a:ext cx="0" cy="225683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3276600"/>
            <a:ext cx="868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Optimization variables:</a:t>
            </a:r>
          </a:p>
          <a:p>
            <a:pPr lvl="1"/>
            <a:r>
              <a:rPr lang="en-GB" sz="2400" dirty="0" smtClean="0"/>
              <a:t>Battery power for every time step (24 elements vector for </a:t>
            </a:r>
            <a:r>
              <a:rPr lang="en-GB" sz="2400" dirty="0" err="1" smtClean="0"/>
              <a:t>e.g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Other continuous/binary variables to ensure:</a:t>
            </a:r>
          </a:p>
          <a:p>
            <a:pPr lvl="2"/>
            <a:r>
              <a:rPr lang="en-GB" sz="2000" dirty="0" err="1" smtClean="0"/>
              <a:t>SoC</a:t>
            </a:r>
            <a:r>
              <a:rPr lang="en-GB" sz="2000" dirty="0" smtClean="0"/>
              <a:t> limits are met</a:t>
            </a:r>
          </a:p>
          <a:p>
            <a:pPr lvl="2"/>
            <a:r>
              <a:rPr lang="en-GB" sz="2000" dirty="0" smtClean="0"/>
              <a:t>Household import and export are computed </a:t>
            </a:r>
          </a:p>
          <a:p>
            <a:pPr lvl="2"/>
            <a:r>
              <a:rPr lang="en-GB" sz="2000" dirty="0" smtClean="0"/>
              <a:t>Battery operation is physically possible (no simultaneous charge and discharge)</a:t>
            </a:r>
          </a:p>
          <a:p>
            <a:pPr marL="0" indent="0">
              <a:buFont typeface="Arial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712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Based 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44012460"/>
              </p:ext>
            </p:extLst>
          </p:nvPr>
        </p:nvGraphicFramePr>
        <p:xfrm>
          <a:off x="1980111" y="1934103"/>
          <a:ext cx="6116237" cy="220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985" y="1244247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of implementation for day-ahead operations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4136" y="2821443"/>
            <a:ext cx="930670" cy="552267"/>
            <a:chOff x="1598735" y="3821744"/>
            <a:chExt cx="450303" cy="265688"/>
          </a:xfrm>
        </p:grpSpPr>
        <p:sp>
          <p:nvSpPr>
            <p:cNvPr id="38" name="Rounded Rectangle 37"/>
            <p:cNvSpPr/>
            <p:nvPr/>
          </p:nvSpPr>
          <p:spPr>
            <a:xfrm rot="2924549">
              <a:off x="1663078" y="3758437"/>
              <a:ext cx="28953" cy="1576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656270" y="3824991"/>
              <a:ext cx="246345" cy="234581"/>
            </a:xfrm>
            <a:custGeom>
              <a:avLst/>
              <a:gdLst>
                <a:gd name="connsiteX0" fmla="*/ 546100 w 1130300"/>
                <a:gd name="connsiteY0" fmla="*/ 0 h 1076325"/>
                <a:gd name="connsiteX1" fmla="*/ 0 w 1130300"/>
                <a:gd name="connsiteY1" fmla="*/ 514350 h 1076325"/>
                <a:gd name="connsiteX2" fmla="*/ 104775 w 1130300"/>
                <a:gd name="connsiteY2" fmla="*/ 552450 h 1076325"/>
                <a:gd name="connsiteX3" fmla="*/ 149225 w 1130300"/>
                <a:gd name="connsiteY3" fmla="*/ 558800 h 1076325"/>
                <a:gd name="connsiteX4" fmla="*/ 168275 w 1130300"/>
                <a:gd name="connsiteY4" fmla="*/ 1060450 h 1076325"/>
                <a:gd name="connsiteX5" fmla="*/ 438150 w 1130300"/>
                <a:gd name="connsiteY5" fmla="*/ 1057275 h 1076325"/>
                <a:gd name="connsiteX6" fmla="*/ 441325 w 1130300"/>
                <a:gd name="connsiteY6" fmla="*/ 730250 h 1076325"/>
                <a:gd name="connsiteX7" fmla="*/ 698500 w 1130300"/>
                <a:gd name="connsiteY7" fmla="*/ 739775 h 1076325"/>
                <a:gd name="connsiteX8" fmla="*/ 688975 w 1130300"/>
                <a:gd name="connsiteY8" fmla="*/ 1076325 h 1076325"/>
                <a:gd name="connsiteX9" fmla="*/ 990600 w 1130300"/>
                <a:gd name="connsiteY9" fmla="*/ 1066800 h 1076325"/>
                <a:gd name="connsiteX10" fmla="*/ 990600 w 1130300"/>
                <a:gd name="connsiteY10" fmla="*/ 558800 h 1076325"/>
                <a:gd name="connsiteX11" fmla="*/ 1069975 w 1130300"/>
                <a:gd name="connsiteY11" fmla="*/ 533400 h 1076325"/>
                <a:gd name="connsiteX12" fmla="*/ 1130300 w 1130300"/>
                <a:gd name="connsiteY12" fmla="*/ 523875 h 1076325"/>
                <a:gd name="connsiteX13" fmla="*/ 1019175 w 1130300"/>
                <a:gd name="connsiteY13" fmla="*/ 374650 h 1076325"/>
                <a:gd name="connsiteX14" fmla="*/ 1019175 w 1130300"/>
                <a:gd name="connsiteY14" fmla="*/ 79375 h 1076325"/>
                <a:gd name="connsiteX15" fmla="*/ 765175 w 1130300"/>
                <a:gd name="connsiteY15" fmla="*/ 79375 h 1076325"/>
                <a:gd name="connsiteX16" fmla="*/ 755650 w 1130300"/>
                <a:gd name="connsiteY16" fmla="*/ 155575 h 1076325"/>
                <a:gd name="connsiteX17" fmla="*/ 546100 w 1130300"/>
                <a:gd name="connsiteY17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0300" h="1076325">
                  <a:moveTo>
                    <a:pt x="546100" y="0"/>
                  </a:moveTo>
                  <a:lnTo>
                    <a:pt x="0" y="514350"/>
                  </a:lnTo>
                  <a:lnTo>
                    <a:pt x="104775" y="552450"/>
                  </a:lnTo>
                  <a:lnTo>
                    <a:pt x="149225" y="558800"/>
                  </a:lnTo>
                  <a:lnTo>
                    <a:pt x="168275" y="1060450"/>
                  </a:lnTo>
                  <a:lnTo>
                    <a:pt x="438150" y="1057275"/>
                  </a:lnTo>
                  <a:cubicBezTo>
                    <a:pt x="439208" y="948267"/>
                    <a:pt x="440267" y="839258"/>
                    <a:pt x="441325" y="730250"/>
                  </a:cubicBezTo>
                  <a:lnTo>
                    <a:pt x="698500" y="739775"/>
                  </a:lnTo>
                  <a:lnTo>
                    <a:pt x="688975" y="1076325"/>
                  </a:lnTo>
                  <a:lnTo>
                    <a:pt x="990600" y="1066800"/>
                  </a:lnTo>
                  <a:lnTo>
                    <a:pt x="990600" y="558800"/>
                  </a:lnTo>
                  <a:lnTo>
                    <a:pt x="1069975" y="533400"/>
                  </a:lnTo>
                  <a:lnTo>
                    <a:pt x="1130300" y="523875"/>
                  </a:lnTo>
                  <a:lnTo>
                    <a:pt x="1019175" y="374650"/>
                  </a:lnTo>
                  <a:lnTo>
                    <a:pt x="1019175" y="79375"/>
                  </a:lnTo>
                  <a:lnTo>
                    <a:pt x="765175" y="79375"/>
                  </a:lnTo>
                  <a:lnTo>
                    <a:pt x="755650" y="155575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FC9908"/>
            </a:solidFill>
            <a:ln>
              <a:solidFill>
                <a:srgbClr val="FC9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C4772F1-D023-4334-B996-39145CA1A5C4}"/>
                </a:ext>
              </a:extLst>
            </p:cNvPr>
            <p:cNvGrpSpPr/>
            <p:nvPr/>
          </p:nvGrpSpPr>
          <p:grpSpPr>
            <a:xfrm>
              <a:off x="1906263" y="3827736"/>
              <a:ext cx="142775" cy="259696"/>
              <a:chOff x="3629395" y="1290991"/>
              <a:chExt cx="2649432" cy="5271735"/>
            </a:xfrm>
            <a:solidFill>
              <a:schemeClr val="tx1"/>
            </a:solidFill>
          </p:grpSpPr>
          <p:pic>
            <p:nvPicPr>
              <p:cNvPr id="42" name="Picture 41" descr="Résultat de recherche d'images pour &quot;batterye symbol&quot;">
                <a:extLst>
                  <a:ext uri="{FF2B5EF4-FFF2-40B4-BE49-F238E27FC236}">
                    <a16:creationId xmlns:a16="http://schemas.microsoft.com/office/drawing/2014/main" id="{9BB0EC72-2B61-4E3B-B992-63A10B169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90"/>
              <a:stretch/>
            </p:blipFill>
            <p:spPr bwMode="auto">
              <a:xfrm>
                <a:off x="5431519" y="4385146"/>
                <a:ext cx="120253" cy="281479"/>
              </a:xfrm>
              <a:prstGeom prst="rect">
                <a:avLst/>
              </a:prstGeom>
              <a:grpFill/>
            </p:spPr>
          </p:pic>
          <p:sp>
            <p:nvSpPr>
              <p:cNvPr id="43" name="Rounded Rectangle 188">
                <a:extLst>
                  <a:ext uri="{FF2B5EF4-FFF2-40B4-BE49-F238E27FC236}">
                    <a16:creationId xmlns:a16="http://schemas.microsoft.com/office/drawing/2014/main" id="{4EE2DACC-DA7F-4DC4-95EB-EF55E0588CF4}"/>
                  </a:ext>
                </a:extLst>
              </p:cNvPr>
              <p:cNvSpPr/>
              <p:nvPr/>
            </p:nvSpPr>
            <p:spPr>
              <a:xfrm>
                <a:off x="3629395" y="1818634"/>
                <a:ext cx="2649432" cy="4744092"/>
              </a:xfrm>
              <a:prstGeom prst="roundRect">
                <a:avLst>
                  <a:gd name="adj" fmla="val 127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4B71563-6795-4E09-9275-3CD209CA139E}"/>
                  </a:ext>
                </a:extLst>
              </p:cNvPr>
              <p:cNvSpPr/>
              <p:nvPr/>
            </p:nvSpPr>
            <p:spPr>
              <a:xfrm>
                <a:off x="4416004" y="1290991"/>
                <a:ext cx="1064964" cy="6627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5" name="Freeform 190">
                <a:extLst>
                  <a:ext uri="{FF2B5EF4-FFF2-40B4-BE49-F238E27FC236}">
                    <a16:creationId xmlns:a16="http://schemas.microsoft.com/office/drawing/2014/main" id="{CBD828B7-31E0-4B5F-B215-C0E8EC3055D2}"/>
                  </a:ext>
                </a:extLst>
              </p:cNvPr>
              <p:cNvSpPr/>
              <p:nvPr/>
            </p:nvSpPr>
            <p:spPr>
              <a:xfrm>
                <a:off x="4143375" y="2609850"/>
                <a:ext cx="1581150" cy="3371850"/>
              </a:xfrm>
              <a:custGeom>
                <a:avLst/>
                <a:gdLst>
                  <a:gd name="connsiteX0" fmla="*/ 1057275 w 1581150"/>
                  <a:gd name="connsiteY0" fmla="*/ 0 h 3371850"/>
                  <a:gd name="connsiteX1" fmla="*/ 0 w 1581150"/>
                  <a:gd name="connsiteY1" fmla="*/ 1962150 h 3371850"/>
                  <a:gd name="connsiteX2" fmla="*/ 771525 w 1581150"/>
                  <a:gd name="connsiteY2" fmla="*/ 1771650 h 3371850"/>
                  <a:gd name="connsiteX3" fmla="*/ 552450 w 1581150"/>
                  <a:gd name="connsiteY3" fmla="*/ 3371850 h 3371850"/>
                  <a:gd name="connsiteX4" fmla="*/ 1581150 w 1581150"/>
                  <a:gd name="connsiteY4" fmla="*/ 1447800 h 3371850"/>
                  <a:gd name="connsiteX5" fmla="*/ 990600 w 1581150"/>
                  <a:gd name="connsiteY5" fmla="*/ 1514475 h 3371850"/>
                  <a:gd name="connsiteX6" fmla="*/ 1057275 w 1581150"/>
                  <a:gd name="connsiteY6" fmla="*/ 0 h 337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150" h="3371850">
                    <a:moveTo>
                      <a:pt x="1057275" y="0"/>
                    </a:moveTo>
                    <a:lnTo>
                      <a:pt x="0" y="1962150"/>
                    </a:lnTo>
                    <a:lnTo>
                      <a:pt x="771525" y="1771650"/>
                    </a:lnTo>
                    <a:lnTo>
                      <a:pt x="552450" y="3371850"/>
                    </a:lnTo>
                    <a:lnTo>
                      <a:pt x="1581150" y="1447800"/>
                    </a:lnTo>
                    <a:lnTo>
                      <a:pt x="990600" y="1514475"/>
                    </a:lnTo>
                    <a:lnTo>
                      <a:pt x="105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1645059" y="3821744"/>
              <a:ext cx="254426" cy="241057"/>
            </a:xfrm>
            <a:custGeom>
              <a:avLst/>
              <a:gdLst>
                <a:gd name="connsiteX0" fmla="*/ 276225 w 552450"/>
                <a:gd name="connsiteY0" fmla="*/ 0 h 519112"/>
                <a:gd name="connsiteX1" fmla="*/ 0 w 552450"/>
                <a:gd name="connsiteY1" fmla="*/ 261937 h 519112"/>
                <a:gd name="connsiteX2" fmla="*/ 83344 w 552450"/>
                <a:gd name="connsiteY2" fmla="*/ 261937 h 519112"/>
                <a:gd name="connsiteX3" fmla="*/ 80963 w 552450"/>
                <a:gd name="connsiteY3" fmla="*/ 519112 h 519112"/>
                <a:gd name="connsiteX4" fmla="*/ 219075 w 552450"/>
                <a:gd name="connsiteY4" fmla="*/ 519112 h 519112"/>
                <a:gd name="connsiteX5" fmla="*/ 219075 w 552450"/>
                <a:gd name="connsiteY5" fmla="*/ 357187 h 519112"/>
                <a:gd name="connsiteX6" fmla="*/ 338138 w 552450"/>
                <a:gd name="connsiteY6" fmla="*/ 357187 h 519112"/>
                <a:gd name="connsiteX7" fmla="*/ 338138 w 552450"/>
                <a:gd name="connsiteY7" fmla="*/ 519112 h 519112"/>
                <a:gd name="connsiteX8" fmla="*/ 481013 w 552450"/>
                <a:gd name="connsiteY8" fmla="*/ 519112 h 519112"/>
                <a:gd name="connsiteX9" fmla="*/ 481013 w 552450"/>
                <a:gd name="connsiteY9" fmla="*/ 264319 h 519112"/>
                <a:gd name="connsiteX10" fmla="*/ 552450 w 552450"/>
                <a:gd name="connsiteY10" fmla="*/ 264319 h 519112"/>
                <a:gd name="connsiteX11" fmla="*/ 485775 w 552450"/>
                <a:gd name="connsiteY11" fmla="*/ 197644 h 519112"/>
                <a:gd name="connsiteX12" fmla="*/ 485775 w 552450"/>
                <a:gd name="connsiteY12" fmla="*/ 40481 h 519112"/>
                <a:gd name="connsiteX13" fmla="*/ 373857 w 552450"/>
                <a:gd name="connsiteY13" fmla="*/ 40481 h 519112"/>
                <a:gd name="connsiteX14" fmla="*/ 373857 w 552450"/>
                <a:gd name="connsiteY14" fmla="*/ 90487 h 519112"/>
                <a:gd name="connsiteX15" fmla="*/ 276225 w 552450"/>
                <a:gd name="connsiteY15" fmla="*/ 0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2450" h="519112">
                  <a:moveTo>
                    <a:pt x="276225" y="0"/>
                  </a:moveTo>
                  <a:lnTo>
                    <a:pt x="0" y="261937"/>
                  </a:lnTo>
                  <a:lnTo>
                    <a:pt x="83344" y="261937"/>
                  </a:lnTo>
                  <a:cubicBezTo>
                    <a:pt x="82550" y="347662"/>
                    <a:pt x="81757" y="433387"/>
                    <a:pt x="80963" y="519112"/>
                  </a:cubicBezTo>
                  <a:lnTo>
                    <a:pt x="219075" y="519112"/>
                  </a:lnTo>
                  <a:lnTo>
                    <a:pt x="219075" y="357187"/>
                  </a:lnTo>
                  <a:lnTo>
                    <a:pt x="338138" y="357187"/>
                  </a:lnTo>
                  <a:lnTo>
                    <a:pt x="338138" y="519112"/>
                  </a:lnTo>
                  <a:lnTo>
                    <a:pt x="481013" y="519112"/>
                  </a:lnTo>
                  <a:lnTo>
                    <a:pt x="481013" y="264319"/>
                  </a:lnTo>
                  <a:lnTo>
                    <a:pt x="552450" y="264319"/>
                  </a:lnTo>
                  <a:lnTo>
                    <a:pt x="485775" y="197644"/>
                  </a:lnTo>
                  <a:lnTo>
                    <a:pt x="485775" y="40481"/>
                  </a:lnTo>
                  <a:lnTo>
                    <a:pt x="373857" y="40481"/>
                  </a:lnTo>
                  <a:lnTo>
                    <a:pt x="373857" y="90487"/>
                  </a:lnTo>
                  <a:lnTo>
                    <a:pt x="276225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9118" y="2591934"/>
            <a:ext cx="646897" cy="795836"/>
            <a:chOff x="7341728" y="830376"/>
            <a:chExt cx="734632" cy="1000425"/>
          </a:xfrm>
          <a:solidFill>
            <a:schemeClr val="bg1"/>
          </a:solidFill>
        </p:grpSpPr>
        <p:sp>
          <p:nvSpPr>
            <p:cNvPr id="22" name="Freeform 21"/>
            <p:cNvSpPr/>
            <p:nvPr/>
          </p:nvSpPr>
          <p:spPr>
            <a:xfrm>
              <a:off x="7658050" y="1249776"/>
              <a:ext cx="80963" cy="581025"/>
            </a:xfrm>
            <a:custGeom>
              <a:avLst/>
              <a:gdLst>
                <a:gd name="connsiteX0" fmla="*/ 0 w 80963"/>
                <a:gd name="connsiteY0" fmla="*/ 578644 h 581025"/>
                <a:gd name="connsiteX1" fmla="*/ 80963 w 80963"/>
                <a:gd name="connsiteY1" fmla="*/ 581025 h 581025"/>
                <a:gd name="connsiteX2" fmla="*/ 59532 w 80963"/>
                <a:gd name="connsiteY2" fmla="*/ 0 h 581025"/>
                <a:gd name="connsiteX3" fmla="*/ 28575 w 80963"/>
                <a:gd name="connsiteY3" fmla="*/ 11906 h 581025"/>
                <a:gd name="connsiteX4" fmla="*/ 19050 w 80963"/>
                <a:gd name="connsiteY4" fmla="*/ 4763 h 581025"/>
                <a:gd name="connsiteX5" fmla="*/ 0 w 80963"/>
                <a:gd name="connsiteY5" fmla="*/ 5786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3" h="581025">
                  <a:moveTo>
                    <a:pt x="0" y="578644"/>
                  </a:moveTo>
                  <a:lnTo>
                    <a:pt x="80963" y="581025"/>
                  </a:lnTo>
                  <a:lnTo>
                    <a:pt x="59532" y="0"/>
                  </a:lnTo>
                  <a:lnTo>
                    <a:pt x="28575" y="11906"/>
                  </a:lnTo>
                  <a:lnTo>
                    <a:pt x="19050" y="4763"/>
                  </a:lnTo>
                  <a:lnTo>
                    <a:pt x="0" y="578644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599709" y="830376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" name="Freeform 23"/>
            <p:cNvSpPr/>
            <p:nvPr/>
          </p:nvSpPr>
          <p:spPr>
            <a:xfrm rot="7256560">
              <a:off x="7821566" y="1101688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" name="Freeform 24"/>
            <p:cNvSpPr/>
            <p:nvPr/>
          </p:nvSpPr>
          <p:spPr>
            <a:xfrm rot="14518661">
              <a:off x="7479841" y="1181261"/>
              <a:ext cx="116681" cy="392907"/>
            </a:xfrm>
            <a:custGeom>
              <a:avLst/>
              <a:gdLst>
                <a:gd name="connsiteX0" fmla="*/ 19050 w 116681"/>
                <a:gd name="connsiteY0" fmla="*/ 300038 h 392907"/>
                <a:gd name="connsiteX1" fmla="*/ 0 w 116681"/>
                <a:gd name="connsiteY1" fmla="*/ 9525 h 392907"/>
                <a:gd name="connsiteX2" fmla="*/ 26193 w 116681"/>
                <a:gd name="connsiteY2" fmla="*/ 0 h 392907"/>
                <a:gd name="connsiteX3" fmla="*/ 116681 w 116681"/>
                <a:gd name="connsiteY3" fmla="*/ 366713 h 392907"/>
                <a:gd name="connsiteX4" fmla="*/ 92868 w 116681"/>
                <a:gd name="connsiteY4" fmla="*/ 392907 h 392907"/>
                <a:gd name="connsiteX5" fmla="*/ 19050 w 116681"/>
                <a:gd name="connsiteY5" fmla="*/ 300038 h 39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81" h="392907">
                  <a:moveTo>
                    <a:pt x="19050" y="300038"/>
                  </a:moveTo>
                  <a:lnTo>
                    <a:pt x="0" y="9525"/>
                  </a:lnTo>
                  <a:lnTo>
                    <a:pt x="26193" y="0"/>
                  </a:lnTo>
                  <a:lnTo>
                    <a:pt x="116681" y="366713"/>
                  </a:lnTo>
                  <a:lnTo>
                    <a:pt x="92868" y="392907"/>
                  </a:lnTo>
                  <a:lnTo>
                    <a:pt x="19050" y="300038"/>
                  </a:lnTo>
                  <a:close/>
                </a:path>
              </a:pathLst>
            </a:cu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6" name="Oval 25"/>
            <p:cNvSpPr/>
            <p:nvPr/>
          </p:nvSpPr>
          <p:spPr>
            <a:xfrm>
              <a:off x="7658050" y="1192262"/>
              <a:ext cx="71977" cy="71977"/>
            </a:xfrm>
            <a:prstGeom prst="ellipse">
              <a:avLst/>
            </a:pr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435262066"/>
              </p:ext>
            </p:extLst>
          </p:nvPr>
        </p:nvGraphicFramePr>
        <p:xfrm>
          <a:off x="2708781" y="1950024"/>
          <a:ext cx="5186759" cy="21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14325" y="3795388"/>
            <a:ext cx="6362869" cy="1868904"/>
            <a:chOff x="4110647" y="3513022"/>
            <a:chExt cx="4363830" cy="1290737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4042352784"/>
                </p:ext>
              </p:extLst>
            </p:nvPr>
          </p:nvGraphicFramePr>
          <p:xfrm>
            <a:off x="4572000" y="3657600"/>
            <a:ext cx="3500422" cy="113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1" name="Rectangle 110"/>
            <p:cNvSpPr/>
            <p:nvPr/>
          </p:nvSpPr>
          <p:spPr>
            <a:xfrm rot="16200000">
              <a:off x="3560265" y="4063404"/>
              <a:ext cx="1290737" cy="189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200" b="0" i="0" u="none" strike="noStrike" kern="1200" baseline="0">
                  <a:solidFill>
                    <a:srgbClr val="3F3F3F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dirty="0"/>
                <a:t>Energy (kWh per 30 min) </a:t>
              </a:r>
              <a:endParaRPr lang="en-GB" dirty="0"/>
            </a:p>
          </p:txBody>
        </p:sp>
        <p:sp>
          <p:nvSpPr>
            <p:cNvPr id="112" name="TextBox 111"/>
            <p:cNvSpPr txBox="1"/>
            <p:nvPr/>
          </p:nvSpPr>
          <p:spPr>
            <a:xfrm rot="16200000">
              <a:off x="8021949" y="398706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solidFill>
                    <a:srgbClr val="FFC000"/>
                  </a:solidFill>
                </a:rPr>
                <a:t>SoC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20164" y="370344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C000"/>
                  </a:solidFill>
                </a:rPr>
                <a:t>100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015372" y="44406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C000"/>
                  </a:solidFill>
                </a:rPr>
                <a:t>0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20946" y="6154086"/>
            <a:ext cx="1808322" cy="276999"/>
            <a:chOff x="8846077" y="2443554"/>
            <a:chExt cx="1826233" cy="369225"/>
          </a:xfrm>
        </p:grpSpPr>
        <p:sp>
          <p:nvSpPr>
            <p:cNvPr id="29" name="Rectangle 28"/>
            <p:cNvSpPr/>
            <p:nvPr/>
          </p:nvSpPr>
          <p:spPr>
            <a:xfrm>
              <a:off x="9384134" y="2443554"/>
              <a:ext cx="1288176" cy="369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dirty="0" smtClean="0"/>
                <a:t>Demand </a:t>
              </a:r>
              <a:r>
                <a:rPr lang="en-US" sz="1200" dirty="0"/>
                <a:t>Forecast</a:t>
              </a:r>
              <a:endParaRPr lang="en-GB" sz="12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846077" y="2639691"/>
              <a:ext cx="508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022362" y="5685464"/>
            <a:ext cx="1691582" cy="276998"/>
            <a:chOff x="8830047" y="2431394"/>
            <a:chExt cx="1708334" cy="369224"/>
          </a:xfrm>
        </p:grpSpPr>
        <p:sp>
          <p:nvSpPr>
            <p:cNvPr id="32" name="Rectangle 31"/>
            <p:cNvSpPr/>
            <p:nvPr/>
          </p:nvSpPr>
          <p:spPr>
            <a:xfrm>
              <a:off x="9371624" y="2431394"/>
              <a:ext cx="1166757" cy="369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dirty="0"/>
                <a:t>Export Forecast</a:t>
              </a:r>
              <a:endParaRPr lang="en-GB" sz="12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830047" y="2639690"/>
              <a:ext cx="508000" cy="0"/>
            </a:xfrm>
            <a:prstGeom prst="line">
              <a:avLst/>
            </a:prstGeom>
            <a:ln w="57150">
              <a:solidFill>
                <a:srgbClr val="C8A5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520946" y="5921855"/>
            <a:ext cx="1969606" cy="276999"/>
            <a:chOff x="8846077" y="2440867"/>
            <a:chExt cx="1989115" cy="369225"/>
          </a:xfrm>
        </p:grpSpPr>
        <p:sp>
          <p:nvSpPr>
            <p:cNvPr id="35" name="Rectangle 34"/>
            <p:cNvSpPr/>
            <p:nvPr/>
          </p:nvSpPr>
          <p:spPr>
            <a:xfrm>
              <a:off x="9387654" y="2440867"/>
              <a:ext cx="1447538" cy="369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dirty="0" smtClean="0"/>
                <a:t>Production </a:t>
              </a:r>
              <a:r>
                <a:rPr lang="en-US" sz="1200" dirty="0"/>
                <a:t>Forecast</a:t>
              </a:r>
              <a:endParaRPr lang="en-GB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846077" y="2639690"/>
              <a:ext cx="508000" cy="0"/>
            </a:xfrm>
            <a:prstGeom prst="line">
              <a:avLst/>
            </a:prstGeom>
            <a:ln w="57150">
              <a:solidFill>
                <a:srgbClr val="2CC5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23323" y="5691625"/>
            <a:ext cx="1956438" cy="276999"/>
            <a:chOff x="8849283" y="2437895"/>
            <a:chExt cx="1975821" cy="369225"/>
          </a:xfrm>
        </p:grpSpPr>
        <p:sp>
          <p:nvSpPr>
            <p:cNvPr id="46" name="Rectangle 45"/>
            <p:cNvSpPr/>
            <p:nvPr/>
          </p:nvSpPr>
          <p:spPr>
            <a:xfrm>
              <a:off x="9384943" y="2437895"/>
              <a:ext cx="1440161" cy="369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dirty="0" smtClean="0"/>
                <a:t>Export </a:t>
              </a:r>
              <a:r>
                <a:rPr lang="en-US" sz="1200" dirty="0"/>
                <a:t>Market price</a:t>
              </a:r>
              <a:endParaRPr lang="en-GB" sz="12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849283" y="2639690"/>
              <a:ext cx="508000" cy="0"/>
            </a:xfrm>
            <a:prstGeom prst="line">
              <a:avLst/>
            </a:prstGeom>
            <a:ln w="57150">
              <a:solidFill>
                <a:srgbClr val="85D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22362" y="6041537"/>
            <a:ext cx="3307066" cy="276998"/>
            <a:chOff x="8846077" y="2427704"/>
            <a:chExt cx="3339817" cy="369224"/>
          </a:xfrm>
        </p:grpSpPr>
        <p:sp>
          <p:nvSpPr>
            <p:cNvPr id="52" name="Rectangle 51"/>
            <p:cNvSpPr/>
            <p:nvPr/>
          </p:nvSpPr>
          <p:spPr>
            <a:xfrm>
              <a:off x="9397958" y="2427704"/>
              <a:ext cx="2787936" cy="36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Battery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State of Charge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8846077" y="2639690"/>
              <a:ext cx="508000" cy="0"/>
            </a:xfrm>
            <a:prstGeom prst="line">
              <a:avLst/>
            </a:prstGeom>
            <a:noFill/>
            <a:ln w="57150" cap="flat" cmpd="sng" algn="ctr">
              <a:solidFill>
                <a:srgbClr val="FFD85D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98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923"/>
            <a:ext cx="9144000" cy="1143000"/>
          </a:xfrm>
        </p:spPr>
        <p:txBody>
          <a:bodyPr/>
          <a:lstStyle/>
          <a:p>
            <a:r>
              <a:rPr lang="en-GB" sz="4000" dirty="0" smtClean="0"/>
              <a:t>Proposed Battery Control Optimization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209800"/>
              </a:xfrm>
            </p:spPr>
            <p:txBody>
              <a:bodyPr/>
              <a:lstStyle/>
              <a:p>
                <a:r>
                  <a:rPr lang="en-GB" sz="2800" dirty="0" smtClean="0"/>
                  <a:t>MILP Optimization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∈[0,24]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𝐶𝐶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209800"/>
              </a:xfrm>
              <a:blipFill>
                <a:blip r:embed="rId2"/>
                <a:stretch>
                  <a:fillRect l="-1333" t="-2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2172" y="2785646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Energy import cost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40503" y="278564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Battery Schedule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3869" y="27856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Energy export revenue</a:t>
            </a:r>
            <a:endParaRPr lang="en-GB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12269" y="2252246"/>
            <a:ext cx="0" cy="533400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10200" y="2252246"/>
            <a:ext cx="0" cy="533400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88303" y="2559963"/>
            <a:ext cx="0" cy="225683"/>
          </a:xfrm>
          <a:prstGeom prst="straightConnector1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Additional variables:</a:t>
            </a:r>
          </a:p>
          <a:p>
            <a:pPr lvl="1"/>
            <a:r>
              <a:rPr lang="en-GB" sz="2400" dirty="0" smtClean="0"/>
              <a:t>Cycles depth</a:t>
            </a:r>
          </a:p>
          <a:p>
            <a:pPr lvl="2"/>
            <a:r>
              <a:rPr lang="en-GB" sz="2000" dirty="0"/>
              <a:t>The Cycle depth variable is a 24 elements (</a:t>
            </a:r>
            <a:r>
              <a:rPr lang="en-GB" sz="2000" dirty="0" err="1"/>
              <a:t>e.g</a:t>
            </a:r>
            <a:r>
              <a:rPr lang="en-GB" sz="2000" dirty="0"/>
              <a:t>) vector where elements = 0 if the current cycle is not finished, and = cycle depth at the end of each cycle.</a:t>
            </a:r>
            <a:endParaRPr lang="en-GB" sz="2000" dirty="0" smtClean="0"/>
          </a:p>
          <a:p>
            <a:pPr lvl="1"/>
            <a:r>
              <a:rPr lang="en-GB" sz="2400" dirty="0" smtClean="0"/>
              <a:t>Other continuous/binary variables to compute the cycles depth.</a:t>
            </a:r>
          </a:p>
          <a:p>
            <a:pPr lvl="2"/>
            <a:endParaRPr lang="en-GB" sz="2000" dirty="0" smtClean="0"/>
          </a:p>
          <a:p>
            <a:pPr marL="0" indent="0">
              <a:buFont typeface="Arial" charset="0"/>
              <a:buNone/>
            </a:pP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32076" y="278564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Cycles Cost</a:t>
            </a:r>
            <a:endParaRPr lang="en-GB" sz="1600" dirty="0"/>
          </a:p>
        </p:txBody>
      </p:sp>
      <p:cxnSp>
        <p:nvCxnSpPr>
          <p:cNvPr id="15" name="Elbow Connector 14"/>
          <p:cNvCxnSpPr>
            <a:stCxn id="12" idx="0"/>
          </p:cNvCxnSpPr>
          <p:nvPr/>
        </p:nvCxnSpPr>
        <p:spPr>
          <a:xfrm rot="16200000" flipV="1">
            <a:off x="6974194" y="1788806"/>
            <a:ext cx="804446" cy="1189233"/>
          </a:xfrm>
          <a:prstGeom prst="bentConnector2">
            <a:avLst/>
          </a:prstGeom>
          <a:ln w="28575">
            <a:solidFill>
              <a:srgbClr val="4A7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696200" cy="410962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" y="540502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 smtClean="0"/>
              <a:t>The implementation captures accurately charging and discharging cycles  </a:t>
            </a:r>
          </a:p>
          <a:p>
            <a:pPr lvl="2" algn="ctr"/>
            <a:endParaRPr lang="en-GB" dirty="0" smtClean="0"/>
          </a:p>
          <a:p>
            <a:pPr marL="0" indent="0" algn="ctr">
              <a:buFont typeface="Arial" charset="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05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851524"/>
            <a:ext cx="9677400" cy="1006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2600" y="1158876"/>
            <a:ext cx="866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Computing time compared to conventional approaches</a:t>
            </a:r>
            <a:endParaRPr lang="en-GB" sz="2400" dirty="0" smtClean="0"/>
          </a:p>
          <a:p>
            <a:pPr lvl="2"/>
            <a:endParaRPr lang="en-GB" sz="2000" dirty="0" smtClean="0"/>
          </a:p>
          <a:p>
            <a:pPr marL="0" indent="0">
              <a:buFont typeface="Arial" charset="0"/>
              <a:buNone/>
            </a:pP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1" y="1692276"/>
            <a:ext cx="5900737" cy="163001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2600" y="3505200"/>
            <a:ext cx="866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Comparison of expected electricity bills for different battery control algorithms:</a:t>
            </a:r>
            <a:endParaRPr lang="en-GB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2" y="4541586"/>
            <a:ext cx="4114800" cy="227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74" y="4452798"/>
            <a:ext cx="3914775" cy="24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33E1BD6E32240B51FBADCB2CCBA68" ma:contentTypeVersion="13" ma:contentTypeDescription="Create a new document." ma:contentTypeScope="" ma:versionID="9d30a3bed226619ec48337e1926e5939">
  <xsd:schema xmlns:xsd="http://www.w3.org/2001/XMLSchema" xmlns:xs="http://www.w3.org/2001/XMLSchema" xmlns:p="http://schemas.microsoft.com/office/2006/metadata/properties" xmlns:ns3="d2fdf7c2-4e1d-4c56-ba4c-2af86c0568c8" xmlns:ns4="c5e4442f-3b2c-48c5-a143-24ec0abdc594" targetNamespace="http://schemas.microsoft.com/office/2006/metadata/properties" ma:root="true" ma:fieldsID="31b6d6f33748a566150409c337a3aa6b" ns3:_="" ns4:_="">
    <xsd:import namespace="d2fdf7c2-4e1d-4c56-ba4c-2af86c0568c8"/>
    <xsd:import namespace="c5e4442f-3b2c-48c5-a143-24ec0abdc5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df7c2-4e1d-4c56-ba4c-2af86c0568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4442f-3b2c-48c5-a143-24ec0abdc5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7237F0-AEB3-46C3-9100-17610F59A01C}">
  <ds:schemaRefs>
    <ds:schemaRef ds:uri="http://schemas.openxmlformats.org/package/2006/metadata/core-properties"/>
    <ds:schemaRef ds:uri="d2fdf7c2-4e1d-4c56-ba4c-2af86c0568c8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c5e4442f-3b2c-48c5-a143-24ec0abdc59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88A557-BFD1-426B-9A8F-297D134B8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fdf7c2-4e1d-4c56-ba4c-2af86c0568c8"/>
    <ds:schemaRef ds:uri="c5e4442f-3b2c-48c5-a143-24ec0abdc5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B84C5-D35C-4300-9108-B58FAF3A6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1660</TotalTime>
  <Words>642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2010-IEEE-PES-Template-Office07-V2</vt:lpstr>
      <vt:lpstr>Optimal Residential Battery Scheduling with Asset Lifespan Consideration</vt:lpstr>
      <vt:lpstr>Context</vt:lpstr>
      <vt:lpstr>Battery Control Algorithms</vt:lpstr>
      <vt:lpstr>Literature Review</vt:lpstr>
      <vt:lpstr>Conventional Battery Control Optimization</vt:lpstr>
      <vt:lpstr>Optimisation Based Control</vt:lpstr>
      <vt:lpstr>Proposed Battery Control Optimization</vt:lpstr>
      <vt:lpstr>Results</vt:lpstr>
      <vt:lpstr>Discussion</vt:lpstr>
      <vt:lpstr>Conclusion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Couraud, Benoit</cp:lastModifiedBy>
  <cp:revision>26</cp:revision>
  <dcterms:created xsi:type="dcterms:W3CDTF">2010-10-12T18:25:44Z</dcterms:created>
  <dcterms:modified xsi:type="dcterms:W3CDTF">2020-10-27T14:03:49Z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0x01010011833E1BD6E32240B51FBADCB2CCBA68</vt:lpwstr>
  </property>
</Properties>
</file>