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432b6c1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432b6c1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432b6c12f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432b6c12f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432b6c12f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432b6c12f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432b6c12f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432b6c12f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5deb9169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5deb916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432b6c12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432b6c12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432b6c12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432b6c12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44cbc227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44cbc227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44cbc227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44cbc227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2f9e933f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2f9e933f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2f9e933f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2f9e933f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32b6c12f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432b6c12f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19.png"/><Relationship Id="rId5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%CE%A6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202122"/>
                </a:solidFill>
                <a:highlight>
                  <a:srgbClr val="FFFFFF"/>
                </a:highlight>
              </a:rPr>
              <a:t>β-Variational Autoencoder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884450" y="3008425"/>
            <a:ext cx="5375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Berk Can Özmen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July 2021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6150"/>
            <a:ext cx="8839200" cy="239120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374350" y="493675"/>
            <a:ext cx="53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Results (Paper)</a:t>
            </a:r>
            <a:endParaRPr b="1"/>
          </a:p>
        </p:txBody>
      </p:sp>
      <p:sp>
        <p:nvSpPr>
          <p:cNvPr id="161" name="Google Shape;161;p22"/>
          <p:cNvSpPr txBox="1"/>
          <p:nvPr/>
        </p:nvSpPr>
        <p:spPr>
          <a:xfrm>
            <a:off x="6201425" y="4649325"/>
            <a:ext cx="181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(Botvinick, et al. 2017)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28800"/>
            <a:ext cx="8839199" cy="869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51089"/>
            <a:ext cx="8839199" cy="888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892086"/>
            <a:ext cx="8839201" cy="908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3171" y="245250"/>
            <a:ext cx="1437650" cy="14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5550" y="232146"/>
            <a:ext cx="1437650" cy="144424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374350" y="493675"/>
            <a:ext cx="53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Results (Implementation)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213" y="159350"/>
            <a:ext cx="35433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488" y="159350"/>
            <a:ext cx="35433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5213" y="2730750"/>
            <a:ext cx="733357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/>
        </p:nvSpPr>
        <p:spPr>
          <a:xfrm>
            <a:off x="851850" y="779525"/>
            <a:ext cx="74403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359999" lvl="0" marL="360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Alemi, A. A., Poole, B., Fischer, I., Dillon, J. V., Saurous, R. A., &amp; Murphy, K. (2018). Fixing a Broken ELBO. https://doi.org/https://arxiv.org/abs/1711.00464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59999" lvl="0" marL="360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Botvinick, M., Burgess, C., Glorot, X., Higgins, I., Lerchner, A., Matthey, L., Mohamed, S., &amp; Pal, A. (2017). beta-VAE: Learning Basic Visual Concepts with a Constrained Variational Framework.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59999" lvl="0" marL="360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Burgess, C., Desjardins, G., Higgins, I., Lerchner, A., Matthey, L., Pal, A., &amp; Watters, N. (2018). Understanding disentangling in beta-VAE. https://doi.org/https://arxiv.org/abs/1804.03599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59999" lvl="0" marL="360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Doersch, C. (2016). Tutorial on Variational Autoencoders. https://doi.org/https://arxiv.org/abs/1606.05908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5205463" y="978150"/>
            <a:ext cx="343800" cy="10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 rot="-5400000">
            <a:off x="5943013" y="735300"/>
            <a:ext cx="1680900" cy="15540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8017663" y="371850"/>
            <a:ext cx="343800" cy="22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4"/>
          <p:cNvCxnSpPr/>
          <p:nvPr/>
        </p:nvCxnSpPr>
        <p:spPr>
          <a:xfrm flipH="1" rot="10800000">
            <a:off x="5549255" y="1511400"/>
            <a:ext cx="461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/>
          <p:nvPr/>
        </p:nvCxnSpPr>
        <p:spPr>
          <a:xfrm flipH="1" rot="10800000">
            <a:off x="7560455" y="1511400"/>
            <a:ext cx="461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 txBox="1"/>
          <p:nvPr/>
        </p:nvSpPr>
        <p:spPr>
          <a:xfrm>
            <a:off x="6028563" y="1211400"/>
            <a:ext cx="155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205463" y="1292550"/>
            <a:ext cx="343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202122"/>
                </a:solidFill>
              </a:rPr>
              <a:t>z</a:t>
            </a:r>
            <a:endParaRPr sz="2000"/>
          </a:p>
        </p:txBody>
      </p:sp>
      <p:sp>
        <p:nvSpPr>
          <p:cNvPr id="67" name="Google Shape;67;p14"/>
          <p:cNvSpPr txBox="1"/>
          <p:nvPr/>
        </p:nvSpPr>
        <p:spPr>
          <a:xfrm>
            <a:off x="7992613" y="1292550"/>
            <a:ext cx="39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202122"/>
                </a:solidFill>
              </a:rPr>
              <a:t>X</a:t>
            </a:r>
            <a:endParaRPr baseline="-25000" sz="1650"/>
          </a:p>
        </p:txBody>
      </p:sp>
      <p:sp>
        <p:nvSpPr>
          <p:cNvPr id="68" name="Google Shape;68;p14"/>
          <p:cNvSpPr txBox="1"/>
          <p:nvPr/>
        </p:nvSpPr>
        <p:spPr>
          <a:xfrm>
            <a:off x="389775" y="1431300"/>
            <a:ext cx="4038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dataset X,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model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latent variable representation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.t 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8988" y="1331325"/>
            <a:ext cx="9334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075" y="1474483"/>
            <a:ext cx="9715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5450" y="2132388"/>
            <a:ext cx="14097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0840" y="2735560"/>
            <a:ext cx="27908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6790" y="3192660"/>
            <a:ext cx="174307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374350" y="535425"/>
            <a:ext cx="53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Idea: Construct a tractable                  to approximate 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310" y="592650"/>
            <a:ext cx="7620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250" y="597413"/>
            <a:ext cx="7810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350" y="1296825"/>
            <a:ext cx="58483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81460" y="1991475"/>
            <a:ext cx="59340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4350" y="2686125"/>
            <a:ext cx="799147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297789" y="3527525"/>
            <a:ext cx="53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W.r.t 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45872" y="3603800"/>
            <a:ext cx="83820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>
            <a:off x="174800" y="343650"/>
            <a:ext cx="1277400" cy="22281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rot="5400000">
            <a:off x="2607951" y="680700"/>
            <a:ext cx="1680900" cy="15540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4671565" y="392641"/>
            <a:ext cx="343800" cy="10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4671540" y="1453559"/>
            <a:ext cx="343800" cy="10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483600" y="923550"/>
            <a:ext cx="343800" cy="10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 rot="-5400000">
            <a:off x="6221150" y="680700"/>
            <a:ext cx="1680900" cy="15540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8295800" y="317250"/>
            <a:ext cx="343800" cy="22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4671540" y="707500"/>
            <a:ext cx="343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202122"/>
                </a:solidFill>
              </a:rPr>
              <a:t>μ</a:t>
            </a:r>
            <a:endParaRPr sz="2000"/>
          </a:p>
        </p:txBody>
      </p:sp>
      <p:sp>
        <p:nvSpPr>
          <p:cNvPr id="98" name="Google Shape;98;p16"/>
          <p:cNvSpPr txBox="1"/>
          <p:nvPr/>
        </p:nvSpPr>
        <p:spPr>
          <a:xfrm>
            <a:off x="4671540" y="1769300"/>
            <a:ext cx="343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202122"/>
                </a:solidFill>
              </a:rPr>
              <a:t>σ</a:t>
            </a:r>
            <a:endParaRPr sz="1650"/>
          </a:p>
        </p:txBody>
      </p:sp>
      <p:cxnSp>
        <p:nvCxnSpPr>
          <p:cNvPr id="99" name="Google Shape;99;p16"/>
          <p:cNvCxnSpPr>
            <a:stCxn id="90" idx="6"/>
            <a:endCxn id="100" idx="1"/>
          </p:cNvCxnSpPr>
          <p:nvPr/>
        </p:nvCxnSpPr>
        <p:spPr>
          <a:xfrm>
            <a:off x="1452200" y="1457700"/>
            <a:ext cx="457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/>
          <p:nvPr/>
        </p:nvCxnSpPr>
        <p:spPr>
          <a:xfrm flipH="1" rot="10800000">
            <a:off x="4225400" y="1456800"/>
            <a:ext cx="461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6"/>
          <p:cNvCxnSpPr/>
          <p:nvPr/>
        </p:nvCxnSpPr>
        <p:spPr>
          <a:xfrm flipH="1" rot="10800000">
            <a:off x="5025175" y="1451650"/>
            <a:ext cx="4839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/>
          <p:nvPr/>
        </p:nvCxnSpPr>
        <p:spPr>
          <a:xfrm flipH="1" rot="10800000">
            <a:off x="5827393" y="1456800"/>
            <a:ext cx="461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/>
          <p:nvPr/>
        </p:nvCxnSpPr>
        <p:spPr>
          <a:xfrm flipH="1" rot="10800000">
            <a:off x="7838593" y="1456800"/>
            <a:ext cx="461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 txBox="1"/>
          <p:nvPr/>
        </p:nvSpPr>
        <p:spPr>
          <a:xfrm>
            <a:off x="2671450" y="1156800"/>
            <a:ext cx="15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Encoder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q</a:t>
            </a:r>
            <a:r>
              <a:rPr baseline="-25000" lang="en-GB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Φ</a:t>
            </a:r>
            <a:r>
              <a:rPr lang="en-GB">
                <a:solidFill>
                  <a:schemeClr val="dk1"/>
                </a:solidFill>
              </a:rPr>
              <a:t>(z|x)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306700" y="1156800"/>
            <a:ext cx="15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Decoder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p</a:t>
            </a:r>
            <a:r>
              <a:rPr baseline="-25000" lang="en-GB">
                <a:solidFill>
                  <a:schemeClr val="dk1"/>
                </a:solidFill>
              </a:rPr>
              <a:t>θ</a:t>
            </a:r>
            <a:r>
              <a:rPr lang="en-GB">
                <a:solidFill>
                  <a:schemeClr val="dk1"/>
                </a:solidFill>
              </a:rPr>
              <a:t>(x|z)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483600" y="1237950"/>
            <a:ext cx="343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202122"/>
                </a:solidFill>
              </a:rPr>
              <a:t>z</a:t>
            </a:r>
            <a:endParaRPr sz="2000"/>
          </a:p>
        </p:txBody>
      </p:sp>
      <p:sp>
        <p:nvSpPr>
          <p:cNvPr id="108" name="Google Shape;108;p16"/>
          <p:cNvSpPr txBox="1"/>
          <p:nvPr/>
        </p:nvSpPr>
        <p:spPr>
          <a:xfrm>
            <a:off x="8270750" y="1237950"/>
            <a:ext cx="3939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202122"/>
                </a:solidFill>
              </a:rPr>
              <a:t>X̂</a:t>
            </a:r>
            <a:r>
              <a:rPr b="1" baseline="-25000" lang="en-GB" sz="1650">
                <a:solidFill>
                  <a:srgbClr val="202122"/>
                </a:solidFill>
              </a:rPr>
              <a:t>i</a:t>
            </a:r>
            <a:endParaRPr baseline="-25000" sz="1650"/>
          </a:p>
        </p:txBody>
      </p:sp>
      <p:sp>
        <p:nvSpPr>
          <p:cNvPr id="109" name="Google Shape;109;p16"/>
          <p:cNvSpPr txBox="1"/>
          <p:nvPr/>
        </p:nvSpPr>
        <p:spPr>
          <a:xfrm>
            <a:off x="428300" y="1245300"/>
            <a:ext cx="770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202122"/>
                </a:solidFill>
              </a:rPr>
              <a:t>X</a:t>
            </a:r>
            <a:endParaRPr sz="2000"/>
          </a:p>
        </p:txBody>
      </p:sp>
      <p:sp>
        <p:nvSpPr>
          <p:cNvPr id="110" name="Google Shape;110;p16"/>
          <p:cNvSpPr txBox="1"/>
          <p:nvPr/>
        </p:nvSpPr>
        <p:spPr>
          <a:xfrm>
            <a:off x="1364150" y="2841925"/>
            <a:ext cx="143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Image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</a:t>
            </a:r>
            <a:r>
              <a:rPr baseline="-25000" lang="en-GB"/>
              <a:t>i 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7750550" y="2734225"/>
            <a:ext cx="143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Reconstructed Image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5052800" y="2734225"/>
            <a:ext cx="120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Latent Vector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1909400" y="381950"/>
            <a:ext cx="343800" cy="22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1909400" y="1245300"/>
            <a:ext cx="343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rgbClr val="202122"/>
                </a:solidFill>
              </a:rPr>
              <a:t>x</a:t>
            </a:r>
            <a:r>
              <a:rPr b="1" baseline="-25000" lang="en-GB" sz="1650">
                <a:solidFill>
                  <a:srgbClr val="202122"/>
                </a:solidFill>
              </a:rPr>
              <a:t>i</a:t>
            </a:r>
            <a:r>
              <a:rPr b="1" lang="en-GB" sz="1650">
                <a:solidFill>
                  <a:srgbClr val="202122"/>
                </a:solidFill>
              </a:rPr>
              <a:t> </a:t>
            </a:r>
            <a:endParaRPr sz="2000"/>
          </a:p>
        </p:txBody>
      </p:sp>
      <p:cxnSp>
        <p:nvCxnSpPr>
          <p:cNvPr id="114" name="Google Shape;114;p16"/>
          <p:cNvCxnSpPr/>
          <p:nvPr/>
        </p:nvCxnSpPr>
        <p:spPr>
          <a:xfrm>
            <a:off x="2253200" y="1461150"/>
            <a:ext cx="457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063" y="3654588"/>
            <a:ext cx="67627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374350" y="535425"/>
            <a:ext cx="539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The </a:t>
            </a:r>
            <a:r>
              <a:rPr b="1" lang="en-GB" sz="1600"/>
              <a:t>Reparameterization</a:t>
            </a:r>
            <a:r>
              <a:rPr b="1" lang="en-GB" sz="1600"/>
              <a:t> Trick</a:t>
            </a:r>
            <a:endParaRPr b="1" sz="1600"/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50" y="4035644"/>
            <a:ext cx="68199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863" y="1028425"/>
            <a:ext cx="5113686" cy="276431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5476550" y="1169275"/>
            <a:ext cx="2658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(Doersch,2016)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/>
        </p:nvSpPr>
        <p:spPr>
          <a:xfrm>
            <a:off x="374350" y="535425"/>
            <a:ext cx="539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Implementation - Loss function</a:t>
            </a:r>
            <a:endParaRPr b="1" sz="1600"/>
          </a:p>
        </p:txBody>
      </p:sp>
      <p:sp>
        <p:nvSpPr>
          <p:cNvPr id="129" name="Google Shape;129;p18"/>
          <p:cNvSpPr txBox="1"/>
          <p:nvPr/>
        </p:nvSpPr>
        <p:spPr>
          <a:xfrm>
            <a:off x="374350" y="1028850"/>
            <a:ext cx="77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Assumption: pixels are independent given z and distributed normally</a:t>
            </a:r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6283450" y="1567525"/>
            <a:ext cx="240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Reconstruction - MSE</a:t>
            </a:r>
            <a:endParaRPr sz="1200"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71" y="2864350"/>
            <a:ext cx="8186167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071" y="1567525"/>
            <a:ext cx="4986101" cy="54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374350" y="493675"/>
            <a:ext cx="53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Information Theoretic Perspective</a:t>
            </a:r>
            <a:endParaRPr b="1"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50" y="955800"/>
            <a:ext cx="5885565" cy="394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374350" y="493675"/>
            <a:ext cx="539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Information Theoretic Perspective</a:t>
            </a:r>
            <a:endParaRPr b="1"/>
          </a:p>
        </p:txBody>
      </p:sp>
      <p:sp>
        <p:nvSpPr>
          <p:cNvPr id="144" name="Google Shape;144;p20"/>
          <p:cNvSpPr/>
          <p:nvPr/>
        </p:nvSpPr>
        <p:spPr>
          <a:xfrm rot="-5400000">
            <a:off x="6213119" y="2601808"/>
            <a:ext cx="396600" cy="2345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 rot="-5400000">
            <a:off x="3591450" y="2603155"/>
            <a:ext cx="396600" cy="2470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5572775" y="4050775"/>
            <a:ext cx="167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Extra Information</a:t>
            </a:r>
            <a:endParaRPr sz="1000"/>
          </a:p>
        </p:txBody>
      </p:sp>
      <p:sp>
        <p:nvSpPr>
          <p:cNvPr id="147" name="Google Shape;147;p20"/>
          <p:cNvSpPr txBox="1"/>
          <p:nvPr/>
        </p:nvSpPr>
        <p:spPr>
          <a:xfrm>
            <a:off x="2951100" y="4050775"/>
            <a:ext cx="167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Information to reconstruct</a:t>
            </a:r>
            <a:endParaRPr sz="1000"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90" y="1072752"/>
            <a:ext cx="7097725" cy="25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257175"/>
            <a:ext cx="6115050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1"/>
          <p:cNvSpPr txBox="1"/>
          <p:nvPr/>
        </p:nvSpPr>
        <p:spPr>
          <a:xfrm>
            <a:off x="6201425" y="4649325"/>
            <a:ext cx="181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(Burges, et al. 2018)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