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2.xml" ContentType="application/vnd.openxmlformats-officedocument.presentationml.notesSlide+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p:scale>
          <a:sx n="78" d="100"/>
          <a:sy n="78" d="100"/>
        </p:scale>
        <p:origin x="787"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10/27/2022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21.780"/>
    </inkml:context>
    <inkml:brush xml:id="br0">
      <inkml:brushProperty name="width" value="0.05" units="cm"/>
      <inkml:brushProperty name="height" value="0.05" units="cm"/>
    </inkml:brush>
  </inkml:definitions>
  <inkml:trace contextRef="#ctx0" brushRef="#br0">0 64 24575,'44'0'0,"185"4"0,-178 0 0,-1 2 0,74 19 0,-90-17 0,0-2 0,67 3 0,71-9 0,-69-2 0,1363 2 0,-1408-3 0,57-10 0,56-2 0,-167 15 0,23 0 0,-1-1 0,30-5 0,-47 4 0,0 0 0,-1 0 0,1-1 0,0-1 0,-1 1 0,1-1 0,-1-1 0,0 0 0,13-10 0,-14 10 0,0 0 0,0 1 0,1 0 0,0 0 0,0 0 0,0 1 0,0 1 0,0-1 0,1 1 0,-1 0 0,1 1 0,0 0 0,-1 1 0,10 0 0,8 1 0,0 2 0,-1 0 0,37 11 0,-42-10-682,38 4-1,-34-7-6143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31.533"/>
    </inkml:context>
    <inkml:brush xml:id="br0">
      <inkml:brushProperty name="width" value="0.05" units="cm"/>
      <inkml:brushProperty name="height" value="0.05" units="cm"/>
    </inkml:brush>
  </inkml:definitions>
  <inkml:trace contextRef="#ctx0" brushRef="#br0">1 352 24575,'1036'0'0,"-979"-3"0,59-9 0,55-4 0,-84 18 0,66-3 0,-143-1 0,0 1 0,0-1 0,0-1 0,-1 0 0,0 0 0,1-1 0,-1 0 0,0 0 0,-1-1 0,1 0 0,-1-1 0,14-12 0,3-6 0,-2 0 0,29-39 0,-36 43 0,3-1 0,40-35 0,-56 54 0,5-5-227,1 0-1,-1 1 1,1 0-1,1 0 1,15-7-1,-6 7-6598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35.979"/>
    </inkml:context>
    <inkml:brush xml:id="br0">
      <inkml:brushProperty name="width" value="0.05" units="cm"/>
      <inkml:brushProperty name="height" value="0.05" units="cm"/>
    </inkml:brush>
  </inkml:definitions>
  <inkml:trace contextRef="#ctx0" brushRef="#br0">0 1 24575,'42'1'0,"57"11"0,8 1 0,398-8 0,-282-7 0,-194 2-1365,-4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38.686"/>
    </inkml:context>
    <inkml:brush xml:id="br0">
      <inkml:brushProperty name="width" value="0.05" units="cm"/>
      <inkml:brushProperty name="height" value="0.05" units="cm"/>
    </inkml:brush>
  </inkml:definitions>
  <inkml:trace contextRef="#ctx0" brushRef="#br0">1 226 24575,'68'-2'0,"-33"1"0,1 0 0,0 3 0,-1 1 0,36 7 0,-14 0 0,0-3 0,0-3 0,116-5 0,-70-1 0,413 2 0,-493-1 0,0-2 0,35-7 0,22-2 0,-55 8 0,1-1 0,-1-1 0,0-1 0,28-12 0,-13 5 0,-31 10 0,-1 0 0,0 0 0,-1 0 0,1-1 0,-1 0 0,12-12 0,-12 11 0,1 0 0,-1 0 0,1 0 0,0 1 0,14-6 0,-1 2 0,1 1 0,1 1 0,-1 2 0,1 0 0,34-3 0,-41 6-195,0-1 0,0 0 0,-1-1 0,0-1 0,1 0 0,20-11 0,-12 5-6631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48.722"/>
    </inkml:context>
    <inkml:brush xml:id="br0">
      <inkml:brushProperty name="width" value="0.05" units="cm"/>
      <inkml:brushProperty name="height" value="0.05" units="cm"/>
    </inkml:brush>
  </inkml:definitions>
  <inkml:trace contextRef="#ctx0" brushRef="#br0">0 65 24575,'3426'0'0,"-3376"-3"0,1-2 0,76-17 0,-72 11 0,99-8 0,-24 19 0,185 23 0,-248-18 0,76-5 0,31 2 0,-91 10 0,-65-8 0,1-1 0,0-1 0,-1-1 0,1 0 0,0-1 0,28-4 0,42-11 0,41-8 0,-101 17 0,0 2 0,0 1 0,1 1 0,0 1 0,-1 2 0,1 1 0,53 11 0,-76-11 0,1 0 0,-1 1 0,0 0 0,0 0 0,-1 0 0,1 1 0,-1 0 0,1 0 0,-1 1 0,10 10 0,-2-4 0,1-1 0,1-1 0,-1 0 0,1-2 0,20 8 0,19 10 0,217 123 0,-238-131 0,-26-14 0,0 1 0,0 0 0,0 0 0,0 1 0,-1 0 0,1 1 0,11 11 0,42 44 0,102 80 0,-137-123 0,0-1 0,1-1 0,34 13 0,37 23 0,-72-38 0,0-2 0,0-2 0,1 0 0,0-1 0,1-2 0,0-1 0,0-1 0,33 2 0,-32-2 0,-1 0 0,40 15 0,21 5 0,-15-5-1365,-54-15-5461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5:34.928"/>
    </inkml:context>
    <inkml:brush xml:id="br0">
      <inkml:brushProperty name="width" value="0.05" units="cm"/>
      <inkml:brushProperty name="height" value="0.05" units="cm"/>
    </inkml:brush>
  </inkml:definitions>
  <inkml:trace contextRef="#ctx0" brushRef="#br0">3021 1 24575,'-1200'0'0,"1161"2"0,-63 11 0,63-6 0,-61 1 0,99-8 0,-51 0 0,0 2 0,-78 14 0,67-8 0,0-2 0,-1-3 0,-75-6 0,19 1 0,21 0 0,-115 5 0,138 11 0,56-10 0,-39 6 0,-93-11 0,-19 3 0,168-2 0,0 1 0,0-1 0,0 1 0,1 0 0,-1 0 0,0 0 0,0 0 0,1 0 0,-1 1 0,0 0 0,1-1 0,0 1 0,-1 0 0,1 0 0,0 0 0,0 0 0,0 0 0,0 1 0,0-1 0,1 1 0,-1-1 0,1 1 0,-1 0 0,1-1 0,0 1 0,0 0 0,0 0 0,0 0 0,1 0 0,-1 4 0,-1 11 0,1-1 0,0 1 0,2 0 0,2 20 0,-1-6 0,3 719 0,-7-417 0,2 727-1365,0-1031-5461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0:34:57.599"/>
    </inkml:context>
    <inkml:brush xml:id="br0">
      <inkml:brushProperty name="width" value="0.05" units="cm"/>
      <inkml:brushProperty name="height" value="0.05" units="cm"/>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0:34:58.200"/>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15.786"/>
    </inkml:context>
    <inkml:brush xml:id="br0">
      <inkml:brushProperty name="width" value="0.05" units="cm"/>
      <inkml:brushProperty name="height" value="0.05" units="cm"/>
    </inkml:brush>
  </inkml:definitions>
  <inkml:trace contextRef="#ctx0" brushRef="#br0">1 3328 24575,'0'-3297'-1365,"0"3267"-5461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25.662"/>
    </inkml:context>
    <inkml:brush xml:id="br0">
      <inkml:brushProperty name="width" value="0.05" units="cm"/>
      <inkml:brushProperty name="height" value="0.05" units="cm"/>
    </inkml:brush>
  </inkml:definitions>
  <inkml:trace contextRef="#ctx0" brushRef="#br0">0 2679 24575,'178'1'0,"203"-3"0,-346 0 0,0-1 0,-1-2 0,0-1 0,0-2 0,0-1 0,-1-1 0,-1-2 0,32-17 0,84-36 0,-128 58 0,1 1 0,0 0 0,0 2 0,1 1 0,29-2 0,-19 3 0,45-9 0,25-1 0,-3 9 0,-17 2 0,95-14 0,-23-16 0,-94 18 0,0 2 0,117-7 0,-150 19 0,-17 0 0,0-1 0,0 0 0,0 0 0,0-1 0,15-3 0,-22 3 0,-1 0 0,1 0 0,-1 0 0,1 0 0,-1-1 0,0 1 0,0-1 0,1 1 0,-1-1 0,0 0 0,0 1 0,-1-1 0,1 0 0,0-1 0,-1 1 0,1 0 0,-1 0 0,0-1 0,0 1 0,0 0 0,0-1 0,0 0 0,0 1 0,0-1 0,0-4 0,3-39 0,-2-1 0,-8-86 0,4 104 0,-4-28 0,-3 1 0,-17-58 0,20 88 0,-8-58 0,11 62 0,0 0 0,-2 0 0,-11-37 0,9 39 0,1 1 0,1-2 0,1 1 0,-3-34 0,4-85 0,4 93 0,-2 1 0,-8-52 0,-10 2 0,8 48 0,3-1 0,1-1 0,1-54 0,8-470 0,-2 563 0,0-1 0,0 0 0,0 0 0,2 0 0,3-20 0,-4 28 0,0 1 0,0-1 0,0 1 0,0-1 0,0 1 0,1 0 0,-1-1 0,1 1 0,0 0 0,-1 0 0,1 0 0,0 0 0,0 0 0,0 1 0,0-1 0,1 1 0,-1-1 0,0 1 0,1 0 0,-1 0 0,1 0 0,-1 0 0,1 0 0,0 0 0,2 0 0,18-1 0,0 1 0,0 1 0,45 5 0,4 1 0,635-3 0,-368-5 0,-322 1 15,-1 0 0,0-1 0,0 0 0,1-1 0,-2-1 0,1-1 0,16-6 0,5-6-758,57-36 1,-78 44-6084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27.858"/>
    </inkml:context>
    <inkml:brush xml:id="br0">
      <inkml:brushProperty name="width" value="0.05" units="cm"/>
      <inkml:brushProperty name="height" value="0.05" units="cm"/>
    </inkml:brush>
  </inkml:definitions>
  <inkml:trace contextRef="#ctx0" brushRef="#br0">1 269 24575,'1835'0'0,"-1633"-15"0,-15 0 0,-149 16 0,31-2 0,-63 0 0,-1 1 0,0-1 0,0 0 0,0-1 0,0 1 0,0-1 0,0 0 0,-1-1 0,1 1 0,6-5 0,4-6 0,1 1 0,0 1 0,1 1 0,1 0 0,-1 1 0,1 1 0,1 1 0,22-7 0,104-16 0,-77 17 0,106-34 0,-148 39 8,1 1 0,0 1 0,0 1 0,47-2 0,113 8-205,-82 2-1011,-80-3-5618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44.359"/>
    </inkml:context>
    <inkml:brush xml:id="br0">
      <inkml:brushProperty name="width" value="0.05" units="cm"/>
      <inkml:brushProperty name="height" value="0.05" units="cm"/>
    </inkml:brush>
  </inkml:definitions>
  <inkml:trace contextRef="#ctx0" brushRef="#br0">3 6449 24575,'-2'-199'0,"5"-219"0,21 111 0,-1 33 0,-11-163 0,-11 399 0,3 0 0,13-65 0,0 9 0,25-364 0,-39 301 0,0-12 0,-2 165 0,0 1 0,0-1 0,0 1 0,0-1 0,1 1 0,-1-1 0,1 1 0,0 0 0,0-1 0,0 1 0,1 0 0,-1 1 0,1-1 0,-1 0 0,1 1 0,3-3 0,8-5 0,-1 0 0,21-9 0,-22 12 0,1 0 0,0 1 0,1 0 0,0 1 0,1 0 0,-1 1 0,0 1 0,23-2 0,8 2 0,51 3 0,-61 1 0,0-1 0,1-2 0,38-6 0,97-19 0,-97 17 0,-5 3 0,121 5 0,-2 0 0,-78-12 0,-69 7 0,62-2 0,-71 11 0,-17-1 0,0 0 0,28-3 0,-40 1 0,0 1 0,-1 0 0,1-1 0,0 0 0,0 0 0,0 0 0,-1 0 0,1 0 0,-1 0 0,1-1 0,-1 1 0,1-1 0,-1 1 0,0-1 0,0 0 0,1 0 0,-1 0 0,-1-1 0,1 1 0,2-4 0,0-4 0,0 0 0,-1 0 0,0 0 0,0-1 0,-1 1 0,1-19 0,-2-71 0,-2 62 0,0-122 0,8-347 0,8 12 0,-10 267 0,4 88 0,35-170 0,-3 28 0,-18-426 0,-22 685 0,2 1 0,1-1 0,0 1 0,2 0 0,0 0 0,13-27 0,-7 16 0,12-50 0,-19 51 0,-4 23 0,0 1 0,0-1 0,1 1 0,5-14 0,-6 19 0,0 1 0,1-1 0,-1 1 0,0 0 0,1 0 0,0 0 0,0 0 0,-1 0 0,1 0 0,0 0 0,1 0 0,-1 1 0,0-1 0,0 1 0,1-1 0,-1 1 0,1 0 0,4-2 0,14-1 0,-1 1 0,1 1 0,-1 1 0,1 0 0,-1 1 0,25 4 0,15 0 0,78-4 0,67 3 0,-152 3 0,70 17 0,-79-12 0,1-3 0,70 3 0,17-11 0,-55-2 0,135 15 0,-9 1 0,-99-9 0,-13 9 0,-65-9 0,51 4 0,-69-9-90,11 1-228,1 0-1,-1-2 0,31-5 0,-25 0-6507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47.746"/>
    </inkml:context>
    <inkml:brush xml:id="br0">
      <inkml:brushProperty name="width" value="0.05" units="cm"/>
      <inkml:brushProperty name="height" value="0.05" units="cm"/>
    </inkml:brush>
  </inkml:definitions>
  <inkml:trace contextRef="#ctx0" brushRef="#br0">0 159 24575,'2479'0'0,"-2203"15"0,12 0 0,-115-14 0,145-4 0,-167-10 0,-100 7 0,0 2 0,0 2 0,95 9 0,-120-3 0,6 1 0,39 1 0,-59-6 0,-1 0 0,0-1 0,1-1 0,-1 0 0,0 0 0,0-1 0,13-5 0,4-1 0,0 1 0,0 1 0,1 1 0,0 2 0,0 1 0,0 1 0,36 2 0,-10-2 0,87-15 0,-104 11 0,36-7 0,-34 6 0,60-4 0,-43 10 0,-34 2 0,0-2 0,0 0 0,0-1 0,0-1 0,0-1 0,44-14 0,-50 11-78,33-17-1209,-34 14-5539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18:51.075"/>
    </inkml:context>
    <inkml:brush xml:id="br0">
      <inkml:brushProperty name="width" value="0.05" units="cm"/>
      <inkml:brushProperty name="height" value="0.05" units="cm"/>
    </inkml:brush>
  </inkml:definitions>
  <inkml:trace contextRef="#ctx0" brushRef="#br0">0 31 24575,'4'4'0,"0"-1"0,0-1 0,0 1 0,0-1 0,1 0 0,-1 0 0,1 0 0,0 0 0,-1-1 0,1 0 0,0 0 0,6 1 0,66 1 0,-56-3 0,141 0 0,-47-1 0,118 14 0,-15 4 0,243-13 0,-238-7 0,580 3 0,-763-1 0,67-13 0,-64 7 0,48-2 0,-12 10 0,-53 1 0,-1-2 0,1 0 0,0-2 0,48-10 0,-45 5 0,-1 2 0,1 1 0,39-2 0,90 8 0,-61 0 0,-11 0 0,110-4 0,-125-12 0,-53 9 0,1 1 0,21-1 0,199 3 0,-123 3 0,-72 1 0,51 9 0,-67-6 0,0-1 0,0-2 0,0-1 0,1-1 0,44-6 0,-37 2 0,0 1 0,0 2 0,0 1 0,63 9 0,45 1 0,-100-7 0,51 8 0,-56-5 0,73 1 0,-85-10-1365,-7-3-5461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3:58:11.877"/>
    </inkml:context>
    <inkml:brush xml:id="br0">
      <inkml:brushProperty name="width" value="0.05" units="cm"/>
      <inkml:brushProperty name="height" value="0.05" units="cm"/>
    </inkml:brush>
  </inkml:definitions>
  <inkml:trace contextRef="#ctx0" brushRef="#br0">62 1 24575,'0'1065'0,"-2"-1042"0,0 0 0,-8 35 0,-3 21 0,-2 39 0,7-69 0,-2 75 0,8-15 0,6 177 0,-4-283 0,0 1 0,0-1 0,1 0 0,-1 1 0,1-1 0,0 0 0,0 1 0,0-1 0,1 0 0,-1 0 0,1 0 0,-1 0 0,1 0 0,0-1 0,0 1 0,1 0 0,-1-1 0,0 1 0,1-1 0,-1 0 0,5 3 0,-1-3 0,0 1 0,0-1 0,0 0 0,0 0 0,1-1 0,-1 1 0,1-2 0,-1 1 0,1-1 0,7 0 0,491-7 0,-481 8 0,0-2 0,1-1 0,-1 0 0,0-2 0,41-12 0,-28 6 0,0 1 0,1 1 0,0 2 0,40 0 0,156 6 0,-109 3 0,955-3 0,-1041 2 0,64 11 0,-9 0 0,16 3 0,-71-9 0,65 3 0,565-9 0,-310-3 0,-340 1 0,0-1 0,0-1 0,21-5 0,-19 3 0,44-5 0,372 8 0,-224 4 0,305-2 0,-494 1 0,0 1 0,39 10 0,-38-7 0,53 5 0,-50-10-1365,-3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6T04:06:28.002"/>
    </inkml:context>
    <inkml:brush xml:id="br0">
      <inkml:brushProperty name="width" value="0.05" units="cm"/>
      <inkml:brushProperty name="height" value="0.05" units="cm"/>
    </inkml:brush>
  </inkml:definitions>
  <inkml:trace contextRef="#ctx0" brushRef="#br0">86 1568 24575,'0'-13'0,"-18"-526"0,6 107 0,12 350 0,-2 37 0,-2 0 0,-18-77 0,12 74 0,-7-92 0,16 137 0,1 0 0,0 0 0,1 0 0,-1 0 0,0 0 0,1 0 0,-1 0 0,1 0 0,0 0 0,0 0 0,1 0 0,-1 0 0,0 1 0,1-1 0,0 0 0,-1 1 0,1-1 0,0 1 0,0 0 0,1 0 0,-1 0 0,0 0 0,1 0 0,-1 0 0,1 0 0,0 1 0,-1-1 0,1 1 0,0 0 0,0 0 0,0 0 0,0 0 0,4 0 0,10-2 0,1 1 0,0 1 0,0 1 0,32 3 0,-15-1 0,432-12 0,-76-2 0,-319 11 0,77 3 0,-69 12 0,-55-9 0,44 4 0,202-9 0,75 6 0,-309 0 0,1 1 0,57 19 0,-58-14 0,0-2 0,46 6 0,-77-15-97,1-1-1,0 0 1,0 0-1,0 0 1,-1 0-1,1-1 1,0-1-1,-1 1 1,1-1-1,-1 0 1,1 0-1,-1-1 0,9-4 1,-2-4-6729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459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46959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10/27/2022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10/27/2022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10/27/2022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10/27/2022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10/27/2022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10/27/2022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10/27/2022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10/27/2022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10/27/2022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ster.io/sarajbarker/pocketbeagle-medication-dispenser-ca1f8f"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forum.arduino.cc/t/automatic-beer-opener-using-a-servo-motor-solenoid-and-then-the-servo-again/507326" TargetMode="Externa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8.pn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7.png"/><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customXml" Target="../ink/ink13.xml"/><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4.png"/><Relationship Id="rId14" Type="http://schemas.openxmlformats.org/officeDocument/2006/relationships/customXml" Target="../ink/ink14.xml"/></Relationships>
</file>

<file path=ppt/slides/_rels/slide5.xml.rels><?xml version="1.0" encoding="UTF-8" standalone="yes"?>
<Relationships xmlns="http://schemas.openxmlformats.org/package/2006/relationships"><Relationship Id="rId8" Type="http://schemas.openxmlformats.org/officeDocument/2006/relationships/hyperlink" Target="https://www.amazon.com/CARTMAN-Lashing-Straps-600lbs-Carry/dp/B017902W8G/ref=sr_1_5?keywords=tie+down+straps&amp;qid=1664600349&amp;qu=eyJxc2MiOiI2LjUzIiwicXNhIjoiNi4xMyIsInFzcCI6IjUuODIifQ%3D%3D&amp;sr=8-5" TargetMode="External"/><Relationship Id="rId3" Type="http://schemas.openxmlformats.org/officeDocument/2006/relationships/hyperlink" Target="https://www.adafruit.com/product/4007" TargetMode="External"/><Relationship Id="rId7" Type="http://schemas.openxmlformats.org/officeDocument/2006/relationships/hyperlink" Target="https://www.adafruit.com/product/18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adafruit.com/product/798" TargetMode="External"/><Relationship Id="rId11" Type="http://schemas.openxmlformats.org/officeDocument/2006/relationships/customXml" Target="../ink/ink16.xml"/><Relationship Id="rId5" Type="http://schemas.openxmlformats.org/officeDocument/2006/relationships/hyperlink" Target="https://www.adafruit.com/product/1683" TargetMode="External"/><Relationship Id="rId10" Type="http://schemas.openxmlformats.org/officeDocument/2006/relationships/image" Target="../media/image18.png"/><Relationship Id="rId4" Type="http://schemas.openxmlformats.org/officeDocument/2006/relationships/hyperlink" Target="https://www.amazon.com/Stainless-Bottle-Opener-Durable-Openers/dp/B07CTDZZYR/ref=sr_1_5?crid=1EGQANZV3Q76G&amp;keywords=bottle+opener&amp;qid=1664164112&amp;qu=eyJxc2MiOiI3LjMwIiwicXNhIjoiNi41MSIsInFzcCI6IjYuMDUifQ%3D%3D&amp;sprefix=bottle+opener%2Caps%2C121&amp;sr=8-5" TargetMode="External"/><Relationship Id="rId9" Type="http://schemas.openxmlformats.org/officeDocument/2006/relationships/customXml" Target="../ink/ink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Automatic Bottle Opener/Counter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9/25/22</a:t>
            </a:r>
          </a:p>
          <a:p>
            <a:r>
              <a:rPr lang="en-US" dirty="0"/>
              <a:t>Brandon Peoples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609600" y="-2334"/>
            <a:ext cx="10972800" cy="914401"/>
          </a:xfrm>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609600" y="933450"/>
            <a:ext cx="7693190" cy="5177296"/>
          </a:xfrm>
        </p:spPr>
        <p:txBody>
          <a:bodyPr>
            <a:normAutofit fontScale="85000" lnSpcReduction="10000"/>
          </a:bodyPr>
          <a:lstStyle/>
          <a:p>
            <a:r>
              <a:rPr lang="en-US" dirty="0"/>
              <a:t>What is being proposed?</a:t>
            </a:r>
          </a:p>
          <a:p>
            <a:pPr lvl="1"/>
            <a:r>
              <a:rPr lang="en-US" dirty="0"/>
              <a:t>A device that will open bottles as well as count how many bottles it has opened. This will be done by using multiple motors (stepper), a sensor (ultrasound), and a display that will count the number of bottles that it has opened. </a:t>
            </a:r>
          </a:p>
          <a:p>
            <a:pPr lvl="1"/>
            <a:r>
              <a:rPr lang="en-US" dirty="0"/>
              <a:t>Links to existing projects / libraries</a:t>
            </a:r>
          </a:p>
          <a:p>
            <a:pPr lvl="2"/>
            <a:r>
              <a:rPr lang="en-US" dirty="0">
                <a:hlinkClick r:id="rId3"/>
              </a:rPr>
              <a:t>Bottle Counter- Mechanical Counter</a:t>
            </a:r>
          </a:p>
          <a:p>
            <a:pPr lvl="2"/>
            <a:r>
              <a:rPr lang="en-US" dirty="0">
                <a:hlinkClick r:id="rId3"/>
              </a:rPr>
              <a:t>Medication Dispenser – Conveyor Belt</a:t>
            </a:r>
            <a:endParaRPr lang="en-US" dirty="0">
              <a:hlinkClick r:id="rId4"/>
            </a:endParaRPr>
          </a:p>
          <a:p>
            <a:pPr lvl="2"/>
            <a:r>
              <a:rPr lang="en-US" dirty="0">
                <a:hlinkClick r:id="rId4"/>
              </a:rPr>
              <a:t>Arduino- Stepper Motor Bottle</a:t>
            </a:r>
            <a:endParaRPr lang="en-US" dirty="0"/>
          </a:p>
          <a:p>
            <a:r>
              <a:rPr lang="en-US" dirty="0"/>
              <a:t>What improvements / additions over existing project</a:t>
            </a:r>
          </a:p>
          <a:p>
            <a:pPr lvl="1"/>
            <a:r>
              <a:rPr lang="en-US" dirty="0"/>
              <a:t>Instead of a mechanical counter used in a previous project, I would like to utilize a digital one. I will achieve this by using an ultrasound sensor that will register whenever a bottle is detected and log this as “one bottle opened”. The number of bottles opened will then be displayed on a 7 segmented display. Additionally, I would like to utilize a similar conveyer system as was done in the medication dispenser from a previous semester. This will allow the user to place a bottle on the conveyor, press the “on” button and have the bottle move into place to be opened. In addition to “counting” the number of bottles opened, the sensor will also communicate with the conveyer belt, and have it turn off when the bottle is in the correct position. For the bottle opening movement itself, I would like to utilize a previous project that was done with an Arduino (second image) where a stepper motor is connected to a string and will provide a torque on the bottle opener to remove the top off the bottle.</a:t>
            </a:r>
          </a:p>
        </p:txBody>
      </p:sp>
      <p:sp>
        <p:nvSpPr>
          <p:cNvPr id="4" name="TextBox 3">
            <a:extLst>
              <a:ext uri="{FF2B5EF4-FFF2-40B4-BE49-F238E27FC236}">
                <a16:creationId xmlns:a16="http://schemas.microsoft.com/office/drawing/2014/main" id="{0DA883D3-D6A1-40F0-B5FE-3E351ADB0E38}"/>
              </a:ext>
            </a:extLst>
          </p:cNvPr>
          <p:cNvSpPr txBox="1"/>
          <p:nvPr/>
        </p:nvSpPr>
        <p:spPr>
          <a:xfrm>
            <a:off x="4249982" y="6110746"/>
            <a:ext cx="3692036" cy="584775"/>
          </a:xfrm>
          <a:prstGeom prst="rect">
            <a:avLst/>
          </a:prstGeom>
          <a:noFill/>
        </p:spPr>
        <p:txBody>
          <a:bodyPr wrap="none" rtlCol="0">
            <a:spAutoFit/>
          </a:bodyPr>
          <a:lstStyle/>
          <a:p>
            <a:r>
              <a:rPr lang="en-US" sz="3200" dirty="0"/>
              <a:t>What is your story?</a:t>
            </a:r>
          </a:p>
        </p:txBody>
      </p:sp>
      <p:pic>
        <p:nvPicPr>
          <p:cNvPr id="5" name="Picture 4">
            <a:extLst>
              <a:ext uri="{FF2B5EF4-FFF2-40B4-BE49-F238E27FC236}">
                <a16:creationId xmlns:a16="http://schemas.microsoft.com/office/drawing/2014/main" id="{B5CDE7E7-EB90-99E4-1B8C-68C8EDA630C4}"/>
              </a:ext>
            </a:extLst>
          </p:cNvPr>
          <p:cNvPicPr>
            <a:picLocks noChangeAspect="1"/>
          </p:cNvPicPr>
          <p:nvPr/>
        </p:nvPicPr>
        <p:blipFill>
          <a:blip r:embed="rId5"/>
          <a:stretch>
            <a:fillRect/>
          </a:stretch>
        </p:blipFill>
        <p:spPr>
          <a:xfrm>
            <a:off x="8570994" y="2490460"/>
            <a:ext cx="2835979" cy="1595238"/>
          </a:xfrm>
          <a:prstGeom prst="rect">
            <a:avLst/>
          </a:prstGeom>
        </p:spPr>
      </p:pic>
      <p:pic>
        <p:nvPicPr>
          <p:cNvPr id="6" name="Picture 5">
            <a:extLst>
              <a:ext uri="{FF2B5EF4-FFF2-40B4-BE49-F238E27FC236}">
                <a16:creationId xmlns:a16="http://schemas.microsoft.com/office/drawing/2014/main" id="{DBF657A5-CD11-D0CD-6B40-C337D3159FE6}"/>
              </a:ext>
            </a:extLst>
          </p:cNvPr>
          <p:cNvPicPr>
            <a:picLocks noChangeAspect="1"/>
          </p:cNvPicPr>
          <p:nvPr/>
        </p:nvPicPr>
        <p:blipFill>
          <a:blip r:embed="rId6"/>
          <a:stretch>
            <a:fillRect/>
          </a:stretch>
        </p:blipFill>
        <p:spPr>
          <a:xfrm>
            <a:off x="8839200" y="4085698"/>
            <a:ext cx="2299569" cy="1724677"/>
          </a:xfrm>
          <a:prstGeom prst="rect">
            <a:avLst/>
          </a:prstGeom>
        </p:spPr>
      </p:pic>
      <p:pic>
        <p:nvPicPr>
          <p:cNvPr id="7" name="Picture 6">
            <a:extLst>
              <a:ext uri="{FF2B5EF4-FFF2-40B4-BE49-F238E27FC236}">
                <a16:creationId xmlns:a16="http://schemas.microsoft.com/office/drawing/2014/main" id="{7CD085E8-BBEB-BC18-66A2-08CCA9C7CF77}"/>
              </a:ext>
            </a:extLst>
          </p:cNvPr>
          <p:cNvPicPr>
            <a:picLocks noChangeAspect="1"/>
          </p:cNvPicPr>
          <p:nvPr/>
        </p:nvPicPr>
        <p:blipFill>
          <a:blip r:embed="rId7"/>
          <a:stretch>
            <a:fillRect/>
          </a:stretch>
        </p:blipFill>
        <p:spPr>
          <a:xfrm>
            <a:off x="8832112" y="438150"/>
            <a:ext cx="2286000" cy="1714500"/>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3" name="Content Placeholder 2">
            <a:extLst>
              <a:ext uri="{FF2B5EF4-FFF2-40B4-BE49-F238E27FC236}">
                <a16:creationId xmlns:a16="http://schemas.microsoft.com/office/drawing/2014/main" id="{608935D3-29E1-4175-8DE5-14986150C19C}"/>
              </a:ext>
            </a:extLst>
          </p:cNvPr>
          <p:cNvSpPr>
            <a:spLocks noGrp="1"/>
          </p:cNvSpPr>
          <p:nvPr>
            <p:ph idx="1"/>
          </p:nvPr>
        </p:nvSpPr>
        <p:spPr>
          <a:xfrm>
            <a:off x="609600" y="1295400"/>
            <a:ext cx="2933700" cy="4724399"/>
          </a:xfrm>
        </p:spPr>
        <p:txBody>
          <a:bodyPr/>
          <a:lstStyle/>
          <a:p>
            <a:r>
              <a:rPr lang="en-US" dirty="0"/>
              <a:t>Create a System Block Diagram</a:t>
            </a:r>
          </a:p>
          <a:p>
            <a:pPr lvl="1"/>
            <a:r>
              <a:rPr lang="en-US" dirty="0"/>
              <a:t>Label interfaces / pins</a:t>
            </a:r>
          </a:p>
          <a:p>
            <a:pPr lvl="1"/>
            <a:r>
              <a:rPr lang="en-US" dirty="0"/>
              <a:t>Components (part numbers if possible)</a:t>
            </a:r>
          </a:p>
          <a:p>
            <a:pPr lvl="1"/>
            <a:r>
              <a:rPr lang="en-US" dirty="0"/>
              <a:t>Level Translator </a:t>
            </a:r>
          </a:p>
        </p:txBody>
      </p:sp>
      <p:sp>
        <p:nvSpPr>
          <p:cNvPr id="4" name="TextBox 3">
            <a:extLst>
              <a:ext uri="{FF2B5EF4-FFF2-40B4-BE49-F238E27FC236}">
                <a16:creationId xmlns:a16="http://schemas.microsoft.com/office/drawing/2014/main" id="{AF7EF060-2D33-40AD-BF35-12E6A5F1F172}"/>
              </a:ext>
            </a:extLst>
          </p:cNvPr>
          <p:cNvSpPr txBox="1"/>
          <p:nvPr/>
        </p:nvSpPr>
        <p:spPr>
          <a:xfrm>
            <a:off x="2817134" y="6167269"/>
            <a:ext cx="5718232" cy="584775"/>
          </a:xfrm>
          <a:prstGeom prst="rect">
            <a:avLst/>
          </a:prstGeom>
          <a:noFill/>
        </p:spPr>
        <p:txBody>
          <a:bodyPr wrap="none" rtlCol="0">
            <a:spAutoFit/>
          </a:bodyPr>
          <a:lstStyle/>
          <a:p>
            <a:r>
              <a:rPr lang="en-US" sz="3200" dirty="0"/>
              <a:t>Need Moderate Level of Detail</a:t>
            </a:r>
          </a:p>
        </p:txBody>
      </p:sp>
      <p:sp>
        <p:nvSpPr>
          <p:cNvPr id="103" name="Rectangle 102">
            <a:extLst>
              <a:ext uri="{FF2B5EF4-FFF2-40B4-BE49-F238E27FC236}">
                <a16:creationId xmlns:a16="http://schemas.microsoft.com/office/drawing/2014/main" id="{F0BE0AC4-C862-836E-D633-F5CE33C7C1DB}"/>
              </a:ext>
            </a:extLst>
          </p:cNvPr>
          <p:cNvSpPr/>
          <p:nvPr/>
        </p:nvSpPr>
        <p:spPr>
          <a:xfrm>
            <a:off x="3991198" y="3548775"/>
            <a:ext cx="10668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a:t>
            </a:r>
          </a:p>
          <a:p>
            <a:pPr algn="ctr"/>
            <a:r>
              <a:rPr lang="en-US" dirty="0"/>
              <a:t>Beagle</a:t>
            </a:r>
          </a:p>
        </p:txBody>
      </p:sp>
      <p:sp>
        <p:nvSpPr>
          <p:cNvPr id="104" name="Rectangle 103">
            <a:extLst>
              <a:ext uri="{FF2B5EF4-FFF2-40B4-BE49-F238E27FC236}">
                <a16:creationId xmlns:a16="http://schemas.microsoft.com/office/drawing/2014/main" id="{A237BE07-9180-3D50-F60A-0792AC7B396F}"/>
              </a:ext>
            </a:extLst>
          </p:cNvPr>
          <p:cNvSpPr/>
          <p:nvPr/>
        </p:nvSpPr>
        <p:spPr>
          <a:xfrm>
            <a:off x="8953500" y="710637"/>
            <a:ext cx="14097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Conveyer Belt</a:t>
            </a:r>
          </a:p>
        </p:txBody>
      </p:sp>
      <p:sp>
        <p:nvSpPr>
          <p:cNvPr id="105" name="Rectangle 104">
            <a:extLst>
              <a:ext uri="{FF2B5EF4-FFF2-40B4-BE49-F238E27FC236}">
                <a16:creationId xmlns:a16="http://schemas.microsoft.com/office/drawing/2014/main" id="{50AC6A3C-A721-CDE3-2272-5722E95462DA}"/>
              </a:ext>
            </a:extLst>
          </p:cNvPr>
          <p:cNvSpPr/>
          <p:nvPr/>
        </p:nvSpPr>
        <p:spPr>
          <a:xfrm>
            <a:off x="8953500" y="2294417"/>
            <a:ext cx="14097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Bottle Opener Component</a:t>
            </a:r>
          </a:p>
        </p:txBody>
      </p:sp>
      <p:sp>
        <p:nvSpPr>
          <p:cNvPr id="106" name="Rectangle 105">
            <a:extLst>
              <a:ext uri="{FF2B5EF4-FFF2-40B4-BE49-F238E27FC236}">
                <a16:creationId xmlns:a16="http://schemas.microsoft.com/office/drawing/2014/main" id="{37D65F37-0E3C-80CA-B401-A3DDD682F32C}"/>
              </a:ext>
            </a:extLst>
          </p:cNvPr>
          <p:cNvSpPr/>
          <p:nvPr/>
        </p:nvSpPr>
        <p:spPr>
          <a:xfrm>
            <a:off x="6946685" y="4909969"/>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7-Segmented Display</a:t>
            </a:r>
          </a:p>
        </p:txBody>
      </p:sp>
      <p:sp>
        <p:nvSpPr>
          <p:cNvPr id="117" name="Oval 116">
            <a:extLst>
              <a:ext uri="{FF2B5EF4-FFF2-40B4-BE49-F238E27FC236}">
                <a16:creationId xmlns:a16="http://schemas.microsoft.com/office/drawing/2014/main" id="{D5B84442-5D63-E51C-6509-EB8985093627}"/>
              </a:ext>
            </a:extLst>
          </p:cNvPr>
          <p:cNvSpPr/>
          <p:nvPr/>
        </p:nvSpPr>
        <p:spPr>
          <a:xfrm>
            <a:off x="3909988" y="1097730"/>
            <a:ext cx="1322463" cy="1248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On/Off Button</a:t>
            </a:r>
          </a:p>
        </p:txBody>
      </p:sp>
      <p:sp>
        <p:nvSpPr>
          <p:cNvPr id="119" name="TextBox 118">
            <a:extLst>
              <a:ext uri="{FF2B5EF4-FFF2-40B4-BE49-F238E27FC236}">
                <a16:creationId xmlns:a16="http://schemas.microsoft.com/office/drawing/2014/main" id="{19B98FEB-90AB-51B8-7354-54046C41C6C5}"/>
              </a:ext>
            </a:extLst>
          </p:cNvPr>
          <p:cNvSpPr txBox="1"/>
          <p:nvPr/>
        </p:nvSpPr>
        <p:spPr>
          <a:xfrm>
            <a:off x="4142700" y="1976941"/>
            <a:ext cx="763796" cy="369332"/>
          </a:xfrm>
          <a:prstGeom prst="rect">
            <a:avLst/>
          </a:prstGeom>
          <a:noFill/>
        </p:spPr>
        <p:txBody>
          <a:bodyPr wrap="square" rtlCol="0">
            <a:spAutoFit/>
          </a:bodyPr>
          <a:lstStyle/>
          <a:p>
            <a:r>
              <a:rPr lang="en-US" dirty="0"/>
              <a:t>GPIO</a:t>
            </a:r>
          </a:p>
        </p:txBody>
      </p:sp>
      <p:sp>
        <p:nvSpPr>
          <p:cNvPr id="120" name="Rectangle 119">
            <a:extLst>
              <a:ext uri="{FF2B5EF4-FFF2-40B4-BE49-F238E27FC236}">
                <a16:creationId xmlns:a16="http://schemas.microsoft.com/office/drawing/2014/main" id="{2E8CC49D-585D-97AC-B11A-52507D81E18C}"/>
              </a:ext>
            </a:extLst>
          </p:cNvPr>
          <p:cNvSpPr/>
          <p:nvPr/>
        </p:nvSpPr>
        <p:spPr>
          <a:xfrm>
            <a:off x="6947571" y="3805571"/>
            <a:ext cx="1409700" cy="762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Ultrasound Sensor</a:t>
            </a:r>
          </a:p>
        </p:txBody>
      </p:sp>
      <p:sp>
        <p:nvSpPr>
          <p:cNvPr id="127" name="Rectangle 126">
            <a:extLst>
              <a:ext uri="{FF2B5EF4-FFF2-40B4-BE49-F238E27FC236}">
                <a16:creationId xmlns:a16="http://schemas.microsoft.com/office/drawing/2014/main" id="{2CC3BD95-D9CA-E86E-FDCE-9A6FF5DE637E}"/>
              </a:ext>
            </a:extLst>
          </p:cNvPr>
          <p:cNvSpPr/>
          <p:nvPr/>
        </p:nvSpPr>
        <p:spPr>
          <a:xfrm>
            <a:off x="6400800" y="669409"/>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p:sp>
        <p:nvSpPr>
          <p:cNvPr id="133" name="Rectangle 132">
            <a:extLst>
              <a:ext uri="{FF2B5EF4-FFF2-40B4-BE49-F238E27FC236}">
                <a16:creationId xmlns:a16="http://schemas.microsoft.com/office/drawing/2014/main" id="{DE3CEABC-1DBD-98AE-E243-B2572CF5CD0A}"/>
              </a:ext>
            </a:extLst>
          </p:cNvPr>
          <p:cNvSpPr/>
          <p:nvPr/>
        </p:nvSpPr>
        <p:spPr>
          <a:xfrm>
            <a:off x="6413285" y="2209802"/>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mc:AlternateContent xmlns:mc="http://schemas.openxmlformats.org/markup-compatibility/2006" xmlns:p14="http://schemas.microsoft.com/office/powerpoint/2010/main">
        <mc:Choice Requires="p14">
          <p:contentPart p14:bwMode="auto" r:id="rId2">
            <p14:nvContentPartPr>
              <p14:cNvPr id="137" name="Ink 136">
                <a:extLst>
                  <a:ext uri="{FF2B5EF4-FFF2-40B4-BE49-F238E27FC236}">
                    <a16:creationId xmlns:a16="http://schemas.microsoft.com/office/drawing/2014/main" id="{72FA28E8-FB19-06D7-EBEB-FE6F6654888E}"/>
                  </a:ext>
                </a:extLst>
              </p14:cNvPr>
              <p14:cNvContentPartPr/>
              <p14:nvPr/>
            </p14:nvContentPartPr>
            <p14:xfrm>
              <a:off x="7751043" y="1242201"/>
              <a:ext cx="1200240" cy="45720"/>
            </p14:xfrm>
          </p:contentPart>
        </mc:Choice>
        <mc:Fallback xmlns="">
          <p:pic>
            <p:nvPicPr>
              <p:cNvPr id="137" name="Ink 136">
                <a:extLst>
                  <a:ext uri="{FF2B5EF4-FFF2-40B4-BE49-F238E27FC236}">
                    <a16:creationId xmlns:a16="http://schemas.microsoft.com/office/drawing/2014/main" id="{72FA28E8-FB19-06D7-EBEB-FE6F6654888E}"/>
                  </a:ext>
                </a:extLst>
              </p:cNvPr>
              <p:cNvPicPr/>
              <p:nvPr/>
            </p:nvPicPr>
            <p:blipFill>
              <a:blip r:embed="rId3"/>
              <a:stretch>
                <a:fillRect/>
              </a:stretch>
            </p:blipFill>
            <p:spPr>
              <a:xfrm>
                <a:off x="7742043" y="1233561"/>
                <a:ext cx="1217880" cy="63360"/>
              </a:xfrm>
              <a:prstGeom prst="rect">
                <a:avLst/>
              </a:prstGeom>
            </p:spPr>
          </p:pic>
        </mc:Fallback>
      </mc:AlternateContent>
      <p:grpSp>
        <p:nvGrpSpPr>
          <p:cNvPr id="141" name="Group 140">
            <a:extLst>
              <a:ext uri="{FF2B5EF4-FFF2-40B4-BE49-F238E27FC236}">
                <a16:creationId xmlns:a16="http://schemas.microsoft.com/office/drawing/2014/main" id="{44A470C0-6CC5-B234-480C-479F1C239C21}"/>
              </a:ext>
            </a:extLst>
          </p:cNvPr>
          <p:cNvGrpSpPr/>
          <p:nvPr/>
        </p:nvGrpSpPr>
        <p:grpSpPr>
          <a:xfrm>
            <a:off x="4529043" y="2331921"/>
            <a:ext cx="4444560" cy="1443240"/>
            <a:chOff x="4529043" y="2331921"/>
            <a:chExt cx="4444560" cy="1443240"/>
          </a:xfrm>
        </p:grpSpPr>
        <mc:AlternateContent xmlns:mc="http://schemas.openxmlformats.org/markup-compatibility/2006" xmlns:p14="http://schemas.microsoft.com/office/powerpoint/2010/main">
          <mc:Choice Requires="p14">
            <p:contentPart p14:bwMode="auto" r:id="rId4">
              <p14:nvContentPartPr>
                <p14:cNvPr id="134" name="Ink 133">
                  <a:extLst>
                    <a:ext uri="{FF2B5EF4-FFF2-40B4-BE49-F238E27FC236}">
                      <a16:creationId xmlns:a16="http://schemas.microsoft.com/office/drawing/2014/main" id="{3F002A73-FC30-FEEA-4E60-0F55A2600330}"/>
                    </a:ext>
                  </a:extLst>
                </p14:cNvPr>
                <p14:cNvContentPartPr/>
                <p14:nvPr/>
              </p14:nvContentPartPr>
              <p14:xfrm>
                <a:off x="4529043" y="2331921"/>
                <a:ext cx="360" cy="1198440"/>
              </p14:xfrm>
            </p:contentPart>
          </mc:Choice>
          <mc:Fallback xmlns="">
            <p:pic>
              <p:nvPicPr>
                <p:cNvPr id="134" name="Ink 133">
                  <a:extLst>
                    <a:ext uri="{FF2B5EF4-FFF2-40B4-BE49-F238E27FC236}">
                      <a16:creationId xmlns:a16="http://schemas.microsoft.com/office/drawing/2014/main" id="{3F002A73-FC30-FEEA-4E60-0F55A2600330}"/>
                    </a:ext>
                  </a:extLst>
                </p:cNvPr>
                <p:cNvPicPr/>
                <p:nvPr/>
              </p:nvPicPr>
              <p:blipFill>
                <a:blip r:embed="rId5"/>
                <a:stretch>
                  <a:fillRect/>
                </a:stretch>
              </p:blipFill>
              <p:spPr>
                <a:xfrm>
                  <a:off x="4520403" y="2323281"/>
                  <a:ext cx="1800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8" name="Ink 137">
                  <a:extLst>
                    <a:ext uri="{FF2B5EF4-FFF2-40B4-BE49-F238E27FC236}">
                      <a16:creationId xmlns:a16="http://schemas.microsoft.com/office/drawing/2014/main" id="{DF5EF752-E3B1-69A4-E7E0-B1079963F116}"/>
                    </a:ext>
                  </a:extLst>
                </p14:cNvPr>
                <p14:cNvContentPartPr/>
                <p14:nvPr/>
              </p14:nvContentPartPr>
              <p14:xfrm>
                <a:off x="5082363" y="2810361"/>
                <a:ext cx="1365120" cy="964800"/>
              </p14:xfrm>
            </p:contentPart>
          </mc:Choice>
          <mc:Fallback xmlns="">
            <p:pic>
              <p:nvPicPr>
                <p:cNvPr id="138" name="Ink 137">
                  <a:extLst>
                    <a:ext uri="{FF2B5EF4-FFF2-40B4-BE49-F238E27FC236}">
                      <a16:creationId xmlns:a16="http://schemas.microsoft.com/office/drawing/2014/main" id="{DF5EF752-E3B1-69A4-E7E0-B1079963F116}"/>
                    </a:ext>
                  </a:extLst>
                </p:cNvPr>
                <p:cNvPicPr/>
                <p:nvPr/>
              </p:nvPicPr>
              <p:blipFill>
                <a:blip r:embed="rId7"/>
                <a:stretch>
                  <a:fillRect/>
                </a:stretch>
              </p:blipFill>
              <p:spPr>
                <a:xfrm>
                  <a:off x="5073363" y="2801721"/>
                  <a:ext cx="1382760" cy="982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0" name="Ink 139">
                  <a:extLst>
                    <a:ext uri="{FF2B5EF4-FFF2-40B4-BE49-F238E27FC236}">
                      <a16:creationId xmlns:a16="http://schemas.microsoft.com/office/drawing/2014/main" id="{9C5B0C66-4BE1-D0F8-0A5F-D18EF4E90462}"/>
                    </a:ext>
                  </a:extLst>
                </p14:cNvPr>
                <p14:cNvContentPartPr/>
                <p14:nvPr/>
              </p14:nvContentPartPr>
              <p14:xfrm>
                <a:off x="7729803" y="2678241"/>
                <a:ext cx="1243800" cy="97200"/>
              </p14:xfrm>
            </p:contentPart>
          </mc:Choice>
          <mc:Fallback xmlns="">
            <p:pic>
              <p:nvPicPr>
                <p:cNvPr id="140" name="Ink 139">
                  <a:extLst>
                    <a:ext uri="{FF2B5EF4-FFF2-40B4-BE49-F238E27FC236}">
                      <a16:creationId xmlns:a16="http://schemas.microsoft.com/office/drawing/2014/main" id="{9C5B0C66-4BE1-D0F8-0A5F-D18EF4E90462}"/>
                    </a:ext>
                  </a:extLst>
                </p:cNvPr>
                <p:cNvPicPr/>
                <p:nvPr/>
              </p:nvPicPr>
              <p:blipFill>
                <a:blip r:embed="rId9"/>
                <a:stretch>
                  <a:fillRect/>
                </a:stretch>
              </p:blipFill>
              <p:spPr>
                <a:xfrm>
                  <a:off x="7721163" y="2669241"/>
                  <a:ext cx="1261440" cy="11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2" name="Ink 141">
                <a:extLst>
                  <a:ext uri="{FF2B5EF4-FFF2-40B4-BE49-F238E27FC236}">
                    <a16:creationId xmlns:a16="http://schemas.microsoft.com/office/drawing/2014/main" id="{093741B9-9D56-A8DA-5023-C42D7CA118A1}"/>
                  </a:ext>
                </a:extLst>
              </p14:cNvPr>
              <p14:cNvContentPartPr/>
              <p14:nvPr/>
            </p14:nvContentPartPr>
            <p14:xfrm>
              <a:off x="4922163" y="1219161"/>
              <a:ext cx="1488240" cy="2322000"/>
            </p14:xfrm>
          </p:contentPart>
        </mc:Choice>
        <mc:Fallback xmlns="">
          <p:pic>
            <p:nvPicPr>
              <p:cNvPr id="142" name="Ink 141">
                <a:extLst>
                  <a:ext uri="{FF2B5EF4-FFF2-40B4-BE49-F238E27FC236}">
                    <a16:creationId xmlns:a16="http://schemas.microsoft.com/office/drawing/2014/main" id="{093741B9-9D56-A8DA-5023-C42D7CA118A1}"/>
                  </a:ext>
                </a:extLst>
              </p:cNvPr>
              <p:cNvPicPr/>
              <p:nvPr/>
            </p:nvPicPr>
            <p:blipFill>
              <a:blip r:embed="rId11"/>
              <a:stretch>
                <a:fillRect/>
              </a:stretch>
            </p:blipFill>
            <p:spPr>
              <a:xfrm>
                <a:off x="4913523" y="1210161"/>
                <a:ext cx="1505880" cy="2339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3" name="Ink 142">
                <a:extLst>
                  <a:ext uri="{FF2B5EF4-FFF2-40B4-BE49-F238E27FC236}">
                    <a16:creationId xmlns:a16="http://schemas.microsoft.com/office/drawing/2014/main" id="{15B805C8-BCEC-624D-9599-15A498CCB8E3}"/>
                  </a:ext>
                </a:extLst>
              </p14:cNvPr>
              <p14:cNvContentPartPr/>
              <p14:nvPr/>
            </p14:nvContentPartPr>
            <p14:xfrm>
              <a:off x="5082363" y="4121481"/>
              <a:ext cx="1899360" cy="68400"/>
            </p14:xfrm>
          </p:contentPart>
        </mc:Choice>
        <mc:Fallback xmlns="">
          <p:pic>
            <p:nvPicPr>
              <p:cNvPr id="143" name="Ink 142">
                <a:extLst>
                  <a:ext uri="{FF2B5EF4-FFF2-40B4-BE49-F238E27FC236}">
                    <a16:creationId xmlns:a16="http://schemas.microsoft.com/office/drawing/2014/main" id="{15B805C8-BCEC-624D-9599-15A498CCB8E3}"/>
                  </a:ext>
                </a:extLst>
              </p:cNvPr>
              <p:cNvPicPr/>
              <p:nvPr/>
            </p:nvPicPr>
            <p:blipFill>
              <a:blip r:embed="rId13"/>
              <a:stretch>
                <a:fillRect/>
              </a:stretch>
            </p:blipFill>
            <p:spPr>
              <a:xfrm>
                <a:off x="5073363" y="4112841"/>
                <a:ext cx="191700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4" name="Ink 143">
                <a:extLst>
                  <a:ext uri="{FF2B5EF4-FFF2-40B4-BE49-F238E27FC236}">
                    <a16:creationId xmlns:a16="http://schemas.microsoft.com/office/drawing/2014/main" id="{9D0A0D26-D249-4C6D-7F83-1FF1D92B73B5}"/>
                  </a:ext>
                </a:extLst>
              </p14:cNvPr>
              <p14:cNvContentPartPr/>
              <p14:nvPr/>
            </p14:nvContentPartPr>
            <p14:xfrm>
              <a:off x="5082363" y="4943361"/>
              <a:ext cx="1866960" cy="33840"/>
            </p14:xfrm>
          </p:contentPart>
        </mc:Choice>
        <mc:Fallback xmlns="">
          <p:pic>
            <p:nvPicPr>
              <p:cNvPr id="144" name="Ink 143">
                <a:extLst>
                  <a:ext uri="{FF2B5EF4-FFF2-40B4-BE49-F238E27FC236}">
                    <a16:creationId xmlns:a16="http://schemas.microsoft.com/office/drawing/2014/main" id="{9D0A0D26-D249-4C6D-7F83-1FF1D92B73B5}"/>
                  </a:ext>
                </a:extLst>
              </p:cNvPr>
              <p:cNvPicPr/>
              <p:nvPr/>
            </p:nvPicPr>
            <p:blipFill>
              <a:blip r:embed="rId15"/>
              <a:stretch>
                <a:fillRect/>
              </a:stretch>
            </p:blipFill>
            <p:spPr>
              <a:xfrm>
                <a:off x="5073363" y="4934721"/>
                <a:ext cx="1884600" cy="51480"/>
              </a:xfrm>
              <a:prstGeom prst="rect">
                <a:avLst/>
              </a:prstGeom>
            </p:spPr>
          </p:pic>
        </mc:Fallback>
      </mc:AlternateContent>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p:txBody>
          <a:bodyPr/>
          <a:lstStyle/>
          <a:p>
            <a:r>
              <a:rPr lang="en-US" dirty="0"/>
              <a:t>Power Block Diagram</a:t>
            </a:r>
          </a:p>
        </p:txBody>
      </p:sp>
      <p:sp>
        <p:nvSpPr>
          <p:cNvPr id="3" name="Content Placeholder 2">
            <a:extLst>
              <a:ext uri="{FF2B5EF4-FFF2-40B4-BE49-F238E27FC236}">
                <a16:creationId xmlns:a16="http://schemas.microsoft.com/office/drawing/2014/main" id="{39FC9173-ADDE-4A3D-BDB4-3F990F1032E5}"/>
              </a:ext>
            </a:extLst>
          </p:cNvPr>
          <p:cNvSpPr>
            <a:spLocks noGrp="1"/>
          </p:cNvSpPr>
          <p:nvPr>
            <p:ph idx="1"/>
          </p:nvPr>
        </p:nvSpPr>
        <p:spPr/>
        <p:txBody>
          <a:bodyPr/>
          <a:lstStyle/>
          <a:p>
            <a:r>
              <a:rPr lang="en-US" dirty="0"/>
              <a:t>Create a Power Block Diagram</a:t>
            </a:r>
          </a:p>
          <a:p>
            <a:pPr lvl="1"/>
            <a:r>
              <a:rPr lang="en-US" dirty="0"/>
              <a:t>Label voltages / currents of components</a:t>
            </a:r>
          </a:p>
          <a:p>
            <a:endParaRPr lang="en-US" dirty="0"/>
          </a:p>
        </p:txBody>
      </p:sp>
      <p:sp>
        <p:nvSpPr>
          <p:cNvPr id="4" name="TextBox 3">
            <a:extLst>
              <a:ext uri="{FF2B5EF4-FFF2-40B4-BE49-F238E27FC236}">
                <a16:creationId xmlns:a16="http://schemas.microsoft.com/office/drawing/2014/main" id="{D8BF50E6-5081-4020-B7AA-69C2EF326ECB}"/>
              </a:ext>
            </a:extLst>
          </p:cNvPr>
          <p:cNvSpPr txBox="1"/>
          <p:nvPr/>
        </p:nvSpPr>
        <p:spPr>
          <a:xfrm>
            <a:off x="2933700" y="6189033"/>
            <a:ext cx="6562822" cy="584775"/>
          </a:xfrm>
          <a:prstGeom prst="rect">
            <a:avLst/>
          </a:prstGeom>
          <a:noFill/>
        </p:spPr>
        <p:txBody>
          <a:bodyPr wrap="none" rtlCol="0">
            <a:spAutoFit/>
          </a:bodyPr>
          <a:lstStyle/>
          <a:p>
            <a:r>
              <a:rPr lang="en-US" sz="3200" dirty="0"/>
              <a:t>Need All Power Inputs and Outputs</a:t>
            </a:r>
          </a:p>
        </p:txBody>
      </p:sp>
      <p:sp>
        <p:nvSpPr>
          <p:cNvPr id="5" name="Rectangle 4">
            <a:extLst>
              <a:ext uri="{FF2B5EF4-FFF2-40B4-BE49-F238E27FC236}">
                <a16:creationId xmlns:a16="http://schemas.microsoft.com/office/drawing/2014/main" id="{04D0CE82-7447-D3E7-58D5-E4A0397CA861}"/>
              </a:ext>
            </a:extLst>
          </p:cNvPr>
          <p:cNvSpPr/>
          <p:nvPr/>
        </p:nvSpPr>
        <p:spPr>
          <a:xfrm>
            <a:off x="2667000" y="3352800"/>
            <a:ext cx="11049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Pocket Beagle</a:t>
            </a:r>
          </a:p>
        </p:txBody>
      </p:sp>
      <p:sp>
        <p:nvSpPr>
          <p:cNvPr id="6" name="Rectangle 5">
            <a:extLst>
              <a:ext uri="{FF2B5EF4-FFF2-40B4-BE49-F238E27FC236}">
                <a16:creationId xmlns:a16="http://schemas.microsoft.com/office/drawing/2014/main" id="{FC815A2C-CF81-BC19-9061-CB7B1FCE5AD2}"/>
              </a:ext>
            </a:extLst>
          </p:cNvPr>
          <p:cNvSpPr/>
          <p:nvPr/>
        </p:nvSpPr>
        <p:spPr>
          <a:xfrm>
            <a:off x="6229350" y="2177901"/>
            <a:ext cx="1485900" cy="1158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Conveyer Belt</a:t>
            </a:r>
          </a:p>
        </p:txBody>
      </p:sp>
      <p:sp>
        <p:nvSpPr>
          <p:cNvPr id="7" name="TextBox 6">
            <a:extLst>
              <a:ext uri="{FF2B5EF4-FFF2-40B4-BE49-F238E27FC236}">
                <a16:creationId xmlns:a16="http://schemas.microsoft.com/office/drawing/2014/main" id="{09E54222-8BE5-7B89-D3D1-9799441A0088}"/>
              </a:ext>
            </a:extLst>
          </p:cNvPr>
          <p:cNvSpPr txBox="1"/>
          <p:nvPr/>
        </p:nvSpPr>
        <p:spPr>
          <a:xfrm>
            <a:off x="8153400" y="2413521"/>
            <a:ext cx="3924300" cy="923330"/>
          </a:xfrm>
          <a:prstGeom prst="rect">
            <a:avLst/>
          </a:prstGeom>
          <a:noFill/>
        </p:spPr>
        <p:txBody>
          <a:bodyPr wrap="square" rtlCol="0">
            <a:spAutoFit/>
          </a:bodyPr>
          <a:lstStyle/>
          <a:p>
            <a:r>
              <a:rPr lang="en-US" dirty="0"/>
              <a:t>42 mm high torque stepping motor</a:t>
            </a:r>
          </a:p>
          <a:p>
            <a:r>
              <a:rPr lang="en-US" dirty="0"/>
              <a:t>Model #XY42STH34-0354A</a:t>
            </a:r>
          </a:p>
          <a:p>
            <a:r>
              <a:rPr lang="en-US" dirty="0"/>
              <a:t>12 V, 350 mA, 34 ohms</a:t>
            </a:r>
          </a:p>
        </p:txBody>
      </p:sp>
      <p:sp>
        <p:nvSpPr>
          <p:cNvPr id="8" name="Rectangle 7">
            <a:extLst>
              <a:ext uri="{FF2B5EF4-FFF2-40B4-BE49-F238E27FC236}">
                <a16:creationId xmlns:a16="http://schemas.microsoft.com/office/drawing/2014/main" id="{CDE5BBDE-4F3E-0A5F-7D25-38FD0FDA1195}"/>
              </a:ext>
            </a:extLst>
          </p:cNvPr>
          <p:cNvSpPr/>
          <p:nvPr/>
        </p:nvSpPr>
        <p:spPr>
          <a:xfrm>
            <a:off x="228600" y="2362200"/>
            <a:ext cx="990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 V Power Adapter</a:t>
            </a:r>
          </a:p>
        </p:txBody>
      </p:sp>
      <p:sp>
        <p:nvSpPr>
          <p:cNvPr id="9" name="TextBox 8">
            <a:extLst>
              <a:ext uri="{FF2B5EF4-FFF2-40B4-BE49-F238E27FC236}">
                <a16:creationId xmlns:a16="http://schemas.microsoft.com/office/drawing/2014/main" id="{977A90B1-FE04-DE63-899B-9B14BE05F132}"/>
              </a:ext>
            </a:extLst>
          </p:cNvPr>
          <p:cNvSpPr txBox="1"/>
          <p:nvPr/>
        </p:nvSpPr>
        <p:spPr>
          <a:xfrm>
            <a:off x="1333500" y="2590800"/>
            <a:ext cx="1143000" cy="646331"/>
          </a:xfrm>
          <a:prstGeom prst="rect">
            <a:avLst/>
          </a:prstGeom>
          <a:noFill/>
        </p:spPr>
        <p:txBody>
          <a:bodyPr wrap="square" rtlCol="0">
            <a:spAutoFit/>
          </a:bodyPr>
          <a:lstStyle/>
          <a:p>
            <a:r>
              <a:rPr lang="en-US" dirty="0"/>
              <a:t>1000 mA capacity</a:t>
            </a:r>
          </a:p>
        </p:txBody>
      </p:sp>
      <p:sp>
        <p:nvSpPr>
          <p:cNvPr id="10" name="Rectangle 9">
            <a:extLst>
              <a:ext uri="{FF2B5EF4-FFF2-40B4-BE49-F238E27FC236}">
                <a16:creationId xmlns:a16="http://schemas.microsoft.com/office/drawing/2014/main" id="{D121DB35-FE2C-F683-6454-21185F7C2C23}"/>
              </a:ext>
            </a:extLst>
          </p:cNvPr>
          <p:cNvSpPr/>
          <p:nvPr/>
        </p:nvSpPr>
        <p:spPr>
          <a:xfrm>
            <a:off x="6179731" y="3455511"/>
            <a:ext cx="1600200" cy="1409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Stepper Motor for Bottle Opener Component</a:t>
            </a:r>
          </a:p>
        </p:txBody>
      </p:sp>
      <p:sp>
        <p:nvSpPr>
          <p:cNvPr id="11" name="TextBox 10">
            <a:extLst>
              <a:ext uri="{FF2B5EF4-FFF2-40B4-BE49-F238E27FC236}">
                <a16:creationId xmlns:a16="http://schemas.microsoft.com/office/drawing/2014/main" id="{DA1F0EEF-C6B9-95E6-D25F-61521C50E31D}"/>
              </a:ext>
            </a:extLst>
          </p:cNvPr>
          <p:cNvSpPr txBox="1"/>
          <p:nvPr/>
        </p:nvSpPr>
        <p:spPr>
          <a:xfrm>
            <a:off x="8153400" y="3508571"/>
            <a:ext cx="4114800" cy="923330"/>
          </a:xfrm>
          <a:prstGeom prst="rect">
            <a:avLst/>
          </a:prstGeom>
          <a:noFill/>
        </p:spPr>
        <p:txBody>
          <a:bodyPr wrap="square" rtlCol="0">
            <a:spAutoFit/>
          </a:bodyPr>
          <a:lstStyle/>
          <a:p>
            <a:r>
              <a:rPr lang="en-US" dirty="0"/>
              <a:t>42 mm high torque stepping motor</a:t>
            </a:r>
          </a:p>
          <a:p>
            <a:r>
              <a:rPr lang="en-US" dirty="0"/>
              <a:t>Model #XY42STH34-0354A</a:t>
            </a:r>
          </a:p>
          <a:p>
            <a:r>
              <a:rPr lang="en-US" dirty="0"/>
              <a:t>12 V, 350 mA, 34 ohms</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4BCBFFB8-4764-5AFD-F484-28587AA63031}"/>
                  </a:ext>
                </a:extLst>
              </p14:cNvPr>
              <p14:cNvContentPartPr/>
              <p14:nvPr/>
            </p14:nvContentPartPr>
            <p14:xfrm>
              <a:off x="658323" y="3433881"/>
              <a:ext cx="2019960" cy="726480"/>
            </p14:xfrm>
          </p:contentPart>
        </mc:Choice>
        <mc:Fallback xmlns="">
          <p:pic>
            <p:nvPicPr>
              <p:cNvPr id="12" name="Ink 11">
                <a:extLst>
                  <a:ext uri="{FF2B5EF4-FFF2-40B4-BE49-F238E27FC236}">
                    <a16:creationId xmlns:a16="http://schemas.microsoft.com/office/drawing/2014/main" id="{4BCBFFB8-4764-5AFD-F484-28587AA63031}"/>
                  </a:ext>
                </a:extLst>
              </p:cNvPr>
              <p:cNvPicPr/>
              <p:nvPr/>
            </p:nvPicPr>
            <p:blipFill>
              <a:blip r:embed="rId3"/>
              <a:stretch>
                <a:fillRect/>
              </a:stretch>
            </p:blipFill>
            <p:spPr>
              <a:xfrm>
                <a:off x="649323" y="3425241"/>
                <a:ext cx="2037600" cy="744120"/>
              </a:xfrm>
              <a:prstGeom prst="rect">
                <a:avLst/>
              </a:prstGeom>
            </p:spPr>
          </p:pic>
        </mc:Fallback>
      </mc:AlternateContent>
      <p:sp>
        <p:nvSpPr>
          <p:cNvPr id="13" name="Rectangle 12">
            <a:extLst>
              <a:ext uri="{FF2B5EF4-FFF2-40B4-BE49-F238E27FC236}">
                <a16:creationId xmlns:a16="http://schemas.microsoft.com/office/drawing/2014/main" id="{EFD2293D-DE3D-7727-3FF9-A66858EC944F}"/>
              </a:ext>
            </a:extLst>
          </p:cNvPr>
          <p:cNvSpPr/>
          <p:nvPr/>
        </p:nvSpPr>
        <p:spPr>
          <a:xfrm>
            <a:off x="6362700" y="4983871"/>
            <a:ext cx="1409700" cy="8000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Display</a:t>
            </a:r>
          </a:p>
        </p:txBody>
      </p:sp>
      <p:sp>
        <p:nvSpPr>
          <p:cNvPr id="14" name="TextBox 13">
            <a:extLst>
              <a:ext uri="{FF2B5EF4-FFF2-40B4-BE49-F238E27FC236}">
                <a16:creationId xmlns:a16="http://schemas.microsoft.com/office/drawing/2014/main" id="{8DF42D12-E6E9-C273-DE53-43348DFA30FD}"/>
              </a:ext>
            </a:extLst>
          </p:cNvPr>
          <p:cNvSpPr txBox="1"/>
          <p:nvPr/>
        </p:nvSpPr>
        <p:spPr>
          <a:xfrm>
            <a:off x="8020050" y="4922255"/>
            <a:ext cx="4381500" cy="923330"/>
          </a:xfrm>
          <a:prstGeom prst="rect">
            <a:avLst/>
          </a:prstGeom>
          <a:noFill/>
        </p:spPr>
        <p:txBody>
          <a:bodyPr wrap="square" rtlCol="0">
            <a:spAutoFit/>
          </a:bodyPr>
          <a:lstStyle/>
          <a:p>
            <a:r>
              <a:rPr lang="en-US" dirty="0"/>
              <a:t>0.56" Quadruple Digit Numeric Displays</a:t>
            </a:r>
          </a:p>
          <a:p>
            <a:r>
              <a:rPr lang="en-US" dirty="0"/>
              <a:t>Model #KW4-56NXLB-P (7 pins)</a:t>
            </a:r>
          </a:p>
          <a:p>
            <a:r>
              <a:rPr lang="en-US" dirty="0"/>
              <a:t>5 V, 100 mA (max),</a:t>
            </a:r>
          </a:p>
        </p:txBody>
      </p:sp>
      <p:sp>
        <p:nvSpPr>
          <p:cNvPr id="15" name="Rectangle 14">
            <a:extLst>
              <a:ext uri="{FF2B5EF4-FFF2-40B4-BE49-F238E27FC236}">
                <a16:creationId xmlns:a16="http://schemas.microsoft.com/office/drawing/2014/main" id="{B4903CD9-567E-36CF-378A-CC98249F07DE}"/>
              </a:ext>
            </a:extLst>
          </p:cNvPr>
          <p:cNvSpPr/>
          <p:nvPr/>
        </p:nvSpPr>
        <p:spPr>
          <a:xfrm>
            <a:off x="4137837" y="2267392"/>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p:sp>
        <p:nvSpPr>
          <p:cNvPr id="18" name="Rectangle 17">
            <a:extLst>
              <a:ext uri="{FF2B5EF4-FFF2-40B4-BE49-F238E27FC236}">
                <a16:creationId xmlns:a16="http://schemas.microsoft.com/office/drawing/2014/main" id="{2A8EE3C3-D7EA-AFEE-FA5C-D0D796DD3682}"/>
              </a:ext>
            </a:extLst>
          </p:cNvPr>
          <p:cNvSpPr/>
          <p:nvPr/>
        </p:nvSpPr>
        <p:spPr>
          <a:xfrm>
            <a:off x="4160431" y="3508398"/>
            <a:ext cx="1333500" cy="109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Level Convertor 12v to 5v</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70914CDA-BEF2-1E43-C0CA-16BB35AE489C}"/>
                  </a:ext>
                </a:extLst>
              </p14:cNvPr>
              <p14:cNvContentPartPr/>
              <p14:nvPr/>
            </p14:nvContentPartPr>
            <p14:xfrm>
              <a:off x="3222603" y="2753121"/>
              <a:ext cx="910800" cy="564480"/>
            </p14:xfrm>
          </p:contentPart>
        </mc:Choice>
        <mc:Fallback xmlns="">
          <p:pic>
            <p:nvPicPr>
              <p:cNvPr id="19" name="Ink 18">
                <a:extLst>
                  <a:ext uri="{FF2B5EF4-FFF2-40B4-BE49-F238E27FC236}">
                    <a16:creationId xmlns:a16="http://schemas.microsoft.com/office/drawing/2014/main" id="{70914CDA-BEF2-1E43-C0CA-16BB35AE489C}"/>
                  </a:ext>
                </a:extLst>
              </p:cNvPr>
              <p:cNvPicPr/>
              <p:nvPr/>
            </p:nvPicPr>
            <p:blipFill>
              <a:blip r:embed="rId5"/>
              <a:stretch>
                <a:fillRect/>
              </a:stretch>
            </p:blipFill>
            <p:spPr>
              <a:xfrm>
                <a:off x="3213603" y="2744481"/>
                <a:ext cx="928440" cy="582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A5286F3B-2864-FFCB-C904-FB0C4507BEFC}"/>
                  </a:ext>
                </a:extLst>
              </p14:cNvPr>
              <p14:cNvContentPartPr/>
              <p14:nvPr/>
            </p14:nvContentPartPr>
            <p14:xfrm>
              <a:off x="5475483" y="2531361"/>
              <a:ext cx="734040" cy="126720"/>
            </p14:xfrm>
          </p:contentPart>
        </mc:Choice>
        <mc:Fallback xmlns="">
          <p:pic>
            <p:nvPicPr>
              <p:cNvPr id="20" name="Ink 19">
                <a:extLst>
                  <a:ext uri="{FF2B5EF4-FFF2-40B4-BE49-F238E27FC236}">
                    <a16:creationId xmlns:a16="http://schemas.microsoft.com/office/drawing/2014/main" id="{A5286F3B-2864-FFCB-C904-FB0C4507BEFC}"/>
                  </a:ext>
                </a:extLst>
              </p:cNvPr>
              <p:cNvPicPr/>
              <p:nvPr/>
            </p:nvPicPr>
            <p:blipFill>
              <a:blip r:embed="rId7"/>
              <a:stretch>
                <a:fillRect/>
              </a:stretch>
            </p:blipFill>
            <p:spPr>
              <a:xfrm>
                <a:off x="5466843" y="2522721"/>
                <a:ext cx="7516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5F85743D-EEC3-DB06-6F09-A9831539BD33}"/>
                  </a:ext>
                </a:extLst>
              </p14:cNvPr>
              <p14:cNvContentPartPr/>
              <p14:nvPr/>
            </p14:nvContentPartPr>
            <p14:xfrm>
              <a:off x="3785283" y="4061361"/>
              <a:ext cx="371160" cy="11520"/>
            </p14:xfrm>
          </p:contentPart>
        </mc:Choice>
        <mc:Fallback xmlns="">
          <p:pic>
            <p:nvPicPr>
              <p:cNvPr id="21" name="Ink 20">
                <a:extLst>
                  <a:ext uri="{FF2B5EF4-FFF2-40B4-BE49-F238E27FC236}">
                    <a16:creationId xmlns:a16="http://schemas.microsoft.com/office/drawing/2014/main" id="{5F85743D-EEC3-DB06-6F09-A9831539BD33}"/>
                  </a:ext>
                </a:extLst>
              </p:cNvPr>
              <p:cNvPicPr/>
              <p:nvPr/>
            </p:nvPicPr>
            <p:blipFill>
              <a:blip r:embed="rId9"/>
              <a:stretch>
                <a:fillRect/>
              </a:stretch>
            </p:blipFill>
            <p:spPr>
              <a:xfrm>
                <a:off x="3776283" y="4052721"/>
                <a:ext cx="3888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F3FD684C-78B0-C7D2-105D-5F9F8426ED20}"/>
                  </a:ext>
                </a:extLst>
              </p14:cNvPr>
              <p14:cNvContentPartPr/>
              <p14:nvPr/>
            </p14:nvContentPartPr>
            <p14:xfrm>
              <a:off x="5507523" y="3948681"/>
              <a:ext cx="745560" cy="93240"/>
            </p14:xfrm>
          </p:contentPart>
        </mc:Choice>
        <mc:Fallback xmlns="">
          <p:pic>
            <p:nvPicPr>
              <p:cNvPr id="22" name="Ink 21">
                <a:extLst>
                  <a:ext uri="{FF2B5EF4-FFF2-40B4-BE49-F238E27FC236}">
                    <a16:creationId xmlns:a16="http://schemas.microsoft.com/office/drawing/2014/main" id="{F3FD684C-78B0-C7D2-105D-5F9F8426ED20}"/>
                  </a:ext>
                </a:extLst>
              </p:cNvPr>
              <p:cNvPicPr/>
              <p:nvPr/>
            </p:nvPicPr>
            <p:blipFill>
              <a:blip r:embed="rId11"/>
              <a:stretch>
                <a:fillRect/>
              </a:stretch>
            </p:blipFill>
            <p:spPr>
              <a:xfrm>
                <a:off x="5498883" y="3939681"/>
                <a:ext cx="76320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75CAB194-4AB4-9727-45D9-236FDB333BA7}"/>
                  </a:ext>
                </a:extLst>
              </p14:cNvPr>
              <p14:cNvContentPartPr/>
              <p14:nvPr/>
            </p14:nvContentPartPr>
            <p14:xfrm>
              <a:off x="3785283" y="4825281"/>
              <a:ext cx="2563560" cy="308880"/>
            </p14:xfrm>
          </p:contentPart>
        </mc:Choice>
        <mc:Fallback xmlns="">
          <p:pic>
            <p:nvPicPr>
              <p:cNvPr id="23" name="Ink 22">
                <a:extLst>
                  <a:ext uri="{FF2B5EF4-FFF2-40B4-BE49-F238E27FC236}">
                    <a16:creationId xmlns:a16="http://schemas.microsoft.com/office/drawing/2014/main" id="{75CAB194-4AB4-9727-45D9-236FDB333BA7}"/>
                  </a:ext>
                </a:extLst>
              </p:cNvPr>
              <p:cNvPicPr/>
              <p:nvPr/>
            </p:nvPicPr>
            <p:blipFill>
              <a:blip r:embed="rId13"/>
              <a:stretch>
                <a:fillRect/>
              </a:stretch>
            </p:blipFill>
            <p:spPr>
              <a:xfrm>
                <a:off x="3776283" y="4816281"/>
                <a:ext cx="2581200" cy="326520"/>
              </a:xfrm>
              <a:prstGeom prst="rect">
                <a:avLst/>
              </a:prstGeom>
            </p:spPr>
          </p:pic>
        </mc:Fallback>
      </mc:AlternateContent>
      <p:sp>
        <p:nvSpPr>
          <p:cNvPr id="24" name="TextBox 23">
            <a:extLst>
              <a:ext uri="{FF2B5EF4-FFF2-40B4-BE49-F238E27FC236}">
                <a16:creationId xmlns:a16="http://schemas.microsoft.com/office/drawing/2014/main" id="{4570BD6B-8ADE-7C37-A1B6-6EF53350A923}"/>
              </a:ext>
            </a:extLst>
          </p:cNvPr>
          <p:cNvSpPr txBox="1"/>
          <p:nvPr/>
        </p:nvSpPr>
        <p:spPr>
          <a:xfrm>
            <a:off x="2793692" y="4472713"/>
            <a:ext cx="851515" cy="369332"/>
          </a:xfrm>
          <a:prstGeom prst="rect">
            <a:avLst/>
          </a:prstGeom>
          <a:noFill/>
        </p:spPr>
        <p:txBody>
          <a:bodyPr wrap="none" rtlCol="0">
            <a:spAutoFit/>
          </a:bodyPr>
          <a:lstStyle/>
          <a:p>
            <a:r>
              <a:rPr lang="en-US" dirty="0"/>
              <a:t>3.3/5V</a:t>
            </a:r>
          </a:p>
        </p:txBody>
      </p:sp>
      <p:sp>
        <p:nvSpPr>
          <p:cNvPr id="25" name="Rectangle 24">
            <a:extLst>
              <a:ext uri="{FF2B5EF4-FFF2-40B4-BE49-F238E27FC236}">
                <a16:creationId xmlns:a16="http://schemas.microsoft.com/office/drawing/2014/main" id="{88E0320E-202C-356D-42B9-4A09D4CC83BF}"/>
              </a:ext>
            </a:extLst>
          </p:cNvPr>
          <p:cNvSpPr/>
          <p:nvPr/>
        </p:nvSpPr>
        <p:spPr>
          <a:xfrm>
            <a:off x="495300" y="5345301"/>
            <a:ext cx="1409700" cy="674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Ultrasound Sensor</a:t>
            </a:r>
          </a:p>
        </p:txBody>
      </p:sp>
      <p:sp>
        <p:nvSpPr>
          <p:cNvPr id="27" name="TextBox 26">
            <a:extLst>
              <a:ext uri="{FF2B5EF4-FFF2-40B4-BE49-F238E27FC236}">
                <a16:creationId xmlns:a16="http://schemas.microsoft.com/office/drawing/2014/main" id="{F01910ED-F813-FBB4-FA93-81C07F7CE66A}"/>
              </a:ext>
            </a:extLst>
          </p:cNvPr>
          <p:cNvSpPr txBox="1"/>
          <p:nvPr/>
        </p:nvSpPr>
        <p:spPr>
          <a:xfrm>
            <a:off x="2019300" y="5294531"/>
            <a:ext cx="4076700" cy="923330"/>
          </a:xfrm>
          <a:prstGeom prst="rect">
            <a:avLst/>
          </a:prstGeom>
          <a:noFill/>
        </p:spPr>
        <p:txBody>
          <a:bodyPr wrap="square" rtlCol="0">
            <a:spAutoFit/>
          </a:bodyPr>
          <a:lstStyle/>
          <a:p>
            <a:pPr algn="l"/>
            <a:r>
              <a:rPr lang="en-US" b="0" i="0" dirty="0">
                <a:solidFill>
                  <a:srgbClr val="000000"/>
                </a:solidFill>
                <a:effectLst/>
                <a:latin typeface="proxima nova"/>
              </a:rPr>
              <a:t>Ultrasonic Distance Sensor - </a:t>
            </a:r>
            <a:r>
              <a:rPr lang="en-US" b="1" i="0" dirty="0">
                <a:solidFill>
                  <a:srgbClr val="000000"/>
                </a:solidFill>
                <a:effectLst/>
                <a:latin typeface="proxima nova"/>
              </a:rPr>
              <a:t>3V</a:t>
            </a:r>
            <a:r>
              <a:rPr lang="en-US" b="0" i="0" dirty="0">
                <a:solidFill>
                  <a:srgbClr val="000000"/>
                </a:solidFill>
                <a:effectLst/>
                <a:latin typeface="proxima nova"/>
              </a:rPr>
              <a:t> or 5V - HC-SR04 compatible - RCWL-1601</a:t>
            </a:r>
          </a:p>
          <a:p>
            <a:pPr algn="l"/>
            <a:r>
              <a:rPr lang="en-US" dirty="0">
                <a:solidFill>
                  <a:srgbClr val="000000"/>
                </a:solidFill>
                <a:latin typeface="proxima nova"/>
              </a:rPr>
              <a:t>2.2 mA (4 pins)</a:t>
            </a:r>
            <a:endParaRPr lang="en-US" b="0" i="0" dirty="0">
              <a:solidFill>
                <a:srgbClr val="000000"/>
              </a:solidFill>
              <a:effectLst/>
              <a:latin typeface="proxima nova"/>
            </a:endParaRPr>
          </a:p>
        </p:txBody>
      </p:sp>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B0184009-E954-AD9E-15A8-B640AA999DEF}"/>
                  </a:ext>
                </a:extLst>
              </p14:cNvPr>
              <p14:cNvContentPartPr/>
              <p14:nvPr/>
            </p14:nvContentPartPr>
            <p14:xfrm>
              <a:off x="1538883" y="4444041"/>
              <a:ext cx="1087920" cy="889920"/>
            </p14:xfrm>
          </p:contentPart>
        </mc:Choice>
        <mc:Fallback xmlns="">
          <p:pic>
            <p:nvPicPr>
              <p:cNvPr id="29" name="Ink 28">
                <a:extLst>
                  <a:ext uri="{FF2B5EF4-FFF2-40B4-BE49-F238E27FC236}">
                    <a16:creationId xmlns:a16="http://schemas.microsoft.com/office/drawing/2014/main" id="{B0184009-E954-AD9E-15A8-B640AA999DEF}"/>
                  </a:ext>
                </a:extLst>
              </p:cNvPr>
              <p:cNvPicPr/>
              <p:nvPr/>
            </p:nvPicPr>
            <p:blipFill>
              <a:blip r:embed="rId15"/>
              <a:stretch>
                <a:fillRect/>
              </a:stretch>
            </p:blipFill>
            <p:spPr>
              <a:xfrm>
                <a:off x="1529883" y="4435401"/>
                <a:ext cx="1105560" cy="907560"/>
              </a:xfrm>
              <a:prstGeom prst="rect">
                <a:avLst/>
              </a:prstGeom>
            </p:spPr>
          </p:pic>
        </mc:Fallback>
      </mc:AlternateContent>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a:xfrm>
            <a:off x="609600" y="228600"/>
            <a:ext cx="10972800" cy="369333"/>
          </a:xfrm>
        </p:spPr>
        <p:txBody>
          <a:bodyPr>
            <a:normAutofit fontScale="90000"/>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4264223044"/>
              </p:ext>
            </p:extLst>
          </p:nvPr>
        </p:nvGraphicFramePr>
        <p:xfrm>
          <a:off x="480552" y="608994"/>
          <a:ext cx="10972800" cy="484632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261668">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457919">
                <a:tc>
                  <a:txBody>
                    <a:bodyPr/>
                    <a:lstStyle/>
                    <a:p>
                      <a:r>
                        <a:rPr lang="en-US" dirty="0"/>
                        <a:t>Stepper Motor x2</a:t>
                      </a:r>
                      <a:br>
                        <a:rPr lang="en-US" dirty="0"/>
                      </a:br>
                      <a:r>
                        <a:rPr lang="en-US" dirty="0"/>
                        <a:t>(</a:t>
                      </a:r>
                      <a:r>
                        <a:rPr lang="en-US" sz="1800" b="0" i="0" u="sng" kern="1200" dirty="0">
                          <a:solidFill>
                            <a:schemeClr val="tx1"/>
                          </a:solidFill>
                          <a:effectLst/>
                          <a:latin typeface="+mn-lt"/>
                          <a:ea typeface="+mn-ea"/>
                          <a:cs typeface="+mn-cs"/>
                        </a:rPr>
                        <a:t>Stepper motor - NEMA-17 size - 200 steps/rev, 12V 350mA)</a:t>
                      </a:r>
                      <a:endParaRPr lang="en-US" dirty="0"/>
                    </a:p>
                  </a:txBody>
                  <a:tcPr/>
                </a:tc>
                <a:tc>
                  <a:txBody>
                    <a:bodyPr/>
                    <a:lstStyle/>
                    <a:p>
                      <a:r>
                        <a:rPr lang="en-US" dirty="0"/>
                        <a:t>2</a:t>
                      </a:r>
                    </a:p>
                  </a:txBody>
                  <a:tcPr/>
                </a:tc>
                <a:tc>
                  <a:txBody>
                    <a:bodyPr/>
                    <a:lstStyle/>
                    <a:p>
                      <a:r>
                        <a:rPr lang="en-US" dirty="0"/>
                        <a:t>$14.00</a:t>
                      </a:r>
                    </a:p>
                  </a:txBody>
                  <a:tcPr/>
                </a:tc>
                <a:extLst>
                  <a:ext uri="{0D108BD9-81ED-4DB2-BD59-A6C34878D82A}">
                    <a16:rowId xmlns:a16="http://schemas.microsoft.com/office/drawing/2014/main" val="33313506"/>
                  </a:ext>
                </a:extLst>
              </a:tr>
              <a:tr h="4579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Ultrasound Sensor</a:t>
                      </a:r>
                    </a:p>
                    <a:p>
                      <a:r>
                        <a:rPr lang="en-US" dirty="0">
                          <a:hlinkClick r:id="rId3"/>
                        </a:rPr>
                        <a:t>https://www.adafruit.com/product/4007</a:t>
                      </a:r>
                      <a:endParaRPr lang="en-US" dirty="0"/>
                    </a:p>
                  </a:txBody>
                  <a:tcPr/>
                </a:tc>
                <a:tc>
                  <a:txBody>
                    <a:bodyPr/>
                    <a:lstStyle/>
                    <a:p>
                      <a:r>
                        <a:rPr lang="en-US" dirty="0"/>
                        <a:t>2</a:t>
                      </a:r>
                    </a:p>
                  </a:txBody>
                  <a:tcPr/>
                </a:tc>
                <a:tc>
                  <a:txBody>
                    <a:bodyPr/>
                    <a:lstStyle/>
                    <a:p>
                      <a:r>
                        <a:rPr lang="en-US" dirty="0"/>
                        <a:t>$3.95</a:t>
                      </a:r>
                    </a:p>
                  </a:txBody>
                  <a:tcPr/>
                </a:tc>
                <a:extLst>
                  <a:ext uri="{0D108BD9-81ED-4DB2-BD59-A6C34878D82A}">
                    <a16:rowId xmlns:a16="http://schemas.microsoft.com/office/drawing/2014/main" val="1757493575"/>
                  </a:ext>
                </a:extLst>
              </a:tr>
              <a:tr h="457919">
                <a:tc>
                  <a:txBody>
                    <a:bodyPr/>
                    <a:lstStyle/>
                    <a:p>
                      <a:r>
                        <a:rPr lang="en-US" dirty="0"/>
                        <a:t>Bottle Opener </a:t>
                      </a:r>
                    </a:p>
                    <a:p>
                      <a:r>
                        <a:rPr lang="en-US" dirty="0">
                          <a:hlinkClick r:id="rId4"/>
                        </a:rPr>
                        <a:t>amazon</a:t>
                      </a:r>
                      <a:endParaRPr lang="en-US" dirty="0"/>
                    </a:p>
                  </a:txBody>
                  <a:tcPr/>
                </a:tc>
                <a:tc>
                  <a:txBody>
                    <a:bodyPr/>
                    <a:lstStyle/>
                    <a:p>
                      <a:r>
                        <a:rPr lang="en-US" dirty="0"/>
                        <a:t>1</a:t>
                      </a:r>
                    </a:p>
                  </a:txBody>
                  <a:tcPr/>
                </a:tc>
                <a:tc>
                  <a:txBody>
                    <a:bodyPr/>
                    <a:lstStyle/>
                    <a:p>
                      <a:r>
                        <a:rPr lang="en-US" dirty="0"/>
                        <a:t>$6.99</a:t>
                      </a:r>
                    </a:p>
                  </a:txBody>
                  <a:tcPr/>
                </a:tc>
                <a:extLst>
                  <a:ext uri="{0D108BD9-81ED-4DB2-BD59-A6C34878D82A}">
                    <a16:rowId xmlns:a16="http://schemas.microsoft.com/office/drawing/2014/main" val="3862840897"/>
                  </a:ext>
                </a:extLst>
              </a:tr>
              <a:tr h="457919">
                <a:tc>
                  <a:txBody>
                    <a:bodyPr/>
                    <a:lstStyle/>
                    <a:p>
                      <a:r>
                        <a:rPr lang="en-US" dirty="0"/>
                        <a:t>Button </a:t>
                      </a:r>
                    </a:p>
                    <a:p>
                      <a:r>
                        <a:rPr lang="en-US" dirty="0">
                          <a:hlinkClick r:id="rId5"/>
                        </a:rPr>
                        <a:t>https://www.adafruit.com/product/1683</a:t>
                      </a:r>
                      <a:endParaRPr lang="en-US" dirty="0"/>
                    </a:p>
                  </a:txBody>
                  <a:tcPr/>
                </a:tc>
                <a:tc>
                  <a:txBody>
                    <a:bodyPr/>
                    <a:lstStyle/>
                    <a:p>
                      <a:r>
                        <a:rPr lang="en-US" dirty="0"/>
                        <a:t>No</a:t>
                      </a:r>
                    </a:p>
                  </a:txBody>
                  <a:tcPr/>
                </a:tc>
                <a:tc>
                  <a:txBody>
                    <a:bodyPr/>
                    <a:lstStyle/>
                    <a:p>
                      <a:r>
                        <a:rPr lang="en-US" dirty="0"/>
                        <a:t>$1.95</a:t>
                      </a:r>
                    </a:p>
                  </a:txBody>
                  <a:tcPr/>
                </a:tc>
                <a:extLst>
                  <a:ext uri="{0D108BD9-81ED-4DB2-BD59-A6C34878D82A}">
                    <a16:rowId xmlns:a16="http://schemas.microsoft.com/office/drawing/2014/main" val="1698356184"/>
                  </a:ext>
                </a:extLst>
              </a:tr>
              <a:tr h="457919">
                <a:tc>
                  <a:txBody>
                    <a:bodyPr/>
                    <a:lstStyle/>
                    <a:p>
                      <a:r>
                        <a:rPr lang="en-US" dirty="0"/>
                        <a:t>12 V Power Adapter</a:t>
                      </a:r>
                    </a:p>
                    <a:p>
                      <a:r>
                        <a:rPr lang="en-US" sz="1800" b="0" i="0" u="sng" kern="1200" dirty="0">
                          <a:solidFill>
                            <a:schemeClr val="tx1"/>
                          </a:solidFill>
                          <a:effectLst/>
                          <a:latin typeface="+mn-lt"/>
                          <a:ea typeface="+mn-ea"/>
                          <a:cs typeface="+mn-cs"/>
                          <a:hlinkClick r:id="rId6"/>
                        </a:rPr>
                        <a:t>12V DC 1000mA (1A) regulated switching power adapter - UL listed</a:t>
                      </a:r>
                      <a:endParaRPr lang="en-US" dirty="0"/>
                    </a:p>
                  </a:txBody>
                  <a:tcPr/>
                </a:tc>
                <a:tc>
                  <a:txBody>
                    <a:bodyPr/>
                    <a:lstStyle/>
                    <a:p>
                      <a:r>
                        <a:rPr lang="en-US" dirty="0"/>
                        <a:t>1</a:t>
                      </a:r>
                    </a:p>
                  </a:txBody>
                  <a:tcPr/>
                </a:tc>
                <a:tc>
                  <a:txBody>
                    <a:bodyPr/>
                    <a:lstStyle/>
                    <a:p>
                      <a:r>
                        <a:rPr lang="en-US" dirty="0"/>
                        <a:t>$8.95</a:t>
                      </a:r>
                    </a:p>
                  </a:txBody>
                  <a:tcPr/>
                </a:tc>
                <a:extLst>
                  <a:ext uri="{0D108BD9-81ED-4DB2-BD59-A6C34878D82A}">
                    <a16:rowId xmlns:a16="http://schemas.microsoft.com/office/drawing/2014/main" val="1364489299"/>
                  </a:ext>
                </a:extLst>
              </a:tr>
              <a:tr h="457919">
                <a:tc>
                  <a:txBody>
                    <a:bodyPr/>
                    <a:lstStyle/>
                    <a:p>
                      <a:r>
                        <a:rPr lang="en-US" dirty="0"/>
                        <a:t>Standard LCD</a:t>
                      </a:r>
                    </a:p>
                    <a:p>
                      <a:r>
                        <a:rPr lang="en-US" dirty="0">
                          <a:hlinkClick r:id="rId7"/>
                        </a:rPr>
                        <a:t>https://www.adafruit.com/product/181</a:t>
                      </a:r>
                      <a:endParaRPr lang="en-US" dirty="0"/>
                    </a:p>
                  </a:txBody>
                  <a:tcPr/>
                </a:tc>
                <a:tc>
                  <a:txBody>
                    <a:bodyPr/>
                    <a:lstStyle/>
                    <a:p>
                      <a:r>
                        <a:rPr lang="en-US" dirty="0"/>
                        <a:t>1</a:t>
                      </a:r>
                    </a:p>
                  </a:txBody>
                  <a:tcPr/>
                </a:tc>
                <a:tc>
                  <a:txBody>
                    <a:bodyPr/>
                    <a:lstStyle/>
                    <a:p>
                      <a:r>
                        <a:rPr lang="en-US" dirty="0"/>
                        <a:t>$9.95</a:t>
                      </a:r>
                    </a:p>
                  </a:txBody>
                  <a:tcPr/>
                </a:tc>
                <a:extLst>
                  <a:ext uri="{0D108BD9-81ED-4DB2-BD59-A6C34878D82A}">
                    <a16:rowId xmlns:a16="http://schemas.microsoft.com/office/drawing/2014/main" val="2337708406"/>
                  </a:ext>
                </a:extLst>
              </a:tr>
              <a:tr h="457919">
                <a:tc>
                  <a:txBody>
                    <a:bodyPr/>
                    <a:lstStyle/>
                    <a:p>
                      <a:r>
                        <a:rPr lang="en-US" dirty="0"/>
                        <a:t>Tie Down Straps (for conveyor)</a:t>
                      </a:r>
                    </a:p>
                    <a:p>
                      <a:r>
                        <a:rPr lang="en-US" dirty="0">
                          <a:hlinkClick r:id="rId8"/>
                        </a:rPr>
                        <a:t>link</a:t>
                      </a:r>
                      <a:endParaRPr lang="en-US" dirty="0"/>
                    </a:p>
                  </a:txBody>
                  <a:tcPr/>
                </a:tc>
                <a:tc>
                  <a:txBody>
                    <a:bodyPr/>
                    <a:lstStyle/>
                    <a:p>
                      <a:r>
                        <a:rPr lang="en-US" dirty="0"/>
                        <a:t>1</a:t>
                      </a:r>
                    </a:p>
                  </a:txBody>
                  <a:tcPr/>
                </a:tc>
                <a:tc>
                  <a:txBody>
                    <a:bodyPr/>
                    <a:lstStyle/>
                    <a:p>
                      <a:r>
                        <a:rPr lang="en-US" dirty="0"/>
                        <a:t>$15.49</a:t>
                      </a:r>
                    </a:p>
                  </a:txBody>
                  <a:tcPr/>
                </a:tc>
                <a:extLst>
                  <a:ext uri="{0D108BD9-81ED-4DB2-BD59-A6C34878D82A}">
                    <a16:rowId xmlns:a16="http://schemas.microsoft.com/office/drawing/2014/main" val="7512565"/>
                  </a:ext>
                </a:extLst>
              </a:tr>
            </a:tbl>
          </a:graphicData>
        </a:graphic>
      </p:graphicFrame>
      <p:sp>
        <p:nvSpPr>
          <p:cNvPr id="3" name="TextBox 2">
            <a:extLst>
              <a:ext uri="{FF2B5EF4-FFF2-40B4-BE49-F238E27FC236}">
                <a16:creationId xmlns:a16="http://schemas.microsoft.com/office/drawing/2014/main" id="{614D83A9-DC5C-4096-911C-81CC580B01BE}"/>
              </a:ext>
            </a:extLst>
          </p:cNvPr>
          <p:cNvSpPr txBox="1"/>
          <p:nvPr/>
        </p:nvSpPr>
        <p:spPr>
          <a:xfrm>
            <a:off x="366097" y="6362700"/>
            <a:ext cx="11521103" cy="369332"/>
          </a:xfrm>
          <a:prstGeom prst="rect">
            <a:avLst/>
          </a:prstGeom>
          <a:noFill/>
        </p:spPr>
        <p:txBody>
          <a:bodyPr wrap="none" rtlCol="0">
            <a:spAutoFit/>
          </a:bodyPr>
          <a:lstStyle/>
          <a:p>
            <a:r>
              <a:rPr lang="en-US" dirty="0"/>
              <a:t>Need all components to be purchased by instructor listed; additional components may be purchased by student </a:t>
            </a:r>
          </a:p>
        </p:txBody>
      </p:sp>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003422C3-EB1E-13FD-E83D-61018B73E0BE}"/>
                  </a:ext>
                </a:extLst>
              </p14:cNvPr>
              <p14:cNvContentPartPr/>
              <p14:nvPr/>
            </p14:nvContentPartPr>
            <p14:xfrm>
              <a:off x="1602670" y="2103732"/>
              <a:ext cx="360" cy="360"/>
            </p14:xfrm>
          </p:contentPart>
        </mc:Choice>
        <mc:Fallback xmlns="">
          <p:pic>
            <p:nvPicPr>
              <p:cNvPr id="5" name="Ink 4">
                <a:extLst>
                  <a:ext uri="{FF2B5EF4-FFF2-40B4-BE49-F238E27FC236}">
                    <a16:creationId xmlns:a16="http://schemas.microsoft.com/office/drawing/2014/main" id="{003422C3-EB1E-13FD-E83D-61018B73E0BE}"/>
                  </a:ext>
                </a:extLst>
              </p:cNvPr>
              <p:cNvPicPr/>
              <p:nvPr/>
            </p:nvPicPr>
            <p:blipFill>
              <a:blip r:embed="rId10"/>
              <a:stretch>
                <a:fillRect/>
              </a:stretch>
            </p:blipFill>
            <p:spPr>
              <a:xfrm>
                <a:off x="1593670" y="209509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77970A2F-C526-0386-F2FB-3F702FED7A2B}"/>
                  </a:ext>
                </a:extLst>
              </p14:cNvPr>
              <p14:cNvContentPartPr/>
              <p14:nvPr/>
            </p14:nvContentPartPr>
            <p14:xfrm>
              <a:off x="1592950" y="2290932"/>
              <a:ext cx="360" cy="360"/>
            </p14:xfrm>
          </p:contentPart>
        </mc:Choice>
        <mc:Fallback xmlns="">
          <p:pic>
            <p:nvPicPr>
              <p:cNvPr id="6" name="Ink 5">
                <a:extLst>
                  <a:ext uri="{FF2B5EF4-FFF2-40B4-BE49-F238E27FC236}">
                    <a16:creationId xmlns:a16="http://schemas.microsoft.com/office/drawing/2014/main" id="{77970A2F-C526-0386-F2FB-3F702FED7A2B}"/>
                  </a:ext>
                </a:extLst>
              </p:cNvPr>
              <p:cNvPicPr/>
              <p:nvPr/>
            </p:nvPicPr>
            <p:blipFill>
              <a:blip r:embed="rId10"/>
              <a:stretch>
                <a:fillRect/>
              </a:stretch>
            </p:blipFill>
            <p:spPr>
              <a:xfrm>
                <a:off x="1583950" y="2282292"/>
                <a:ext cx="18000" cy="18000"/>
              </a:xfrm>
              <a:prstGeom prst="rect">
                <a:avLst/>
              </a:prstGeom>
            </p:spPr>
          </p:pic>
        </mc:Fallback>
      </mc:AlternateContent>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8906</TotalTime>
  <Words>619</Words>
  <Application>Microsoft Office PowerPoint</Application>
  <PresentationFormat>Widescreen</PresentationFormat>
  <Paragraphs>88</Paragraphs>
  <Slides>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proxima nova</vt:lpstr>
      <vt:lpstr>Diamond Grid 16x9</vt:lpstr>
      <vt:lpstr>ENGI 301  Automatic Bottle Opener/Counter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Brandon Peoples</cp:lastModifiedBy>
  <cp:revision>407</cp:revision>
  <dcterms:created xsi:type="dcterms:W3CDTF">2018-01-09T20:24:50Z</dcterms:created>
  <dcterms:modified xsi:type="dcterms:W3CDTF">2022-10-28T01:14:04Z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