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5" r:id="rId3"/>
    <p:sldId id="267" r:id="rId4"/>
    <p:sldId id="268" r:id="rId5"/>
    <p:sldId id="262" r:id="rId6"/>
    <p:sldId id="260" r:id="rId7"/>
    <p:sldId id="263" r:id="rId8"/>
    <p:sldId id="258" r:id="rId9"/>
    <p:sldId id="259" r:id="rId10"/>
    <p:sldId id="256" r:id="rId11"/>
  </p:sldIdLst>
  <p:sldSz cx="10439400" cy="5759450"/>
  <p:notesSz cx="6858000" cy="9144000"/>
  <p:defaultTextStyle>
    <a:defPPr>
      <a:defRPr lang="en-US"/>
    </a:defPPr>
    <a:lvl1pPr marL="0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757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514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271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5029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3786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543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1300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10057" algn="l" defTabSz="777514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1D3"/>
    <a:srgbClr val="F0E442"/>
    <a:srgbClr val="F78B33"/>
    <a:srgbClr val="009E73"/>
    <a:srgbClr val="CBCCCE"/>
    <a:srgbClr val="EBC5C8"/>
    <a:srgbClr val="D7CAE2"/>
    <a:srgbClr val="9DC4E6"/>
    <a:srgbClr val="7030A0"/>
    <a:srgbClr val="2D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78636"/>
  </p:normalViewPr>
  <p:slideViewPr>
    <p:cSldViewPr snapToGrid="0" snapToObjects="1">
      <p:cViewPr>
        <p:scale>
          <a:sx n="180" d="100"/>
          <a:sy n="180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196E2-99C1-2848-A0BE-58E600197F23}" type="doc">
      <dgm:prSet loTypeId="urn:microsoft.com/office/officeart/2009/layout/CircleArrowProces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9DA7DB-F6C7-C640-A80E-17B4ECEB917A}">
      <dgm:prSet phldrT="[Text]" custT="1"/>
      <dgm:spPr/>
      <dgm:t>
        <a:bodyPr/>
        <a:lstStyle/>
        <a:p>
          <a:r>
            <a:rPr lang="en-US" sz="2000" b="0" dirty="0" smtClean="0"/>
            <a:t>Input datasets</a:t>
          </a:r>
          <a:endParaRPr lang="en-US" sz="2000" b="0" dirty="0"/>
        </a:p>
      </dgm:t>
    </dgm:pt>
    <dgm:pt modelId="{99CAFF71-B0EF-EE4B-9716-57DE1B03BD51}" type="parTrans" cxnId="{E17300B6-A193-C14A-AF7C-A4358EBD6AFA}">
      <dgm:prSet/>
      <dgm:spPr/>
      <dgm:t>
        <a:bodyPr/>
        <a:lstStyle/>
        <a:p>
          <a:endParaRPr lang="en-US"/>
        </a:p>
      </dgm:t>
    </dgm:pt>
    <dgm:pt modelId="{459B1A5E-A018-C440-B346-73B8D6288145}" type="sibTrans" cxnId="{E17300B6-A193-C14A-AF7C-A4358EBD6AFA}">
      <dgm:prSet/>
      <dgm:spPr/>
      <dgm:t>
        <a:bodyPr/>
        <a:lstStyle/>
        <a:p>
          <a:endParaRPr lang="en-US"/>
        </a:p>
      </dgm:t>
    </dgm:pt>
    <dgm:pt modelId="{B5639626-2D5C-5942-869F-FBBA5C501730}">
      <dgm:prSet phldrT="[Text]" custT="1"/>
      <dgm:spPr/>
      <dgm:t>
        <a:bodyPr/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dirty="0" smtClean="0"/>
            <a:t>Preprocessing</a:t>
          </a:r>
          <a:endParaRPr lang="en-US" sz="2000" b="0" dirty="0"/>
        </a:p>
      </dgm:t>
    </dgm:pt>
    <dgm:pt modelId="{E0968481-C783-F841-81A8-EBA16CD1733E}" type="parTrans" cxnId="{74DFC06C-7DF2-A94F-9622-DD16055B7001}">
      <dgm:prSet/>
      <dgm:spPr/>
      <dgm:t>
        <a:bodyPr/>
        <a:lstStyle/>
        <a:p>
          <a:endParaRPr lang="en-US"/>
        </a:p>
      </dgm:t>
    </dgm:pt>
    <dgm:pt modelId="{81D3F328-D0E5-3A42-8216-D4A66FE32215}" type="sibTrans" cxnId="{74DFC06C-7DF2-A94F-9622-DD16055B7001}">
      <dgm:prSet/>
      <dgm:spPr/>
      <dgm:t>
        <a:bodyPr/>
        <a:lstStyle/>
        <a:p>
          <a:endParaRPr lang="en-US"/>
        </a:p>
      </dgm:t>
    </dgm:pt>
    <dgm:pt modelId="{00EDA81D-5FDF-E144-93BA-A575393783A5}">
      <dgm:prSet phldrT="[Text]" custT="1"/>
      <dgm:spPr/>
      <dgm:t>
        <a:bodyPr/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dirty="0" smtClean="0"/>
            <a:t>Data Exploration</a:t>
          </a:r>
          <a:endParaRPr lang="en-US" sz="2000" b="0" dirty="0"/>
        </a:p>
      </dgm:t>
    </dgm:pt>
    <dgm:pt modelId="{A88AF10C-5328-6D43-B029-8960EB6FDC1F}" type="parTrans" cxnId="{E4EBA1EC-8DA1-3643-945C-7F5A908E9913}">
      <dgm:prSet/>
      <dgm:spPr/>
      <dgm:t>
        <a:bodyPr/>
        <a:lstStyle/>
        <a:p>
          <a:endParaRPr lang="en-US"/>
        </a:p>
      </dgm:t>
    </dgm:pt>
    <dgm:pt modelId="{F1FBEC7A-23AC-D147-9E96-C9832F1943D9}" type="sibTrans" cxnId="{E4EBA1EC-8DA1-3643-945C-7F5A908E9913}">
      <dgm:prSet/>
      <dgm:spPr/>
      <dgm:t>
        <a:bodyPr/>
        <a:lstStyle/>
        <a:p>
          <a:endParaRPr lang="en-US"/>
        </a:p>
      </dgm:t>
    </dgm:pt>
    <dgm:pt modelId="{02DDA4D6-5D93-A34C-9C67-BABD67718DEF}">
      <dgm:prSet custT="1"/>
      <dgm:spPr/>
      <dgm:t>
        <a:bodyPr/>
        <a:lstStyle/>
        <a:p>
          <a:r>
            <a:rPr lang="en-US" sz="1800" b="0" dirty="0" smtClean="0"/>
            <a:t>Discriminant</a:t>
          </a:r>
          <a:r>
            <a:rPr lang="en-US" sz="1800" b="0" baseline="0" dirty="0" smtClean="0"/>
            <a:t> analysis</a:t>
          </a:r>
          <a:endParaRPr lang="en-US" sz="1800" b="0" dirty="0"/>
        </a:p>
      </dgm:t>
    </dgm:pt>
    <dgm:pt modelId="{C8D17830-5FEC-AE46-87CF-9869E0590666}" type="parTrans" cxnId="{F995CCCA-1273-5343-A34C-8DCAB1C0CD32}">
      <dgm:prSet/>
      <dgm:spPr/>
      <dgm:t>
        <a:bodyPr/>
        <a:lstStyle/>
        <a:p>
          <a:endParaRPr lang="en-US"/>
        </a:p>
      </dgm:t>
    </dgm:pt>
    <dgm:pt modelId="{A96687BF-745B-D642-97D1-FF9BFB94771C}" type="sibTrans" cxnId="{F995CCCA-1273-5343-A34C-8DCAB1C0CD32}">
      <dgm:prSet/>
      <dgm:spPr/>
      <dgm:t>
        <a:bodyPr/>
        <a:lstStyle/>
        <a:p>
          <a:endParaRPr lang="en-US"/>
        </a:p>
      </dgm:t>
    </dgm:pt>
    <dgm:pt modelId="{743F25E2-728D-374B-9B41-0937C6ABBFCC}">
      <dgm:prSet/>
      <dgm:spPr/>
      <dgm:t>
        <a:bodyPr/>
        <a:lstStyle/>
        <a:p>
          <a:r>
            <a:rPr lang="en-US" b="0" dirty="0" smtClean="0"/>
            <a:t>Outputs</a:t>
          </a:r>
          <a:endParaRPr lang="en-US" b="0" dirty="0"/>
        </a:p>
      </dgm:t>
    </dgm:pt>
    <dgm:pt modelId="{88A7A2D4-79CE-0142-8EB7-5446089C4D53}" type="parTrans" cxnId="{E557FB16-0B46-E24D-9C97-5F98910FC130}">
      <dgm:prSet/>
      <dgm:spPr/>
      <dgm:t>
        <a:bodyPr/>
        <a:lstStyle/>
        <a:p>
          <a:endParaRPr lang="en-US"/>
        </a:p>
      </dgm:t>
    </dgm:pt>
    <dgm:pt modelId="{02741E09-2F3B-C54E-AAAA-167EE8438382}" type="sibTrans" cxnId="{E557FB16-0B46-E24D-9C97-5F98910FC130}">
      <dgm:prSet/>
      <dgm:spPr/>
      <dgm:t>
        <a:bodyPr/>
        <a:lstStyle/>
        <a:p>
          <a:endParaRPr lang="en-US"/>
        </a:p>
      </dgm:t>
    </dgm:pt>
    <dgm:pt modelId="{01096995-47A4-E64A-A963-5165CF72442C}" type="pres">
      <dgm:prSet presAssocID="{F50196E2-99C1-2848-A0BE-58E600197F2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DA126F-587D-254A-8687-85DF21CA5002}" type="pres">
      <dgm:prSet presAssocID="{4F9DA7DB-F6C7-C640-A80E-17B4ECEB917A}" presName="Accent1" presStyleCnt="0"/>
      <dgm:spPr/>
    </dgm:pt>
    <dgm:pt modelId="{FBD10F10-8296-D240-9084-A4D3FE0F3B2B}" type="pres">
      <dgm:prSet presAssocID="{4F9DA7DB-F6C7-C640-A80E-17B4ECEB917A}" presName="Accent" presStyleLbl="node1" presStyleIdx="0" presStyleCnt="5"/>
      <dgm:spPr/>
    </dgm:pt>
    <dgm:pt modelId="{EA180272-AB9D-B34B-82EB-3D767D6896AD}" type="pres">
      <dgm:prSet presAssocID="{4F9DA7DB-F6C7-C640-A80E-17B4ECEB917A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B69FB-50A1-334C-B4E3-7DC19BE207BF}" type="pres">
      <dgm:prSet presAssocID="{B5639626-2D5C-5942-869F-FBBA5C501730}" presName="Accent2" presStyleCnt="0"/>
      <dgm:spPr/>
    </dgm:pt>
    <dgm:pt modelId="{B8EC75CD-0098-114D-83A3-BBE3CB8EC98E}" type="pres">
      <dgm:prSet presAssocID="{B5639626-2D5C-5942-869F-FBBA5C501730}" presName="Accent" presStyleLbl="node1" presStyleIdx="1" presStyleCnt="5"/>
      <dgm:spPr/>
    </dgm:pt>
    <dgm:pt modelId="{81E54055-A01C-9D45-B433-A903FFE16CF3}" type="pres">
      <dgm:prSet presAssocID="{B5639626-2D5C-5942-869F-FBBA5C501730}" presName="Parent2" presStyleLbl="revTx" presStyleIdx="1" presStyleCnt="5" custScaleX="140151" custLinFactNeighborX="17695" custLinFactNeighborY="41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1E249-A8F2-F441-8BC1-A88A49644D85}" type="pres">
      <dgm:prSet presAssocID="{00EDA81D-5FDF-E144-93BA-A575393783A5}" presName="Accent3" presStyleCnt="0"/>
      <dgm:spPr/>
    </dgm:pt>
    <dgm:pt modelId="{876E113B-7CD2-D347-8505-0B754831C614}" type="pres">
      <dgm:prSet presAssocID="{00EDA81D-5FDF-E144-93BA-A575393783A5}" presName="Accent" presStyleLbl="node1" presStyleIdx="2" presStyleCnt="5"/>
      <dgm:spPr/>
    </dgm:pt>
    <dgm:pt modelId="{D5961ACB-D52E-864B-A79A-4C83F2175857}" type="pres">
      <dgm:prSet presAssocID="{00EDA81D-5FDF-E144-93BA-A575393783A5}" presName="Parent3" presStyleLbl="revTx" presStyleIdx="2" presStyleCnt="5" custScaleX="1247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09390-267F-1641-8C81-29E64B37FDE7}" type="pres">
      <dgm:prSet presAssocID="{02DDA4D6-5D93-A34C-9C67-BABD67718DEF}" presName="Accent4" presStyleCnt="0"/>
      <dgm:spPr/>
    </dgm:pt>
    <dgm:pt modelId="{65BE5EA6-8D68-8F4E-B846-26E88345F210}" type="pres">
      <dgm:prSet presAssocID="{02DDA4D6-5D93-A34C-9C67-BABD67718DEF}" presName="Accent" presStyleLbl="node1" presStyleIdx="3" presStyleCnt="5"/>
      <dgm:spPr/>
    </dgm:pt>
    <dgm:pt modelId="{44325ABD-DEB8-0949-AD33-7389B7489A88}" type="pres">
      <dgm:prSet presAssocID="{02DDA4D6-5D93-A34C-9C67-BABD67718DEF}" presName="Parent4" presStyleLbl="revTx" presStyleIdx="3" presStyleCnt="5" custScaleX="1160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DA486-6BF5-A24F-BD5E-79769F61A663}" type="pres">
      <dgm:prSet presAssocID="{743F25E2-728D-374B-9B41-0937C6ABBFCC}" presName="Accent5" presStyleCnt="0"/>
      <dgm:spPr/>
    </dgm:pt>
    <dgm:pt modelId="{B8A23DBA-DE28-A44F-9D90-AE67F7447FD1}" type="pres">
      <dgm:prSet presAssocID="{743F25E2-728D-374B-9B41-0937C6ABBFCC}" presName="Accent" presStyleLbl="node1" presStyleIdx="4" presStyleCnt="5"/>
      <dgm:spPr/>
    </dgm:pt>
    <dgm:pt modelId="{EF799134-0A3D-D242-A638-E1E56D356245}" type="pres">
      <dgm:prSet presAssocID="{743F25E2-728D-374B-9B41-0937C6ABBFCC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13759-3FE1-9343-9001-CFD379A18A09}" type="presOf" srcId="{4F9DA7DB-F6C7-C640-A80E-17B4ECEB917A}" destId="{EA180272-AB9D-B34B-82EB-3D767D6896AD}" srcOrd="0" destOrd="0" presId="urn:microsoft.com/office/officeart/2009/layout/CircleArrowProcess"/>
    <dgm:cxn modelId="{E17300B6-A193-C14A-AF7C-A4358EBD6AFA}" srcId="{F50196E2-99C1-2848-A0BE-58E600197F23}" destId="{4F9DA7DB-F6C7-C640-A80E-17B4ECEB917A}" srcOrd="0" destOrd="0" parTransId="{99CAFF71-B0EF-EE4B-9716-57DE1B03BD51}" sibTransId="{459B1A5E-A018-C440-B346-73B8D6288145}"/>
    <dgm:cxn modelId="{212B93B8-1657-E44C-B000-920E332F93DD}" type="presOf" srcId="{B5639626-2D5C-5942-869F-FBBA5C501730}" destId="{81E54055-A01C-9D45-B433-A903FFE16CF3}" srcOrd="0" destOrd="0" presId="urn:microsoft.com/office/officeart/2009/layout/CircleArrowProcess"/>
    <dgm:cxn modelId="{E557FB16-0B46-E24D-9C97-5F98910FC130}" srcId="{F50196E2-99C1-2848-A0BE-58E600197F23}" destId="{743F25E2-728D-374B-9B41-0937C6ABBFCC}" srcOrd="4" destOrd="0" parTransId="{88A7A2D4-79CE-0142-8EB7-5446089C4D53}" sibTransId="{02741E09-2F3B-C54E-AAAA-167EE8438382}"/>
    <dgm:cxn modelId="{0E12D1D7-98E1-5442-AA39-F41DE584F9D8}" type="presOf" srcId="{00EDA81D-5FDF-E144-93BA-A575393783A5}" destId="{D5961ACB-D52E-864B-A79A-4C83F2175857}" srcOrd="0" destOrd="0" presId="urn:microsoft.com/office/officeart/2009/layout/CircleArrowProcess"/>
    <dgm:cxn modelId="{EAC4E6BC-00BD-C849-B0E6-5C43966FD832}" type="presOf" srcId="{02DDA4D6-5D93-A34C-9C67-BABD67718DEF}" destId="{44325ABD-DEB8-0949-AD33-7389B7489A88}" srcOrd="0" destOrd="0" presId="urn:microsoft.com/office/officeart/2009/layout/CircleArrowProcess"/>
    <dgm:cxn modelId="{4452DDCB-EE31-D847-B4C1-264518C4F2C8}" type="presOf" srcId="{743F25E2-728D-374B-9B41-0937C6ABBFCC}" destId="{EF799134-0A3D-D242-A638-E1E56D356245}" srcOrd="0" destOrd="0" presId="urn:microsoft.com/office/officeart/2009/layout/CircleArrowProcess"/>
    <dgm:cxn modelId="{E4EBA1EC-8DA1-3643-945C-7F5A908E9913}" srcId="{F50196E2-99C1-2848-A0BE-58E600197F23}" destId="{00EDA81D-5FDF-E144-93BA-A575393783A5}" srcOrd="2" destOrd="0" parTransId="{A88AF10C-5328-6D43-B029-8960EB6FDC1F}" sibTransId="{F1FBEC7A-23AC-D147-9E96-C9832F1943D9}"/>
    <dgm:cxn modelId="{3E07A9B7-DB25-E146-AFBE-8A93A13A6BF4}" type="presOf" srcId="{F50196E2-99C1-2848-A0BE-58E600197F23}" destId="{01096995-47A4-E64A-A963-5165CF72442C}" srcOrd="0" destOrd="0" presId="urn:microsoft.com/office/officeart/2009/layout/CircleArrowProcess"/>
    <dgm:cxn modelId="{74DFC06C-7DF2-A94F-9622-DD16055B7001}" srcId="{F50196E2-99C1-2848-A0BE-58E600197F23}" destId="{B5639626-2D5C-5942-869F-FBBA5C501730}" srcOrd="1" destOrd="0" parTransId="{E0968481-C783-F841-81A8-EBA16CD1733E}" sibTransId="{81D3F328-D0E5-3A42-8216-D4A66FE32215}"/>
    <dgm:cxn modelId="{F995CCCA-1273-5343-A34C-8DCAB1C0CD32}" srcId="{F50196E2-99C1-2848-A0BE-58E600197F23}" destId="{02DDA4D6-5D93-A34C-9C67-BABD67718DEF}" srcOrd="3" destOrd="0" parTransId="{C8D17830-5FEC-AE46-87CF-9869E0590666}" sibTransId="{A96687BF-745B-D642-97D1-FF9BFB94771C}"/>
    <dgm:cxn modelId="{028A8327-468A-F44D-8CF9-B2B00078A191}" type="presParOf" srcId="{01096995-47A4-E64A-A963-5165CF72442C}" destId="{C1DA126F-587D-254A-8687-85DF21CA5002}" srcOrd="0" destOrd="0" presId="urn:microsoft.com/office/officeart/2009/layout/CircleArrowProcess"/>
    <dgm:cxn modelId="{E9DA0437-A841-EB40-B9ED-34D5633D2D55}" type="presParOf" srcId="{C1DA126F-587D-254A-8687-85DF21CA5002}" destId="{FBD10F10-8296-D240-9084-A4D3FE0F3B2B}" srcOrd="0" destOrd="0" presId="urn:microsoft.com/office/officeart/2009/layout/CircleArrowProcess"/>
    <dgm:cxn modelId="{0FC4FE85-F5F2-F24C-B2C4-BEFDCBA96F22}" type="presParOf" srcId="{01096995-47A4-E64A-A963-5165CF72442C}" destId="{EA180272-AB9D-B34B-82EB-3D767D6896AD}" srcOrd="1" destOrd="0" presId="urn:microsoft.com/office/officeart/2009/layout/CircleArrowProcess"/>
    <dgm:cxn modelId="{2560D5E8-28D4-1848-9078-9F393208A817}" type="presParOf" srcId="{01096995-47A4-E64A-A963-5165CF72442C}" destId="{2C5B69FB-50A1-334C-B4E3-7DC19BE207BF}" srcOrd="2" destOrd="0" presId="urn:microsoft.com/office/officeart/2009/layout/CircleArrowProcess"/>
    <dgm:cxn modelId="{BCC4598D-37FA-3F46-A1A6-C24CC766BCF6}" type="presParOf" srcId="{2C5B69FB-50A1-334C-B4E3-7DC19BE207BF}" destId="{B8EC75CD-0098-114D-83A3-BBE3CB8EC98E}" srcOrd="0" destOrd="0" presId="urn:microsoft.com/office/officeart/2009/layout/CircleArrowProcess"/>
    <dgm:cxn modelId="{255C2D9C-5DC4-6840-8204-83D7764B5008}" type="presParOf" srcId="{01096995-47A4-E64A-A963-5165CF72442C}" destId="{81E54055-A01C-9D45-B433-A903FFE16CF3}" srcOrd="3" destOrd="0" presId="urn:microsoft.com/office/officeart/2009/layout/CircleArrowProcess"/>
    <dgm:cxn modelId="{00C87603-B764-3D46-9A8D-2122037E1291}" type="presParOf" srcId="{01096995-47A4-E64A-A963-5165CF72442C}" destId="{4C91E249-A8F2-F441-8BC1-A88A49644D85}" srcOrd="4" destOrd="0" presId="urn:microsoft.com/office/officeart/2009/layout/CircleArrowProcess"/>
    <dgm:cxn modelId="{FE8C86C1-F99E-C442-92C1-AC93E0FBCA00}" type="presParOf" srcId="{4C91E249-A8F2-F441-8BC1-A88A49644D85}" destId="{876E113B-7CD2-D347-8505-0B754831C614}" srcOrd="0" destOrd="0" presId="urn:microsoft.com/office/officeart/2009/layout/CircleArrowProcess"/>
    <dgm:cxn modelId="{ABBC95BE-7A29-5F4B-8EC4-A667D70D5114}" type="presParOf" srcId="{01096995-47A4-E64A-A963-5165CF72442C}" destId="{D5961ACB-D52E-864B-A79A-4C83F2175857}" srcOrd="5" destOrd="0" presId="urn:microsoft.com/office/officeart/2009/layout/CircleArrowProcess"/>
    <dgm:cxn modelId="{6E6FE488-5EDC-C24B-B9F4-9E90F966C970}" type="presParOf" srcId="{01096995-47A4-E64A-A963-5165CF72442C}" destId="{5F909390-267F-1641-8C81-29E64B37FDE7}" srcOrd="6" destOrd="0" presId="urn:microsoft.com/office/officeart/2009/layout/CircleArrowProcess"/>
    <dgm:cxn modelId="{5DB17E1B-F032-F848-8547-365CC6669D23}" type="presParOf" srcId="{5F909390-267F-1641-8C81-29E64B37FDE7}" destId="{65BE5EA6-8D68-8F4E-B846-26E88345F210}" srcOrd="0" destOrd="0" presId="urn:microsoft.com/office/officeart/2009/layout/CircleArrowProcess"/>
    <dgm:cxn modelId="{3A7A4EDF-9CB3-9447-B9DE-121E75BCBD81}" type="presParOf" srcId="{01096995-47A4-E64A-A963-5165CF72442C}" destId="{44325ABD-DEB8-0949-AD33-7389B7489A88}" srcOrd="7" destOrd="0" presId="urn:microsoft.com/office/officeart/2009/layout/CircleArrowProcess"/>
    <dgm:cxn modelId="{3FB545F0-C2F2-244F-B622-3E67C0A8D467}" type="presParOf" srcId="{01096995-47A4-E64A-A963-5165CF72442C}" destId="{BAFDA486-6BF5-A24F-BD5E-79769F61A663}" srcOrd="8" destOrd="0" presId="urn:microsoft.com/office/officeart/2009/layout/CircleArrowProcess"/>
    <dgm:cxn modelId="{EFF9E16C-AAA0-744F-995D-D169546361E3}" type="presParOf" srcId="{BAFDA486-6BF5-A24F-BD5E-79769F61A663}" destId="{B8A23DBA-DE28-A44F-9D90-AE67F7447FD1}" srcOrd="0" destOrd="0" presId="urn:microsoft.com/office/officeart/2009/layout/CircleArrowProcess"/>
    <dgm:cxn modelId="{1B1D3CAC-4BB2-CE42-822F-B40E6B7AE0F6}" type="presParOf" srcId="{01096995-47A4-E64A-A963-5165CF72442C}" destId="{EF799134-0A3D-D242-A638-E1E56D356245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93216-2922-AF4D-B85B-329998A94009}" type="doc">
      <dgm:prSet loTypeId="urn:microsoft.com/office/officeart/2005/8/layout/matrix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9115CA-3A6B-9743-9298-CD5ADE52A6E3}">
      <dgm:prSet phldrT="[Text]" custT="1"/>
      <dgm:spPr>
        <a:solidFill>
          <a:schemeClr val="accent4">
            <a:lumMod val="60000"/>
            <a:lumOff val="40000"/>
            <a:alpha val="7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3000" b="1" u="none" dirty="0" err="1" smtClean="0"/>
            <a:t>mixOmics</a:t>
          </a:r>
          <a:endParaRPr lang="en-US" sz="3000" b="1" u="none" dirty="0"/>
        </a:p>
      </dgm:t>
    </dgm:pt>
    <dgm:pt modelId="{7194808E-2FAA-FB49-943B-38A99A7C7A35}" type="parTrans" cxnId="{2DFE212C-E6CA-184E-A81B-B8850310989F}">
      <dgm:prSet/>
      <dgm:spPr/>
      <dgm:t>
        <a:bodyPr/>
        <a:lstStyle/>
        <a:p>
          <a:endParaRPr lang="en-US"/>
        </a:p>
      </dgm:t>
    </dgm:pt>
    <dgm:pt modelId="{97042B42-CFAD-CE42-A460-B177947FE721}" type="sibTrans" cxnId="{2DFE212C-E6CA-184E-A81B-B8850310989F}">
      <dgm:prSet/>
      <dgm:spPr/>
      <dgm:t>
        <a:bodyPr/>
        <a:lstStyle/>
        <a:p>
          <a:endParaRPr lang="en-US"/>
        </a:p>
      </dgm:t>
    </dgm:pt>
    <dgm:pt modelId="{54C36182-72A5-3D49-AEA4-512FEF774116}">
      <dgm:prSet phldrT="[Text]" custT="1"/>
      <dgm:spPr>
        <a:solidFill>
          <a:schemeClr val="accent4">
            <a:lumMod val="20000"/>
            <a:lumOff val="80000"/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err="1" smtClean="0"/>
            <a:t>sGCCA</a:t>
          </a:r>
          <a:r>
            <a:rPr lang="en-US" sz="2000" dirty="0" smtClean="0"/>
            <a:t> </a:t>
          </a:r>
          <a:r>
            <a:rPr lang="en-US" sz="1800" dirty="0" smtClean="0"/>
            <a:t>(</a:t>
          </a:r>
          <a:r>
            <a:rPr lang="en-US" sz="1800" dirty="0" err="1" smtClean="0"/>
            <a:t>wrapper.sgcca</a:t>
          </a:r>
          <a:r>
            <a:rPr lang="en-US" sz="1800" dirty="0" smtClean="0"/>
            <a:t>)</a:t>
          </a:r>
        </a:p>
      </dgm:t>
    </dgm:pt>
    <dgm:pt modelId="{D9DD0253-A446-294F-BD53-6F2DE947EA27}" type="parTrans" cxnId="{805D9EDB-965C-5C47-A72E-1339A7396C59}">
      <dgm:prSet/>
      <dgm:spPr/>
      <dgm:t>
        <a:bodyPr/>
        <a:lstStyle/>
        <a:p>
          <a:endParaRPr lang="en-US"/>
        </a:p>
      </dgm:t>
    </dgm:pt>
    <dgm:pt modelId="{8277A767-CC0A-D041-90CA-D0C541BE5B44}" type="sibTrans" cxnId="{805D9EDB-965C-5C47-A72E-1339A7396C59}">
      <dgm:prSet/>
      <dgm:spPr/>
      <dgm:t>
        <a:bodyPr/>
        <a:lstStyle/>
        <a:p>
          <a:endParaRPr lang="en-US"/>
        </a:p>
      </dgm:t>
    </dgm:pt>
    <dgm:pt modelId="{2326DA10-8550-6B4A-893E-2FA4454A9445}">
      <dgm:prSet phldrT="[Text]" custT="1"/>
      <dgm:spPr>
        <a:solidFill>
          <a:schemeClr val="accent4">
            <a:lumMod val="40000"/>
            <a:lumOff val="60000"/>
            <a:alpha val="70000"/>
          </a:schemeClr>
        </a:solidFill>
      </dgm:spPr>
      <dgm:t>
        <a:bodyPr/>
        <a:lstStyle/>
        <a:p>
          <a:r>
            <a:rPr lang="en-US" sz="2000" dirty="0" smtClean="0"/>
            <a:t>DIABLO </a:t>
          </a:r>
          <a:r>
            <a:rPr lang="en-US" sz="1800" dirty="0" smtClean="0"/>
            <a:t>(</a:t>
          </a:r>
          <a:r>
            <a:rPr lang="en-US" sz="1800" dirty="0" err="1" smtClean="0"/>
            <a:t>block.splsda</a:t>
          </a:r>
          <a:r>
            <a:rPr lang="en-US" sz="1800" dirty="0" smtClean="0"/>
            <a:t>)</a:t>
          </a:r>
          <a:endParaRPr lang="en-US" sz="1800" dirty="0"/>
        </a:p>
      </dgm:t>
    </dgm:pt>
    <dgm:pt modelId="{9C32C9A1-1985-6642-80A2-53B13ED774A9}" type="parTrans" cxnId="{2B9EAD12-8267-5A4B-AF7F-E593A5DCC087}">
      <dgm:prSet/>
      <dgm:spPr/>
      <dgm:t>
        <a:bodyPr/>
        <a:lstStyle/>
        <a:p>
          <a:endParaRPr lang="en-US"/>
        </a:p>
      </dgm:t>
    </dgm:pt>
    <dgm:pt modelId="{EAC6F6C8-4CC8-1649-918B-BB3EFDC7E72E}" type="sibTrans" cxnId="{2B9EAD12-8267-5A4B-AF7F-E593A5DCC087}">
      <dgm:prSet/>
      <dgm:spPr/>
      <dgm:t>
        <a:bodyPr/>
        <a:lstStyle/>
        <a:p>
          <a:endParaRPr lang="en-US"/>
        </a:p>
      </dgm:t>
    </dgm:pt>
    <dgm:pt modelId="{53195FB1-6EAF-4D45-AC30-742E5D243848}">
      <dgm:prSet phldrT="[Text]" custT="1"/>
      <dgm:spPr>
        <a:solidFill>
          <a:schemeClr val="accent4">
            <a:lumMod val="40000"/>
            <a:lumOff val="60000"/>
            <a:alpha val="70000"/>
          </a:schemeClr>
        </a:solidFill>
      </dgm:spPr>
      <dgm:t>
        <a:bodyPr/>
        <a:lstStyle/>
        <a:p>
          <a:r>
            <a:rPr lang="en-US" sz="2000" dirty="0" err="1" smtClean="0"/>
            <a:t>rGCCA</a:t>
          </a:r>
          <a:r>
            <a:rPr lang="en-US" sz="2000" dirty="0" smtClean="0"/>
            <a:t> </a:t>
          </a:r>
          <a:r>
            <a:rPr lang="en-US" sz="1800" dirty="0" smtClean="0"/>
            <a:t>(</a:t>
          </a:r>
          <a:r>
            <a:rPr lang="en-US" sz="1800" dirty="0" err="1" smtClean="0"/>
            <a:t>wrapper.rgcca</a:t>
          </a:r>
          <a:r>
            <a:rPr lang="en-US" sz="1800" dirty="0" smtClean="0"/>
            <a:t>)</a:t>
          </a:r>
          <a:endParaRPr lang="en-US" sz="1800" dirty="0"/>
        </a:p>
      </dgm:t>
    </dgm:pt>
    <dgm:pt modelId="{4E6E73C2-29D9-FE4B-BF23-CD1A9AEE8E2B}" type="parTrans" cxnId="{22E3B3CC-6D14-964D-9419-95C0F5059413}">
      <dgm:prSet/>
      <dgm:spPr/>
      <dgm:t>
        <a:bodyPr/>
        <a:lstStyle/>
        <a:p>
          <a:endParaRPr lang="en-US"/>
        </a:p>
      </dgm:t>
    </dgm:pt>
    <dgm:pt modelId="{08150D48-28AE-4C4E-AD24-E28FA2B2F37C}" type="sibTrans" cxnId="{22E3B3CC-6D14-964D-9419-95C0F5059413}">
      <dgm:prSet/>
      <dgm:spPr/>
      <dgm:t>
        <a:bodyPr/>
        <a:lstStyle/>
        <a:p>
          <a:endParaRPr lang="en-US"/>
        </a:p>
      </dgm:t>
    </dgm:pt>
    <dgm:pt modelId="{78145943-13E6-B748-A7F7-0562D944EBAA}">
      <dgm:prSet phldrT="[Text]" custT="1"/>
      <dgm:spPr>
        <a:solidFill>
          <a:schemeClr val="accent4">
            <a:lumMod val="20000"/>
            <a:lumOff val="80000"/>
            <a:alpha val="70000"/>
          </a:schemeClr>
        </a:solidFill>
      </dgm:spPr>
      <dgm:t>
        <a:bodyPr/>
        <a:lstStyle/>
        <a:p>
          <a:r>
            <a:rPr lang="en-US" sz="2200" dirty="0" smtClean="0"/>
            <a:t>DIABLO </a:t>
          </a:r>
          <a:r>
            <a:rPr lang="en-US" sz="1800" dirty="0" smtClean="0"/>
            <a:t>(</a:t>
          </a:r>
          <a:r>
            <a:rPr lang="en-US" sz="1800" dirty="0" err="1" smtClean="0"/>
            <a:t>block.plsda</a:t>
          </a:r>
          <a:r>
            <a:rPr lang="en-US" sz="1800" dirty="0" smtClean="0"/>
            <a:t>)</a:t>
          </a:r>
          <a:endParaRPr lang="en-US" sz="1800" dirty="0"/>
        </a:p>
      </dgm:t>
    </dgm:pt>
    <dgm:pt modelId="{08AC649D-921E-FB42-B83C-1BB817594BF9}" type="parTrans" cxnId="{5902D0A2-9E16-9B40-87B5-7206C873CF14}">
      <dgm:prSet/>
      <dgm:spPr/>
      <dgm:t>
        <a:bodyPr/>
        <a:lstStyle/>
        <a:p>
          <a:endParaRPr lang="en-US"/>
        </a:p>
      </dgm:t>
    </dgm:pt>
    <dgm:pt modelId="{2651E1D2-1869-0744-8E02-BF739C1DCF61}" type="sibTrans" cxnId="{5902D0A2-9E16-9B40-87B5-7206C873CF14}">
      <dgm:prSet/>
      <dgm:spPr/>
      <dgm:t>
        <a:bodyPr/>
        <a:lstStyle/>
        <a:p>
          <a:endParaRPr lang="en-US"/>
        </a:p>
      </dgm:t>
    </dgm:pt>
    <dgm:pt modelId="{39020466-4FCA-6F4A-BBCD-984824F882F3}" type="pres">
      <dgm:prSet presAssocID="{86C93216-2922-AF4D-B85B-329998A9400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45CBD-AF6D-6B44-95A8-6BA30497F9F4}" type="pres">
      <dgm:prSet presAssocID="{86C93216-2922-AF4D-B85B-329998A94009}" presName="matrix" presStyleCnt="0"/>
      <dgm:spPr/>
    </dgm:pt>
    <dgm:pt modelId="{5E4157DE-8D1C-5840-9FBB-817957AD5648}" type="pres">
      <dgm:prSet presAssocID="{86C93216-2922-AF4D-B85B-329998A94009}" presName="tile1" presStyleLbl="node1" presStyleIdx="0" presStyleCnt="4"/>
      <dgm:spPr/>
      <dgm:t>
        <a:bodyPr/>
        <a:lstStyle/>
        <a:p>
          <a:endParaRPr lang="en-US"/>
        </a:p>
      </dgm:t>
    </dgm:pt>
    <dgm:pt modelId="{1C60BA62-53EA-0840-88A6-C62DC0125F8A}" type="pres">
      <dgm:prSet presAssocID="{86C93216-2922-AF4D-B85B-329998A9400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AC9A3-BFD3-9943-BDC2-7C3F185E54BF}" type="pres">
      <dgm:prSet presAssocID="{86C93216-2922-AF4D-B85B-329998A94009}" presName="tile2" presStyleLbl="node1" presStyleIdx="1" presStyleCnt="4"/>
      <dgm:spPr/>
      <dgm:t>
        <a:bodyPr/>
        <a:lstStyle/>
        <a:p>
          <a:endParaRPr lang="en-US"/>
        </a:p>
      </dgm:t>
    </dgm:pt>
    <dgm:pt modelId="{04D73B5C-CEC2-044C-8481-332D6807BC23}" type="pres">
      <dgm:prSet presAssocID="{86C93216-2922-AF4D-B85B-329998A9400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101D1-3915-4647-82E0-BACE21C3B870}" type="pres">
      <dgm:prSet presAssocID="{86C93216-2922-AF4D-B85B-329998A94009}" presName="tile3" presStyleLbl="node1" presStyleIdx="2" presStyleCnt="4"/>
      <dgm:spPr/>
      <dgm:t>
        <a:bodyPr/>
        <a:lstStyle/>
        <a:p>
          <a:endParaRPr lang="en-US"/>
        </a:p>
      </dgm:t>
    </dgm:pt>
    <dgm:pt modelId="{263E4F72-A18D-2743-85DA-56B01C1D3966}" type="pres">
      <dgm:prSet presAssocID="{86C93216-2922-AF4D-B85B-329998A9400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02107-A87C-F249-B574-81EDCB546E2B}" type="pres">
      <dgm:prSet presAssocID="{86C93216-2922-AF4D-B85B-329998A94009}" presName="tile4" presStyleLbl="node1" presStyleIdx="3" presStyleCnt="4"/>
      <dgm:spPr/>
      <dgm:t>
        <a:bodyPr/>
        <a:lstStyle/>
        <a:p>
          <a:endParaRPr lang="en-US"/>
        </a:p>
      </dgm:t>
    </dgm:pt>
    <dgm:pt modelId="{97ED6BDB-CD45-A443-819A-1AECF81EC99E}" type="pres">
      <dgm:prSet presAssocID="{86C93216-2922-AF4D-B85B-329998A9400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83BF8-E260-1F4A-B406-943EFF81FB6C}" type="pres">
      <dgm:prSet presAssocID="{86C93216-2922-AF4D-B85B-329998A94009}" presName="centerTile" presStyleLbl="fgShp" presStyleIdx="0" presStyleCnt="1" custScaleX="156931" custScaleY="9876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DAAE124-01D4-CA42-8C96-B09A333FA9C4}" type="presOf" srcId="{639115CA-3A6B-9743-9298-CD5ADE52A6E3}" destId="{CE383BF8-E260-1F4A-B406-943EFF81FB6C}" srcOrd="0" destOrd="0" presId="urn:microsoft.com/office/officeart/2005/8/layout/matrix1"/>
    <dgm:cxn modelId="{2B9EAD12-8267-5A4B-AF7F-E593A5DCC087}" srcId="{639115CA-3A6B-9743-9298-CD5ADE52A6E3}" destId="{2326DA10-8550-6B4A-893E-2FA4454A9445}" srcOrd="1" destOrd="0" parTransId="{9C32C9A1-1985-6642-80A2-53B13ED774A9}" sibTransId="{EAC6F6C8-4CC8-1649-918B-BB3EFDC7E72E}"/>
    <dgm:cxn modelId="{22E3B3CC-6D14-964D-9419-95C0F5059413}" srcId="{639115CA-3A6B-9743-9298-CD5ADE52A6E3}" destId="{53195FB1-6EAF-4D45-AC30-742E5D243848}" srcOrd="2" destOrd="0" parTransId="{4E6E73C2-29D9-FE4B-BF23-CD1A9AEE8E2B}" sibTransId="{08150D48-28AE-4C4E-AD24-E28FA2B2F37C}"/>
    <dgm:cxn modelId="{603DC7F7-2AD2-FC4D-9CD1-742071B71733}" type="presOf" srcId="{2326DA10-8550-6B4A-893E-2FA4454A9445}" destId="{04D73B5C-CEC2-044C-8481-332D6807BC23}" srcOrd="1" destOrd="0" presId="urn:microsoft.com/office/officeart/2005/8/layout/matrix1"/>
    <dgm:cxn modelId="{B5384E12-DF0E-2A40-A704-EB77CC2E4B86}" type="presOf" srcId="{78145943-13E6-B748-A7F7-0562D944EBAA}" destId="{97ED6BDB-CD45-A443-819A-1AECF81EC99E}" srcOrd="1" destOrd="0" presId="urn:microsoft.com/office/officeart/2005/8/layout/matrix1"/>
    <dgm:cxn modelId="{FA77B80E-5FFC-D040-91C8-A04BFBE1C4A6}" type="presOf" srcId="{54C36182-72A5-3D49-AEA4-512FEF774116}" destId="{1C60BA62-53EA-0840-88A6-C62DC0125F8A}" srcOrd="1" destOrd="0" presId="urn:microsoft.com/office/officeart/2005/8/layout/matrix1"/>
    <dgm:cxn modelId="{4E3902CF-39B3-FB47-83A1-A0C8DA7323AC}" type="presOf" srcId="{53195FB1-6EAF-4D45-AC30-742E5D243848}" destId="{B66101D1-3915-4647-82E0-BACE21C3B870}" srcOrd="0" destOrd="0" presId="urn:microsoft.com/office/officeart/2005/8/layout/matrix1"/>
    <dgm:cxn modelId="{6B95C098-7FB8-F44C-8815-665112BB97FE}" type="presOf" srcId="{86C93216-2922-AF4D-B85B-329998A94009}" destId="{39020466-4FCA-6F4A-BBCD-984824F882F3}" srcOrd="0" destOrd="0" presId="urn:microsoft.com/office/officeart/2005/8/layout/matrix1"/>
    <dgm:cxn modelId="{7E482DE9-1EDD-9E49-94EC-C83FCCDA26EC}" type="presOf" srcId="{78145943-13E6-B748-A7F7-0562D944EBAA}" destId="{CEF02107-A87C-F249-B574-81EDCB546E2B}" srcOrd="0" destOrd="0" presId="urn:microsoft.com/office/officeart/2005/8/layout/matrix1"/>
    <dgm:cxn modelId="{805D9EDB-965C-5C47-A72E-1339A7396C59}" srcId="{639115CA-3A6B-9743-9298-CD5ADE52A6E3}" destId="{54C36182-72A5-3D49-AEA4-512FEF774116}" srcOrd="0" destOrd="0" parTransId="{D9DD0253-A446-294F-BD53-6F2DE947EA27}" sibTransId="{8277A767-CC0A-D041-90CA-D0C541BE5B44}"/>
    <dgm:cxn modelId="{B737F0CF-E61B-DC4C-B347-6DE3EC73455B}" type="presOf" srcId="{2326DA10-8550-6B4A-893E-2FA4454A9445}" destId="{788AC9A3-BFD3-9943-BDC2-7C3F185E54BF}" srcOrd="0" destOrd="0" presId="urn:microsoft.com/office/officeart/2005/8/layout/matrix1"/>
    <dgm:cxn modelId="{5902D0A2-9E16-9B40-87B5-7206C873CF14}" srcId="{639115CA-3A6B-9743-9298-CD5ADE52A6E3}" destId="{78145943-13E6-B748-A7F7-0562D944EBAA}" srcOrd="3" destOrd="0" parTransId="{08AC649D-921E-FB42-B83C-1BB817594BF9}" sibTransId="{2651E1D2-1869-0744-8E02-BF739C1DCF61}"/>
    <dgm:cxn modelId="{82A21C5D-DEC1-4245-9B6C-CBF6E1E93283}" type="presOf" srcId="{54C36182-72A5-3D49-AEA4-512FEF774116}" destId="{5E4157DE-8D1C-5840-9FBB-817957AD5648}" srcOrd="0" destOrd="0" presId="urn:microsoft.com/office/officeart/2005/8/layout/matrix1"/>
    <dgm:cxn modelId="{2DFE212C-E6CA-184E-A81B-B8850310989F}" srcId="{86C93216-2922-AF4D-B85B-329998A94009}" destId="{639115CA-3A6B-9743-9298-CD5ADE52A6E3}" srcOrd="0" destOrd="0" parTransId="{7194808E-2FAA-FB49-943B-38A99A7C7A35}" sibTransId="{97042B42-CFAD-CE42-A460-B177947FE721}"/>
    <dgm:cxn modelId="{3CCB8B1D-D95F-2646-BD34-FC9ACC11FC88}" type="presOf" srcId="{53195FB1-6EAF-4D45-AC30-742E5D243848}" destId="{263E4F72-A18D-2743-85DA-56B01C1D3966}" srcOrd="1" destOrd="0" presId="urn:microsoft.com/office/officeart/2005/8/layout/matrix1"/>
    <dgm:cxn modelId="{E38F5832-ABA2-3D45-B8D9-5F782F855566}" type="presParOf" srcId="{39020466-4FCA-6F4A-BBCD-984824F882F3}" destId="{89945CBD-AF6D-6B44-95A8-6BA30497F9F4}" srcOrd="0" destOrd="0" presId="urn:microsoft.com/office/officeart/2005/8/layout/matrix1"/>
    <dgm:cxn modelId="{68A367EB-BD00-734C-863F-1A10ED12B7FB}" type="presParOf" srcId="{89945CBD-AF6D-6B44-95A8-6BA30497F9F4}" destId="{5E4157DE-8D1C-5840-9FBB-817957AD5648}" srcOrd="0" destOrd="0" presId="urn:microsoft.com/office/officeart/2005/8/layout/matrix1"/>
    <dgm:cxn modelId="{E241868D-C33B-E643-A052-B902628D80CD}" type="presParOf" srcId="{89945CBD-AF6D-6B44-95A8-6BA30497F9F4}" destId="{1C60BA62-53EA-0840-88A6-C62DC0125F8A}" srcOrd="1" destOrd="0" presId="urn:microsoft.com/office/officeart/2005/8/layout/matrix1"/>
    <dgm:cxn modelId="{4BF73E8B-FAD6-C74C-9123-8D225697F2F9}" type="presParOf" srcId="{89945CBD-AF6D-6B44-95A8-6BA30497F9F4}" destId="{788AC9A3-BFD3-9943-BDC2-7C3F185E54BF}" srcOrd="2" destOrd="0" presId="urn:microsoft.com/office/officeart/2005/8/layout/matrix1"/>
    <dgm:cxn modelId="{82636164-007C-5644-ADFD-BEF47EDA453C}" type="presParOf" srcId="{89945CBD-AF6D-6B44-95A8-6BA30497F9F4}" destId="{04D73B5C-CEC2-044C-8481-332D6807BC23}" srcOrd="3" destOrd="0" presId="urn:microsoft.com/office/officeart/2005/8/layout/matrix1"/>
    <dgm:cxn modelId="{2FA543AF-17FD-E546-AB0E-19A0DD52FF8B}" type="presParOf" srcId="{89945CBD-AF6D-6B44-95A8-6BA30497F9F4}" destId="{B66101D1-3915-4647-82E0-BACE21C3B870}" srcOrd="4" destOrd="0" presId="urn:microsoft.com/office/officeart/2005/8/layout/matrix1"/>
    <dgm:cxn modelId="{158893E2-EA49-9943-A5B9-6CB267E1368C}" type="presParOf" srcId="{89945CBD-AF6D-6B44-95A8-6BA30497F9F4}" destId="{263E4F72-A18D-2743-85DA-56B01C1D3966}" srcOrd="5" destOrd="0" presId="urn:microsoft.com/office/officeart/2005/8/layout/matrix1"/>
    <dgm:cxn modelId="{15DBED68-B722-3547-AAEA-563E46647C80}" type="presParOf" srcId="{89945CBD-AF6D-6B44-95A8-6BA30497F9F4}" destId="{CEF02107-A87C-F249-B574-81EDCB546E2B}" srcOrd="6" destOrd="0" presId="urn:microsoft.com/office/officeart/2005/8/layout/matrix1"/>
    <dgm:cxn modelId="{DF60FD39-A0E2-3740-8BB4-67DBDC619799}" type="presParOf" srcId="{89945CBD-AF6D-6B44-95A8-6BA30497F9F4}" destId="{97ED6BDB-CD45-A443-819A-1AECF81EC99E}" srcOrd="7" destOrd="0" presId="urn:microsoft.com/office/officeart/2005/8/layout/matrix1"/>
    <dgm:cxn modelId="{BAAEF1DB-5B50-FE45-A40D-EB1964E0A634}" type="presParOf" srcId="{39020466-4FCA-6F4A-BBCD-984824F882F3}" destId="{CE383BF8-E260-1F4A-B406-943EFF81FB6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0F10-8296-D240-9084-A4D3FE0F3B2B}">
      <dsp:nvSpPr>
        <dsp:cNvPr id="0" name=""/>
        <dsp:cNvSpPr/>
      </dsp:nvSpPr>
      <dsp:spPr>
        <a:xfrm>
          <a:off x="1100032" y="0"/>
          <a:ext cx="1673618" cy="1673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80272-AB9D-B34B-82EB-3D767D6896AD}">
      <dsp:nvSpPr>
        <dsp:cNvPr id="0" name=""/>
        <dsp:cNvSpPr/>
      </dsp:nvSpPr>
      <dsp:spPr>
        <a:xfrm>
          <a:off x="1469541" y="606163"/>
          <a:ext cx="933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Input datasets</a:t>
          </a:r>
          <a:endParaRPr lang="en-US" sz="2000" b="0" kern="1200" dirty="0"/>
        </a:p>
      </dsp:txBody>
      <dsp:txXfrm>
        <a:off x="1469541" y="606163"/>
        <a:ext cx="933974" cy="466778"/>
      </dsp:txXfrm>
    </dsp:sp>
    <dsp:sp modelId="{B8EC75CD-0098-114D-83A3-BBE3CB8EC98E}">
      <dsp:nvSpPr>
        <dsp:cNvPr id="0" name=""/>
        <dsp:cNvSpPr/>
      </dsp:nvSpPr>
      <dsp:spPr>
        <a:xfrm>
          <a:off x="635086" y="961649"/>
          <a:ext cx="1673618" cy="1673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54055-A01C-9D45-B433-A903FFE16CF3}">
      <dsp:nvSpPr>
        <dsp:cNvPr id="0" name=""/>
        <dsp:cNvSpPr/>
      </dsp:nvSpPr>
      <dsp:spPr>
        <a:xfrm>
          <a:off x="980477" y="1589280"/>
          <a:ext cx="1308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Preprocessing</a:t>
          </a:r>
          <a:endParaRPr lang="en-US" sz="2000" b="0" kern="1200" dirty="0"/>
        </a:p>
      </dsp:txBody>
      <dsp:txXfrm>
        <a:off x="980477" y="1589280"/>
        <a:ext cx="1308974" cy="466778"/>
      </dsp:txXfrm>
    </dsp:sp>
    <dsp:sp modelId="{876E113B-7CD2-D347-8505-0B754831C614}">
      <dsp:nvSpPr>
        <dsp:cNvPr id="0" name=""/>
        <dsp:cNvSpPr/>
      </dsp:nvSpPr>
      <dsp:spPr>
        <a:xfrm>
          <a:off x="1100032" y="1927621"/>
          <a:ext cx="1673618" cy="1673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61ACB-D52E-864B-A79A-4C83F2175857}">
      <dsp:nvSpPr>
        <dsp:cNvPr id="0" name=""/>
        <dsp:cNvSpPr/>
      </dsp:nvSpPr>
      <dsp:spPr>
        <a:xfrm>
          <a:off x="1354087" y="2533245"/>
          <a:ext cx="1164880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Data Exploration</a:t>
          </a:r>
          <a:endParaRPr lang="en-US" sz="2000" b="0" kern="1200" dirty="0"/>
        </a:p>
      </dsp:txBody>
      <dsp:txXfrm>
        <a:off x="1354087" y="2533245"/>
        <a:ext cx="1164880" cy="466778"/>
      </dsp:txXfrm>
    </dsp:sp>
    <dsp:sp modelId="{65BE5EA6-8D68-8F4E-B846-26E88345F210}">
      <dsp:nvSpPr>
        <dsp:cNvPr id="0" name=""/>
        <dsp:cNvSpPr/>
      </dsp:nvSpPr>
      <dsp:spPr>
        <a:xfrm>
          <a:off x="635086" y="2890892"/>
          <a:ext cx="1673618" cy="1673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25ABD-DEB8-0949-AD33-7389B7489A88}">
      <dsp:nvSpPr>
        <dsp:cNvPr id="0" name=""/>
        <dsp:cNvSpPr/>
      </dsp:nvSpPr>
      <dsp:spPr>
        <a:xfrm>
          <a:off x="927694" y="3497056"/>
          <a:ext cx="1084007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Discriminant</a:t>
          </a:r>
          <a:r>
            <a:rPr lang="en-US" sz="1800" b="0" kern="1200" baseline="0" dirty="0" smtClean="0"/>
            <a:t> analysis</a:t>
          </a:r>
          <a:endParaRPr lang="en-US" sz="1800" b="0" kern="1200" dirty="0"/>
        </a:p>
      </dsp:txBody>
      <dsp:txXfrm>
        <a:off x="927694" y="3497056"/>
        <a:ext cx="1084007" cy="466778"/>
      </dsp:txXfrm>
    </dsp:sp>
    <dsp:sp modelId="{B8A23DBA-DE28-A44F-9D90-AE67F7447FD1}">
      <dsp:nvSpPr>
        <dsp:cNvPr id="0" name=""/>
        <dsp:cNvSpPr/>
      </dsp:nvSpPr>
      <dsp:spPr>
        <a:xfrm>
          <a:off x="1219016" y="3963834"/>
          <a:ext cx="1437849" cy="143869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99134-0A3D-D242-A638-E1E56D356245}">
      <dsp:nvSpPr>
        <dsp:cNvPr id="0" name=""/>
        <dsp:cNvSpPr/>
      </dsp:nvSpPr>
      <dsp:spPr>
        <a:xfrm>
          <a:off x="1469541" y="4460867"/>
          <a:ext cx="933974" cy="46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Outputs</a:t>
          </a:r>
          <a:endParaRPr lang="en-US" sz="2100" b="0" kern="1200" dirty="0"/>
        </a:p>
      </dsp:txBody>
      <dsp:txXfrm>
        <a:off x="1469541" y="4460867"/>
        <a:ext cx="933974" cy="466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157DE-8D1C-5840-9FBB-817957AD5648}">
      <dsp:nvSpPr>
        <dsp:cNvPr id="0" name=""/>
        <dsp:cNvSpPr/>
      </dsp:nvSpPr>
      <dsp:spPr>
        <a:xfrm rot="16200000">
          <a:off x="350465" y="-350465"/>
          <a:ext cx="1257228" cy="1958159"/>
        </a:xfrm>
        <a:prstGeom prst="round1Rect">
          <a:avLst/>
        </a:prstGeom>
        <a:solidFill>
          <a:schemeClr val="accent4">
            <a:lumMod val="20000"/>
            <a:lumOff val="80000"/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sGCCA</a:t>
          </a:r>
          <a:r>
            <a:rPr lang="en-US" sz="2000" kern="1200" dirty="0" smtClean="0"/>
            <a:t>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wrapper.sgcca</a:t>
          </a:r>
          <a:r>
            <a:rPr lang="en-US" sz="1800" kern="1200" dirty="0" smtClean="0"/>
            <a:t>)</a:t>
          </a:r>
        </a:p>
      </dsp:txBody>
      <dsp:txXfrm rot="5400000">
        <a:off x="0" y="0"/>
        <a:ext cx="1958159" cy="942921"/>
      </dsp:txXfrm>
    </dsp:sp>
    <dsp:sp modelId="{788AC9A3-BFD3-9943-BDC2-7C3F185E54BF}">
      <dsp:nvSpPr>
        <dsp:cNvPr id="0" name=""/>
        <dsp:cNvSpPr/>
      </dsp:nvSpPr>
      <dsp:spPr>
        <a:xfrm>
          <a:off x="1958159" y="0"/>
          <a:ext cx="1958159" cy="1257228"/>
        </a:xfrm>
        <a:prstGeom prst="round1Rect">
          <a:avLst/>
        </a:prstGeom>
        <a:solidFill>
          <a:schemeClr val="accent4">
            <a:lumMod val="40000"/>
            <a:lumOff val="60000"/>
            <a:alpha val="7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DIABLO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block.splsda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1958159" y="0"/>
        <a:ext cx="1958159" cy="942921"/>
      </dsp:txXfrm>
    </dsp:sp>
    <dsp:sp modelId="{B66101D1-3915-4647-82E0-BACE21C3B870}">
      <dsp:nvSpPr>
        <dsp:cNvPr id="0" name=""/>
        <dsp:cNvSpPr/>
      </dsp:nvSpPr>
      <dsp:spPr>
        <a:xfrm rot="10800000">
          <a:off x="0" y="1257228"/>
          <a:ext cx="1958159" cy="1257228"/>
        </a:xfrm>
        <a:prstGeom prst="round1Rect">
          <a:avLst/>
        </a:prstGeom>
        <a:solidFill>
          <a:schemeClr val="accent4">
            <a:lumMod val="40000"/>
            <a:lumOff val="60000"/>
            <a:alpha val="7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rGCCA</a:t>
          </a:r>
          <a:r>
            <a:rPr lang="en-US" sz="2000" kern="1200" dirty="0" smtClean="0"/>
            <a:t>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wrapper.rgcca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 rot="10800000">
        <a:off x="0" y="1571535"/>
        <a:ext cx="1958159" cy="942921"/>
      </dsp:txXfrm>
    </dsp:sp>
    <dsp:sp modelId="{CEF02107-A87C-F249-B574-81EDCB546E2B}">
      <dsp:nvSpPr>
        <dsp:cNvPr id="0" name=""/>
        <dsp:cNvSpPr/>
      </dsp:nvSpPr>
      <dsp:spPr>
        <a:xfrm rot="5400000">
          <a:off x="2308625" y="906763"/>
          <a:ext cx="1257228" cy="1958159"/>
        </a:xfrm>
        <a:prstGeom prst="round1Rect">
          <a:avLst/>
        </a:prstGeom>
        <a:solidFill>
          <a:schemeClr val="accent4">
            <a:lumMod val="20000"/>
            <a:lumOff val="80000"/>
            <a:alpha val="7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DIABLO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block.plsda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 rot="-5400000">
        <a:off x="1958159" y="1571535"/>
        <a:ext cx="1958159" cy="942921"/>
      </dsp:txXfrm>
    </dsp:sp>
    <dsp:sp modelId="{CE383BF8-E260-1F4A-B406-943EFF81FB6C}">
      <dsp:nvSpPr>
        <dsp:cNvPr id="0" name=""/>
        <dsp:cNvSpPr/>
      </dsp:nvSpPr>
      <dsp:spPr>
        <a:xfrm>
          <a:off x="1036271" y="946806"/>
          <a:ext cx="1843775" cy="620844"/>
        </a:xfrm>
        <a:prstGeom prst="roundRect">
          <a:avLst/>
        </a:prstGeom>
        <a:solidFill>
          <a:schemeClr val="accent4">
            <a:lumMod val="60000"/>
            <a:lumOff val="40000"/>
            <a:alpha val="7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none" kern="1200" dirty="0" err="1" smtClean="0"/>
            <a:t>mixOmics</a:t>
          </a:r>
          <a:endParaRPr lang="en-US" sz="3000" b="1" u="none" kern="1200" dirty="0"/>
        </a:p>
      </dsp:txBody>
      <dsp:txXfrm>
        <a:off x="1066578" y="977113"/>
        <a:ext cx="1783161" cy="560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C0ED-26DE-964F-80E9-C97DB2809A6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1143000"/>
            <a:ext cx="559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A6A7-60DC-AF4E-B37C-7B034FD9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57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14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271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029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786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543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300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057" algn="l" defTabSz="77751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6A7-60DC-AF4E-B37C-7B034FD95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Amrit</a:t>
            </a:r>
            <a:r>
              <a:rPr lang="en-US" dirty="0" smtClean="0"/>
              <a:t>, a suggestion of Figure that we would put either in </a:t>
            </a:r>
            <a:r>
              <a:rPr lang="en-US" dirty="0" err="1" smtClean="0"/>
              <a:t>supp</a:t>
            </a:r>
            <a:r>
              <a:rPr lang="en-US" dirty="0" smtClean="0"/>
              <a:t> or in Fig 1 to set the scene and show</a:t>
            </a:r>
            <a:r>
              <a:rPr lang="en-US" baseline="0" dirty="0" smtClean="0"/>
              <a:t> some of the key features of DIABLO (the DIABLO framework is in the next slide with place holders for different types of figures. Q: is </a:t>
            </a:r>
            <a:r>
              <a:rPr lang="en-US" baseline="0" dirty="0" err="1" smtClean="0">
                <a:solidFill>
                  <a:srgbClr val="FF0000"/>
                </a:solidFill>
              </a:rPr>
              <a:t>sGCCA</a:t>
            </a:r>
            <a:r>
              <a:rPr lang="en-US" baseline="0" dirty="0" smtClean="0">
                <a:solidFill>
                  <a:srgbClr val="FF0000"/>
                </a:solidFill>
              </a:rPr>
              <a:t> the same as DIABLO unsupervised?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6A7-60DC-AF4E-B37C-7B034FD95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3311D-8578-E14C-9E04-027958A16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3311D-8578-E14C-9E04-027958A16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6A7-60DC-AF4E-B37C-7B034FD95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6A7-60DC-AF4E-B37C-7B034FD95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942577"/>
            <a:ext cx="782955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025045"/>
            <a:ext cx="782955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306637"/>
            <a:ext cx="2250996" cy="48808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306637"/>
            <a:ext cx="6622494" cy="48808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435864"/>
            <a:ext cx="9003983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854300"/>
            <a:ext cx="9003983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533187"/>
            <a:ext cx="4436745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533187"/>
            <a:ext cx="4436745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06638"/>
            <a:ext cx="9003983" cy="1113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411865"/>
            <a:ext cx="441635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103799"/>
            <a:ext cx="4416355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411865"/>
            <a:ext cx="443810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103799"/>
            <a:ext cx="4438105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83963"/>
            <a:ext cx="336697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829255"/>
            <a:ext cx="528494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27835"/>
            <a:ext cx="336697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83963"/>
            <a:ext cx="336697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829255"/>
            <a:ext cx="528494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27835"/>
            <a:ext cx="336697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06638"/>
            <a:ext cx="9003983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533187"/>
            <a:ext cx="9003983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338158"/>
            <a:ext cx="23488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C4FD-05C3-FF4D-AF0C-6E7044CE30C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338158"/>
            <a:ext cx="352329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338158"/>
            <a:ext cx="23488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emf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242176" y="3322149"/>
            <a:ext cx="1954046" cy="148482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68573" y="1633296"/>
            <a:ext cx="3021613" cy="2489166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419112" y="-595476"/>
            <a:ext cx="15742" cy="6807960"/>
          </a:xfrm>
          <a:prstGeom prst="line">
            <a:avLst/>
          </a:prstGeom>
          <a:ln w="31750">
            <a:solidFill>
              <a:srgbClr val="73E78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975174" y="1552477"/>
            <a:ext cx="1841568" cy="139093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879845" y="1181052"/>
            <a:ext cx="2936895" cy="1058519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01102" y="1580715"/>
            <a:ext cx="1926555" cy="1240756"/>
            <a:chOff x="7768954" y="1457569"/>
            <a:chExt cx="1802326" cy="1234526"/>
          </a:xfrm>
        </p:grpSpPr>
        <p:sp>
          <p:nvSpPr>
            <p:cNvPr id="27" name="TextBox 26"/>
            <p:cNvSpPr txBox="1"/>
            <p:nvPr/>
          </p:nvSpPr>
          <p:spPr>
            <a:xfrm>
              <a:off x="7768954" y="2291985"/>
              <a:ext cx="1749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ATHENA</a:t>
              </a:r>
              <a:r>
                <a:rPr lang="en-US" sz="2000" baseline="30000" dirty="0">
                  <a:solidFill>
                    <a:srgbClr val="C00000"/>
                  </a:solidFill>
                </a:rPr>
                <a:t>*</a:t>
              </a:r>
              <a:endParaRPr lang="en-US" sz="2000" baseline="30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62984" y="1457569"/>
              <a:ext cx="1708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stSVM</a:t>
              </a:r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 </a:t>
              </a:r>
              <a:r>
                <a:rPr lang="en-US" sz="1600" dirty="0" err="1" smtClean="0">
                  <a:solidFill>
                    <a:schemeClr val="accent4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netClass</a:t>
              </a:r>
              <a:endPara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algn="ctr"/>
              <a:r>
                <a:rPr lang="en-US" sz="1600" dirty="0" err="1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GELnet</a:t>
              </a:r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 </a:t>
              </a:r>
              <a:r>
                <a:rPr lang="en-US" sz="1600" dirty="0" err="1" smtClean="0">
                  <a:solidFill>
                    <a:schemeClr val="accent4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gelnet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560711" y="3101330"/>
            <a:ext cx="8075362" cy="83352"/>
          </a:xfrm>
          <a:prstGeom prst="line">
            <a:avLst/>
          </a:prstGeom>
          <a:ln w="31750">
            <a:solidFill>
              <a:srgbClr val="7DBCF8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14530" y="527465"/>
            <a:ext cx="464166" cy="511095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VARIABLE SELECTION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55214" y="712319"/>
            <a:ext cx="2479567" cy="1738232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ea typeface="Courier" charset="0"/>
              <a:cs typeface="Courier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18234" y="4427183"/>
            <a:ext cx="1957204" cy="855409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35420" y="4410266"/>
            <a:ext cx="194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BCC: </a:t>
            </a:r>
            <a:r>
              <a:rPr lang="en-US" sz="18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bayesCC</a:t>
            </a:r>
            <a:endParaRPr lang="en-US" sz="1800" baseline="300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420" y="4838596"/>
            <a:ext cx="194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RIMBANET</a:t>
            </a:r>
            <a:r>
              <a:rPr lang="en-US" sz="2000" baseline="30000" dirty="0">
                <a:solidFill>
                  <a:srgbClr val="7030A0"/>
                </a:solidFill>
              </a:rPr>
              <a:t>*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879845" y="3635208"/>
            <a:ext cx="2936895" cy="1645762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279791" y="4197839"/>
            <a:ext cx="2047005" cy="1427771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155213" y="1975889"/>
            <a:ext cx="2445269" cy="994375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55212" y="2021795"/>
            <a:ext cx="24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MOFA: </a:t>
            </a:r>
            <a:r>
              <a:rPr lang="en-US" sz="18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MOFAtools</a:t>
            </a:r>
            <a:endParaRPr lang="en-US" sz="1800" baseline="300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55212" y="2488240"/>
            <a:ext cx="244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CONEXIC</a:t>
            </a:r>
            <a:r>
              <a:rPr lang="en-US" sz="2000" baseline="30000" dirty="0">
                <a:solidFill>
                  <a:srgbClr val="7030A0"/>
                </a:solidFill>
              </a:rPr>
              <a:t>*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5072" y="729368"/>
            <a:ext cx="272529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JIVE: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r.jive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sMBPLS</a:t>
            </a:r>
            <a:r>
              <a:rPr lang="en-US" sz="2000" baseline="30000" dirty="0" err="1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500" dirty="0" err="1"/>
              <a:t>iClusterPlus</a:t>
            </a:r>
            <a:r>
              <a:rPr lang="en-US" sz="1500" dirty="0"/>
              <a:t>: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iClusterPlus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SNMNMF</a:t>
            </a:r>
            <a:r>
              <a:rPr lang="en-US" sz="2000" baseline="30000" dirty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57464" y="4283402"/>
            <a:ext cx="1785763" cy="549263"/>
            <a:chOff x="4447721" y="4378867"/>
            <a:chExt cx="1330230" cy="691104"/>
          </a:xfrm>
        </p:grpSpPr>
        <p:sp>
          <p:nvSpPr>
            <p:cNvPr id="83" name="Rounded Rectangle 82"/>
            <p:cNvSpPr/>
            <p:nvPr/>
          </p:nvSpPr>
          <p:spPr>
            <a:xfrm>
              <a:off x="4447721" y="4378867"/>
              <a:ext cx="1330230" cy="691104"/>
            </a:xfrm>
            <a:prstGeom prst="roundRect">
              <a:avLst/>
            </a:prstGeom>
            <a:solidFill>
              <a:schemeClr val="accent4">
                <a:lumMod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69256" y="4384227"/>
              <a:ext cx="1291527" cy="46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accent4">
                      <a:lumMod val="50000"/>
                    </a:schemeClr>
                  </a:solidFill>
                </a:rPr>
                <a:t>NMF: </a:t>
              </a:r>
              <a:r>
                <a:rPr lang="en-US" sz="1500" dirty="0" smtClean="0">
                  <a:solidFill>
                    <a:schemeClr val="accent4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NMF</a:t>
              </a:r>
            </a:p>
            <a:p>
              <a:pPr algn="ctr"/>
              <a:r>
                <a:rPr lang="en-US" sz="1500" dirty="0" err="1" smtClean="0">
                  <a:solidFill>
                    <a:schemeClr val="accent4">
                      <a:lumMod val="50000"/>
                    </a:schemeClr>
                  </a:solidFill>
                  <a:ea typeface="Courier" charset="0"/>
                  <a:cs typeface="Courier" charset="0"/>
                </a:rPr>
                <a:t>tSNE</a:t>
              </a:r>
              <a:r>
                <a:rPr lang="en-US" sz="1500" dirty="0" smtClean="0">
                  <a:solidFill>
                    <a:schemeClr val="accent4">
                      <a:lumMod val="50000"/>
                    </a:schemeClr>
                  </a:solidFill>
                  <a:ea typeface="Courier" charset="0"/>
                  <a:cs typeface="Courier" charset="0"/>
                </a:rPr>
                <a:t>: </a:t>
              </a:r>
              <a:r>
                <a:rPr lang="en-US" sz="1500" dirty="0" err="1" smtClean="0">
                  <a:solidFill>
                    <a:schemeClr val="accent4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tsne</a:t>
              </a:r>
              <a:r>
                <a:rPr lang="en-US" sz="1500" dirty="0" smtClean="0">
                  <a:solidFill>
                    <a:schemeClr val="accent4">
                      <a:lumMod val="5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endParaRPr lang="en-US" sz="15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273035" y="4853009"/>
            <a:ext cx="20501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MCIA: </a:t>
            </a:r>
            <a:r>
              <a:rPr lang="en-US" sz="1500" dirty="0" smtClean="0">
                <a:solidFill>
                  <a:srgbClr val="385723"/>
                </a:solidFill>
                <a:latin typeface="Courier New" charset="0"/>
                <a:ea typeface="Courier New" charset="0"/>
                <a:cs typeface="Courier New" charset="0"/>
              </a:rPr>
              <a:t>Omicade4</a:t>
            </a:r>
          </a:p>
          <a:p>
            <a:pPr algn="ctr"/>
            <a:r>
              <a:rPr lang="en-US" sz="15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Joint </a:t>
            </a:r>
            <a:r>
              <a:rPr lang="en-US" sz="15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NMF</a:t>
            </a:r>
            <a:r>
              <a:rPr lang="en-US" sz="1500" baseline="30000" dirty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endParaRPr lang="en-US" sz="15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5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MFA: </a:t>
            </a:r>
            <a:r>
              <a:rPr lang="en-US" sz="1500" dirty="0" err="1" smtClean="0">
                <a:solidFill>
                  <a:srgbClr val="385723"/>
                </a:solidFill>
                <a:latin typeface="Courier New" charset="0"/>
                <a:ea typeface="Courier New" charset="0"/>
                <a:cs typeface="Courier New" charset="0"/>
              </a:rPr>
              <a:t>FactoMineR</a:t>
            </a:r>
            <a:endParaRPr lang="en-US" sz="1500" baseline="30000" dirty="0">
              <a:solidFill>
                <a:srgbClr val="385723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274699" y="4426342"/>
            <a:ext cx="2222187" cy="761254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274699" y="4472632"/>
            <a:ext cx="22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GRridge</a:t>
            </a:r>
            <a:r>
              <a:rPr lang="en-US" sz="1800" dirty="0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18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GRridge</a:t>
            </a:r>
            <a:endParaRPr lang="en-US" sz="1800" dirty="0" smtClean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800" dirty="0" err="1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iBAG</a:t>
            </a:r>
            <a:r>
              <a:rPr lang="en-US" sz="1800" baseline="30000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endParaRPr lang="en-US" sz="1800" baseline="30000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9918" y="3673097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9133" y="3744401"/>
            <a:ext cx="222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SVM: e1071</a:t>
            </a:r>
          </a:p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RF: 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randomForest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884186" y="658056"/>
            <a:ext cx="1518315" cy="604090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COMPONENT-BASED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884185" y="1311452"/>
            <a:ext cx="1538599" cy="57751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NETWORK-BASED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884186" y="1913188"/>
            <a:ext cx="1528458" cy="556625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84186" y="2507696"/>
            <a:ext cx="1531316" cy="676986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MULTI-STEP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(ensemble, concatenation)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5214" y="-23707"/>
            <a:ext cx="4270653" cy="46969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UNSUPERVISED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5441610" y="-29981"/>
            <a:ext cx="3471582" cy="475964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SUPERVISED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235421" y="3375069"/>
            <a:ext cx="1960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WGCNA: </a:t>
            </a:r>
            <a:r>
              <a:rPr lang="en-US" sz="18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WGCNA</a:t>
            </a:r>
            <a:endParaRPr lang="en-US" sz="1800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8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SNF: </a:t>
            </a:r>
            <a:r>
              <a:rPr lang="en-US" sz="1800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SNFtools</a:t>
            </a:r>
            <a:endParaRPr lang="en-US" sz="1800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8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PANDA: </a:t>
            </a:r>
            <a:r>
              <a:rPr lang="en-US" sz="1800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pandaR</a:t>
            </a:r>
            <a:endParaRPr lang="en-US" sz="1800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3560" y="2501640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4500" y="2476077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54027" y="3397364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rGCCA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61436" y="2826963"/>
            <a:ext cx="161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2000" baseline="300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64427" y="1633295"/>
            <a:ext cx="1509660" cy="653484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sPCA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9845" y="1193983"/>
            <a:ext cx="2756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Glmnet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glmnet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8774" y="1752009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474" y="450086"/>
            <a:ext cx="560425" cy="2645262"/>
          </a:xfrm>
          <a:prstGeom prst="rect">
            <a:avLst/>
          </a:prstGeom>
          <a:solidFill>
            <a:srgbClr val="2D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67" name="Rectangle 66"/>
          <p:cNvSpPr/>
          <p:nvPr/>
        </p:nvSpPr>
        <p:spPr>
          <a:xfrm>
            <a:off x="498883" y="3114188"/>
            <a:ext cx="560425" cy="2645262"/>
          </a:xfrm>
          <a:prstGeom prst="rect">
            <a:avLst/>
          </a:prstGeom>
          <a:solidFill>
            <a:srgbClr val="9DC4E6"/>
          </a:solidFill>
          <a:ln>
            <a:solidFill>
              <a:srgbClr val="9DC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6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-Shape 43"/>
          <p:cNvSpPr/>
          <p:nvPr/>
        </p:nvSpPr>
        <p:spPr>
          <a:xfrm rot="10800000">
            <a:off x="1668994" y="4610302"/>
            <a:ext cx="4191762" cy="836993"/>
          </a:xfrm>
          <a:prstGeom prst="corner">
            <a:avLst>
              <a:gd name="adj1" fmla="val 43638"/>
              <a:gd name="adj2" fmla="val 236363"/>
            </a:avLst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009161" y="-549275"/>
            <a:ext cx="15742" cy="6807960"/>
          </a:xfrm>
          <a:prstGeom prst="line">
            <a:avLst/>
          </a:prstGeom>
          <a:ln w="31750">
            <a:solidFill>
              <a:srgbClr val="73E78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entagon 18"/>
          <p:cNvSpPr/>
          <p:nvPr/>
        </p:nvSpPr>
        <p:spPr>
          <a:xfrm>
            <a:off x="6125981" y="71310"/>
            <a:ext cx="4313419" cy="555162"/>
          </a:xfrm>
          <a:prstGeom prst="homePlate">
            <a:avLst>
              <a:gd name="adj" fmla="val 146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SUPERVISED</a:t>
            </a:r>
          </a:p>
        </p:txBody>
      </p:sp>
      <p:sp>
        <p:nvSpPr>
          <p:cNvPr id="18" name="Pentagon 17"/>
          <p:cNvSpPr/>
          <p:nvPr/>
        </p:nvSpPr>
        <p:spPr>
          <a:xfrm>
            <a:off x="1029982" y="70537"/>
            <a:ext cx="4878101" cy="556708"/>
          </a:xfrm>
          <a:prstGeom prst="homePlate">
            <a:avLst>
              <a:gd name="adj" fmla="val 1367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UNSUPERVISED</a:t>
            </a:r>
          </a:p>
        </p:txBody>
      </p:sp>
      <p:sp>
        <p:nvSpPr>
          <p:cNvPr id="21" name="Pentagon 20"/>
          <p:cNvSpPr/>
          <p:nvPr/>
        </p:nvSpPr>
        <p:spPr>
          <a:xfrm rot="5400000">
            <a:off x="-575017" y="4205032"/>
            <a:ext cx="2517553" cy="591287"/>
          </a:xfrm>
          <a:prstGeom prst="homePlate">
            <a:avLst>
              <a:gd name="adj" fmla="val 1054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NO</a:t>
            </a:r>
          </a:p>
        </p:txBody>
      </p:sp>
      <p:sp>
        <p:nvSpPr>
          <p:cNvPr id="20" name="Pentagon 19"/>
          <p:cNvSpPr/>
          <p:nvPr/>
        </p:nvSpPr>
        <p:spPr>
          <a:xfrm rot="5400000">
            <a:off x="-835849" y="1294502"/>
            <a:ext cx="3039217" cy="591287"/>
          </a:xfrm>
          <a:prstGeom prst="homePlate">
            <a:avLst>
              <a:gd name="adj" fmla="val 12002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YES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341672" y="1178806"/>
            <a:ext cx="1845295" cy="88265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210909" y="1611277"/>
            <a:ext cx="2085637" cy="1388039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31984" y="1209902"/>
            <a:ext cx="185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ATHENA</a:t>
            </a:r>
            <a:endParaRPr lang="en-US" sz="20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41672" y="1620765"/>
            <a:ext cx="183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stSVM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GELnet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30716" y="3155438"/>
            <a:ext cx="10984985" cy="4644"/>
          </a:xfrm>
          <a:prstGeom prst="line">
            <a:avLst/>
          </a:prstGeom>
          <a:ln w="31750">
            <a:solidFill>
              <a:srgbClr val="7DBCF8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58061" y="251097"/>
            <a:ext cx="464166" cy="511095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VARIABLE SELECTION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29983" y="743102"/>
            <a:ext cx="4844257" cy="1079214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ea typeface="Courier" charset="0"/>
              <a:cs typeface="Courier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683146" y="4596390"/>
            <a:ext cx="2018934" cy="855409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3146" y="4619356"/>
            <a:ext cx="201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BCC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3146" y="4969539"/>
            <a:ext cx="201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RIMBANET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9074" y="4586172"/>
            <a:ext cx="200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WGCNA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SNF</a:t>
            </a:r>
            <a:endParaRPr lang="en-US" sz="18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8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PANDA</a:t>
            </a:r>
            <a:endParaRPr lang="en-US" sz="18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227310" y="3476961"/>
            <a:ext cx="2046766" cy="2044270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657298" y="4005234"/>
            <a:ext cx="96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rGCCA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87236599"/>
              </p:ext>
            </p:extLst>
          </p:nvPr>
        </p:nvGraphicFramePr>
        <p:xfrm>
          <a:off x="4076439" y="1915593"/>
          <a:ext cx="3916319" cy="251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3" name="Rounded Rectangle 72"/>
          <p:cNvSpPr/>
          <p:nvPr/>
        </p:nvSpPr>
        <p:spPr>
          <a:xfrm>
            <a:off x="1372466" y="3205766"/>
            <a:ext cx="2611978" cy="1324519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298588" y="1518499"/>
            <a:ext cx="2490016" cy="994375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298588" y="1513996"/>
            <a:ext cx="248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MOFA</a:t>
            </a:r>
            <a:endParaRPr lang="en-US" sz="16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8588" y="1927323"/>
            <a:ext cx="248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CONEXIC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74510" y="816455"/>
            <a:ext cx="286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JIVE, </a:t>
            </a:r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sMBPLS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err="1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iClusterPlus</a:t>
            </a:r>
            <a:r>
              <a:rPr lang="en-US" sz="2000" dirty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SNMNMF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544831" y="3284093"/>
            <a:ext cx="2242497" cy="356151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543100" y="3293153"/>
            <a:ext cx="22411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NMF, </a:t>
            </a:r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  <a:ea typeface="Courier" charset="0"/>
                <a:cs typeface="Courier" charset="0"/>
              </a:rPr>
              <a:t>tSNE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7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0736" y="3606955"/>
            <a:ext cx="260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MCIA</a:t>
            </a:r>
          </a:p>
          <a:p>
            <a:pPr algn="ctr"/>
            <a:r>
              <a:rPr lang="en-US" sz="18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Joint NMF</a:t>
            </a:r>
            <a:endParaRPr lang="en-US" sz="18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8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MFA</a:t>
            </a:r>
            <a:endParaRPr lang="en-US" sz="18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139390" y="931979"/>
            <a:ext cx="1610350" cy="664651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sPCA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598803" y="4623211"/>
            <a:ext cx="1304207" cy="761254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8598803" y="4623211"/>
            <a:ext cx="130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GRridge</a:t>
            </a:r>
            <a:endParaRPr lang="en-US" sz="2000" dirty="0" smtClean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 err="1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iBAG</a:t>
            </a:r>
            <a:endParaRPr lang="en-US" sz="2000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301330" y="3564925"/>
            <a:ext cx="1852175" cy="354872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83527" y="2147315"/>
            <a:ext cx="1932722" cy="380860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2990" y="2152129"/>
            <a:ext cx="20537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>
                <a:solidFill>
                  <a:schemeClr val="accent4">
                    <a:lumMod val="50000"/>
                  </a:schemeClr>
                </a:solidFill>
              </a:rPr>
              <a:t>sPLSDA</a:t>
            </a: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1700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glmnet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2990" y="3531406"/>
            <a:ext cx="205108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PLSDA: 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5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SVM</a:t>
            </a:r>
          </a:p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randomForest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27828" y="751890"/>
            <a:ext cx="1985940" cy="246816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COMPONENT-BASED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27828" y="1088471"/>
            <a:ext cx="1986234" cy="24681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NETWORK-BASED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34132" y="1404012"/>
            <a:ext cx="1979635" cy="248058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76610" y="730230"/>
            <a:ext cx="1799365" cy="257266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MULTI-STEP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4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957430" y="4059382"/>
            <a:ext cx="1706850" cy="1663831"/>
            <a:chOff x="5038932" y="243394"/>
            <a:chExt cx="1737564" cy="1531889"/>
          </a:xfrm>
        </p:grpSpPr>
        <p:sp>
          <p:nvSpPr>
            <p:cNvPr id="3" name="Rounded Rectangle 2"/>
            <p:cNvSpPr/>
            <p:nvPr/>
          </p:nvSpPr>
          <p:spPr>
            <a:xfrm>
              <a:off x="5039743" y="243394"/>
              <a:ext cx="1731063" cy="347955"/>
            </a:xfrm>
            <a:prstGeom prst="roundRect">
              <a:avLst>
                <a:gd name="adj" fmla="val 23443"/>
              </a:avLst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component-based</a:t>
              </a:r>
              <a:endParaRPr lang="en-US" sz="15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39742" y="617946"/>
              <a:ext cx="1731063" cy="405188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network-based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39742" y="1063076"/>
              <a:ext cx="1720922" cy="321240"/>
            </a:xfrm>
            <a:prstGeom prst="roundRect">
              <a:avLst/>
            </a:prstGeom>
            <a:solidFill>
              <a:srgbClr val="7030A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bayesian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38932" y="1429568"/>
              <a:ext cx="1737564" cy="345715"/>
            </a:xfrm>
            <a:prstGeom prst="roundRect">
              <a:avLst/>
            </a:prstGeom>
            <a:solidFill>
              <a:schemeClr val="accent4">
                <a:lumMod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multi-step</a:t>
              </a:r>
              <a:endPara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4924" y="143683"/>
            <a:ext cx="5076340" cy="5694975"/>
            <a:chOff x="1199022" y="44462"/>
            <a:chExt cx="5076340" cy="5694975"/>
          </a:xfrm>
        </p:grpSpPr>
        <p:sp>
          <p:nvSpPr>
            <p:cNvPr id="50" name="Rectangle 49"/>
            <p:cNvSpPr/>
            <p:nvPr/>
          </p:nvSpPr>
          <p:spPr>
            <a:xfrm>
              <a:off x="1999667" y="74234"/>
              <a:ext cx="4267306" cy="1224153"/>
            </a:xfrm>
            <a:prstGeom prst="rect">
              <a:avLst/>
            </a:prstGeom>
            <a:solidFill>
              <a:srgbClr val="3691D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2005" y="4427181"/>
              <a:ext cx="4267306" cy="1284569"/>
            </a:xfrm>
            <a:prstGeom prst="rect">
              <a:avLst/>
            </a:prstGeom>
            <a:solidFill>
              <a:srgbClr val="F0E44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9667" y="2270555"/>
              <a:ext cx="4267306" cy="2116105"/>
            </a:xfrm>
            <a:prstGeom prst="rect">
              <a:avLst/>
            </a:prstGeom>
            <a:solidFill>
              <a:srgbClr val="F78B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91278" y="1264792"/>
              <a:ext cx="4267306" cy="980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2008056" y="5711104"/>
              <a:ext cx="4257662" cy="647"/>
            </a:xfrm>
            <a:prstGeom prst="line">
              <a:avLst/>
            </a:prstGeom>
            <a:ln w="38100">
              <a:solidFill>
                <a:srgbClr val="F0E4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008056" y="55598"/>
              <a:ext cx="4259484" cy="18973"/>
            </a:xfrm>
            <a:prstGeom prst="line">
              <a:avLst/>
            </a:prstGeom>
            <a:ln w="38100">
              <a:solidFill>
                <a:srgbClr val="3691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71154" y="1266303"/>
              <a:ext cx="3594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" charset="0"/>
                  <a:ea typeface="Times" charset="0"/>
                  <a:cs typeface="Times" charset="0"/>
                </a:rPr>
                <a:t>Data</a:t>
              </a:r>
              <a:r>
                <a:rPr lang="en-US" sz="14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400" b="1" dirty="0">
                  <a:latin typeface="Times" charset="0"/>
                  <a:ea typeface="Times" charset="0"/>
                  <a:cs typeface="Times" charset="0"/>
                </a:rPr>
                <a:t>transformation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1994243" y="2284578"/>
              <a:ext cx="4264341" cy="8719"/>
            </a:xfrm>
            <a:prstGeom prst="line">
              <a:avLst/>
            </a:prstGeom>
            <a:ln w="38100">
              <a:solidFill>
                <a:srgbClr val="F78B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09884" y="44462"/>
              <a:ext cx="2814195" cy="310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Times" charset="0"/>
                  <a:ea typeface="Times" charset="0"/>
                  <a:cs typeface="Times" charset="0"/>
                </a:rPr>
                <a:t>Filtered and normalized datasets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79254" y="1728006"/>
              <a:ext cx="1714252" cy="310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5097" indent="-225097">
                <a:buFont typeface="Wingdings" charset="2"/>
                <a:buChar char="q"/>
              </a:pPr>
              <a:r>
                <a:rPr lang="en-US" sz="1418" dirty="0">
                  <a:latin typeface="Times" charset="0"/>
                  <a:ea typeface="Times" charset="0"/>
                  <a:cs typeface="Times" charset="0"/>
                </a:rPr>
                <a:t>Pathway modules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87643" y="1520795"/>
              <a:ext cx="2328843" cy="310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5097" indent="-225097">
                <a:buFont typeface="Wingdings" charset="2"/>
                <a:buChar char="q"/>
              </a:pPr>
              <a:r>
                <a:rPr lang="en-US" sz="1418" dirty="0">
                  <a:latin typeface="Times" charset="0"/>
                  <a:ea typeface="Times" charset="0"/>
                  <a:cs typeface="Times" charset="0"/>
                </a:rPr>
                <a:t>Repeated </a:t>
              </a:r>
              <a:r>
                <a:rPr lang="en-US" sz="1418" dirty="0" smtClean="0">
                  <a:latin typeface="Times" charset="0"/>
                  <a:ea typeface="Times" charset="0"/>
                  <a:cs typeface="Times" charset="0"/>
                </a:rPr>
                <a:t>measures design</a:t>
              </a:r>
              <a:endParaRPr lang="en-US" sz="1418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63747" y="5350822"/>
              <a:ext cx="2253117" cy="310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18" dirty="0">
                  <a:latin typeface="Times" charset="0"/>
                  <a:ea typeface="Times" charset="0"/>
                  <a:cs typeface="Times" charset="0"/>
                </a:rPr>
                <a:t>Multi-</a:t>
              </a:r>
              <a:r>
                <a:rPr lang="en-US" sz="1418" dirty="0" err="1">
                  <a:latin typeface="Times" charset="0"/>
                  <a:ea typeface="Times" charset="0"/>
                  <a:cs typeface="Times" charset="0"/>
                </a:rPr>
                <a:t>omic</a:t>
              </a:r>
              <a:r>
                <a:rPr lang="en-US" sz="1418" dirty="0">
                  <a:latin typeface="Times" charset="0"/>
                  <a:ea typeface="Times" charset="0"/>
                  <a:cs typeface="Times" charset="0"/>
                </a:rPr>
                <a:t> biomarker panel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3262352" y="5506089"/>
              <a:ext cx="379427" cy="0"/>
            </a:xfrm>
            <a:prstGeom prst="straightConnector1">
              <a:avLst/>
            </a:prstGeom>
            <a:ln w="57150">
              <a:solidFill>
                <a:srgbClr val="F0E4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851738" y="2477870"/>
              <a:ext cx="1966795" cy="771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5097" indent="-225097">
                <a:buFont typeface="Wingdings" charset="2"/>
                <a:buChar char="q"/>
              </a:pPr>
              <a:r>
                <a:rPr lang="en-US" sz="1103" dirty="0">
                  <a:latin typeface="Times" charset="0"/>
                  <a:ea typeface="Times" charset="0"/>
                  <a:cs typeface="Times" charset="0"/>
                </a:rPr>
                <a:t>Classification performance</a:t>
              </a:r>
            </a:p>
            <a:p>
              <a:pPr marL="225097" indent="-225097">
                <a:buFont typeface="Wingdings" charset="2"/>
                <a:buChar char="q"/>
              </a:pPr>
              <a:r>
                <a:rPr lang="en-US" sz="1103" dirty="0">
                  <a:latin typeface="Times" charset="0"/>
                  <a:ea typeface="Times" charset="0"/>
                  <a:cs typeface="Times" charset="0"/>
                </a:rPr>
                <a:t>Sample plots</a:t>
              </a:r>
            </a:p>
            <a:p>
              <a:pPr marL="225097" indent="-225097">
                <a:buFont typeface="Wingdings" charset="2"/>
                <a:buChar char="q"/>
              </a:pPr>
              <a:r>
                <a:rPr lang="en-US" sz="1103" dirty="0" smtClean="0">
                  <a:latin typeface="Times" charset="0"/>
                  <a:ea typeface="Times" charset="0"/>
                  <a:cs typeface="Times" charset="0"/>
                </a:rPr>
                <a:t>Variable plots</a:t>
              </a:r>
              <a:endParaRPr lang="en-US" sz="1103" dirty="0">
                <a:latin typeface="Times" charset="0"/>
                <a:ea typeface="Times" charset="0"/>
                <a:cs typeface="Times" charset="0"/>
              </a:endParaRPr>
            </a:p>
            <a:p>
              <a:pPr marL="225097" indent="-225097">
                <a:buFont typeface="Wingdings" charset="2"/>
                <a:buChar char="q"/>
              </a:pPr>
              <a:r>
                <a:rPr lang="en-US" sz="1103" dirty="0" err="1" smtClean="0">
                  <a:latin typeface="Times" charset="0"/>
                  <a:ea typeface="Times" charset="0"/>
                  <a:cs typeface="Times" charset="0"/>
                </a:rPr>
                <a:t>Heatmaps</a:t>
              </a:r>
              <a:endParaRPr lang="en-US" sz="1103" dirty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924009" y="4524086"/>
              <a:ext cx="1566357" cy="1137270"/>
              <a:chOff x="2926623" y="4494778"/>
              <a:chExt cx="1566357" cy="113727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82" t="10086" r="9557" b="10006"/>
              <a:stretch/>
            </p:blipFill>
            <p:spPr>
              <a:xfrm>
                <a:off x="3110737" y="4524460"/>
                <a:ext cx="1093012" cy="1085508"/>
              </a:xfrm>
              <a:prstGeom prst="ellipse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 rot="18931531">
                <a:off x="2926623" y="4539753"/>
                <a:ext cx="608725" cy="23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46">
                    <a:solidFill>
                      <a:srgbClr val="FF7F00"/>
                    </a:solidFill>
                    <a:latin typeface="Times" charset="0"/>
                    <a:ea typeface="Times" charset="0"/>
                    <a:cs typeface="Times" charset="0"/>
                  </a:rPr>
                  <a:t>Proteins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2618118">
                <a:off x="3907942" y="4494778"/>
                <a:ext cx="425990" cy="3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46">
                    <a:solidFill>
                      <a:srgbClr val="1F78B4"/>
                    </a:solidFill>
                    <a:latin typeface="Times" charset="0"/>
                    <a:ea typeface="Times" charset="0"/>
                    <a:cs typeface="Times" charset="0"/>
                  </a:rPr>
                  <a:t>CpGs</a:t>
                </a:r>
                <a:endParaRPr lang="en-US" sz="946" dirty="0">
                  <a:solidFill>
                    <a:srgbClr val="1F78B4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8954821">
                <a:off x="3790633" y="5261422"/>
                <a:ext cx="702347" cy="23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46">
                    <a:solidFill>
                      <a:srgbClr val="33A02C"/>
                    </a:solidFill>
                    <a:latin typeface="Times" charset="0"/>
                    <a:ea typeface="Times" charset="0"/>
                    <a:cs typeface="Times" charset="0"/>
                  </a:rPr>
                  <a:t>miRNA</a:t>
                </a:r>
                <a:endParaRPr lang="en-US" sz="946" dirty="0">
                  <a:solidFill>
                    <a:srgbClr val="33A02C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 rot="2618118">
                <a:off x="2976807" y="5394162"/>
                <a:ext cx="559362" cy="23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46">
                    <a:solidFill>
                      <a:srgbClr val="E31A1C"/>
                    </a:solidFill>
                    <a:latin typeface="Times" charset="0"/>
                    <a:ea typeface="Times" charset="0"/>
                    <a:cs typeface="Times" charset="0"/>
                  </a:rPr>
                  <a:t>mRNA</a:t>
                </a:r>
                <a:endParaRPr lang="en-US" sz="946" dirty="0">
                  <a:solidFill>
                    <a:srgbClr val="E31A1C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65" name="Pentagon 64"/>
            <p:cNvSpPr/>
            <p:nvPr/>
          </p:nvSpPr>
          <p:spPr>
            <a:xfrm rot="5400000">
              <a:off x="766895" y="489174"/>
              <a:ext cx="1587325" cy="720173"/>
            </a:xfrm>
            <a:prstGeom prst="homePlate">
              <a:avLst/>
            </a:prstGeom>
            <a:solidFill>
              <a:srgbClr val="369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Input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 rot="5400000">
              <a:off x="865319" y="1617181"/>
              <a:ext cx="1390474" cy="720173"/>
            </a:xfrm>
            <a:prstGeom prst="chevron">
              <a:avLst/>
            </a:prstGeom>
            <a:solidFill>
              <a:srgbClr val="CB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Processing</a:t>
              </a:r>
              <a:endParaRPr 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 rot="5400000">
              <a:off x="335239" y="3157081"/>
              <a:ext cx="2446484" cy="718918"/>
            </a:xfrm>
            <a:prstGeom prst="chevron">
              <a:avLst/>
            </a:prstGeom>
            <a:solidFill>
              <a:srgbClr val="F78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Integration</a:t>
              </a:r>
              <a:endPara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 rot="5400000">
              <a:off x="882722" y="4702962"/>
              <a:ext cx="1352776" cy="720173"/>
            </a:xfrm>
            <a:prstGeom prst="chevron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Results</a:t>
              </a:r>
              <a:endPara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00748" y="958996"/>
              <a:ext cx="753711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r-IN" sz="1103" dirty="0" smtClean="0">
                  <a:solidFill>
                    <a:schemeClr val="bg1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…</a:t>
              </a:r>
              <a:endParaRPr lang="en-US" sz="1103" dirty="0">
                <a:solidFill>
                  <a:schemeClr val="bg1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038505" y="372501"/>
              <a:ext cx="2164863" cy="785540"/>
              <a:chOff x="2665747" y="411364"/>
              <a:chExt cx="2164863" cy="785540"/>
            </a:xfrm>
          </p:grpSpPr>
          <p:sp>
            <p:nvSpPr>
              <p:cNvPr id="76" name="Parallelogram 75"/>
              <p:cNvSpPr/>
              <p:nvPr/>
            </p:nvSpPr>
            <p:spPr>
              <a:xfrm>
                <a:off x="2665747" y="490908"/>
                <a:ext cx="954201" cy="227222"/>
              </a:xfrm>
              <a:prstGeom prst="parallelogram">
                <a:avLst>
                  <a:gd name="adj" fmla="val 54747"/>
                </a:avLst>
              </a:prstGeom>
              <a:solidFill>
                <a:srgbClr val="E3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18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67792" y="670298"/>
                <a:ext cx="656171" cy="26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3" dirty="0" err="1">
                    <a:solidFill>
                      <a:srgbClr val="1F78B4"/>
                    </a:solidFill>
                    <a:latin typeface="Times" charset="0"/>
                    <a:ea typeface="Times" charset="0"/>
                    <a:cs typeface="Times" charset="0"/>
                  </a:rPr>
                  <a:t>CpGs</a:t>
                </a:r>
                <a:endParaRPr lang="en-US" sz="1103" dirty="0">
                  <a:solidFill>
                    <a:srgbClr val="1F78B4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08708" y="530991"/>
                <a:ext cx="592708" cy="43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3" dirty="0" err="1">
                    <a:solidFill>
                      <a:srgbClr val="33A02C"/>
                    </a:solidFill>
                    <a:latin typeface="Times" charset="0"/>
                    <a:ea typeface="Times" charset="0"/>
                    <a:cs typeface="Times" charset="0"/>
                  </a:rPr>
                  <a:t>miRNA</a:t>
                </a:r>
                <a:endParaRPr lang="en-US" sz="1103" dirty="0">
                  <a:solidFill>
                    <a:srgbClr val="33A02C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60509" y="411364"/>
                <a:ext cx="821136" cy="26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3" dirty="0">
                    <a:solidFill>
                      <a:srgbClr val="E31A1C"/>
                    </a:solidFill>
                    <a:latin typeface="Times" charset="0"/>
                    <a:ea typeface="Times" charset="0"/>
                    <a:cs typeface="Times" charset="0"/>
                  </a:rPr>
                  <a:t>mRNA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76899" y="833215"/>
                <a:ext cx="753711" cy="26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3" dirty="0">
                    <a:solidFill>
                      <a:srgbClr val="FF7F00"/>
                    </a:solidFill>
                    <a:latin typeface="Times" charset="0"/>
                    <a:ea typeface="Times" charset="0"/>
                    <a:cs typeface="Times" charset="0"/>
                  </a:rPr>
                  <a:t>Proteins</a:t>
                </a:r>
              </a:p>
            </p:txBody>
          </p:sp>
          <p:sp>
            <p:nvSpPr>
              <p:cNvPr id="81" name="Parallelogram 80"/>
              <p:cNvSpPr/>
              <p:nvPr/>
            </p:nvSpPr>
            <p:spPr>
              <a:xfrm>
                <a:off x="2730100" y="622874"/>
                <a:ext cx="961007" cy="227222"/>
              </a:xfrm>
              <a:prstGeom prst="parallelogram">
                <a:avLst>
                  <a:gd name="adj" fmla="val 58439"/>
                </a:avLst>
              </a:prstGeom>
              <a:solidFill>
                <a:srgbClr val="33A0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18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82" name="Parallelogram 81"/>
              <p:cNvSpPr/>
              <p:nvPr/>
            </p:nvSpPr>
            <p:spPr>
              <a:xfrm>
                <a:off x="2795639" y="745017"/>
                <a:ext cx="990701" cy="227222"/>
              </a:xfrm>
              <a:prstGeom prst="parallelogram">
                <a:avLst>
                  <a:gd name="adj" fmla="val 62131"/>
                </a:avLst>
              </a:prstGeom>
              <a:solidFill>
                <a:srgbClr val="1F7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18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83" name="Parallelogram 82"/>
              <p:cNvSpPr/>
              <p:nvPr/>
            </p:nvSpPr>
            <p:spPr>
              <a:xfrm>
                <a:off x="2930473" y="854127"/>
                <a:ext cx="950017" cy="227222"/>
              </a:xfrm>
              <a:prstGeom prst="parallelogram">
                <a:avLst>
                  <a:gd name="adj" fmla="val 58439"/>
                </a:avLst>
              </a:prstGeom>
              <a:solidFill>
                <a:srgbClr val="FF7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18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84" name="Parallelogram 83"/>
              <p:cNvSpPr/>
              <p:nvPr/>
            </p:nvSpPr>
            <p:spPr>
              <a:xfrm>
                <a:off x="3013737" y="969682"/>
                <a:ext cx="930487" cy="227222"/>
              </a:xfrm>
              <a:prstGeom prst="parallelogram">
                <a:avLst>
                  <a:gd name="adj" fmla="val 5844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18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>
              <a:off x="2008056" y="1249232"/>
              <a:ext cx="4267306" cy="23313"/>
            </a:xfrm>
            <a:prstGeom prst="line">
              <a:avLst/>
            </a:prstGeom>
            <a:ln w="38100">
              <a:solidFill>
                <a:srgbClr val="3691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348" y="3819653"/>
              <a:ext cx="894370" cy="44003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 flipV="1">
              <a:off x="1999667" y="4401354"/>
              <a:ext cx="4259486" cy="2423"/>
            </a:xfrm>
            <a:prstGeom prst="line">
              <a:avLst/>
            </a:prstGeom>
            <a:ln w="38100">
              <a:solidFill>
                <a:srgbClr val="F0E4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02732" y="3413265"/>
              <a:ext cx="1967526" cy="327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Any sample plot here?</a:t>
              </a:r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41779" y="4689943"/>
              <a:ext cx="2060949" cy="327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network plot here?</a:t>
              </a:r>
              <a:endParaRPr lang="en-US" dirty="0"/>
            </a:p>
          </p:txBody>
        </p: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83291"/>
              </p:ext>
            </p:extLst>
          </p:nvPr>
        </p:nvGraphicFramePr>
        <p:xfrm>
          <a:off x="176148" y="154070"/>
          <a:ext cx="4603351" cy="6239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51"/>
                <a:gridCol w="1550716"/>
                <a:gridCol w="361269"/>
                <a:gridCol w="350442"/>
                <a:gridCol w="1321673"/>
              </a:tblGrid>
              <a:tr h="38724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B w="38100" cmpd="sng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45680" marR="456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Ref/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R package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>
                    <a:solidFill>
                      <a:schemeClr val="bg2"/>
                    </a:solidFill>
                  </a:tcPr>
                </a:tc>
              </a:tr>
              <a:tr h="293400">
                <a:tc rowSpan="9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Unsupervised</a:t>
                      </a:r>
                      <a:endParaRPr lang="en-GB" sz="1200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JIVE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sMBPLS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iClusterPlus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sNMNMF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MOFA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CONEXIC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sPCA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 </a:t>
                      </a:r>
                      <a:r>
                        <a:rPr lang="en-US" sz="1200" dirty="0" err="1" smtClean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mixOmics</a:t>
                      </a:r>
                      <a:endParaRPr lang="en-GB" sz="12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DIABLO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unsupervised</a:t>
                      </a: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mixOmics</a:t>
                      </a:r>
                      <a:endParaRPr lang="en-GB" sz="12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sGCCA</a:t>
                      </a: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mixOmics</a:t>
                      </a:r>
                      <a:endParaRPr lang="en-GB" sz="12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00">
                <a:tc rowSpan="7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Supervised</a:t>
                      </a:r>
                      <a:endParaRPr lang="en-GB" sz="1200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DIABLO</a:t>
                      </a:r>
                      <a:endParaRPr lang="en-GB" sz="12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mixOmics</a:t>
                      </a:r>
                      <a:endParaRPr lang="en-GB" sz="12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sPLSDA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mixOmics</a:t>
                      </a:r>
                      <a:endParaRPr lang="en-GB" sz="12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glmnet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glmnet</a:t>
                      </a: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random</a:t>
                      </a:r>
                      <a:r>
                        <a:rPr lang="en-US" sz="1200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</a:t>
                      </a: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orest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randomForest</a:t>
                      </a: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ATHENA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stSVM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  <a:tr h="2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GELNet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5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5680" marR="45680" marT="0" marB="0" anchor="ctr"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999667" y="74234"/>
            <a:ext cx="4267306" cy="1224153"/>
          </a:xfrm>
          <a:prstGeom prst="rect">
            <a:avLst/>
          </a:prstGeom>
          <a:solidFill>
            <a:srgbClr val="3691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02005" y="4427181"/>
            <a:ext cx="4267306" cy="1284569"/>
          </a:xfrm>
          <a:prstGeom prst="rect">
            <a:avLst/>
          </a:prstGeom>
          <a:solidFill>
            <a:srgbClr val="F0E44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9667" y="2088011"/>
            <a:ext cx="4258917" cy="2313342"/>
          </a:xfrm>
          <a:prstGeom prst="rect">
            <a:avLst/>
          </a:prstGeom>
          <a:solidFill>
            <a:srgbClr val="F78B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98366" y="1264792"/>
            <a:ext cx="4260218" cy="7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008056" y="5711104"/>
            <a:ext cx="4257662" cy="647"/>
          </a:xfrm>
          <a:prstGeom prst="line">
            <a:avLst/>
          </a:prstGeom>
          <a:ln w="38100">
            <a:solidFill>
              <a:srgbClr val="F0E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000968" y="55598"/>
            <a:ext cx="4259484" cy="18973"/>
          </a:xfrm>
          <a:prstGeom prst="line">
            <a:avLst/>
          </a:prstGeom>
          <a:ln w="38100">
            <a:solidFill>
              <a:srgbClr val="369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1154" y="1266303"/>
            <a:ext cx="359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Data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transformation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994243" y="2071893"/>
            <a:ext cx="4264341" cy="8719"/>
          </a:xfrm>
          <a:prstGeom prst="line">
            <a:avLst/>
          </a:prstGeom>
          <a:ln w="38100">
            <a:solidFill>
              <a:srgbClr val="F78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09884" y="44462"/>
            <a:ext cx="2814195" cy="31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" charset="0"/>
                <a:ea typeface="Times" charset="0"/>
                <a:cs typeface="Times" charset="0"/>
              </a:rPr>
              <a:t>Filtered and normalized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9254" y="1728006"/>
            <a:ext cx="1714252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Pathway modules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7643" y="1520795"/>
            <a:ext cx="2328843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Repeated </a:t>
            </a:r>
            <a:r>
              <a:rPr lang="en-US" sz="1418" dirty="0" smtClean="0">
                <a:latin typeface="Times" charset="0"/>
                <a:ea typeface="Times" charset="0"/>
                <a:cs typeface="Times" charset="0"/>
              </a:rPr>
              <a:t>measures design</a:t>
            </a:r>
            <a:endParaRPr lang="en-US" sz="1418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21766" y="5326494"/>
            <a:ext cx="2253117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8" dirty="0">
                <a:latin typeface="Times" charset="0"/>
                <a:ea typeface="Times" charset="0"/>
                <a:cs typeface="Times" charset="0"/>
              </a:rPr>
              <a:t>Multi-</a:t>
            </a:r>
            <a:r>
              <a:rPr lang="en-US" sz="1418" dirty="0" err="1">
                <a:latin typeface="Times" charset="0"/>
                <a:ea typeface="Times" charset="0"/>
                <a:cs typeface="Times" charset="0"/>
              </a:rPr>
              <a:t>omic</a:t>
            </a:r>
            <a:r>
              <a:rPr lang="en-US" sz="1418" dirty="0">
                <a:latin typeface="Times" charset="0"/>
                <a:ea typeface="Times" charset="0"/>
                <a:cs typeface="Times" charset="0"/>
              </a:rPr>
              <a:t> biomarker panel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680339" y="5506425"/>
            <a:ext cx="379427" cy="0"/>
          </a:xfrm>
          <a:prstGeom prst="straightConnector1">
            <a:avLst/>
          </a:prstGeom>
          <a:ln w="57150">
            <a:solidFill>
              <a:srgbClr val="F0E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041693" y="3556684"/>
            <a:ext cx="1966795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103" dirty="0">
                <a:latin typeface="Times" charset="0"/>
                <a:ea typeface="Times" charset="0"/>
                <a:cs typeface="Times" charset="0"/>
              </a:rPr>
              <a:t>Classification performance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>
                <a:latin typeface="Times" charset="0"/>
                <a:ea typeface="Times" charset="0"/>
                <a:cs typeface="Times" charset="0"/>
              </a:rPr>
              <a:t>Sample plots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 smtClean="0">
                <a:latin typeface="Times" charset="0"/>
                <a:ea typeface="Times" charset="0"/>
                <a:cs typeface="Times" charset="0"/>
              </a:rPr>
              <a:t>Variable plots</a:t>
            </a:r>
            <a:endParaRPr lang="en-US" sz="1103" dirty="0">
              <a:latin typeface="Times" charset="0"/>
              <a:ea typeface="Times" charset="0"/>
              <a:cs typeface="Times" charset="0"/>
            </a:endParaRPr>
          </a:p>
          <a:p>
            <a:pPr marL="225097" indent="-225097">
              <a:buFont typeface="Wingdings" charset="2"/>
              <a:buChar char="q"/>
            </a:pPr>
            <a:r>
              <a:rPr lang="en-US" sz="1103" dirty="0" err="1" smtClean="0">
                <a:latin typeface="Times" charset="0"/>
                <a:ea typeface="Times" charset="0"/>
                <a:cs typeface="Times" charset="0"/>
              </a:rPr>
              <a:t>Heatmaps</a:t>
            </a:r>
            <a:endParaRPr lang="en-US" sz="1103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98978" y="3117861"/>
            <a:ext cx="1566357" cy="1137270"/>
            <a:chOff x="2926623" y="4494778"/>
            <a:chExt cx="1566357" cy="113727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82" t="10086" r="9557" b="10006"/>
            <a:stretch/>
          </p:blipFill>
          <p:spPr>
            <a:xfrm>
              <a:off x="3110737" y="4524460"/>
              <a:ext cx="1093012" cy="1085508"/>
            </a:xfrm>
            <a:prstGeom prst="ellipse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18931531">
              <a:off x="2926623" y="4539753"/>
              <a:ext cx="608725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FF7F00"/>
                  </a:solidFill>
                  <a:latin typeface="Times" charset="0"/>
                  <a:ea typeface="Times" charset="0"/>
                  <a:cs typeface="Times" charset="0"/>
                </a:rPr>
                <a:t>Proteins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618118">
              <a:off x="3907942" y="4494778"/>
              <a:ext cx="425990" cy="38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1F78B4"/>
                  </a:solidFill>
                  <a:latin typeface="Times" charset="0"/>
                  <a:ea typeface="Times" charset="0"/>
                  <a:cs typeface="Times" charset="0"/>
                </a:rPr>
                <a:t>CpGs</a:t>
              </a:r>
              <a:endParaRPr lang="en-US" sz="946" dirty="0">
                <a:solidFill>
                  <a:srgbClr val="1F78B4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8954821">
              <a:off x="3790633" y="5261422"/>
              <a:ext cx="702347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33A02C"/>
                  </a:solidFill>
                  <a:latin typeface="Times" charset="0"/>
                  <a:ea typeface="Times" charset="0"/>
                  <a:cs typeface="Times" charset="0"/>
                </a:rPr>
                <a:t>miRNA</a:t>
              </a:r>
              <a:endParaRPr lang="en-US" sz="946" dirty="0">
                <a:solidFill>
                  <a:srgbClr val="33A02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2618118">
              <a:off x="2976807" y="5394162"/>
              <a:ext cx="559362" cy="2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46">
                  <a:solidFill>
                    <a:srgbClr val="E31A1C"/>
                  </a:solidFill>
                  <a:latin typeface="Times" charset="0"/>
                  <a:ea typeface="Times" charset="0"/>
                  <a:cs typeface="Times" charset="0"/>
                </a:rPr>
                <a:t>mRNA</a:t>
              </a:r>
              <a:endParaRPr lang="en-US" sz="946" dirty="0">
                <a:solidFill>
                  <a:srgbClr val="E31A1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5400000">
            <a:off x="642225" y="364505"/>
            <a:ext cx="1587325" cy="969511"/>
          </a:xfrm>
          <a:prstGeom prst="homePlate">
            <a:avLst/>
          </a:prstGeom>
          <a:solidFill>
            <a:srgbClr val="369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Chevron 43"/>
          <p:cNvSpPr/>
          <p:nvPr/>
        </p:nvSpPr>
        <p:spPr>
          <a:xfrm rot="5400000">
            <a:off x="858908" y="1374254"/>
            <a:ext cx="1153957" cy="969511"/>
          </a:xfrm>
          <a:prstGeom prst="chevron">
            <a:avLst/>
          </a:prstGeom>
          <a:solidFill>
            <a:srgbClr val="CBC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Chevron 61"/>
          <p:cNvSpPr/>
          <p:nvPr/>
        </p:nvSpPr>
        <p:spPr>
          <a:xfrm rot="5400000">
            <a:off x="111689" y="2933531"/>
            <a:ext cx="2644681" cy="967821"/>
          </a:xfrm>
          <a:prstGeom prst="chevron">
            <a:avLst/>
          </a:prstGeom>
          <a:solidFill>
            <a:srgbClr val="F78B3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Integration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4" name="Chevron 63"/>
          <p:cNvSpPr/>
          <p:nvPr/>
        </p:nvSpPr>
        <p:spPr>
          <a:xfrm rot="5400000">
            <a:off x="758053" y="4578293"/>
            <a:ext cx="1352776" cy="969511"/>
          </a:xfrm>
          <a:prstGeom prst="chevron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4955" y="909513"/>
            <a:ext cx="753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b="1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000968" y="1249232"/>
            <a:ext cx="4267306" cy="23313"/>
          </a:xfrm>
          <a:prstGeom prst="line">
            <a:avLst/>
          </a:prstGeom>
          <a:ln w="38100">
            <a:solidFill>
              <a:srgbClr val="369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02" y="3582193"/>
            <a:ext cx="713161" cy="35087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1999667" y="4401354"/>
            <a:ext cx="4259486" cy="2423"/>
          </a:xfrm>
          <a:prstGeom prst="line">
            <a:avLst/>
          </a:prstGeom>
          <a:ln w="38100">
            <a:solidFill>
              <a:srgbClr val="F0E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865355" y="419698"/>
            <a:ext cx="3194070" cy="570221"/>
            <a:chOff x="4442670" y="759035"/>
            <a:chExt cx="3194070" cy="570221"/>
          </a:xfrm>
        </p:grpSpPr>
        <p:sp>
          <p:nvSpPr>
            <p:cNvPr id="43" name="Parallelogram 42"/>
            <p:cNvSpPr/>
            <p:nvPr/>
          </p:nvSpPr>
          <p:spPr>
            <a:xfrm>
              <a:off x="4770753" y="1081349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1F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021858" y="98931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5307582" y="87260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5599081" y="771580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42670" y="1067197"/>
              <a:ext cx="656171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1F78B4"/>
                  </a:solidFill>
                </a:rPr>
                <a:t>CpGs</a:t>
              </a:r>
              <a:endParaRPr lang="en-US" sz="1103" dirty="0">
                <a:solidFill>
                  <a:srgbClr val="1F78B4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79165" y="812810"/>
              <a:ext cx="1044003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33A02C"/>
                  </a:solidFill>
                </a:rPr>
                <a:t>miRNA</a:t>
              </a:r>
              <a:endParaRPr lang="en-US" sz="1103" dirty="0">
                <a:solidFill>
                  <a:srgbClr val="33A02C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38155" y="1001492"/>
              <a:ext cx="1328442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E31A1C"/>
                  </a:solidFill>
                </a:rPr>
                <a:t>mRNA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80562" y="759035"/>
              <a:ext cx="1056178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FF7F00"/>
                  </a:solidFill>
                </a:rPr>
                <a:t>Proteins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53" y="4367985"/>
            <a:ext cx="1074638" cy="107463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b="50755"/>
          <a:stretch/>
        </p:blipFill>
        <p:spPr>
          <a:xfrm>
            <a:off x="1979331" y="2190328"/>
            <a:ext cx="2122003" cy="12389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5"/>
          <a:stretch/>
        </p:blipFill>
        <p:spPr>
          <a:xfrm>
            <a:off x="2041693" y="4491132"/>
            <a:ext cx="1560405" cy="9942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42" y="2131058"/>
            <a:ext cx="1038545" cy="12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2364834" y="1369754"/>
            <a:ext cx="1045938" cy="10544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43" name="Oval 42"/>
          <p:cNvSpPr/>
          <p:nvPr/>
        </p:nvSpPr>
        <p:spPr>
          <a:xfrm>
            <a:off x="2363597" y="3297866"/>
            <a:ext cx="1081738" cy="1070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41" name="Rectangle 40"/>
          <p:cNvSpPr/>
          <p:nvPr/>
        </p:nvSpPr>
        <p:spPr>
          <a:xfrm>
            <a:off x="2381383" y="3576814"/>
            <a:ext cx="5077398" cy="609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33" name="Rectangle 32"/>
          <p:cNvSpPr/>
          <p:nvPr/>
        </p:nvSpPr>
        <p:spPr>
          <a:xfrm>
            <a:off x="2381379" y="1419212"/>
            <a:ext cx="5077399" cy="788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60911" y="5467037"/>
            <a:ext cx="4105688" cy="64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53091" y="4179873"/>
            <a:ext cx="4105688" cy="64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74495" y="3556217"/>
            <a:ext cx="3984284" cy="79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9925" y="1411275"/>
            <a:ext cx="3596676" cy="7931"/>
          </a:xfrm>
          <a:prstGeom prst="line">
            <a:avLst/>
          </a:prstGeom>
          <a:ln w="381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55877" y="259800"/>
            <a:ext cx="4105688" cy="6455"/>
          </a:xfrm>
          <a:prstGeom prst="line">
            <a:avLst/>
          </a:prstGeom>
          <a:ln w="381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/>
          </p:nvPr>
        </p:nvGraphicFramePr>
        <p:xfrm>
          <a:off x="1432945" y="116751"/>
          <a:ext cx="3408738" cy="5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205529" y="2233336"/>
            <a:ext cx="1742250" cy="1474474"/>
            <a:chOff x="8174324" y="2565778"/>
            <a:chExt cx="2211622" cy="18717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7" t="25210" r="11642" b="18571"/>
            <a:stretch/>
          </p:blipFill>
          <p:spPr>
            <a:xfrm>
              <a:off x="8366078" y="2565778"/>
              <a:ext cx="2019868" cy="154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30" r="92040"/>
            <a:stretch/>
          </p:blipFill>
          <p:spPr>
            <a:xfrm>
              <a:off x="8174324" y="2793225"/>
              <a:ext cx="218364" cy="15106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37" r="40497"/>
            <a:stretch/>
          </p:blipFill>
          <p:spPr>
            <a:xfrm>
              <a:off x="8311030" y="4021524"/>
              <a:ext cx="1632278" cy="415959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10086" r="9557" b="10006"/>
          <a:stretch/>
        </p:blipFill>
        <p:spPr>
          <a:xfrm>
            <a:off x="4301974" y="4286202"/>
            <a:ext cx="1093012" cy="1085508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64062" y="1447426"/>
            <a:ext cx="359471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3"/>
              <a:t>Data transformation</a:t>
            </a:r>
            <a:endParaRPr lang="en-US" sz="1103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53091" y="2207977"/>
            <a:ext cx="4105688" cy="64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80489" y="402545"/>
            <a:ext cx="2814195" cy="31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18" dirty="0"/>
              <a:t>Filtered and normalized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7230" y="1673112"/>
            <a:ext cx="1714252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Pathway modules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5976" y="1676210"/>
            <a:ext cx="1866280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Repeated measures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8839" y="2512363"/>
            <a:ext cx="1230272" cy="528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418" dirty="0"/>
              <a:t>PCA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418" dirty="0"/>
              <a:t>Sparse PCA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42670" y="759035"/>
            <a:ext cx="3194070" cy="570221"/>
            <a:chOff x="4442670" y="759035"/>
            <a:chExt cx="3194070" cy="570221"/>
          </a:xfrm>
        </p:grpSpPr>
        <p:sp>
          <p:nvSpPr>
            <p:cNvPr id="51" name="Parallelogram 50"/>
            <p:cNvSpPr/>
            <p:nvPr/>
          </p:nvSpPr>
          <p:spPr>
            <a:xfrm>
              <a:off x="4770753" y="1081349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1F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2" name="Parallelogram 51"/>
            <p:cNvSpPr/>
            <p:nvPr/>
          </p:nvSpPr>
          <p:spPr>
            <a:xfrm>
              <a:off x="5021858" y="98931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5307582" y="872602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4" name="Parallelogram 53"/>
            <p:cNvSpPr/>
            <p:nvPr/>
          </p:nvSpPr>
          <p:spPr>
            <a:xfrm>
              <a:off x="5599081" y="771580"/>
              <a:ext cx="1068711" cy="227222"/>
            </a:xfrm>
            <a:prstGeom prst="parallelogram">
              <a:avLst>
                <a:gd name="adj" fmla="val 91667"/>
              </a:avLst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18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42670" y="1067197"/>
              <a:ext cx="656171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1F78B4"/>
                  </a:solidFill>
                </a:rPr>
                <a:t>CpGs</a:t>
              </a:r>
              <a:endParaRPr lang="en-US" sz="1103" dirty="0">
                <a:solidFill>
                  <a:srgbClr val="1F78B4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79165" y="812810"/>
              <a:ext cx="1044003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 err="1">
                  <a:solidFill>
                    <a:srgbClr val="33A02C"/>
                  </a:solidFill>
                </a:rPr>
                <a:t>miRNA</a:t>
              </a:r>
              <a:endParaRPr lang="en-US" sz="1103" dirty="0">
                <a:solidFill>
                  <a:srgbClr val="33A02C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8155" y="1001492"/>
              <a:ext cx="1328442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E31A1C"/>
                  </a:solidFill>
                </a:rPr>
                <a:t>mRNA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80562" y="759035"/>
              <a:ext cx="1056178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3" dirty="0">
                  <a:solidFill>
                    <a:srgbClr val="FF7F00"/>
                  </a:solidFill>
                </a:rPr>
                <a:t>Proteins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681218" y="3645204"/>
            <a:ext cx="1140786" cy="40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48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DIABLO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55947" y="3697741"/>
            <a:ext cx="2253117" cy="31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8" dirty="0"/>
              <a:t>Multi-</a:t>
            </a:r>
            <a:r>
              <a:rPr lang="en-US" sz="1418" dirty="0" err="1"/>
              <a:t>omic</a:t>
            </a:r>
            <a:r>
              <a:rPr lang="en-US" sz="1418" dirty="0"/>
              <a:t> biomarker panel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821715" y="3833178"/>
            <a:ext cx="379427" cy="0"/>
          </a:xfrm>
          <a:prstGeom prst="straightConnector1">
            <a:avLst/>
          </a:prstGeom>
          <a:ln w="57150">
            <a:solidFill>
              <a:srgbClr val="E31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91985" y="4371736"/>
            <a:ext cx="1966795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097" indent="-225097">
              <a:buFont typeface="Wingdings" charset="2"/>
              <a:buChar char="q"/>
            </a:pPr>
            <a:r>
              <a:rPr lang="en-US" sz="1103" dirty="0"/>
              <a:t>Classification performance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/>
              <a:t>Sample plots</a:t>
            </a:r>
          </a:p>
          <a:p>
            <a:pPr marL="225097" indent="-225097">
              <a:buFont typeface="Wingdings" charset="2"/>
              <a:buChar char="q"/>
            </a:pPr>
            <a:r>
              <a:rPr lang="en-US" sz="1103" dirty="0" smtClean="0"/>
              <a:t>Variable plots</a:t>
            </a:r>
            <a:endParaRPr lang="en-US" sz="1103" dirty="0"/>
          </a:p>
          <a:p>
            <a:pPr marL="225097" indent="-225097">
              <a:buFont typeface="Wingdings" charset="2"/>
              <a:buChar char="q"/>
            </a:pPr>
            <a:r>
              <a:rPr lang="en-US" sz="1103" dirty="0" err="1" smtClean="0"/>
              <a:t>Heatmaps</a:t>
            </a:r>
            <a:endParaRPr lang="en-US" sz="1103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9" t="8310" r="4967" b="84325"/>
          <a:stretch/>
        </p:blipFill>
        <p:spPr>
          <a:xfrm>
            <a:off x="3961506" y="4207433"/>
            <a:ext cx="524800" cy="2038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1" t="81340"/>
          <a:stretch/>
        </p:blipFill>
        <p:spPr>
          <a:xfrm>
            <a:off x="3989254" y="5127869"/>
            <a:ext cx="431441" cy="480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83786" r="68459" b="7377"/>
          <a:stretch/>
        </p:blipFill>
        <p:spPr>
          <a:xfrm>
            <a:off x="5239696" y="5254926"/>
            <a:ext cx="484821" cy="1955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8931531">
            <a:off x="4117860" y="4301495"/>
            <a:ext cx="608725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FF7F00"/>
                </a:solidFill>
              </a:rPr>
              <a:t>Proteins</a:t>
            </a:r>
          </a:p>
        </p:txBody>
      </p:sp>
      <p:sp>
        <p:nvSpPr>
          <p:cNvPr id="48" name="TextBox 47"/>
          <p:cNvSpPr txBox="1"/>
          <p:nvPr/>
        </p:nvSpPr>
        <p:spPr>
          <a:xfrm rot="2618118">
            <a:off x="5099179" y="4256520"/>
            <a:ext cx="425990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1F78B4"/>
                </a:solidFill>
              </a:rPr>
              <a:t>CpGs</a:t>
            </a:r>
            <a:endParaRPr lang="en-US" sz="946" dirty="0">
              <a:solidFill>
                <a:srgbClr val="1F78B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8954821">
            <a:off x="5001832" y="5072462"/>
            <a:ext cx="560632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33A02C"/>
                </a:solidFill>
              </a:rPr>
              <a:t>miRNA</a:t>
            </a:r>
            <a:endParaRPr lang="en-US" sz="946" dirty="0">
              <a:solidFill>
                <a:srgbClr val="33A02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618118">
            <a:off x="4177135" y="5133196"/>
            <a:ext cx="493546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6">
                <a:solidFill>
                  <a:srgbClr val="E31A1C"/>
                </a:solidFill>
              </a:rPr>
              <a:t>mRNA</a:t>
            </a:r>
            <a:endParaRPr lang="en-US" sz="946" dirty="0">
              <a:solidFill>
                <a:srgbClr val="E31A1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4260" y="216179"/>
            <a:ext cx="744178" cy="52136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377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DIABLO</a:t>
            </a:r>
            <a:endParaRPr lang="en-US" sz="3377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8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3868573" y="1633296"/>
            <a:ext cx="3239871" cy="2489166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5434854" y="-595476"/>
            <a:ext cx="6371" cy="5095287"/>
          </a:xfrm>
          <a:prstGeom prst="line">
            <a:avLst/>
          </a:prstGeom>
          <a:ln w="31750">
            <a:solidFill>
              <a:srgbClr val="73E78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186767" y="1526381"/>
            <a:ext cx="1449306" cy="139093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879846" y="1181052"/>
            <a:ext cx="2756228" cy="1058519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18765" y="1540060"/>
            <a:ext cx="1865420" cy="1234526"/>
            <a:chOff x="7705860" y="1457569"/>
            <a:chExt cx="1865420" cy="1234526"/>
          </a:xfrm>
        </p:grpSpPr>
        <p:sp>
          <p:nvSpPr>
            <p:cNvPr id="27" name="TextBox 26"/>
            <p:cNvSpPr txBox="1"/>
            <p:nvPr/>
          </p:nvSpPr>
          <p:spPr>
            <a:xfrm>
              <a:off x="7705860" y="2291985"/>
              <a:ext cx="1854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ATHENA</a:t>
              </a:r>
              <a:endParaRPr lang="en-US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4188" y="1457569"/>
              <a:ext cx="1837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stSVM</a:t>
              </a:r>
              <a:endParaRPr lang="en-US" sz="2000" dirty="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2000" dirty="0" err="1" smtClean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GELnet</a:t>
              </a:r>
              <a:endParaRPr lang="en-US" sz="2000" dirty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1819737" y="695321"/>
            <a:ext cx="1762847" cy="1738232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aseline="30000" dirty="0">
              <a:solidFill>
                <a:srgbClr val="385723"/>
              </a:solidFill>
              <a:ea typeface="Courier" charset="0"/>
              <a:cs typeface="Courier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735955" y="2010508"/>
            <a:ext cx="1777767" cy="994375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6496" y="2021795"/>
            <a:ext cx="105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MOFA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86261" y="2524619"/>
            <a:ext cx="153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CONEXIC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66497" y="743250"/>
            <a:ext cx="15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JIVE</a:t>
            </a: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sMBPLS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iClusterPlus</a:t>
            </a:r>
            <a:endParaRPr lang="en-US" sz="2000" dirty="0" smtClean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SNMNMF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884186" y="658056"/>
            <a:ext cx="1518315" cy="604090"/>
          </a:xfrm>
          <a:prstGeom prst="roundRect">
            <a:avLst>
              <a:gd name="adj" fmla="val 23443"/>
            </a:avLst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COMPONENT-BASED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884185" y="1311452"/>
            <a:ext cx="1538599" cy="57751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NETWORK-BASED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884186" y="1913188"/>
            <a:ext cx="1528458" cy="556625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84186" y="2507696"/>
            <a:ext cx="1531316" cy="676986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MULTI-STEP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(ensemble, concatenation)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5836" y="-23707"/>
            <a:ext cx="4150031" cy="46969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UNSUPERVISED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5441610" y="-29981"/>
            <a:ext cx="3471582" cy="475964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SUPERVISED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14416" y="2778571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77473" y="2337409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23264" y="2309171"/>
            <a:ext cx="127415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</a:p>
          <a:p>
            <a:pPr algn="ctr"/>
            <a:r>
              <a:rPr lang="en-US" sz="2000" baseline="30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unsupervised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06366" y="3761707"/>
            <a:ext cx="161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2000" baseline="300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64427" y="1633295"/>
            <a:ext cx="1509660" cy="653484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sPCA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4312" y="1193831"/>
            <a:ext cx="1142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glmnet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60516" y="1764790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85877" y="1168720"/>
            <a:ext cx="20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randomForest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724" y="4839563"/>
            <a:ext cx="3984617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about we only focus on variable selection?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rot="883006">
            <a:off x="3537961" y="941389"/>
            <a:ext cx="4128922" cy="3385559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7228" y="1030467"/>
            <a:ext cx="5334539" cy="2840684"/>
          </a:xfrm>
          <a:prstGeom prst="ellipse">
            <a:avLst/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9905184">
            <a:off x="6369407" y="1055461"/>
            <a:ext cx="2903995" cy="4787282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883006">
            <a:off x="1750725" y="1103499"/>
            <a:ext cx="6280686" cy="3158600"/>
          </a:xfrm>
          <a:prstGeom prst="ellipse">
            <a:avLst/>
          </a:prstGeom>
          <a:solidFill>
            <a:schemeClr val="accent4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4690" y="1452692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6293" y="1963836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6732" y="1808930"/>
            <a:ext cx="127415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</a:p>
          <a:p>
            <a:pPr algn="ctr"/>
            <a:r>
              <a:rPr lang="en-US" sz="2000" baseline="30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unsupervised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8025" y="3878663"/>
            <a:ext cx="161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2000" baseline="300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8870" y="3437498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8835" y="1359361"/>
            <a:ext cx="15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JIVE</a:t>
            </a: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sMBPLS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iClusterPlus</a:t>
            </a:r>
            <a:endParaRPr lang="en-US" sz="2000" dirty="0" smtClean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SNMNMF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5451" y="2781426"/>
            <a:ext cx="3459759" cy="716015"/>
          </a:xfrm>
          <a:prstGeom prst="ellipse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3173" y="2863674"/>
            <a:ext cx="105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MOFA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9649" y="3005978"/>
            <a:ext cx="12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CONEXIC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1767" y="2613904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sPCA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39137" y="2154249"/>
            <a:ext cx="1291090" cy="3380874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51566" y="4139262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glmnet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randomForest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9633618">
            <a:off x="183546" y="1162816"/>
            <a:ext cx="1838753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Unsupervised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487743">
            <a:off x="6929789" y="1041648"/>
            <a:ext cx="1838753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Supervised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85402" y="4321000"/>
            <a:ext cx="183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stSVM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GELnet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1930" y="2918525"/>
            <a:ext cx="185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ATHENA</a:t>
            </a:r>
            <a:endParaRPr lang="en-US" sz="20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5830" y="670135"/>
            <a:ext cx="1838753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component based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408998">
            <a:off x="8787190" y="1965341"/>
            <a:ext cx="1838753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Bayesian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205076">
            <a:off x="5931005" y="4722225"/>
            <a:ext cx="1838753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50000"/>
                  </a:schemeClr>
                </a:solidFill>
              </a:rPr>
              <a:t>Multi-step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6928430">
            <a:off x="6083761" y="924012"/>
            <a:ext cx="1629623" cy="5781630"/>
          </a:xfrm>
          <a:prstGeom prst="ellipse">
            <a:avLst/>
          </a:pr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38630" y="1927101"/>
            <a:ext cx="6728516" cy="3438983"/>
          </a:xfrm>
          <a:custGeom>
            <a:avLst/>
            <a:gdLst>
              <a:gd name="connsiteX0" fmla="*/ 264695 w 5932179"/>
              <a:gd name="connsiteY0" fmla="*/ 409073 h 3357201"/>
              <a:gd name="connsiteX1" fmla="*/ 264695 w 5932179"/>
              <a:gd name="connsiteY1" fmla="*/ 409073 h 3357201"/>
              <a:gd name="connsiteX2" fmla="*/ 360947 w 5932179"/>
              <a:gd name="connsiteY2" fmla="*/ 348916 h 3357201"/>
              <a:gd name="connsiteX3" fmla="*/ 385010 w 5932179"/>
              <a:gd name="connsiteY3" fmla="*/ 324852 h 3357201"/>
              <a:gd name="connsiteX4" fmla="*/ 433137 w 5932179"/>
              <a:gd name="connsiteY4" fmla="*/ 288758 h 3357201"/>
              <a:gd name="connsiteX5" fmla="*/ 469231 w 5932179"/>
              <a:gd name="connsiteY5" fmla="*/ 264695 h 3357201"/>
              <a:gd name="connsiteX6" fmla="*/ 529389 w 5932179"/>
              <a:gd name="connsiteY6" fmla="*/ 228600 h 3357201"/>
              <a:gd name="connsiteX7" fmla="*/ 553452 w 5932179"/>
              <a:gd name="connsiteY7" fmla="*/ 192505 h 3357201"/>
              <a:gd name="connsiteX8" fmla="*/ 625642 w 5932179"/>
              <a:gd name="connsiteY8" fmla="*/ 156410 h 3357201"/>
              <a:gd name="connsiteX9" fmla="*/ 661737 w 5932179"/>
              <a:gd name="connsiteY9" fmla="*/ 132347 h 3357201"/>
              <a:gd name="connsiteX10" fmla="*/ 757989 w 5932179"/>
              <a:gd name="connsiteY10" fmla="*/ 108284 h 3357201"/>
              <a:gd name="connsiteX11" fmla="*/ 842210 w 5932179"/>
              <a:gd name="connsiteY11" fmla="*/ 84221 h 3357201"/>
              <a:gd name="connsiteX12" fmla="*/ 914400 w 5932179"/>
              <a:gd name="connsiteY12" fmla="*/ 72189 h 3357201"/>
              <a:gd name="connsiteX13" fmla="*/ 962526 w 5932179"/>
              <a:gd name="connsiteY13" fmla="*/ 60158 h 3357201"/>
              <a:gd name="connsiteX14" fmla="*/ 1022684 w 5932179"/>
              <a:gd name="connsiteY14" fmla="*/ 48126 h 3357201"/>
              <a:gd name="connsiteX15" fmla="*/ 1070810 w 5932179"/>
              <a:gd name="connsiteY15" fmla="*/ 36095 h 3357201"/>
              <a:gd name="connsiteX16" fmla="*/ 1143000 w 5932179"/>
              <a:gd name="connsiteY16" fmla="*/ 24063 h 3357201"/>
              <a:gd name="connsiteX17" fmla="*/ 1287379 w 5932179"/>
              <a:gd name="connsiteY17" fmla="*/ 0 h 3357201"/>
              <a:gd name="connsiteX18" fmla="*/ 1792705 w 5932179"/>
              <a:gd name="connsiteY18" fmla="*/ 12031 h 3357201"/>
              <a:gd name="connsiteX19" fmla="*/ 1828800 w 5932179"/>
              <a:gd name="connsiteY19" fmla="*/ 72189 h 3357201"/>
              <a:gd name="connsiteX20" fmla="*/ 1876926 w 5932179"/>
              <a:gd name="connsiteY20" fmla="*/ 144379 h 3357201"/>
              <a:gd name="connsiteX21" fmla="*/ 1900989 w 5932179"/>
              <a:gd name="connsiteY21" fmla="*/ 180473 h 3357201"/>
              <a:gd name="connsiteX22" fmla="*/ 1888958 w 5932179"/>
              <a:gd name="connsiteY22" fmla="*/ 312821 h 3357201"/>
              <a:gd name="connsiteX23" fmla="*/ 1864895 w 5932179"/>
              <a:gd name="connsiteY23" fmla="*/ 385010 h 3357201"/>
              <a:gd name="connsiteX24" fmla="*/ 1852863 w 5932179"/>
              <a:gd name="connsiteY24" fmla="*/ 433137 h 3357201"/>
              <a:gd name="connsiteX25" fmla="*/ 1828800 w 5932179"/>
              <a:gd name="connsiteY25" fmla="*/ 505326 h 3357201"/>
              <a:gd name="connsiteX26" fmla="*/ 1780673 w 5932179"/>
              <a:gd name="connsiteY26" fmla="*/ 577516 h 3357201"/>
              <a:gd name="connsiteX27" fmla="*/ 1756610 w 5932179"/>
              <a:gd name="connsiteY27" fmla="*/ 613610 h 3357201"/>
              <a:gd name="connsiteX28" fmla="*/ 1744579 w 5932179"/>
              <a:gd name="connsiteY28" fmla="*/ 649705 h 3357201"/>
              <a:gd name="connsiteX29" fmla="*/ 1696452 w 5932179"/>
              <a:gd name="connsiteY29" fmla="*/ 709863 h 3357201"/>
              <a:gd name="connsiteX30" fmla="*/ 1660358 w 5932179"/>
              <a:gd name="connsiteY30" fmla="*/ 757989 h 3357201"/>
              <a:gd name="connsiteX31" fmla="*/ 1648326 w 5932179"/>
              <a:gd name="connsiteY31" fmla="*/ 794084 h 3357201"/>
              <a:gd name="connsiteX32" fmla="*/ 1612231 w 5932179"/>
              <a:gd name="connsiteY32" fmla="*/ 818147 h 3357201"/>
              <a:gd name="connsiteX33" fmla="*/ 1552073 w 5932179"/>
              <a:gd name="connsiteY33" fmla="*/ 878305 h 3357201"/>
              <a:gd name="connsiteX34" fmla="*/ 1515979 w 5932179"/>
              <a:gd name="connsiteY34" fmla="*/ 914400 h 3357201"/>
              <a:gd name="connsiteX35" fmla="*/ 1503947 w 5932179"/>
              <a:gd name="connsiteY35" fmla="*/ 950495 h 3357201"/>
              <a:gd name="connsiteX36" fmla="*/ 1431758 w 5932179"/>
              <a:gd name="connsiteY36" fmla="*/ 1034716 h 3357201"/>
              <a:gd name="connsiteX37" fmla="*/ 1419726 w 5932179"/>
              <a:gd name="connsiteY37" fmla="*/ 1070810 h 3357201"/>
              <a:gd name="connsiteX38" fmla="*/ 1395663 w 5932179"/>
              <a:gd name="connsiteY38" fmla="*/ 1106905 h 3357201"/>
              <a:gd name="connsiteX39" fmla="*/ 1407695 w 5932179"/>
              <a:gd name="connsiteY39" fmla="*/ 1167063 h 3357201"/>
              <a:gd name="connsiteX40" fmla="*/ 1431758 w 5932179"/>
              <a:gd name="connsiteY40" fmla="*/ 1287379 h 3357201"/>
              <a:gd name="connsiteX41" fmla="*/ 1515979 w 5932179"/>
              <a:gd name="connsiteY41" fmla="*/ 1383631 h 3357201"/>
              <a:gd name="connsiteX42" fmla="*/ 1576137 w 5932179"/>
              <a:gd name="connsiteY42" fmla="*/ 1419726 h 3357201"/>
              <a:gd name="connsiteX43" fmla="*/ 1612231 w 5932179"/>
              <a:gd name="connsiteY43" fmla="*/ 1455821 h 3357201"/>
              <a:gd name="connsiteX44" fmla="*/ 1648326 w 5932179"/>
              <a:gd name="connsiteY44" fmla="*/ 1467852 h 3357201"/>
              <a:gd name="connsiteX45" fmla="*/ 1780673 w 5932179"/>
              <a:gd name="connsiteY45" fmla="*/ 1540042 h 3357201"/>
              <a:gd name="connsiteX46" fmla="*/ 1852863 w 5932179"/>
              <a:gd name="connsiteY46" fmla="*/ 1576137 h 3357201"/>
              <a:gd name="connsiteX47" fmla="*/ 1888958 w 5932179"/>
              <a:gd name="connsiteY47" fmla="*/ 1600200 h 3357201"/>
              <a:gd name="connsiteX48" fmla="*/ 2009273 w 5932179"/>
              <a:gd name="connsiteY48" fmla="*/ 1636295 h 3357201"/>
              <a:gd name="connsiteX49" fmla="*/ 2069431 w 5932179"/>
              <a:gd name="connsiteY49" fmla="*/ 1672389 h 3357201"/>
              <a:gd name="connsiteX50" fmla="*/ 2165684 w 5932179"/>
              <a:gd name="connsiteY50" fmla="*/ 1732547 h 3357201"/>
              <a:gd name="connsiteX51" fmla="*/ 2286000 w 5932179"/>
              <a:gd name="connsiteY51" fmla="*/ 1780673 h 3357201"/>
              <a:gd name="connsiteX52" fmla="*/ 2322095 w 5932179"/>
              <a:gd name="connsiteY52" fmla="*/ 1792705 h 3357201"/>
              <a:gd name="connsiteX53" fmla="*/ 2466473 w 5932179"/>
              <a:gd name="connsiteY53" fmla="*/ 1816768 h 3357201"/>
              <a:gd name="connsiteX54" fmla="*/ 2514600 w 5932179"/>
              <a:gd name="connsiteY54" fmla="*/ 1828800 h 3357201"/>
              <a:gd name="connsiteX55" fmla="*/ 2550695 w 5932179"/>
              <a:gd name="connsiteY55" fmla="*/ 1840831 h 3357201"/>
              <a:gd name="connsiteX56" fmla="*/ 2695073 w 5932179"/>
              <a:gd name="connsiteY56" fmla="*/ 1864895 h 3357201"/>
              <a:gd name="connsiteX57" fmla="*/ 2755231 w 5932179"/>
              <a:gd name="connsiteY57" fmla="*/ 1888958 h 3357201"/>
              <a:gd name="connsiteX58" fmla="*/ 2983831 w 5932179"/>
              <a:gd name="connsiteY58" fmla="*/ 1913021 h 3357201"/>
              <a:gd name="connsiteX59" fmla="*/ 3212431 w 5932179"/>
              <a:gd name="connsiteY59" fmla="*/ 1937084 h 3357201"/>
              <a:gd name="connsiteX60" fmla="*/ 3801979 w 5932179"/>
              <a:gd name="connsiteY60" fmla="*/ 1949116 h 3357201"/>
              <a:gd name="connsiteX61" fmla="*/ 4042610 w 5932179"/>
              <a:gd name="connsiteY61" fmla="*/ 1961147 h 3357201"/>
              <a:gd name="connsiteX62" fmla="*/ 4199021 w 5932179"/>
              <a:gd name="connsiteY62" fmla="*/ 1973179 h 3357201"/>
              <a:gd name="connsiteX63" fmla="*/ 4620126 w 5932179"/>
              <a:gd name="connsiteY63" fmla="*/ 1997242 h 3357201"/>
              <a:gd name="connsiteX64" fmla="*/ 4812631 w 5932179"/>
              <a:gd name="connsiteY64" fmla="*/ 2021305 h 3357201"/>
              <a:gd name="connsiteX65" fmla="*/ 4908884 w 5932179"/>
              <a:gd name="connsiteY65" fmla="*/ 2033337 h 3357201"/>
              <a:gd name="connsiteX66" fmla="*/ 4993105 w 5932179"/>
              <a:gd name="connsiteY66" fmla="*/ 2045368 h 3357201"/>
              <a:gd name="connsiteX67" fmla="*/ 5089358 w 5932179"/>
              <a:gd name="connsiteY67" fmla="*/ 2069431 h 3357201"/>
              <a:gd name="connsiteX68" fmla="*/ 5390147 w 5932179"/>
              <a:gd name="connsiteY68" fmla="*/ 2105526 h 3357201"/>
              <a:gd name="connsiteX69" fmla="*/ 5426242 w 5932179"/>
              <a:gd name="connsiteY69" fmla="*/ 2129589 h 3357201"/>
              <a:gd name="connsiteX70" fmla="*/ 5510463 w 5932179"/>
              <a:gd name="connsiteY70" fmla="*/ 2153652 h 3357201"/>
              <a:gd name="connsiteX71" fmla="*/ 5546558 w 5932179"/>
              <a:gd name="connsiteY71" fmla="*/ 2177716 h 3357201"/>
              <a:gd name="connsiteX72" fmla="*/ 5606716 w 5932179"/>
              <a:gd name="connsiteY72" fmla="*/ 2237873 h 3357201"/>
              <a:gd name="connsiteX73" fmla="*/ 5630779 w 5932179"/>
              <a:gd name="connsiteY73" fmla="*/ 2261937 h 3357201"/>
              <a:gd name="connsiteX74" fmla="*/ 5690937 w 5932179"/>
              <a:gd name="connsiteY74" fmla="*/ 2310063 h 3357201"/>
              <a:gd name="connsiteX75" fmla="*/ 5715000 w 5932179"/>
              <a:gd name="connsiteY75" fmla="*/ 2358189 h 3357201"/>
              <a:gd name="connsiteX76" fmla="*/ 5751095 w 5932179"/>
              <a:gd name="connsiteY76" fmla="*/ 2394284 h 3357201"/>
              <a:gd name="connsiteX77" fmla="*/ 5775158 w 5932179"/>
              <a:gd name="connsiteY77" fmla="*/ 2478505 h 3357201"/>
              <a:gd name="connsiteX78" fmla="*/ 5871410 w 5932179"/>
              <a:gd name="connsiteY78" fmla="*/ 2550695 h 3357201"/>
              <a:gd name="connsiteX79" fmla="*/ 5883442 w 5932179"/>
              <a:gd name="connsiteY79" fmla="*/ 2598821 h 3357201"/>
              <a:gd name="connsiteX80" fmla="*/ 5919537 w 5932179"/>
              <a:gd name="connsiteY80" fmla="*/ 2658979 h 3357201"/>
              <a:gd name="connsiteX81" fmla="*/ 5907505 w 5932179"/>
              <a:gd name="connsiteY81" fmla="*/ 2767263 h 3357201"/>
              <a:gd name="connsiteX82" fmla="*/ 5871410 w 5932179"/>
              <a:gd name="connsiteY82" fmla="*/ 2827421 h 3357201"/>
              <a:gd name="connsiteX83" fmla="*/ 5811252 w 5932179"/>
              <a:gd name="connsiteY83" fmla="*/ 2899610 h 3357201"/>
              <a:gd name="connsiteX84" fmla="*/ 5787189 w 5932179"/>
              <a:gd name="connsiteY84" fmla="*/ 2947737 h 3357201"/>
              <a:gd name="connsiteX85" fmla="*/ 5727031 w 5932179"/>
              <a:gd name="connsiteY85" fmla="*/ 3019926 h 3357201"/>
              <a:gd name="connsiteX86" fmla="*/ 5702968 w 5932179"/>
              <a:gd name="connsiteY86" fmla="*/ 3056021 h 3357201"/>
              <a:gd name="connsiteX87" fmla="*/ 5666873 w 5932179"/>
              <a:gd name="connsiteY87" fmla="*/ 3080084 h 3357201"/>
              <a:gd name="connsiteX88" fmla="*/ 5630779 w 5932179"/>
              <a:gd name="connsiteY88" fmla="*/ 3116179 h 3357201"/>
              <a:gd name="connsiteX89" fmla="*/ 5546558 w 5932179"/>
              <a:gd name="connsiteY89" fmla="*/ 3176337 h 3357201"/>
              <a:gd name="connsiteX90" fmla="*/ 5486400 w 5932179"/>
              <a:gd name="connsiteY90" fmla="*/ 3212431 h 3357201"/>
              <a:gd name="connsiteX91" fmla="*/ 5450305 w 5932179"/>
              <a:gd name="connsiteY91" fmla="*/ 3236495 h 3357201"/>
              <a:gd name="connsiteX92" fmla="*/ 5390147 w 5932179"/>
              <a:gd name="connsiteY92" fmla="*/ 3248526 h 3357201"/>
              <a:gd name="connsiteX93" fmla="*/ 5281863 w 5932179"/>
              <a:gd name="connsiteY93" fmla="*/ 3272589 h 3357201"/>
              <a:gd name="connsiteX94" fmla="*/ 5161547 w 5932179"/>
              <a:gd name="connsiteY94" fmla="*/ 3320716 h 3357201"/>
              <a:gd name="connsiteX95" fmla="*/ 4511842 w 5932179"/>
              <a:gd name="connsiteY95" fmla="*/ 3356810 h 3357201"/>
              <a:gd name="connsiteX96" fmla="*/ 3308684 w 5932179"/>
              <a:gd name="connsiteY96" fmla="*/ 3344779 h 3357201"/>
              <a:gd name="connsiteX97" fmla="*/ 3152273 w 5932179"/>
              <a:gd name="connsiteY97" fmla="*/ 3320716 h 3357201"/>
              <a:gd name="connsiteX98" fmla="*/ 2923673 w 5932179"/>
              <a:gd name="connsiteY98" fmla="*/ 3296652 h 3357201"/>
              <a:gd name="connsiteX99" fmla="*/ 2791326 w 5932179"/>
              <a:gd name="connsiteY99" fmla="*/ 3272589 h 3357201"/>
              <a:gd name="connsiteX100" fmla="*/ 2562726 w 5932179"/>
              <a:gd name="connsiteY100" fmla="*/ 3260558 h 3357201"/>
              <a:gd name="connsiteX101" fmla="*/ 2478505 w 5932179"/>
              <a:gd name="connsiteY101" fmla="*/ 3236495 h 3357201"/>
              <a:gd name="connsiteX102" fmla="*/ 2286000 w 5932179"/>
              <a:gd name="connsiteY102" fmla="*/ 3200400 h 3357201"/>
              <a:gd name="connsiteX103" fmla="*/ 2129589 w 5932179"/>
              <a:gd name="connsiteY103" fmla="*/ 3176337 h 3357201"/>
              <a:gd name="connsiteX104" fmla="*/ 2033337 w 5932179"/>
              <a:gd name="connsiteY104" fmla="*/ 3140242 h 3357201"/>
              <a:gd name="connsiteX105" fmla="*/ 1949116 w 5932179"/>
              <a:gd name="connsiteY105" fmla="*/ 3116179 h 3357201"/>
              <a:gd name="connsiteX106" fmla="*/ 1888958 w 5932179"/>
              <a:gd name="connsiteY106" fmla="*/ 3092116 h 3357201"/>
              <a:gd name="connsiteX107" fmla="*/ 1756610 w 5932179"/>
              <a:gd name="connsiteY107" fmla="*/ 3056021 h 3357201"/>
              <a:gd name="connsiteX108" fmla="*/ 1684421 w 5932179"/>
              <a:gd name="connsiteY108" fmla="*/ 3031958 h 3357201"/>
              <a:gd name="connsiteX109" fmla="*/ 1648326 w 5932179"/>
              <a:gd name="connsiteY109" fmla="*/ 3007895 h 3357201"/>
              <a:gd name="connsiteX110" fmla="*/ 1600200 w 5932179"/>
              <a:gd name="connsiteY110" fmla="*/ 2983831 h 3357201"/>
              <a:gd name="connsiteX111" fmla="*/ 1552073 w 5932179"/>
              <a:gd name="connsiteY111" fmla="*/ 2947737 h 3357201"/>
              <a:gd name="connsiteX112" fmla="*/ 1479884 w 5932179"/>
              <a:gd name="connsiteY112" fmla="*/ 2923673 h 3357201"/>
              <a:gd name="connsiteX113" fmla="*/ 1431758 w 5932179"/>
              <a:gd name="connsiteY113" fmla="*/ 2899610 h 3357201"/>
              <a:gd name="connsiteX114" fmla="*/ 1383631 w 5932179"/>
              <a:gd name="connsiteY114" fmla="*/ 2863516 h 3357201"/>
              <a:gd name="connsiteX115" fmla="*/ 1347537 w 5932179"/>
              <a:gd name="connsiteY115" fmla="*/ 2851484 h 3357201"/>
              <a:gd name="connsiteX116" fmla="*/ 1299410 w 5932179"/>
              <a:gd name="connsiteY116" fmla="*/ 2827421 h 3357201"/>
              <a:gd name="connsiteX117" fmla="*/ 1263316 w 5932179"/>
              <a:gd name="connsiteY117" fmla="*/ 2803358 h 3357201"/>
              <a:gd name="connsiteX118" fmla="*/ 1155031 w 5932179"/>
              <a:gd name="connsiteY118" fmla="*/ 2731168 h 3357201"/>
              <a:gd name="connsiteX119" fmla="*/ 1130968 w 5932179"/>
              <a:gd name="connsiteY119" fmla="*/ 2695073 h 3357201"/>
              <a:gd name="connsiteX120" fmla="*/ 1034716 w 5932179"/>
              <a:gd name="connsiteY120" fmla="*/ 2646947 h 3357201"/>
              <a:gd name="connsiteX121" fmla="*/ 974558 w 5932179"/>
              <a:gd name="connsiteY121" fmla="*/ 2586789 h 3357201"/>
              <a:gd name="connsiteX122" fmla="*/ 854242 w 5932179"/>
              <a:gd name="connsiteY122" fmla="*/ 2502568 h 3357201"/>
              <a:gd name="connsiteX123" fmla="*/ 818147 w 5932179"/>
              <a:gd name="connsiteY123" fmla="*/ 2478505 h 3357201"/>
              <a:gd name="connsiteX124" fmla="*/ 745958 w 5932179"/>
              <a:gd name="connsiteY124" fmla="*/ 2418347 h 3357201"/>
              <a:gd name="connsiteX125" fmla="*/ 721895 w 5932179"/>
              <a:gd name="connsiteY125" fmla="*/ 2382252 h 3357201"/>
              <a:gd name="connsiteX126" fmla="*/ 685800 w 5932179"/>
              <a:gd name="connsiteY126" fmla="*/ 2370221 h 3357201"/>
              <a:gd name="connsiteX127" fmla="*/ 637673 w 5932179"/>
              <a:gd name="connsiteY127" fmla="*/ 2322095 h 3357201"/>
              <a:gd name="connsiteX128" fmla="*/ 565484 w 5932179"/>
              <a:gd name="connsiteY128" fmla="*/ 2249905 h 3357201"/>
              <a:gd name="connsiteX129" fmla="*/ 481263 w 5932179"/>
              <a:gd name="connsiteY129" fmla="*/ 2165684 h 3357201"/>
              <a:gd name="connsiteX130" fmla="*/ 445168 w 5932179"/>
              <a:gd name="connsiteY130" fmla="*/ 2141621 h 3357201"/>
              <a:gd name="connsiteX131" fmla="*/ 409073 w 5932179"/>
              <a:gd name="connsiteY131" fmla="*/ 2093495 h 3357201"/>
              <a:gd name="connsiteX132" fmla="*/ 324852 w 5932179"/>
              <a:gd name="connsiteY132" fmla="*/ 2009273 h 3357201"/>
              <a:gd name="connsiteX133" fmla="*/ 288758 w 5932179"/>
              <a:gd name="connsiteY133" fmla="*/ 1973179 h 3357201"/>
              <a:gd name="connsiteX134" fmla="*/ 240631 w 5932179"/>
              <a:gd name="connsiteY134" fmla="*/ 1888958 h 3357201"/>
              <a:gd name="connsiteX135" fmla="*/ 228600 w 5932179"/>
              <a:gd name="connsiteY135" fmla="*/ 1852863 h 3357201"/>
              <a:gd name="connsiteX136" fmla="*/ 204537 w 5932179"/>
              <a:gd name="connsiteY136" fmla="*/ 1744579 h 3357201"/>
              <a:gd name="connsiteX137" fmla="*/ 180473 w 5932179"/>
              <a:gd name="connsiteY137" fmla="*/ 1600200 h 3357201"/>
              <a:gd name="connsiteX138" fmla="*/ 156410 w 5932179"/>
              <a:gd name="connsiteY138" fmla="*/ 1540042 h 3357201"/>
              <a:gd name="connsiteX139" fmla="*/ 120316 w 5932179"/>
              <a:gd name="connsiteY139" fmla="*/ 1299410 h 3357201"/>
              <a:gd name="connsiteX140" fmla="*/ 96252 w 5932179"/>
              <a:gd name="connsiteY140" fmla="*/ 1191126 h 3357201"/>
              <a:gd name="connsiteX141" fmla="*/ 84221 w 5932179"/>
              <a:gd name="connsiteY141" fmla="*/ 1118937 h 3357201"/>
              <a:gd name="connsiteX142" fmla="*/ 72189 w 5932179"/>
              <a:gd name="connsiteY142" fmla="*/ 1070810 h 3357201"/>
              <a:gd name="connsiteX143" fmla="*/ 48126 w 5932179"/>
              <a:gd name="connsiteY143" fmla="*/ 950495 h 3357201"/>
              <a:gd name="connsiteX144" fmla="*/ 36095 w 5932179"/>
              <a:gd name="connsiteY144" fmla="*/ 890337 h 3357201"/>
              <a:gd name="connsiteX145" fmla="*/ 24063 w 5932179"/>
              <a:gd name="connsiteY145" fmla="*/ 806116 h 3357201"/>
              <a:gd name="connsiteX146" fmla="*/ 0 w 5932179"/>
              <a:gd name="connsiteY146" fmla="*/ 733926 h 3357201"/>
              <a:gd name="connsiteX147" fmla="*/ 24063 w 5932179"/>
              <a:gd name="connsiteY147" fmla="*/ 649705 h 3357201"/>
              <a:gd name="connsiteX148" fmla="*/ 108284 w 5932179"/>
              <a:gd name="connsiteY148" fmla="*/ 529389 h 3357201"/>
              <a:gd name="connsiteX149" fmla="*/ 120316 w 5932179"/>
              <a:gd name="connsiteY149" fmla="*/ 493295 h 3357201"/>
              <a:gd name="connsiteX150" fmla="*/ 144379 w 5932179"/>
              <a:gd name="connsiteY150" fmla="*/ 469231 h 3357201"/>
              <a:gd name="connsiteX151" fmla="*/ 216568 w 5932179"/>
              <a:gd name="connsiteY151" fmla="*/ 433137 h 3357201"/>
              <a:gd name="connsiteX152" fmla="*/ 264695 w 5932179"/>
              <a:gd name="connsiteY152" fmla="*/ 409073 h 33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32179" h="3357201">
                <a:moveTo>
                  <a:pt x="264695" y="409073"/>
                </a:moveTo>
                <a:lnTo>
                  <a:pt x="264695" y="409073"/>
                </a:lnTo>
                <a:cubicBezTo>
                  <a:pt x="296779" y="389021"/>
                  <a:pt x="329952" y="370613"/>
                  <a:pt x="360947" y="348916"/>
                </a:cubicBezTo>
                <a:cubicBezTo>
                  <a:pt x="370240" y="342411"/>
                  <a:pt x="376296" y="332114"/>
                  <a:pt x="385010" y="324852"/>
                </a:cubicBezTo>
                <a:cubicBezTo>
                  <a:pt x="400415" y="312015"/>
                  <a:pt x="416819" y="300413"/>
                  <a:pt x="433137" y="288758"/>
                </a:cubicBezTo>
                <a:cubicBezTo>
                  <a:pt x="444904" y="280353"/>
                  <a:pt x="457940" y="273728"/>
                  <a:pt x="469231" y="264695"/>
                </a:cubicBezTo>
                <a:cubicBezTo>
                  <a:pt x="516418" y="226945"/>
                  <a:pt x="466708" y="249493"/>
                  <a:pt x="529389" y="228600"/>
                </a:cubicBezTo>
                <a:cubicBezTo>
                  <a:pt x="537410" y="216568"/>
                  <a:pt x="543227" y="202730"/>
                  <a:pt x="553452" y="192505"/>
                </a:cubicBezTo>
                <a:cubicBezTo>
                  <a:pt x="587931" y="158026"/>
                  <a:pt x="586501" y="175980"/>
                  <a:pt x="625642" y="156410"/>
                </a:cubicBezTo>
                <a:cubicBezTo>
                  <a:pt x="638576" y="149943"/>
                  <a:pt x="648803" y="138814"/>
                  <a:pt x="661737" y="132347"/>
                </a:cubicBezTo>
                <a:cubicBezTo>
                  <a:pt x="689237" y="118597"/>
                  <a:pt x="730537" y="115147"/>
                  <a:pt x="757989" y="108284"/>
                </a:cubicBezTo>
                <a:cubicBezTo>
                  <a:pt x="786314" y="101203"/>
                  <a:pt x="813761" y="90786"/>
                  <a:pt x="842210" y="84221"/>
                </a:cubicBezTo>
                <a:cubicBezTo>
                  <a:pt x="865981" y="78735"/>
                  <a:pt x="890478" y="76973"/>
                  <a:pt x="914400" y="72189"/>
                </a:cubicBezTo>
                <a:cubicBezTo>
                  <a:pt x="930615" y="68946"/>
                  <a:pt x="946384" y="63745"/>
                  <a:pt x="962526" y="60158"/>
                </a:cubicBezTo>
                <a:cubicBezTo>
                  <a:pt x="982489" y="55722"/>
                  <a:pt x="1002721" y="52562"/>
                  <a:pt x="1022684" y="48126"/>
                </a:cubicBezTo>
                <a:cubicBezTo>
                  <a:pt x="1038826" y="44539"/>
                  <a:pt x="1054595" y="39338"/>
                  <a:pt x="1070810" y="36095"/>
                </a:cubicBezTo>
                <a:cubicBezTo>
                  <a:pt x="1094732" y="31311"/>
                  <a:pt x="1118998" y="28427"/>
                  <a:pt x="1143000" y="24063"/>
                </a:cubicBezTo>
                <a:cubicBezTo>
                  <a:pt x="1272006" y="607"/>
                  <a:pt x="1126001" y="23053"/>
                  <a:pt x="1287379" y="0"/>
                </a:cubicBezTo>
                <a:cubicBezTo>
                  <a:pt x="1455821" y="4010"/>
                  <a:pt x="1624606" y="570"/>
                  <a:pt x="1792705" y="12031"/>
                </a:cubicBezTo>
                <a:cubicBezTo>
                  <a:pt x="1817642" y="13731"/>
                  <a:pt x="1822230" y="60362"/>
                  <a:pt x="1828800" y="72189"/>
                </a:cubicBezTo>
                <a:cubicBezTo>
                  <a:pt x="1842845" y="97470"/>
                  <a:pt x="1860884" y="120316"/>
                  <a:pt x="1876926" y="144379"/>
                </a:cubicBezTo>
                <a:lnTo>
                  <a:pt x="1900989" y="180473"/>
                </a:lnTo>
                <a:cubicBezTo>
                  <a:pt x="1896979" y="224589"/>
                  <a:pt x="1896656" y="269197"/>
                  <a:pt x="1888958" y="312821"/>
                </a:cubicBezTo>
                <a:cubicBezTo>
                  <a:pt x="1884550" y="337800"/>
                  <a:pt x="1871047" y="360403"/>
                  <a:pt x="1864895" y="385010"/>
                </a:cubicBezTo>
                <a:cubicBezTo>
                  <a:pt x="1860884" y="401052"/>
                  <a:pt x="1857615" y="417298"/>
                  <a:pt x="1852863" y="433137"/>
                </a:cubicBezTo>
                <a:cubicBezTo>
                  <a:pt x="1845574" y="457432"/>
                  <a:pt x="1842870" y="484221"/>
                  <a:pt x="1828800" y="505326"/>
                </a:cubicBezTo>
                <a:lnTo>
                  <a:pt x="1780673" y="577516"/>
                </a:lnTo>
                <a:lnTo>
                  <a:pt x="1756610" y="613610"/>
                </a:lnTo>
                <a:cubicBezTo>
                  <a:pt x="1752600" y="625642"/>
                  <a:pt x="1750251" y="638361"/>
                  <a:pt x="1744579" y="649705"/>
                </a:cubicBezTo>
                <a:cubicBezTo>
                  <a:pt x="1722267" y="694330"/>
                  <a:pt x="1724431" y="676288"/>
                  <a:pt x="1696452" y="709863"/>
                </a:cubicBezTo>
                <a:cubicBezTo>
                  <a:pt x="1683615" y="725268"/>
                  <a:pt x="1672389" y="741947"/>
                  <a:pt x="1660358" y="757989"/>
                </a:cubicBezTo>
                <a:cubicBezTo>
                  <a:pt x="1656347" y="770021"/>
                  <a:pt x="1656249" y="784181"/>
                  <a:pt x="1648326" y="794084"/>
                </a:cubicBezTo>
                <a:cubicBezTo>
                  <a:pt x="1639293" y="805375"/>
                  <a:pt x="1623113" y="808625"/>
                  <a:pt x="1612231" y="818147"/>
                </a:cubicBezTo>
                <a:cubicBezTo>
                  <a:pt x="1590889" y="836821"/>
                  <a:pt x="1572126" y="858252"/>
                  <a:pt x="1552073" y="878305"/>
                </a:cubicBezTo>
                <a:lnTo>
                  <a:pt x="1515979" y="914400"/>
                </a:lnTo>
                <a:cubicBezTo>
                  <a:pt x="1511968" y="926432"/>
                  <a:pt x="1510239" y="939484"/>
                  <a:pt x="1503947" y="950495"/>
                </a:cubicBezTo>
                <a:cubicBezTo>
                  <a:pt x="1483369" y="986506"/>
                  <a:pt x="1460202" y="1006271"/>
                  <a:pt x="1431758" y="1034716"/>
                </a:cubicBezTo>
                <a:cubicBezTo>
                  <a:pt x="1427747" y="1046747"/>
                  <a:pt x="1425398" y="1059467"/>
                  <a:pt x="1419726" y="1070810"/>
                </a:cubicBezTo>
                <a:cubicBezTo>
                  <a:pt x="1413259" y="1083744"/>
                  <a:pt x="1397456" y="1092556"/>
                  <a:pt x="1395663" y="1106905"/>
                </a:cubicBezTo>
                <a:cubicBezTo>
                  <a:pt x="1393127" y="1127197"/>
                  <a:pt x="1404037" y="1146943"/>
                  <a:pt x="1407695" y="1167063"/>
                </a:cubicBezTo>
                <a:cubicBezTo>
                  <a:pt x="1410839" y="1184354"/>
                  <a:pt x="1421676" y="1263855"/>
                  <a:pt x="1431758" y="1287379"/>
                </a:cubicBezTo>
                <a:cubicBezTo>
                  <a:pt x="1446680" y="1322198"/>
                  <a:pt x="1494374" y="1362026"/>
                  <a:pt x="1515979" y="1383631"/>
                </a:cubicBezTo>
                <a:cubicBezTo>
                  <a:pt x="1549011" y="1416664"/>
                  <a:pt x="1529279" y="1404107"/>
                  <a:pt x="1576137" y="1419726"/>
                </a:cubicBezTo>
                <a:cubicBezTo>
                  <a:pt x="1588168" y="1431758"/>
                  <a:pt x="1598074" y="1446383"/>
                  <a:pt x="1612231" y="1455821"/>
                </a:cubicBezTo>
                <a:cubicBezTo>
                  <a:pt x="1622783" y="1462856"/>
                  <a:pt x="1638180" y="1460243"/>
                  <a:pt x="1648326" y="1467852"/>
                </a:cubicBezTo>
                <a:cubicBezTo>
                  <a:pt x="1758910" y="1550790"/>
                  <a:pt x="1651972" y="1518591"/>
                  <a:pt x="1780673" y="1540042"/>
                </a:cubicBezTo>
                <a:cubicBezTo>
                  <a:pt x="1829107" y="1588474"/>
                  <a:pt x="1775253" y="1542875"/>
                  <a:pt x="1852863" y="1576137"/>
                </a:cubicBezTo>
                <a:cubicBezTo>
                  <a:pt x="1866154" y="1581833"/>
                  <a:pt x="1875744" y="1594327"/>
                  <a:pt x="1888958" y="1600200"/>
                </a:cubicBezTo>
                <a:cubicBezTo>
                  <a:pt x="1926617" y="1616937"/>
                  <a:pt x="1969277" y="1626296"/>
                  <a:pt x="2009273" y="1636295"/>
                </a:cubicBezTo>
                <a:cubicBezTo>
                  <a:pt x="2098195" y="1725214"/>
                  <a:pt x="1960090" y="1594288"/>
                  <a:pt x="2069431" y="1672389"/>
                </a:cubicBezTo>
                <a:cubicBezTo>
                  <a:pt x="2166061" y="1741411"/>
                  <a:pt x="2068718" y="1708307"/>
                  <a:pt x="2165684" y="1732547"/>
                </a:cubicBezTo>
                <a:cubicBezTo>
                  <a:pt x="2236499" y="1767954"/>
                  <a:pt x="2196792" y="1750937"/>
                  <a:pt x="2286000" y="1780673"/>
                </a:cubicBezTo>
                <a:cubicBezTo>
                  <a:pt x="2298032" y="1784684"/>
                  <a:pt x="2309585" y="1790620"/>
                  <a:pt x="2322095" y="1792705"/>
                </a:cubicBezTo>
                <a:cubicBezTo>
                  <a:pt x="2370221" y="1800726"/>
                  <a:pt x="2419140" y="1804934"/>
                  <a:pt x="2466473" y="1816768"/>
                </a:cubicBezTo>
                <a:cubicBezTo>
                  <a:pt x="2482515" y="1820779"/>
                  <a:pt x="2498700" y="1824257"/>
                  <a:pt x="2514600" y="1828800"/>
                </a:cubicBezTo>
                <a:cubicBezTo>
                  <a:pt x="2526794" y="1832284"/>
                  <a:pt x="2538259" y="1838344"/>
                  <a:pt x="2550695" y="1840831"/>
                </a:cubicBezTo>
                <a:cubicBezTo>
                  <a:pt x="2598537" y="1850400"/>
                  <a:pt x="2646947" y="1856874"/>
                  <a:pt x="2695073" y="1864895"/>
                </a:cubicBezTo>
                <a:cubicBezTo>
                  <a:pt x="2715126" y="1872916"/>
                  <a:pt x="2734544" y="1882752"/>
                  <a:pt x="2755231" y="1888958"/>
                </a:cubicBezTo>
                <a:cubicBezTo>
                  <a:pt x="2821804" y="1908929"/>
                  <a:pt x="2929271" y="1908061"/>
                  <a:pt x="2983831" y="1913021"/>
                </a:cubicBezTo>
                <a:cubicBezTo>
                  <a:pt x="3086930" y="1922394"/>
                  <a:pt x="3098723" y="1933294"/>
                  <a:pt x="3212431" y="1937084"/>
                </a:cubicBezTo>
                <a:cubicBezTo>
                  <a:pt x="3408879" y="1943632"/>
                  <a:pt x="3605463" y="1945105"/>
                  <a:pt x="3801979" y="1949116"/>
                </a:cubicBezTo>
                <a:lnTo>
                  <a:pt x="4042610" y="1961147"/>
                </a:lnTo>
                <a:cubicBezTo>
                  <a:pt x="4094805" y="1964310"/>
                  <a:pt x="4146832" y="1969917"/>
                  <a:pt x="4199021" y="1973179"/>
                </a:cubicBezTo>
                <a:lnTo>
                  <a:pt x="4620126" y="1997242"/>
                </a:lnTo>
                <a:cubicBezTo>
                  <a:pt x="4689186" y="2001951"/>
                  <a:pt x="4745097" y="2012300"/>
                  <a:pt x="4812631" y="2021305"/>
                </a:cubicBezTo>
                <a:lnTo>
                  <a:pt x="4908884" y="2033337"/>
                </a:lnTo>
                <a:cubicBezTo>
                  <a:pt x="4936994" y="2037085"/>
                  <a:pt x="4965297" y="2039807"/>
                  <a:pt x="4993105" y="2045368"/>
                </a:cubicBezTo>
                <a:cubicBezTo>
                  <a:pt x="5025535" y="2051854"/>
                  <a:pt x="5056522" y="2065491"/>
                  <a:pt x="5089358" y="2069431"/>
                </a:cubicBezTo>
                <a:lnTo>
                  <a:pt x="5390147" y="2105526"/>
                </a:lnTo>
                <a:cubicBezTo>
                  <a:pt x="5402179" y="2113547"/>
                  <a:pt x="5413308" y="2123122"/>
                  <a:pt x="5426242" y="2129589"/>
                </a:cubicBezTo>
                <a:cubicBezTo>
                  <a:pt x="5443506" y="2138221"/>
                  <a:pt x="5495038" y="2149796"/>
                  <a:pt x="5510463" y="2153652"/>
                </a:cubicBezTo>
                <a:cubicBezTo>
                  <a:pt x="5522495" y="2161673"/>
                  <a:pt x="5535675" y="2168194"/>
                  <a:pt x="5546558" y="2177716"/>
                </a:cubicBezTo>
                <a:cubicBezTo>
                  <a:pt x="5567900" y="2196390"/>
                  <a:pt x="5586663" y="2217820"/>
                  <a:pt x="5606716" y="2237873"/>
                </a:cubicBezTo>
                <a:cubicBezTo>
                  <a:pt x="5614737" y="2245894"/>
                  <a:pt x="5621341" y="2255645"/>
                  <a:pt x="5630779" y="2261937"/>
                </a:cubicBezTo>
                <a:cubicBezTo>
                  <a:pt x="5676311" y="2292292"/>
                  <a:pt x="5656648" y="2275776"/>
                  <a:pt x="5690937" y="2310063"/>
                </a:cubicBezTo>
                <a:cubicBezTo>
                  <a:pt x="5698958" y="2326105"/>
                  <a:pt x="5704575" y="2343594"/>
                  <a:pt x="5715000" y="2358189"/>
                </a:cubicBezTo>
                <a:cubicBezTo>
                  <a:pt x="5724890" y="2372035"/>
                  <a:pt x="5742653" y="2379511"/>
                  <a:pt x="5751095" y="2394284"/>
                </a:cubicBezTo>
                <a:cubicBezTo>
                  <a:pt x="5757767" y="2405961"/>
                  <a:pt x="5764366" y="2464115"/>
                  <a:pt x="5775158" y="2478505"/>
                </a:cubicBezTo>
                <a:cubicBezTo>
                  <a:pt x="5821242" y="2539950"/>
                  <a:pt x="5818717" y="2533130"/>
                  <a:pt x="5871410" y="2550695"/>
                </a:cubicBezTo>
                <a:cubicBezTo>
                  <a:pt x="5875421" y="2566737"/>
                  <a:pt x="5872856" y="2586118"/>
                  <a:pt x="5883442" y="2598821"/>
                </a:cubicBezTo>
                <a:cubicBezTo>
                  <a:pt x="5933000" y="2658291"/>
                  <a:pt x="5944248" y="2584843"/>
                  <a:pt x="5919537" y="2658979"/>
                </a:cubicBezTo>
                <a:cubicBezTo>
                  <a:pt x="5915526" y="2695074"/>
                  <a:pt x="5917482" y="2732344"/>
                  <a:pt x="5907505" y="2767263"/>
                </a:cubicBezTo>
                <a:cubicBezTo>
                  <a:pt x="5901080" y="2789748"/>
                  <a:pt x="5884382" y="2807963"/>
                  <a:pt x="5871410" y="2827421"/>
                </a:cubicBezTo>
                <a:cubicBezTo>
                  <a:pt x="5842808" y="2870325"/>
                  <a:pt x="5841407" y="2869456"/>
                  <a:pt x="5811252" y="2899610"/>
                </a:cubicBezTo>
                <a:cubicBezTo>
                  <a:pt x="5803231" y="2915652"/>
                  <a:pt x="5796695" y="2932527"/>
                  <a:pt x="5787189" y="2947737"/>
                </a:cubicBezTo>
                <a:cubicBezTo>
                  <a:pt x="5728685" y="3041346"/>
                  <a:pt x="5774102" y="2961088"/>
                  <a:pt x="5727031" y="3019926"/>
                </a:cubicBezTo>
                <a:cubicBezTo>
                  <a:pt x="5717998" y="3031217"/>
                  <a:pt x="5713193" y="3045796"/>
                  <a:pt x="5702968" y="3056021"/>
                </a:cubicBezTo>
                <a:cubicBezTo>
                  <a:pt x="5692743" y="3066246"/>
                  <a:pt x="5677982" y="3070827"/>
                  <a:pt x="5666873" y="3080084"/>
                </a:cubicBezTo>
                <a:cubicBezTo>
                  <a:pt x="5653802" y="3090977"/>
                  <a:pt x="5643698" y="3105106"/>
                  <a:pt x="5630779" y="3116179"/>
                </a:cubicBezTo>
                <a:cubicBezTo>
                  <a:pt x="5611789" y="3132456"/>
                  <a:pt x="5569983" y="3161696"/>
                  <a:pt x="5546558" y="3176337"/>
                </a:cubicBezTo>
                <a:cubicBezTo>
                  <a:pt x="5526728" y="3188731"/>
                  <a:pt x="5506231" y="3200037"/>
                  <a:pt x="5486400" y="3212431"/>
                </a:cubicBezTo>
                <a:cubicBezTo>
                  <a:pt x="5474138" y="3220095"/>
                  <a:pt x="5463845" y="3231418"/>
                  <a:pt x="5450305" y="3236495"/>
                </a:cubicBezTo>
                <a:cubicBezTo>
                  <a:pt x="5431157" y="3243675"/>
                  <a:pt x="5409986" y="3243566"/>
                  <a:pt x="5390147" y="3248526"/>
                </a:cubicBezTo>
                <a:cubicBezTo>
                  <a:pt x="5271666" y="3278146"/>
                  <a:pt x="5480517" y="3239481"/>
                  <a:pt x="5281863" y="3272589"/>
                </a:cubicBezTo>
                <a:cubicBezTo>
                  <a:pt x="5267247" y="3278853"/>
                  <a:pt x="5192875" y="3313486"/>
                  <a:pt x="5161547" y="3320716"/>
                </a:cubicBezTo>
                <a:cubicBezTo>
                  <a:pt x="4911547" y="3378409"/>
                  <a:pt x="4894836" y="3348106"/>
                  <a:pt x="4511842" y="3356810"/>
                </a:cubicBezTo>
                <a:lnTo>
                  <a:pt x="3308684" y="3344779"/>
                </a:lnTo>
                <a:cubicBezTo>
                  <a:pt x="3206394" y="3342885"/>
                  <a:pt x="3235122" y="3331072"/>
                  <a:pt x="3152273" y="3320716"/>
                </a:cubicBezTo>
                <a:cubicBezTo>
                  <a:pt x="3045173" y="3307329"/>
                  <a:pt x="3021948" y="3313031"/>
                  <a:pt x="2923673" y="3296652"/>
                </a:cubicBezTo>
                <a:cubicBezTo>
                  <a:pt x="2820903" y="3279524"/>
                  <a:pt x="2938448" y="3283906"/>
                  <a:pt x="2791326" y="3272589"/>
                </a:cubicBezTo>
                <a:cubicBezTo>
                  <a:pt x="2715245" y="3266737"/>
                  <a:pt x="2638926" y="3264568"/>
                  <a:pt x="2562726" y="3260558"/>
                </a:cubicBezTo>
                <a:cubicBezTo>
                  <a:pt x="2534652" y="3252537"/>
                  <a:pt x="2506926" y="3243182"/>
                  <a:pt x="2478505" y="3236495"/>
                </a:cubicBezTo>
                <a:cubicBezTo>
                  <a:pt x="2437914" y="3226944"/>
                  <a:pt x="2336712" y="3207644"/>
                  <a:pt x="2286000" y="3200400"/>
                </a:cubicBezTo>
                <a:cubicBezTo>
                  <a:pt x="2251738" y="3195505"/>
                  <a:pt x="2169413" y="3188591"/>
                  <a:pt x="2129589" y="3176337"/>
                </a:cubicBezTo>
                <a:cubicBezTo>
                  <a:pt x="2096838" y="3166260"/>
                  <a:pt x="2065540" y="3151952"/>
                  <a:pt x="2033337" y="3140242"/>
                </a:cubicBezTo>
                <a:cubicBezTo>
                  <a:pt x="1905898" y="3093900"/>
                  <a:pt x="2108189" y="3169202"/>
                  <a:pt x="1949116" y="3116179"/>
                </a:cubicBezTo>
                <a:cubicBezTo>
                  <a:pt x="1928627" y="3109349"/>
                  <a:pt x="1909011" y="3100137"/>
                  <a:pt x="1888958" y="3092116"/>
                </a:cubicBezTo>
                <a:cubicBezTo>
                  <a:pt x="1835066" y="3038222"/>
                  <a:pt x="1889453" y="3082589"/>
                  <a:pt x="1756610" y="3056021"/>
                </a:cubicBezTo>
                <a:cubicBezTo>
                  <a:pt x="1731738" y="3051047"/>
                  <a:pt x="1707600" y="3042260"/>
                  <a:pt x="1684421" y="3031958"/>
                </a:cubicBezTo>
                <a:cubicBezTo>
                  <a:pt x="1671207" y="3026085"/>
                  <a:pt x="1660881" y="3015069"/>
                  <a:pt x="1648326" y="3007895"/>
                </a:cubicBezTo>
                <a:cubicBezTo>
                  <a:pt x="1632754" y="2998996"/>
                  <a:pt x="1615409" y="2993337"/>
                  <a:pt x="1600200" y="2983831"/>
                </a:cubicBezTo>
                <a:cubicBezTo>
                  <a:pt x="1583195" y="2973203"/>
                  <a:pt x="1570009" y="2956705"/>
                  <a:pt x="1552073" y="2947737"/>
                </a:cubicBezTo>
                <a:cubicBezTo>
                  <a:pt x="1529386" y="2936394"/>
                  <a:pt x="1502571" y="2935016"/>
                  <a:pt x="1479884" y="2923673"/>
                </a:cubicBezTo>
                <a:cubicBezTo>
                  <a:pt x="1463842" y="2915652"/>
                  <a:pt x="1446967" y="2909116"/>
                  <a:pt x="1431758" y="2899610"/>
                </a:cubicBezTo>
                <a:cubicBezTo>
                  <a:pt x="1414753" y="2888982"/>
                  <a:pt x="1401042" y="2873465"/>
                  <a:pt x="1383631" y="2863516"/>
                </a:cubicBezTo>
                <a:cubicBezTo>
                  <a:pt x="1372620" y="2857224"/>
                  <a:pt x="1359194" y="2856480"/>
                  <a:pt x="1347537" y="2851484"/>
                </a:cubicBezTo>
                <a:cubicBezTo>
                  <a:pt x="1331051" y="2844419"/>
                  <a:pt x="1314983" y="2836320"/>
                  <a:pt x="1299410" y="2827421"/>
                </a:cubicBezTo>
                <a:cubicBezTo>
                  <a:pt x="1286855" y="2820247"/>
                  <a:pt x="1275578" y="2811022"/>
                  <a:pt x="1263316" y="2803358"/>
                </a:cubicBezTo>
                <a:cubicBezTo>
                  <a:pt x="1170490" y="2745341"/>
                  <a:pt x="1235134" y="2791245"/>
                  <a:pt x="1155031" y="2731168"/>
                </a:cubicBezTo>
                <a:cubicBezTo>
                  <a:pt x="1147010" y="2719136"/>
                  <a:pt x="1141193" y="2705298"/>
                  <a:pt x="1130968" y="2695073"/>
                </a:cubicBezTo>
                <a:cubicBezTo>
                  <a:pt x="1106940" y="2671045"/>
                  <a:pt x="1063437" y="2658436"/>
                  <a:pt x="1034716" y="2646947"/>
                </a:cubicBezTo>
                <a:cubicBezTo>
                  <a:pt x="1014663" y="2626894"/>
                  <a:pt x="998154" y="2602519"/>
                  <a:pt x="974558" y="2586789"/>
                </a:cubicBezTo>
                <a:cubicBezTo>
                  <a:pt x="808600" y="2476152"/>
                  <a:pt x="978952" y="2591647"/>
                  <a:pt x="854242" y="2502568"/>
                </a:cubicBezTo>
                <a:cubicBezTo>
                  <a:pt x="842475" y="2494163"/>
                  <a:pt x="829256" y="2487762"/>
                  <a:pt x="818147" y="2478505"/>
                </a:cubicBezTo>
                <a:cubicBezTo>
                  <a:pt x="725502" y="2401302"/>
                  <a:pt x="835577" y="2478094"/>
                  <a:pt x="745958" y="2418347"/>
                </a:cubicBezTo>
                <a:cubicBezTo>
                  <a:pt x="737937" y="2406315"/>
                  <a:pt x="733187" y="2391285"/>
                  <a:pt x="721895" y="2382252"/>
                </a:cubicBezTo>
                <a:cubicBezTo>
                  <a:pt x="711992" y="2374329"/>
                  <a:pt x="696120" y="2377592"/>
                  <a:pt x="685800" y="2370221"/>
                </a:cubicBezTo>
                <a:cubicBezTo>
                  <a:pt x="667339" y="2357035"/>
                  <a:pt x="652612" y="2339169"/>
                  <a:pt x="637673" y="2322095"/>
                </a:cubicBezTo>
                <a:cubicBezTo>
                  <a:pt x="487462" y="2150424"/>
                  <a:pt x="694299" y="2365838"/>
                  <a:pt x="565484" y="2249905"/>
                </a:cubicBezTo>
                <a:cubicBezTo>
                  <a:pt x="535974" y="2223346"/>
                  <a:pt x="514297" y="2187707"/>
                  <a:pt x="481263" y="2165684"/>
                </a:cubicBezTo>
                <a:cubicBezTo>
                  <a:pt x="469231" y="2157663"/>
                  <a:pt x="455393" y="2151846"/>
                  <a:pt x="445168" y="2141621"/>
                </a:cubicBezTo>
                <a:cubicBezTo>
                  <a:pt x="430989" y="2127442"/>
                  <a:pt x="422395" y="2108483"/>
                  <a:pt x="409073" y="2093495"/>
                </a:cubicBezTo>
                <a:cubicBezTo>
                  <a:pt x="409064" y="2093485"/>
                  <a:pt x="341700" y="2026121"/>
                  <a:pt x="324852" y="2009273"/>
                </a:cubicBezTo>
                <a:cubicBezTo>
                  <a:pt x="312821" y="1997242"/>
                  <a:pt x="298196" y="1987336"/>
                  <a:pt x="288758" y="1973179"/>
                </a:cubicBezTo>
                <a:cubicBezTo>
                  <a:pt x="264595" y="1936933"/>
                  <a:pt x="258947" y="1931694"/>
                  <a:pt x="240631" y="1888958"/>
                </a:cubicBezTo>
                <a:cubicBezTo>
                  <a:pt x="235635" y="1877301"/>
                  <a:pt x="232084" y="1865057"/>
                  <a:pt x="228600" y="1852863"/>
                </a:cubicBezTo>
                <a:cubicBezTo>
                  <a:pt x="219326" y="1820405"/>
                  <a:pt x="210265" y="1777039"/>
                  <a:pt x="204537" y="1744579"/>
                </a:cubicBezTo>
                <a:cubicBezTo>
                  <a:pt x="196058" y="1696531"/>
                  <a:pt x="198593" y="1645501"/>
                  <a:pt x="180473" y="1600200"/>
                </a:cubicBezTo>
                <a:lnTo>
                  <a:pt x="156410" y="1540042"/>
                </a:lnTo>
                <a:cubicBezTo>
                  <a:pt x="138329" y="1395383"/>
                  <a:pt x="149693" y="1475672"/>
                  <a:pt x="120316" y="1299410"/>
                </a:cubicBezTo>
                <a:cubicBezTo>
                  <a:pt x="106200" y="1214714"/>
                  <a:pt x="115998" y="1250363"/>
                  <a:pt x="96252" y="1191126"/>
                </a:cubicBezTo>
                <a:cubicBezTo>
                  <a:pt x="92242" y="1167063"/>
                  <a:pt x="89005" y="1142858"/>
                  <a:pt x="84221" y="1118937"/>
                </a:cubicBezTo>
                <a:cubicBezTo>
                  <a:pt x="80978" y="1102722"/>
                  <a:pt x="75654" y="1086979"/>
                  <a:pt x="72189" y="1070810"/>
                </a:cubicBezTo>
                <a:cubicBezTo>
                  <a:pt x="63619" y="1030819"/>
                  <a:pt x="56147" y="990600"/>
                  <a:pt x="48126" y="950495"/>
                </a:cubicBezTo>
                <a:cubicBezTo>
                  <a:pt x="44116" y="930442"/>
                  <a:pt x="38987" y="910581"/>
                  <a:pt x="36095" y="890337"/>
                </a:cubicBezTo>
                <a:cubicBezTo>
                  <a:pt x="32084" y="862263"/>
                  <a:pt x="30440" y="833748"/>
                  <a:pt x="24063" y="806116"/>
                </a:cubicBezTo>
                <a:cubicBezTo>
                  <a:pt x="18359" y="781401"/>
                  <a:pt x="0" y="733926"/>
                  <a:pt x="0" y="733926"/>
                </a:cubicBezTo>
                <a:cubicBezTo>
                  <a:pt x="2605" y="723504"/>
                  <a:pt x="16390" y="663132"/>
                  <a:pt x="24063" y="649705"/>
                </a:cubicBezTo>
                <a:cubicBezTo>
                  <a:pt x="46031" y="611262"/>
                  <a:pt x="94436" y="570930"/>
                  <a:pt x="108284" y="529389"/>
                </a:cubicBezTo>
                <a:cubicBezTo>
                  <a:pt x="112295" y="517358"/>
                  <a:pt x="113791" y="504170"/>
                  <a:pt x="120316" y="493295"/>
                </a:cubicBezTo>
                <a:cubicBezTo>
                  <a:pt x="126152" y="483568"/>
                  <a:pt x="135521" y="476317"/>
                  <a:pt x="144379" y="469231"/>
                </a:cubicBezTo>
                <a:cubicBezTo>
                  <a:pt x="171112" y="447844"/>
                  <a:pt x="184220" y="441223"/>
                  <a:pt x="216568" y="433137"/>
                </a:cubicBezTo>
                <a:cubicBezTo>
                  <a:pt x="220459" y="432164"/>
                  <a:pt x="256674" y="413084"/>
                  <a:pt x="264695" y="409073"/>
                </a:cubicBezTo>
                <a:close/>
              </a:path>
            </a:pathLst>
          </a:custGeom>
          <a:solidFill>
            <a:srgbClr val="9DC4E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94807" y="96253"/>
            <a:ext cx="6280686" cy="5292779"/>
          </a:xfrm>
          <a:prstGeom prst="ellipse">
            <a:avLst/>
          </a:prstGeom>
          <a:solidFill>
            <a:schemeClr val="accent4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6328" y="2875517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416" y="1768530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600" y="1530418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8305" y="2391569"/>
            <a:ext cx="127415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DIABLO</a:t>
            </a:r>
          </a:p>
          <a:p>
            <a:pPr algn="ctr"/>
            <a:r>
              <a:rPr lang="en-US" sz="2000" baseline="30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unsupervised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413" y="4962324"/>
            <a:ext cx="127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rGCCA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3338" y="-1092162"/>
            <a:ext cx="161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sz="2000" baseline="300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2118" y="1113453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sPLSDA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484" y="862766"/>
            <a:ext cx="4152423" cy="2940076"/>
          </a:xfrm>
          <a:prstGeom prst="ellipse">
            <a:avLst/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5745" y="1385836"/>
            <a:ext cx="15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JIVE</a:t>
            </a: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sMBPLS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err="1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iClusterPlus</a:t>
            </a:r>
            <a:endParaRPr lang="en-US" sz="2000" dirty="0" smtClean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SNMNMF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91915" y="2833069"/>
            <a:ext cx="4741660" cy="2063051"/>
          </a:xfrm>
          <a:prstGeom prst="ellipse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73905" y="3016546"/>
            <a:ext cx="105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MOFA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2241" y="3256794"/>
            <a:ext cx="12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CONEXIC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5384" y="2123828"/>
            <a:ext cx="986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sPCA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938" y="2200337"/>
            <a:ext cx="1797675" cy="2695783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8030" y="2278998"/>
            <a:ext cx="16100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WGCNA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ea typeface="Courier" charset="0"/>
                <a:cs typeface="Courier" charset="0"/>
              </a:rPr>
              <a:t>SNF</a:t>
            </a:r>
            <a:endParaRPr lang="en-US" sz="20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  <a:ea typeface="Courier" charset="0"/>
                <a:cs typeface="Courier" charset="0"/>
              </a:rPr>
              <a:t>PANDA</a:t>
            </a:r>
            <a:endParaRPr lang="en-US" sz="20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5605" y="3718386"/>
            <a:ext cx="91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BCC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2888" y="4340891"/>
            <a:ext cx="165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RIMBANET</a:t>
            </a:r>
            <a:endParaRPr lang="en-US" sz="2000" baseline="30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3115" y="4447044"/>
            <a:ext cx="135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MCIA</a:t>
            </a:r>
          </a:p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Joint NMF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 smtClean="0">
                <a:solidFill>
                  <a:srgbClr val="385723"/>
                </a:solidFill>
                <a:latin typeface="Calibri" charset="0"/>
                <a:ea typeface="Calibri" charset="0"/>
                <a:cs typeface="Calibri" charset="0"/>
              </a:rPr>
              <a:t>MFA</a:t>
            </a:r>
            <a:endParaRPr lang="en-US" sz="2000" baseline="30000" dirty="0">
              <a:solidFill>
                <a:srgbClr val="38572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Oval 29"/>
          <p:cNvSpPr/>
          <p:nvPr/>
        </p:nvSpPr>
        <p:spPr>
          <a:xfrm rot="5400000">
            <a:off x="6826589" y="1476556"/>
            <a:ext cx="1737016" cy="5488605"/>
          </a:xfrm>
          <a:prstGeom prst="ellipse">
            <a:avLst/>
          </a:prstGeom>
          <a:solidFill>
            <a:schemeClr val="accent4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22931" y="4454857"/>
            <a:ext cx="986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NMF</a:t>
            </a:r>
          </a:p>
          <a:p>
            <a:pPr algn="ctr"/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tSNE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56932" y="4116302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SVM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randomForest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8280" y="3980041"/>
            <a:ext cx="130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GRridge</a:t>
            </a:r>
            <a:endParaRPr lang="en-US" sz="2000" dirty="0" smtClean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 err="1" smtClean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iBAG</a:t>
            </a:r>
            <a:endParaRPr lang="en-US" sz="2000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Oval 33"/>
          <p:cNvSpPr/>
          <p:nvPr/>
        </p:nvSpPr>
        <p:spPr>
          <a:xfrm rot="19905184">
            <a:off x="7338412" y="308896"/>
            <a:ext cx="2283664" cy="4765368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4" y="240631"/>
            <a:ext cx="6578600" cy="528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621" y="1019318"/>
            <a:ext cx="5091779" cy="327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laughingsquid.com</a:t>
            </a:r>
            <a:r>
              <a:rPr lang="en-US" dirty="0"/>
              <a:t>/mythical-creatures-</a:t>
            </a:r>
            <a:r>
              <a:rPr lang="en-US" dirty="0" err="1"/>
              <a:t>venn</a:t>
            </a:r>
            <a:r>
              <a:rPr lang="en-US" dirty="0"/>
              <a:t>-diagram/</a:t>
            </a:r>
          </a:p>
        </p:txBody>
      </p:sp>
    </p:spTree>
    <p:extLst>
      <p:ext uri="{BB962C8B-B14F-4D97-AF65-F5344CB8AC3E}">
        <p14:creationId xmlns:p14="http://schemas.microsoft.com/office/powerpoint/2010/main" val="108242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" y="-84221"/>
            <a:ext cx="5905382" cy="5759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4992" y="2795504"/>
            <a:ext cx="3624966" cy="79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www.r-bloggers.com</a:t>
            </a:r>
            <a:r>
              <a:rPr lang="en-US" dirty="0"/>
              <a:t>/</a:t>
            </a:r>
            <a:r>
              <a:rPr lang="en-US" dirty="0" err="1"/>
              <a:t>vennpier</a:t>
            </a:r>
            <a:r>
              <a:rPr lang="en-US" dirty="0"/>
              <a:t>-combination-of-</a:t>
            </a:r>
            <a:r>
              <a:rPr lang="en-US" dirty="0" err="1"/>
              <a:t>venn</a:t>
            </a:r>
            <a:r>
              <a:rPr lang="en-US" dirty="0"/>
              <a:t>-diagram-and-pie-chart-in-r/</a:t>
            </a:r>
          </a:p>
        </p:txBody>
      </p:sp>
    </p:spTree>
    <p:extLst>
      <p:ext uri="{BB962C8B-B14F-4D97-AF65-F5344CB8AC3E}">
        <p14:creationId xmlns:p14="http://schemas.microsoft.com/office/powerpoint/2010/main" val="91681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475</Words>
  <Application>Microsoft Macintosh PowerPoint</Application>
  <PresentationFormat>Custom</PresentationFormat>
  <Paragraphs>284</Paragraphs>
  <Slides>10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Courier</vt:lpstr>
      <vt:lpstr>Courier New</vt:lpstr>
      <vt:lpstr>Times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Kim-Anh Le Cao</dc:creator>
  <cp:lastModifiedBy>Kim-Anh Le Cao</cp:lastModifiedBy>
  <cp:revision>67</cp:revision>
  <cp:lastPrinted>2018-03-19T23:52:26Z</cp:lastPrinted>
  <dcterms:created xsi:type="dcterms:W3CDTF">2018-02-18T21:25:59Z</dcterms:created>
  <dcterms:modified xsi:type="dcterms:W3CDTF">2018-03-19T23:52:29Z</dcterms:modified>
</cp:coreProperties>
</file>