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7"/>
    <p:restoredTop sz="95890" autoAdjust="0"/>
  </p:normalViewPr>
  <p:slideViewPr>
    <p:cSldViewPr snapToGrid="0" snapToObjects="1">
      <p:cViewPr>
        <p:scale>
          <a:sx n="161" d="100"/>
          <a:sy n="161" d="100"/>
        </p:scale>
        <p:origin x="144" y="-8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F4B57-2BD9-6742-BF9B-190B2428E176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2278A-1039-A44F-8E87-F6DA615B5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5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Amrit</a:t>
            </a:r>
            <a:r>
              <a:rPr lang="en-US" dirty="0" smtClean="0"/>
              <a:t>: I tried to make a clear distinction</a:t>
            </a:r>
            <a:r>
              <a:rPr lang="en-US" baseline="0" dirty="0" smtClean="0"/>
              <a:t> btw every approach (visually)</a:t>
            </a:r>
          </a:p>
          <a:p>
            <a:r>
              <a:rPr lang="en-US" baseline="0" dirty="0" smtClean="0"/>
              <a:t>Still unsure how to represent the </a:t>
            </a:r>
            <a:r>
              <a:rPr lang="en-US" baseline="0" dirty="0" err="1" smtClean="0"/>
              <a:t>omics</a:t>
            </a:r>
            <a:r>
              <a:rPr lang="en-US" baseline="0" dirty="0" smtClean="0"/>
              <a:t> data sets: they are measured on the same individuals and so a ‘horizontal’ </a:t>
            </a:r>
            <a:r>
              <a:rPr lang="en-US" baseline="0" dirty="0" err="1" smtClean="0"/>
              <a:t>vis</a:t>
            </a:r>
            <a:r>
              <a:rPr lang="en-US" baseline="0" dirty="0" smtClean="0"/>
              <a:t> would make sense. But in bioinformatics sense, researchers refer to it as ‘vertical’ integration, so up to you (will gain some space vertically)</a:t>
            </a:r>
          </a:p>
          <a:p>
            <a:r>
              <a:rPr lang="en-US" baseline="0" dirty="0" smtClean="0"/>
              <a:t>I tried to simply the text – I removed the design matrix for DIABLO as I think it is too technical for an intro figure.</a:t>
            </a:r>
          </a:p>
          <a:p>
            <a:r>
              <a:rPr lang="en-US" baseline="0" dirty="0" smtClean="0"/>
              <a:t>The * could be removed and mentioned in the legend maybe? (or remove the </a:t>
            </a:r>
            <a:r>
              <a:rPr lang="en-US" baseline="0" dirty="0" err="1" smtClean="0"/>
              <a:t>asterix</a:t>
            </a:r>
            <a:r>
              <a:rPr lang="en-US" baseline="0" dirty="0" smtClean="0"/>
              <a:t> completely, as the legend should be self explanatory</a:t>
            </a:r>
          </a:p>
          <a:p>
            <a:r>
              <a:rPr lang="en-US" baseline="0" dirty="0" smtClean="0"/>
              <a:t>I would like to put a more curly link in </a:t>
            </a:r>
            <a:r>
              <a:rPr lang="en-US" baseline="0" dirty="0" err="1" smtClean="0"/>
              <a:t>diablo</a:t>
            </a:r>
            <a:r>
              <a:rPr lang="en-US" baseline="0" dirty="0" smtClean="0"/>
              <a:t>, but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struggle with ppt.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2278A-1039-A44F-8E87-F6DA615B54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80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Amrit</a:t>
            </a:r>
            <a:r>
              <a:rPr lang="en-US" dirty="0" smtClean="0"/>
              <a:t>: I tried to make a clear distinction</a:t>
            </a:r>
            <a:r>
              <a:rPr lang="en-US" baseline="0" dirty="0" smtClean="0"/>
              <a:t> btw every approach (visually)</a:t>
            </a:r>
          </a:p>
          <a:p>
            <a:r>
              <a:rPr lang="en-US" baseline="0" dirty="0" smtClean="0"/>
              <a:t>Still unsure how to represent the </a:t>
            </a:r>
            <a:r>
              <a:rPr lang="en-US" baseline="0" dirty="0" err="1" smtClean="0"/>
              <a:t>omics</a:t>
            </a:r>
            <a:r>
              <a:rPr lang="en-US" baseline="0" dirty="0" smtClean="0"/>
              <a:t> data sets: they are measured on the same individuals and so a ‘horizontal’ </a:t>
            </a:r>
            <a:r>
              <a:rPr lang="en-US" baseline="0" dirty="0" err="1" smtClean="0"/>
              <a:t>vis</a:t>
            </a:r>
            <a:r>
              <a:rPr lang="en-US" baseline="0" dirty="0" smtClean="0"/>
              <a:t> would make sense. But in bioinformatics sense, researchers refer to it as ‘vertical’ integration, so up to you (will gain some space vertically)</a:t>
            </a:r>
          </a:p>
          <a:p>
            <a:r>
              <a:rPr lang="en-US" baseline="0" dirty="0" smtClean="0"/>
              <a:t>I tried to simply the text – I removed the design matrix for DIABLO as I think it is too technical for an intro figure.</a:t>
            </a:r>
          </a:p>
          <a:p>
            <a:r>
              <a:rPr lang="en-US" baseline="0" dirty="0" smtClean="0"/>
              <a:t>The * could be removed and mentioned in the legend maybe? (or remove the </a:t>
            </a:r>
            <a:r>
              <a:rPr lang="en-US" baseline="0" dirty="0" err="1" smtClean="0"/>
              <a:t>asterix</a:t>
            </a:r>
            <a:r>
              <a:rPr lang="en-US" baseline="0" dirty="0" smtClean="0"/>
              <a:t> completely, as the legend should be self explanatory</a:t>
            </a:r>
          </a:p>
          <a:p>
            <a:r>
              <a:rPr lang="en-US" baseline="0" dirty="0" smtClean="0"/>
              <a:t>I would like to put a more curly link in </a:t>
            </a:r>
            <a:r>
              <a:rPr lang="en-US" baseline="0" dirty="0" err="1" smtClean="0"/>
              <a:t>diablo</a:t>
            </a:r>
            <a:r>
              <a:rPr lang="en-US" baseline="0" dirty="0" smtClean="0"/>
              <a:t>, but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struggle with ppt.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2278A-1039-A44F-8E87-F6DA615B54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45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Amrit</a:t>
            </a:r>
            <a:r>
              <a:rPr lang="en-US" dirty="0" smtClean="0"/>
              <a:t>: I tried to make a clear distinction</a:t>
            </a:r>
            <a:r>
              <a:rPr lang="en-US" baseline="0" dirty="0" smtClean="0"/>
              <a:t> btw every approach (visually)</a:t>
            </a:r>
          </a:p>
          <a:p>
            <a:r>
              <a:rPr lang="en-US" baseline="0" dirty="0" smtClean="0"/>
              <a:t>Still unsure how to represent the </a:t>
            </a:r>
            <a:r>
              <a:rPr lang="en-US" baseline="0" dirty="0" err="1" smtClean="0"/>
              <a:t>omics</a:t>
            </a:r>
            <a:r>
              <a:rPr lang="en-US" baseline="0" dirty="0" smtClean="0"/>
              <a:t> data sets: they are measured on the same individuals and so a ‘horizontal’ </a:t>
            </a:r>
            <a:r>
              <a:rPr lang="en-US" baseline="0" dirty="0" err="1" smtClean="0"/>
              <a:t>vis</a:t>
            </a:r>
            <a:r>
              <a:rPr lang="en-US" baseline="0" dirty="0" smtClean="0"/>
              <a:t> would make sense. But in bioinformatics sense, researchers refer to it as ‘vertical’ integration, so up to you (will gain some space vertically)</a:t>
            </a:r>
          </a:p>
          <a:p>
            <a:r>
              <a:rPr lang="en-US" baseline="0" dirty="0" smtClean="0"/>
              <a:t>I tried to simply the text – I removed the design matrix for DIABLO as I think it is too technical for an intro figure.</a:t>
            </a:r>
          </a:p>
          <a:p>
            <a:r>
              <a:rPr lang="en-US" baseline="0" dirty="0" smtClean="0"/>
              <a:t>The * could be removed and mentioned in the legend maybe? (or remove the </a:t>
            </a:r>
            <a:r>
              <a:rPr lang="en-US" baseline="0" dirty="0" err="1" smtClean="0"/>
              <a:t>asterix</a:t>
            </a:r>
            <a:r>
              <a:rPr lang="en-US" baseline="0" dirty="0" smtClean="0"/>
              <a:t> completely, as the legend should be self explanatory</a:t>
            </a:r>
          </a:p>
          <a:p>
            <a:r>
              <a:rPr lang="en-US" baseline="0" dirty="0" smtClean="0"/>
              <a:t>I would like to put a more curly link in </a:t>
            </a:r>
            <a:r>
              <a:rPr lang="en-US" baseline="0" dirty="0" err="1" smtClean="0"/>
              <a:t>diablo</a:t>
            </a:r>
            <a:r>
              <a:rPr lang="en-US" baseline="0" dirty="0" smtClean="0"/>
              <a:t>, but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struggle with ppt.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2278A-1039-A44F-8E87-F6DA615B54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16B6-1A6B-7F42-A5F7-4E1ECF98D875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26A-EB54-D744-B6A3-8F47BB24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9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16B6-1A6B-7F42-A5F7-4E1ECF98D875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26A-EB54-D744-B6A3-8F47BB24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16B6-1A6B-7F42-A5F7-4E1ECF98D875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26A-EB54-D744-B6A3-8F47BB24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16B6-1A6B-7F42-A5F7-4E1ECF98D875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26A-EB54-D744-B6A3-8F47BB24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16B6-1A6B-7F42-A5F7-4E1ECF98D875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26A-EB54-D744-B6A3-8F47BB24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0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16B6-1A6B-7F42-A5F7-4E1ECF98D875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26A-EB54-D744-B6A3-8F47BB24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16B6-1A6B-7F42-A5F7-4E1ECF98D875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26A-EB54-D744-B6A3-8F47BB24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16B6-1A6B-7F42-A5F7-4E1ECF98D875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26A-EB54-D744-B6A3-8F47BB24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7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16B6-1A6B-7F42-A5F7-4E1ECF98D875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26A-EB54-D744-B6A3-8F47BB24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5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16B6-1A6B-7F42-A5F7-4E1ECF98D875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26A-EB54-D744-B6A3-8F47BB24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5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16B6-1A6B-7F42-A5F7-4E1ECF98D875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B26A-EB54-D744-B6A3-8F47BB24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2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816B6-1A6B-7F42-A5F7-4E1ECF98D875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B26A-EB54-D744-B6A3-8F47BB242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1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/>
          <p:cNvSpPr/>
          <p:nvPr/>
        </p:nvSpPr>
        <p:spPr>
          <a:xfrm rot="5400000">
            <a:off x="7730281" y="4651424"/>
            <a:ext cx="2133514" cy="628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 rot="5400000">
            <a:off x="7110307" y="4654999"/>
            <a:ext cx="2129309" cy="625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 rot="5400000">
            <a:off x="5457008" y="4632955"/>
            <a:ext cx="2132712" cy="666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 rot="5400000">
            <a:off x="6056470" y="4686989"/>
            <a:ext cx="2133512" cy="5571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8470805" y="970241"/>
            <a:ext cx="688607" cy="1768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818203" y="974131"/>
            <a:ext cx="669444" cy="17682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404968" y="972017"/>
            <a:ext cx="455293" cy="1768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856393" y="974740"/>
            <a:ext cx="548336" cy="17682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111197" y="3903008"/>
            <a:ext cx="2946494" cy="2129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 rot="5400000">
            <a:off x="6555110" y="4727187"/>
            <a:ext cx="2133513" cy="476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Rectangle 205"/>
          <p:cNvSpPr/>
          <p:nvPr/>
        </p:nvSpPr>
        <p:spPr>
          <a:xfrm>
            <a:off x="2838781" y="3898826"/>
            <a:ext cx="3354319" cy="21335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859532" y="974108"/>
            <a:ext cx="3354319" cy="17604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9147933" y="965967"/>
            <a:ext cx="2909758" cy="1776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6215703" y="974108"/>
            <a:ext cx="664807" cy="1768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958943" y="1568698"/>
            <a:ext cx="3112723" cy="588474"/>
            <a:chOff x="1466666" y="739504"/>
            <a:chExt cx="3111461" cy="346843"/>
          </a:xfrm>
        </p:grpSpPr>
        <p:sp>
          <p:nvSpPr>
            <p:cNvPr id="133" name="Rectangle 132"/>
            <p:cNvSpPr/>
            <p:nvPr/>
          </p:nvSpPr>
          <p:spPr>
            <a:xfrm>
              <a:off x="1466666" y="739505"/>
              <a:ext cx="440088" cy="34684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512543" y="739504"/>
              <a:ext cx="456120" cy="3468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tint val="66000"/>
                    <a:satMod val="160000"/>
                  </a:schemeClr>
                </a:gs>
                <a:gs pos="50000">
                  <a:schemeClr val="accent1">
                    <a:lumMod val="50000"/>
                    <a:tint val="44500"/>
                    <a:satMod val="160000"/>
                  </a:schemeClr>
                </a:gs>
                <a:gs pos="100000">
                  <a:schemeClr val="accent1">
                    <a:lumMod val="5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412596" y="739505"/>
              <a:ext cx="437796" cy="346841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0"/>
                    <a:tint val="66000"/>
                    <a:satMod val="160000"/>
                  </a:schemeClr>
                </a:gs>
                <a:gs pos="50000">
                  <a:schemeClr val="accent2">
                    <a:lumMod val="50000"/>
                    <a:tint val="44500"/>
                    <a:satMod val="160000"/>
                  </a:schemeClr>
                </a:gs>
                <a:gs pos="100000">
                  <a:schemeClr val="accent2">
                    <a:lumMod val="5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850392" y="739505"/>
              <a:ext cx="662151" cy="346841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834528" y="739505"/>
              <a:ext cx="578068" cy="346841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0"/>
                    <a:tint val="66000"/>
                    <a:satMod val="160000"/>
                  </a:schemeClr>
                </a:gs>
                <a:gs pos="50000">
                  <a:schemeClr val="accent6">
                    <a:lumMod val="50000"/>
                    <a:tint val="44500"/>
                    <a:satMod val="160000"/>
                  </a:schemeClr>
                </a:gs>
                <a:gs pos="100000">
                  <a:schemeClr val="accent6">
                    <a:lumMod val="5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0" name="Straight Arrow Connector 139"/>
            <p:cNvCxnSpPr>
              <a:stCxn id="134" idx="3"/>
              <a:endCxn id="148" idx="1"/>
            </p:cNvCxnSpPr>
            <p:nvPr/>
          </p:nvCxnSpPr>
          <p:spPr>
            <a:xfrm>
              <a:off x="3968663" y="912925"/>
              <a:ext cx="336196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4304859" y="739506"/>
              <a:ext cx="273268" cy="3468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tint val="66000"/>
                    <a:satMod val="160000"/>
                  </a:schemeClr>
                </a:gs>
                <a:gs pos="50000">
                  <a:schemeClr val="accent1">
                    <a:lumMod val="50000"/>
                    <a:tint val="44500"/>
                    <a:satMod val="160000"/>
                  </a:schemeClr>
                </a:gs>
                <a:gs pos="100000">
                  <a:schemeClr val="accent1">
                    <a:lumMod val="5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Y</a:t>
              </a:r>
            </a:p>
          </p:txBody>
        </p:sp>
      </p:grpSp>
      <p:sp>
        <p:nvSpPr>
          <p:cNvPr id="243" name="TextBox 242"/>
          <p:cNvSpPr txBox="1"/>
          <p:nvPr/>
        </p:nvSpPr>
        <p:spPr>
          <a:xfrm>
            <a:off x="3003912" y="989497"/>
            <a:ext cx="20782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CONCATENATION</a:t>
            </a:r>
            <a:endParaRPr lang="en-US" sz="1700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6256136" y="974108"/>
            <a:ext cx="153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ENSEMBLE</a:t>
            </a:r>
            <a:endParaRPr lang="en-US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9310813" y="993891"/>
            <a:ext cx="104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DIABLO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471373" y="312467"/>
            <a:ext cx="262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INTEGRATIVE MODELS</a:t>
            </a:r>
            <a:endParaRPr lang="en-US" b="1" dirty="0"/>
          </a:p>
        </p:txBody>
      </p:sp>
      <p:sp>
        <p:nvSpPr>
          <p:cNvPr id="247" name="TextBox 246"/>
          <p:cNvSpPr txBox="1"/>
          <p:nvPr/>
        </p:nvSpPr>
        <p:spPr>
          <a:xfrm>
            <a:off x="5714056" y="3482595"/>
            <a:ext cx="364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CLASS PREDICTION </a:t>
            </a:r>
            <a:r>
              <a:rPr lang="en-US" dirty="0" smtClean="0"/>
              <a:t>on new subject</a:t>
            </a:r>
            <a:endParaRPr lang="en-US" b="1" dirty="0"/>
          </a:p>
        </p:txBody>
      </p:sp>
      <p:sp>
        <p:nvSpPr>
          <p:cNvPr id="288" name="Rectangle 287"/>
          <p:cNvSpPr/>
          <p:nvPr/>
        </p:nvSpPr>
        <p:spPr>
          <a:xfrm>
            <a:off x="6350431" y="4269769"/>
            <a:ext cx="347835" cy="3421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2" name="Triangle 291"/>
          <p:cNvSpPr/>
          <p:nvPr/>
        </p:nvSpPr>
        <p:spPr>
          <a:xfrm>
            <a:off x="6443063" y="5225390"/>
            <a:ext cx="204171" cy="166889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Diamond 292"/>
          <p:cNvSpPr/>
          <p:nvPr/>
        </p:nvSpPr>
        <p:spPr>
          <a:xfrm>
            <a:off x="7573776" y="5224143"/>
            <a:ext cx="193638" cy="172226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7033380" y="5230325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96" name="Oval 295"/>
          <p:cNvSpPr/>
          <p:nvPr/>
        </p:nvSpPr>
        <p:spPr>
          <a:xfrm>
            <a:off x="8085856" y="5207613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97" name="Oval 296"/>
          <p:cNvSpPr/>
          <p:nvPr/>
        </p:nvSpPr>
        <p:spPr>
          <a:xfrm>
            <a:off x="8767445" y="5207613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303" name="Straight Arrow Connector 302"/>
          <p:cNvCxnSpPr/>
          <p:nvPr/>
        </p:nvCxnSpPr>
        <p:spPr>
          <a:xfrm>
            <a:off x="6539415" y="4620588"/>
            <a:ext cx="3039" cy="54612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6294915" y="4696820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1</a:t>
            </a:r>
            <a:endParaRPr lang="en-US" sz="1200" dirty="0"/>
          </a:p>
        </p:txBody>
      </p:sp>
      <p:sp>
        <p:nvSpPr>
          <p:cNvPr id="316" name="TextBox 315"/>
          <p:cNvSpPr txBox="1"/>
          <p:nvPr/>
        </p:nvSpPr>
        <p:spPr>
          <a:xfrm>
            <a:off x="6850398" y="4693391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2</a:t>
            </a:r>
            <a:endParaRPr lang="en-US" sz="1200" dirty="0"/>
          </a:p>
        </p:txBody>
      </p:sp>
      <p:sp>
        <p:nvSpPr>
          <p:cNvPr id="317" name="TextBox 316"/>
          <p:cNvSpPr txBox="1"/>
          <p:nvPr/>
        </p:nvSpPr>
        <p:spPr>
          <a:xfrm>
            <a:off x="7928900" y="4696820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4</a:t>
            </a:r>
            <a:endParaRPr lang="en-US" sz="1200" dirty="0"/>
          </a:p>
        </p:txBody>
      </p:sp>
      <p:sp>
        <p:nvSpPr>
          <p:cNvPr id="318" name="TextBox 317"/>
          <p:cNvSpPr txBox="1"/>
          <p:nvPr/>
        </p:nvSpPr>
        <p:spPr>
          <a:xfrm>
            <a:off x="7430709" y="4704226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3</a:t>
            </a:r>
            <a:endParaRPr lang="en-US" sz="1200" dirty="0"/>
          </a:p>
        </p:txBody>
      </p:sp>
      <p:sp>
        <p:nvSpPr>
          <p:cNvPr id="319" name="TextBox 318"/>
          <p:cNvSpPr txBox="1"/>
          <p:nvPr/>
        </p:nvSpPr>
        <p:spPr>
          <a:xfrm>
            <a:off x="8598822" y="4696820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5</a:t>
            </a:r>
            <a:endParaRPr lang="en-US" sz="1200" dirty="0"/>
          </a:p>
        </p:txBody>
      </p:sp>
      <p:sp>
        <p:nvSpPr>
          <p:cNvPr id="335" name="Right Brace 334"/>
          <p:cNvSpPr/>
          <p:nvPr/>
        </p:nvSpPr>
        <p:spPr>
          <a:xfrm rot="5400000">
            <a:off x="7533394" y="4440719"/>
            <a:ext cx="301214" cy="2302185"/>
          </a:xfrm>
          <a:prstGeom prst="rightBrace">
            <a:avLst>
              <a:gd name="adj1" fmla="val 8333"/>
              <a:gd name="adj2" fmla="val 51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/>
          <p:cNvSpPr/>
          <p:nvPr/>
        </p:nvSpPr>
        <p:spPr>
          <a:xfrm>
            <a:off x="7557049" y="5811329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9240239" y="4539758"/>
            <a:ext cx="973844" cy="6843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DIABLO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classifier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0" name="Triangle 319"/>
          <p:cNvSpPr/>
          <p:nvPr/>
        </p:nvSpPr>
        <p:spPr>
          <a:xfrm>
            <a:off x="11178227" y="4137588"/>
            <a:ext cx="204171" cy="166889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Diamond 320"/>
          <p:cNvSpPr/>
          <p:nvPr/>
        </p:nvSpPr>
        <p:spPr>
          <a:xfrm>
            <a:off x="11172736" y="4771096"/>
            <a:ext cx="193638" cy="172226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11194252" y="4455434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23" name="Oval 322"/>
          <p:cNvSpPr/>
          <p:nvPr/>
        </p:nvSpPr>
        <p:spPr>
          <a:xfrm>
            <a:off x="11210276" y="5074788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24" name="Oval 323"/>
          <p:cNvSpPr/>
          <p:nvPr/>
        </p:nvSpPr>
        <p:spPr>
          <a:xfrm>
            <a:off x="11210276" y="5474446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325" name="Straight Arrow Connector 324"/>
          <p:cNvCxnSpPr/>
          <p:nvPr/>
        </p:nvCxnSpPr>
        <p:spPr>
          <a:xfrm flipV="1">
            <a:off x="10214083" y="4269340"/>
            <a:ext cx="843535" cy="62062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 flipV="1">
            <a:off x="10214083" y="4611532"/>
            <a:ext cx="843535" cy="278428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/>
          <p:nvPr/>
        </p:nvCxnSpPr>
        <p:spPr>
          <a:xfrm flipV="1">
            <a:off x="10214083" y="4889959"/>
            <a:ext cx="843535" cy="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>
            <a:off x="10214083" y="4889960"/>
            <a:ext cx="843535" cy="27716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>
            <a:off x="10214083" y="4889960"/>
            <a:ext cx="843535" cy="6768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>
            <a:off x="10749954" y="4091401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X</a:t>
            </a:r>
            <a:r>
              <a:rPr lang="en-US" sz="1200" baseline="-25000" smtClean="0"/>
              <a:t>1</a:t>
            </a:r>
            <a:endParaRPr lang="en-US" sz="1200" dirty="0"/>
          </a:p>
        </p:txBody>
      </p:sp>
      <p:sp>
        <p:nvSpPr>
          <p:cNvPr id="331" name="TextBox 330"/>
          <p:cNvSpPr txBox="1"/>
          <p:nvPr/>
        </p:nvSpPr>
        <p:spPr>
          <a:xfrm>
            <a:off x="10752006" y="4407839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2</a:t>
            </a:r>
            <a:endParaRPr lang="en-US" sz="1200" dirty="0"/>
          </a:p>
        </p:txBody>
      </p:sp>
      <p:sp>
        <p:nvSpPr>
          <p:cNvPr id="332" name="TextBox 331"/>
          <p:cNvSpPr txBox="1"/>
          <p:nvPr/>
        </p:nvSpPr>
        <p:spPr>
          <a:xfrm>
            <a:off x="10752006" y="4891187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4</a:t>
            </a:r>
            <a:endParaRPr lang="en-US" sz="1200" dirty="0"/>
          </a:p>
        </p:txBody>
      </p:sp>
      <p:sp>
        <p:nvSpPr>
          <p:cNvPr id="333" name="TextBox 332"/>
          <p:cNvSpPr txBox="1"/>
          <p:nvPr/>
        </p:nvSpPr>
        <p:spPr>
          <a:xfrm>
            <a:off x="10752006" y="4653391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3</a:t>
            </a:r>
            <a:endParaRPr lang="en-US" sz="1200" dirty="0"/>
          </a:p>
        </p:txBody>
      </p:sp>
      <p:sp>
        <p:nvSpPr>
          <p:cNvPr id="334" name="TextBox 333"/>
          <p:cNvSpPr txBox="1"/>
          <p:nvPr/>
        </p:nvSpPr>
        <p:spPr>
          <a:xfrm>
            <a:off x="10751636" y="5182860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5</a:t>
            </a:r>
            <a:endParaRPr lang="en-US" sz="1200" dirty="0"/>
          </a:p>
        </p:txBody>
      </p:sp>
      <p:sp>
        <p:nvSpPr>
          <p:cNvPr id="336" name="Right Brace 335"/>
          <p:cNvSpPr/>
          <p:nvPr/>
        </p:nvSpPr>
        <p:spPr>
          <a:xfrm>
            <a:off x="11342553" y="4048132"/>
            <a:ext cx="301214" cy="16836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11697860" y="4779062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7861067" y="6088855"/>
            <a:ext cx="40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Majority Vote or Weighted prediction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033518" y="2724677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 flipV="1">
            <a:off x="16060151" y="4867412"/>
            <a:ext cx="3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984336" y="4482736"/>
            <a:ext cx="2927235" cy="684385"/>
            <a:chOff x="3448249" y="4011772"/>
            <a:chExt cx="2927235" cy="684385"/>
          </a:xfrm>
        </p:grpSpPr>
        <p:sp>
          <p:nvSpPr>
            <p:cNvPr id="286" name="Rectangle 285"/>
            <p:cNvSpPr/>
            <p:nvPr/>
          </p:nvSpPr>
          <p:spPr>
            <a:xfrm>
              <a:off x="3448249" y="4011772"/>
              <a:ext cx="1633941" cy="6843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CONCATENATION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classifier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6203362" y="4243497"/>
              <a:ext cx="172122" cy="18466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cxnSp>
          <p:nvCxnSpPr>
            <p:cNvPr id="299" name="Straight Arrow Connector 298"/>
            <p:cNvCxnSpPr>
              <a:stCxn id="286" idx="3"/>
            </p:cNvCxnSpPr>
            <p:nvPr/>
          </p:nvCxnSpPr>
          <p:spPr>
            <a:xfrm flipV="1">
              <a:off x="5082190" y="4349022"/>
              <a:ext cx="1063305" cy="494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5082318" y="4037414"/>
              <a:ext cx="413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1</a:t>
              </a:r>
              <a:endParaRPr lang="en-US" sz="12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81282" y="4035161"/>
              <a:ext cx="413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2</a:t>
              </a:r>
              <a:endParaRPr lang="en-US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475048" y="4039369"/>
              <a:ext cx="413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3</a:t>
              </a:r>
              <a:endParaRPr lang="en-US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665063" y="4055696"/>
              <a:ext cx="413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4</a:t>
              </a:r>
              <a:endParaRPr lang="en-US" sz="12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824708" y="4045638"/>
              <a:ext cx="413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5</a:t>
              </a:r>
              <a:endParaRPr lang="en-US" sz="12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292929" y="826119"/>
            <a:ext cx="126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henotype</a:t>
            </a:r>
            <a:endParaRPr lang="en-US" b="1" dirty="0"/>
          </a:p>
        </p:txBody>
      </p:sp>
      <p:sp>
        <p:nvSpPr>
          <p:cNvPr id="145" name="Rectangle 144"/>
          <p:cNvSpPr/>
          <p:nvPr/>
        </p:nvSpPr>
        <p:spPr>
          <a:xfrm>
            <a:off x="374925" y="1258181"/>
            <a:ext cx="246159" cy="653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6" name="Triangle 353"/>
          <p:cNvSpPr/>
          <p:nvPr/>
        </p:nvSpPr>
        <p:spPr>
          <a:xfrm>
            <a:off x="890357" y="1245738"/>
            <a:ext cx="183916" cy="166889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7" name="Diamond 146"/>
          <p:cNvSpPr/>
          <p:nvPr/>
        </p:nvSpPr>
        <p:spPr>
          <a:xfrm>
            <a:off x="903315" y="1755969"/>
            <a:ext cx="174428" cy="172226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903315" y="1475412"/>
            <a:ext cx="155047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032125" y="1190952"/>
            <a:ext cx="76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40083" y="1434022"/>
            <a:ext cx="76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2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58362" y="1718971"/>
            <a:ext cx="76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3</a:t>
            </a:r>
            <a:endParaRPr lang="en-US" sz="1400" dirty="0"/>
          </a:p>
        </p:txBody>
      </p:sp>
      <p:sp>
        <p:nvSpPr>
          <p:cNvPr id="161" name="Rectangle 160"/>
          <p:cNvSpPr/>
          <p:nvPr/>
        </p:nvSpPr>
        <p:spPr>
          <a:xfrm>
            <a:off x="1995672" y="1158774"/>
            <a:ext cx="665898" cy="33995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 x</a:t>
            </a:r>
            <a:r>
              <a:rPr lang="en-US" sz="1000" baseline="-25000" dirty="0" smtClean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P</a:t>
            </a:r>
            <a:r>
              <a:rPr lang="en-US" sz="1000" baseline="-25000" dirty="0" smtClean="0">
                <a:solidFill>
                  <a:schemeClr val="tx1"/>
                </a:solidFill>
              </a:rPr>
              <a:t>1)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966346" y="2892436"/>
            <a:ext cx="695224" cy="3881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 x P</a:t>
            </a:r>
            <a:r>
              <a:rPr lang="en-US" sz="1000" baseline="-25000" dirty="0" smtClean="0">
                <a:solidFill>
                  <a:schemeClr val="tx1"/>
                </a:solidFill>
              </a:rPr>
              <a:t>5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995700" y="1966247"/>
            <a:ext cx="602902" cy="42800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 x P</a:t>
            </a:r>
            <a:r>
              <a:rPr lang="en-US" sz="1000" baseline="-25000" dirty="0" smtClean="0">
                <a:solidFill>
                  <a:schemeClr val="tx1"/>
                </a:solidFill>
              </a:rPr>
              <a:t>3)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977905" y="2462889"/>
            <a:ext cx="673482" cy="36145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 x P</a:t>
            </a:r>
            <a:r>
              <a:rPr lang="en-US" sz="1000" baseline="-25000" dirty="0" smtClean="0">
                <a:solidFill>
                  <a:schemeClr val="tx1"/>
                </a:solidFill>
              </a:rPr>
              <a:t>4)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994852" y="1556539"/>
            <a:ext cx="759584" cy="35472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 </a:t>
            </a:r>
            <a:r>
              <a:rPr lang="en-US" sz="1000" dirty="0">
                <a:solidFill>
                  <a:schemeClr val="tx1"/>
                </a:solidFill>
              </a:rPr>
              <a:t>x</a:t>
            </a:r>
            <a:r>
              <a:rPr lang="en-US" sz="1000" baseline="-25000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P</a:t>
            </a:r>
            <a:r>
              <a:rPr lang="en-US" sz="1000" baseline="-25000" dirty="0" smtClean="0">
                <a:solidFill>
                  <a:schemeClr val="tx1"/>
                </a:solidFill>
              </a:rPr>
              <a:t>2)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980192" y="816955"/>
            <a:ext cx="95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omics</a:t>
            </a:r>
            <a:endParaRPr lang="en-US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1048333" y="345029"/>
            <a:ext cx="124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198" name="Rectangle 197"/>
          <p:cNvSpPr/>
          <p:nvPr/>
        </p:nvSpPr>
        <p:spPr>
          <a:xfrm>
            <a:off x="9315346" y="1999414"/>
            <a:ext cx="384278" cy="26511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1424173" y="1995143"/>
            <a:ext cx="395217" cy="2743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0274556" y="1992577"/>
            <a:ext cx="464611" cy="2719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0788245" y="1995143"/>
            <a:ext cx="586850" cy="27431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9731821" y="1990216"/>
            <a:ext cx="476776" cy="27431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3" name="Straight Arrow Connector 202"/>
          <p:cNvCxnSpPr>
            <a:stCxn id="159" idx="2"/>
            <a:endCxn id="200" idx="0"/>
          </p:cNvCxnSpPr>
          <p:nvPr/>
        </p:nvCxnSpPr>
        <p:spPr>
          <a:xfrm flipH="1">
            <a:off x="10506862" y="1498729"/>
            <a:ext cx="46109" cy="4938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59" idx="2"/>
            <a:endCxn id="202" idx="0"/>
          </p:cNvCxnSpPr>
          <p:nvPr/>
        </p:nvCxnSpPr>
        <p:spPr>
          <a:xfrm flipH="1">
            <a:off x="9970209" y="1498729"/>
            <a:ext cx="582762" cy="49148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59" idx="2"/>
            <a:endCxn id="198" idx="0"/>
          </p:cNvCxnSpPr>
          <p:nvPr/>
        </p:nvCxnSpPr>
        <p:spPr>
          <a:xfrm flipH="1">
            <a:off x="9507485" y="1498729"/>
            <a:ext cx="1045486" cy="50068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59" idx="2"/>
            <a:endCxn id="199" idx="0"/>
          </p:cNvCxnSpPr>
          <p:nvPr/>
        </p:nvCxnSpPr>
        <p:spPr>
          <a:xfrm>
            <a:off x="10552971" y="1498729"/>
            <a:ext cx="1068811" cy="49641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59" idx="2"/>
            <a:endCxn id="201" idx="0"/>
          </p:cNvCxnSpPr>
          <p:nvPr/>
        </p:nvCxnSpPr>
        <p:spPr>
          <a:xfrm>
            <a:off x="10552971" y="1498729"/>
            <a:ext cx="528699" cy="49641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Arc 209"/>
          <p:cNvSpPr/>
          <p:nvPr/>
        </p:nvSpPr>
        <p:spPr>
          <a:xfrm rot="7696237">
            <a:off x="9354312" y="1242012"/>
            <a:ext cx="1248026" cy="1273854"/>
          </a:xfrm>
          <a:prstGeom prst="arc">
            <a:avLst>
              <a:gd name="adj1" fmla="val 16345949"/>
              <a:gd name="adj2" fmla="val 629578"/>
            </a:avLst>
          </a:prstGeom>
          <a:ln w="19050" cmpd="sng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Arc 195"/>
          <p:cNvSpPr/>
          <p:nvPr/>
        </p:nvSpPr>
        <p:spPr>
          <a:xfrm rot="8038807">
            <a:off x="9783950" y="1123128"/>
            <a:ext cx="1559148" cy="1446023"/>
          </a:xfrm>
          <a:prstGeom prst="arc">
            <a:avLst>
              <a:gd name="adj1" fmla="val 15920277"/>
              <a:gd name="adj2" fmla="val 629578"/>
            </a:avLst>
          </a:prstGeom>
          <a:ln w="1905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/>
          <p:cNvSpPr txBox="1"/>
          <p:nvPr/>
        </p:nvSpPr>
        <p:spPr>
          <a:xfrm>
            <a:off x="581663" y="141913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6471641" y="1546432"/>
            <a:ext cx="389756" cy="2718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510928" y="1536144"/>
            <a:ext cx="392835" cy="2649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448681" y="1541588"/>
            <a:ext cx="395587" cy="2635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892458" y="1541588"/>
            <a:ext cx="570280" cy="26353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903956" y="1541588"/>
            <a:ext cx="497863" cy="27180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8" name="Straight Arrow Connector 157"/>
          <p:cNvCxnSpPr>
            <a:endCxn id="261" idx="0"/>
          </p:cNvCxnSpPr>
          <p:nvPr/>
        </p:nvCxnSpPr>
        <p:spPr>
          <a:xfrm>
            <a:off x="6638911" y="1818237"/>
            <a:ext cx="1" cy="3185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7" idx="2"/>
            <a:endCxn id="114" idx="0"/>
          </p:cNvCxnSpPr>
          <p:nvPr/>
        </p:nvCxnSpPr>
        <p:spPr>
          <a:xfrm flipH="1">
            <a:off x="7152089" y="1813393"/>
            <a:ext cx="799" cy="3201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5" idx="2"/>
            <a:endCxn id="115" idx="0"/>
          </p:cNvCxnSpPr>
          <p:nvPr/>
        </p:nvCxnSpPr>
        <p:spPr>
          <a:xfrm>
            <a:off x="7646475" y="1805127"/>
            <a:ext cx="4576" cy="3141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6" idx="2"/>
            <a:endCxn id="117" idx="0"/>
          </p:cNvCxnSpPr>
          <p:nvPr/>
        </p:nvCxnSpPr>
        <p:spPr>
          <a:xfrm>
            <a:off x="8177598" y="1805126"/>
            <a:ext cx="5745" cy="2933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54" idx="2"/>
            <a:endCxn id="116" idx="0"/>
          </p:cNvCxnSpPr>
          <p:nvPr/>
        </p:nvCxnSpPr>
        <p:spPr>
          <a:xfrm flipH="1">
            <a:off x="8704445" y="1801060"/>
            <a:ext cx="2901" cy="2933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6532909" y="2136783"/>
            <a:ext cx="212005" cy="274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046086" y="2133501"/>
            <a:ext cx="212005" cy="274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545048" y="2119251"/>
            <a:ext cx="212005" cy="274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598442" y="2094376"/>
            <a:ext cx="212005" cy="26802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8077340" y="2098442"/>
            <a:ext cx="212005" cy="274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0446968" y="1230701"/>
            <a:ext cx="212005" cy="26802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926326" y="4279109"/>
            <a:ext cx="347835" cy="3421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583862" y="562329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1757609" y="458017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7469193" y="4269769"/>
            <a:ext cx="347835" cy="3421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8000173" y="4278396"/>
            <a:ext cx="347835" cy="3421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8667121" y="4281748"/>
            <a:ext cx="347835" cy="3421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7109495" y="4626063"/>
            <a:ext cx="3039" cy="54612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7665077" y="4621828"/>
            <a:ext cx="3039" cy="54612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8176078" y="4631139"/>
            <a:ext cx="3039" cy="54612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8837195" y="4621987"/>
            <a:ext cx="3039" cy="54612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31922" y="4027569"/>
            <a:ext cx="1715662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400" smtClean="0"/>
              <a:t>ENSEMBLE classifiers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73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/>
          <p:cNvSpPr/>
          <p:nvPr/>
        </p:nvSpPr>
        <p:spPr>
          <a:xfrm rot="5400000">
            <a:off x="7748543" y="1883190"/>
            <a:ext cx="2133514" cy="628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 rot="5400000">
            <a:off x="7128569" y="1886765"/>
            <a:ext cx="2129309" cy="625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 rot="5400000">
            <a:off x="5475270" y="1864721"/>
            <a:ext cx="2132712" cy="666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 rot="5400000">
            <a:off x="6074732" y="1918755"/>
            <a:ext cx="2133512" cy="5571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Rectangle 211"/>
          <p:cNvSpPr/>
          <p:nvPr/>
        </p:nvSpPr>
        <p:spPr>
          <a:xfrm>
            <a:off x="9129459" y="1134774"/>
            <a:ext cx="2946494" cy="2129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 rot="5400000">
            <a:off x="6573372" y="1958953"/>
            <a:ext cx="2133513" cy="476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Rectangle 205"/>
          <p:cNvSpPr/>
          <p:nvPr/>
        </p:nvSpPr>
        <p:spPr>
          <a:xfrm>
            <a:off x="2857043" y="1130592"/>
            <a:ext cx="3354319" cy="21335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/>
          <p:cNvSpPr txBox="1"/>
          <p:nvPr/>
        </p:nvSpPr>
        <p:spPr>
          <a:xfrm>
            <a:off x="6471373" y="312467"/>
            <a:ext cx="262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INTEGRATIVE MODELS</a:t>
            </a:r>
            <a:endParaRPr lang="en-US" b="1" dirty="0"/>
          </a:p>
        </p:txBody>
      </p:sp>
      <p:sp>
        <p:nvSpPr>
          <p:cNvPr id="247" name="TextBox 246"/>
          <p:cNvSpPr txBox="1"/>
          <p:nvPr/>
        </p:nvSpPr>
        <p:spPr>
          <a:xfrm>
            <a:off x="5732318" y="714361"/>
            <a:ext cx="364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CLASS PREDICTION </a:t>
            </a:r>
            <a:r>
              <a:rPr lang="en-US" dirty="0" smtClean="0"/>
              <a:t>on new subject</a:t>
            </a:r>
            <a:endParaRPr lang="en-US" b="1" dirty="0"/>
          </a:p>
        </p:txBody>
      </p:sp>
      <p:sp>
        <p:nvSpPr>
          <p:cNvPr id="288" name="Rectangle 287"/>
          <p:cNvSpPr/>
          <p:nvPr/>
        </p:nvSpPr>
        <p:spPr>
          <a:xfrm>
            <a:off x="6368693" y="1501535"/>
            <a:ext cx="347835" cy="3421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2" name="Triangle 291"/>
          <p:cNvSpPr/>
          <p:nvPr/>
        </p:nvSpPr>
        <p:spPr>
          <a:xfrm>
            <a:off x="6461325" y="2457156"/>
            <a:ext cx="204171" cy="166889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Diamond 292"/>
          <p:cNvSpPr/>
          <p:nvPr/>
        </p:nvSpPr>
        <p:spPr>
          <a:xfrm>
            <a:off x="7592038" y="2455909"/>
            <a:ext cx="193638" cy="172226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7051642" y="2462091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96" name="Oval 295"/>
          <p:cNvSpPr/>
          <p:nvPr/>
        </p:nvSpPr>
        <p:spPr>
          <a:xfrm>
            <a:off x="8104118" y="2439379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97" name="Oval 296"/>
          <p:cNvSpPr/>
          <p:nvPr/>
        </p:nvSpPr>
        <p:spPr>
          <a:xfrm>
            <a:off x="8785707" y="2439379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303" name="Straight Arrow Connector 302"/>
          <p:cNvCxnSpPr/>
          <p:nvPr/>
        </p:nvCxnSpPr>
        <p:spPr>
          <a:xfrm>
            <a:off x="6557677" y="1852354"/>
            <a:ext cx="3039" cy="54612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6313177" y="1928586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1</a:t>
            </a:r>
            <a:endParaRPr lang="en-US" sz="1200" dirty="0"/>
          </a:p>
        </p:txBody>
      </p:sp>
      <p:sp>
        <p:nvSpPr>
          <p:cNvPr id="316" name="TextBox 315"/>
          <p:cNvSpPr txBox="1"/>
          <p:nvPr/>
        </p:nvSpPr>
        <p:spPr>
          <a:xfrm>
            <a:off x="6868660" y="1925157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2</a:t>
            </a:r>
            <a:endParaRPr lang="en-US" sz="1200" dirty="0"/>
          </a:p>
        </p:txBody>
      </p:sp>
      <p:sp>
        <p:nvSpPr>
          <p:cNvPr id="317" name="TextBox 316"/>
          <p:cNvSpPr txBox="1"/>
          <p:nvPr/>
        </p:nvSpPr>
        <p:spPr>
          <a:xfrm>
            <a:off x="7947162" y="1928586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4</a:t>
            </a:r>
            <a:endParaRPr lang="en-US" sz="1200" dirty="0"/>
          </a:p>
        </p:txBody>
      </p:sp>
      <p:sp>
        <p:nvSpPr>
          <p:cNvPr id="318" name="TextBox 317"/>
          <p:cNvSpPr txBox="1"/>
          <p:nvPr/>
        </p:nvSpPr>
        <p:spPr>
          <a:xfrm>
            <a:off x="7448971" y="1935992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3</a:t>
            </a:r>
            <a:endParaRPr lang="en-US" sz="1200" dirty="0"/>
          </a:p>
        </p:txBody>
      </p:sp>
      <p:sp>
        <p:nvSpPr>
          <p:cNvPr id="319" name="TextBox 318"/>
          <p:cNvSpPr txBox="1"/>
          <p:nvPr/>
        </p:nvSpPr>
        <p:spPr>
          <a:xfrm>
            <a:off x="8617084" y="1928586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5</a:t>
            </a:r>
            <a:endParaRPr lang="en-US" sz="1200" dirty="0"/>
          </a:p>
        </p:txBody>
      </p:sp>
      <p:sp>
        <p:nvSpPr>
          <p:cNvPr id="335" name="Right Brace 334"/>
          <p:cNvSpPr/>
          <p:nvPr/>
        </p:nvSpPr>
        <p:spPr>
          <a:xfrm rot="5400000">
            <a:off x="7551656" y="1672485"/>
            <a:ext cx="301214" cy="2302185"/>
          </a:xfrm>
          <a:prstGeom prst="rightBrace">
            <a:avLst>
              <a:gd name="adj1" fmla="val 8333"/>
              <a:gd name="adj2" fmla="val 51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/>
          <p:cNvSpPr/>
          <p:nvPr/>
        </p:nvSpPr>
        <p:spPr>
          <a:xfrm>
            <a:off x="7575311" y="3043095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9258501" y="1771524"/>
            <a:ext cx="973844" cy="6843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DIABLO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classifier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0" name="Triangle 319"/>
          <p:cNvSpPr/>
          <p:nvPr/>
        </p:nvSpPr>
        <p:spPr>
          <a:xfrm>
            <a:off x="11196489" y="1369354"/>
            <a:ext cx="204171" cy="166889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Diamond 320"/>
          <p:cNvSpPr/>
          <p:nvPr/>
        </p:nvSpPr>
        <p:spPr>
          <a:xfrm>
            <a:off x="11190998" y="2002862"/>
            <a:ext cx="193638" cy="172226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11212514" y="1687200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23" name="Oval 322"/>
          <p:cNvSpPr/>
          <p:nvPr/>
        </p:nvSpPr>
        <p:spPr>
          <a:xfrm>
            <a:off x="11228538" y="2306554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24" name="Oval 323"/>
          <p:cNvSpPr/>
          <p:nvPr/>
        </p:nvSpPr>
        <p:spPr>
          <a:xfrm>
            <a:off x="11228538" y="2706212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325" name="Straight Arrow Connector 324"/>
          <p:cNvCxnSpPr/>
          <p:nvPr/>
        </p:nvCxnSpPr>
        <p:spPr>
          <a:xfrm flipV="1">
            <a:off x="10232345" y="1501106"/>
            <a:ext cx="843535" cy="62062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 flipV="1">
            <a:off x="10232345" y="1843298"/>
            <a:ext cx="843535" cy="278428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/>
          <p:nvPr/>
        </p:nvCxnSpPr>
        <p:spPr>
          <a:xfrm flipV="1">
            <a:off x="10232345" y="2121725"/>
            <a:ext cx="843535" cy="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>
            <a:off x="10232345" y="2121726"/>
            <a:ext cx="843535" cy="27716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>
            <a:off x="10232345" y="2121726"/>
            <a:ext cx="843535" cy="6768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>
            <a:off x="10768216" y="1323167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X</a:t>
            </a:r>
            <a:r>
              <a:rPr lang="en-US" sz="1200" baseline="-25000" smtClean="0"/>
              <a:t>1</a:t>
            </a:r>
            <a:endParaRPr lang="en-US" sz="1200" dirty="0"/>
          </a:p>
        </p:txBody>
      </p:sp>
      <p:sp>
        <p:nvSpPr>
          <p:cNvPr id="331" name="TextBox 330"/>
          <p:cNvSpPr txBox="1"/>
          <p:nvPr/>
        </p:nvSpPr>
        <p:spPr>
          <a:xfrm>
            <a:off x="10770268" y="1639605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2</a:t>
            </a:r>
            <a:endParaRPr lang="en-US" sz="1200" dirty="0"/>
          </a:p>
        </p:txBody>
      </p:sp>
      <p:sp>
        <p:nvSpPr>
          <p:cNvPr id="332" name="TextBox 331"/>
          <p:cNvSpPr txBox="1"/>
          <p:nvPr/>
        </p:nvSpPr>
        <p:spPr>
          <a:xfrm>
            <a:off x="10770268" y="2122953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4</a:t>
            </a:r>
            <a:endParaRPr lang="en-US" sz="1200" dirty="0"/>
          </a:p>
        </p:txBody>
      </p:sp>
      <p:sp>
        <p:nvSpPr>
          <p:cNvPr id="333" name="TextBox 332"/>
          <p:cNvSpPr txBox="1"/>
          <p:nvPr/>
        </p:nvSpPr>
        <p:spPr>
          <a:xfrm>
            <a:off x="10770268" y="1885157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3</a:t>
            </a:r>
            <a:endParaRPr lang="en-US" sz="1200" dirty="0"/>
          </a:p>
        </p:txBody>
      </p:sp>
      <p:sp>
        <p:nvSpPr>
          <p:cNvPr id="334" name="TextBox 333"/>
          <p:cNvSpPr txBox="1"/>
          <p:nvPr/>
        </p:nvSpPr>
        <p:spPr>
          <a:xfrm>
            <a:off x="10769898" y="2414626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5</a:t>
            </a:r>
            <a:endParaRPr lang="en-US" sz="1200" dirty="0"/>
          </a:p>
        </p:txBody>
      </p:sp>
      <p:sp>
        <p:nvSpPr>
          <p:cNvPr id="336" name="Right Brace 335"/>
          <p:cNvSpPr/>
          <p:nvPr/>
        </p:nvSpPr>
        <p:spPr>
          <a:xfrm>
            <a:off x="11360815" y="1279898"/>
            <a:ext cx="301214" cy="16836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11716122" y="2010828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7879329" y="3320621"/>
            <a:ext cx="40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Majority Vote or Weighted prediction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033518" y="2724677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 flipV="1">
            <a:off x="16060151" y="4867412"/>
            <a:ext cx="3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3002598" y="1714502"/>
            <a:ext cx="2927235" cy="684385"/>
            <a:chOff x="3448249" y="4011772"/>
            <a:chExt cx="2927235" cy="684385"/>
          </a:xfrm>
        </p:grpSpPr>
        <p:sp>
          <p:nvSpPr>
            <p:cNvPr id="286" name="Rectangle 285"/>
            <p:cNvSpPr/>
            <p:nvPr/>
          </p:nvSpPr>
          <p:spPr>
            <a:xfrm>
              <a:off x="3448249" y="4011772"/>
              <a:ext cx="1633941" cy="6843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CONCATENATION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classifier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6203362" y="4243497"/>
              <a:ext cx="172122" cy="18466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cxnSp>
          <p:nvCxnSpPr>
            <p:cNvPr id="299" name="Straight Arrow Connector 298"/>
            <p:cNvCxnSpPr>
              <a:stCxn id="286" idx="3"/>
            </p:cNvCxnSpPr>
            <p:nvPr/>
          </p:nvCxnSpPr>
          <p:spPr>
            <a:xfrm flipV="1">
              <a:off x="5082190" y="4349022"/>
              <a:ext cx="1063305" cy="494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5082318" y="4037414"/>
              <a:ext cx="413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1</a:t>
              </a:r>
              <a:endParaRPr lang="en-US" sz="12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81282" y="4035161"/>
              <a:ext cx="413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2</a:t>
              </a:r>
              <a:endParaRPr lang="en-US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475048" y="4039369"/>
              <a:ext cx="413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3</a:t>
              </a:r>
              <a:endParaRPr lang="en-US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665063" y="4055696"/>
              <a:ext cx="413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4</a:t>
              </a:r>
              <a:endParaRPr lang="en-US" sz="12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824708" y="4045638"/>
              <a:ext cx="413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5</a:t>
              </a:r>
              <a:endParaRPr lang="en-US" sz="12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292929" y="826119"/>
            <a:ext cx="126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henotype</a:t>
            </a:r>
            <a:endParaRPr lang="en-US" b="1" dirty="0"/>
          </a:p>
        </p:txBody>
      </p:sp>
      <p:sp>
        <p:nvSpPr>
          <p:cNvPr id="145" name="Rectangle 144"/>
          <p:cNvSpPr/>
          <p:nvPr/>
        </p:nvSpPr>
        <p:spPr>
          <a:xfrm>
            <a:off x="374925" y="1258181"/>
            <a:ext cx="246159" cy="653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6" name="Triangle 353"/>
          <p:cNvSpPr/>
          <p:nvPr/>
        </p:nvSpPr>
        <p:spPr>
          <a:xfrm>
            <a:off x="890357" y="1245738"/>
            <a:ext cx="183916" cy="166889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7" name="Diamond 146"/>
          <p:cNvSpPr/>
          <p:nvPr/>
        </p:nvSpPr>
        <p:spPr>
          <a:xfrm>
            <a:off x="903315" y="1755969"/>
            <a:ext cx="174428" cy="172226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903315" y="1475412"/>
            <a:ext cx="155047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032125" y="1190952"/>
            <a:ext cx="76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40083" y="1434022"/>
            <a:ext cx="76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2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58362" y="1718971"/>
            <a:ext cx="76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3</a:t>
            </a:r>
            <a:endParaRPr lang="en-US" sz="1400" dirty="0"/>
          </a:p>
        </p:txBody>
      </p:sp>
      <p:sp>
        <p:nvSpPr>
          <p:cNvPr id="161" name="Rectangle 160"/>
          <p:cNvSpPr/>
          <p:nvPr/>
        </p:nvSpPr>
        <p:spPr>
          <a:xfrm>
            <a:off x="1995672" y="1158774"/>
            <a:ext cx="665898" cy="33995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 x</a:t>
            </a:r>
            <a:r>
              <a:rPr lang="en-US" sz="1000" baseline="-25000" dirty="0" smtClean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P</a:t>
            </a:r>
            <a:r>
              <a:rPr lang="en-US" sz="1000" baseline="-25000" dirty="0" smtClean="0">
                <a:solidFill>
                  <a:schemeClr val="tx1"/>
                </a:solidFill>
              </a:rPr>
              <a:t>1)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966346" y="2892436"/>
            <a:ext cx="695224" cy="3881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 x P</a:t>
            </a:r>
            <a:r>
              <a:rPr lang="en-US" sz="1000" baseline="-25000" dirty="0" smtClean="0">
                <a:solidFill>
                  <a:schemeClr val="tx1"/>
                </a:solidFill>
              </a:rPr>
              <a:t>5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995700" y="1966247"/>
            <a:ext cx="602902" cy="42800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 x P</a:t>
            </a:r>
            <a:r>
              <a:rPr lang="en-US" sz="1000" baseline="-25000" dirty="0" smtClean="0">
                <a:solidFill>
                  <a:schemeClr val="tx1"/>
                </a:solidFill>
              </a:rPr>
              <a:t>3)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977905" y="2462889"/>
            <a:ext cx="673482" cy="36145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 x P</a:t>
            </a:r>
            <a:r>
              <a:rPr lang="en-US" sz="1000" baseline="-25000" dirty="0" smtClean="0">
                <a:solidFill>
                  <a:schemeClr val="tx1"/>
                </a:solidFill>
              </a:rPr>
              <a:t>4)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994852" y="1556539"/>
            <a:ext cx="759584" cy="35472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 </a:t>
            </a:r>
            <a:r>
              <a:rPr lang="en-US" sz="1000" dirty="0">
                <a:solidFill>
                  <a:schemeClr val="tx1"/>
                </a:solidFill>
              </a:rPr>
              <a:t>x</a:t>
            </a:r>
            <a:r>
              <a:rPr lang="en-US" sz="1000" baseline="-25000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P</a:t>
            </a:r>
            <a:r>
              <a:rPr lang="en-US" sz="1000" baseline="-25000" dirty="0" smtClean="0">
                <a:solidFill>
                  <a:schemeClr val="tx1"/>
                </a:solidFill>
              </a:rPr>
              <a:t>2)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980192" y="816955"/>
            <a:ext cx="95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omics</a:t>
            </a:r>
            <a:endParaRPr lang="en-US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1048333" y="345029"/>
            <a:ext cx="124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260" name="TextBox 259"/>
          <p:cNvSpPr txBox="1"/>
          <p:nvPr/>
        </p:nvSpPr>
        <p:spPr>
          <a:xfrm>
            <a:off x="581663" y="141913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84" name="Rectangle 183"/>
          <p:cNvSpPr/>
          <p:nvPr/>
        </p:nvSpPr>
        <p:spPr>
          <a:xfrm>
            <a:off x="6944588" y="1510875"/>
            <a:ext cx="347835" cy="3421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602124" y="285506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1775871" y="181194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7487455" y="1501535"/>
            <a:ext cx="347835" cy="3421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8018435" y="1510162"/>
            <a:ext cx="347835" cy="3421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8685383" y="1513514"/>
            <a:ext cx="347835" cy="3421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7127757" y="1857829"/>
            <a:ext cx="3039" cy="54612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7683339" y="1853594"/>
            <a:ext cx="3039" cy="54612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8194340" y="1862905"/>
            <a:ext cx="3039" cy="54612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8855457" y="1853753"/>
            <a:ext cx="3039" cy="54612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50184" y="1259335"/>
            <a:ext cx="1715662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400" smtClean="0"/>
              <a:t>ENSEMBLE classifiers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13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/>
          <p:cNvSpPr/>
          <p:nvPr/>
        </p:nvSpPr>
        <p:spPr>
          <a:xfrm>
            <a:off x="6193100" y="5540590"/>
            <a:ext cx="2933966" cy="491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6184325" y="5148502"/>
            <a:ext cx="2933966" cy="393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6184325" y="3907632"/>
            <a:ext cx="2933966" cy="472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6194260" y="4365441"/>
            <a:ext cx="2933966" cy="393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8470805" y="970241"/>
            <a:ext cx="688607" cy="1768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818203" y="974131"/>
            <a:ext cx="669444" cy="17682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404968" y="972017"/>
            <a:ext cx="455293" cy="1768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856393" y="974740"/>
            <a:ext cx="548336" cy="17682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111197" y="3903008"/>
            <a:ext cx="2946494" cy="2129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195797" y="4760159"/>
            <a:ext cx="2933966" cy="3987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Rectangle 205"/>
          <p:cNvSpPr/>
          <p:nvPr/>
        </p:nvSpPr>
        <p:spPr>
          <a:xfrm>
            <a:off x="2838781" y="3898826"/>
            <a:ext cx="3354319" cy="21335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859532" y="974108"/>
            <a:ext cx="3354319" cy="17604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9147933" y="965967"/>
            <a:ext cx="2909758" cy="1776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6215703" y="974108"/>
            <a:ext cx="664807" cy="1768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958943" y="1568698"/>
            <a:ext cx="3112723" cy="588474"/>
            <a:chOff x="1466666" y="739504"/>
            <a:chExt cx="3111461" cy="346843"/>
          </a:xfrm>
        </p:grpSpPr>
        <p:sp>
          <p:nvSpPr>
            <p:cNvPr id="133" name="Rectangle 132"/>
            <p:cNvSpPr/>
            <p:nvPr/>
          </p:nvSpPr>
          <p:spPr>
            <a:xfrm>
              <a:off x="1466666" y="739505"/>
              <a:ext cx="440088" cy="34684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512543" y="739504"/>
              <a:ext cx="456120" cy="3468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tint val="66000"/>
                    <a:satMod val="160000"/>
                  </a:schemeClr>
                </a:gs>
                <a:gs pos="50000">
                  <a:schemeClr val="accent1">
                    <a:lumMod val="50000"/>
                    <a:tint val="44500"/>
                    <a:satMod val="160000"/>
                  </a:schemeClr>
                </a:gs>
                <a:gs pos="100000">
                  <a:schemeClr val="accent1">
                    <a:lumMod val="5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412596" y="739505"/>
              <a:ext cx="437796" cy="346841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0"/>
                    <a:tint val="66000"/>
                    <a:satMod val="160000"/>
                  </a:schemeClr>
                </a:gs>
                <a:gs pos="50000">
                  <a:schemeClr val="accent2">
                    <a:lumMod val="50000"/>
                    <a:tint val="44500"/>
                    <a:satMod val="160000"/>
                  </a:schemeClr>
                </a:gs>
                <a:gs pos="100000">
                  <a:schemeClr val="accent2">
                    <a:lumMod val="5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850392" y="739505"/>
              <a:ext cx="662151" cy="346841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834528" y="739505"/>
              <a:ext cx="578068" cy="346841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0"/>
                    <a:tint val="66000"/>
                    <a:satMod val="160000"/>
                  </a:schemeClr>
                </a:gs>
                <a:gs pos="50000">
                  <a:schemeClr val="accent6">
                    <a:lumMod val="50000"/>
                    <a:tint val="44500"/>
                    <a:satMod val="160000"/>
                  </a:schemeClr>
                </a:gs>
                <a:gs pos="100000">
                  <a:schemeClr val="accent6">
                    <a:lumMod val="5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0" name="Straight Arrow Connector 139"/>
            <p:cNvCxnSpPr>
              <a:stCxn id="134" idx="3"/>
              <a:endCxn id="148" idx="1"/>
            </p:cNvCxnSpPr>
            <p:nvPr/>
          </p:nvCxnSpPr>
          <p:spPr>
            <a:xfrm>
              <a:off x="3968663" y="912925"/>
              <a:ext cx="336196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4304859" y="739506"/>
              <a:ext cx="273268" cy="3468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tint val="66000"/>
                    <a:satMod val="160000"/>
                  </a:schemeClr>
                </a:gs>
                <a:gs pos="50000">
                  <a:schemeClr val="accent1">
                    <a:lumMod val="50000"/>
                    <a:tint val="44500"/>
                    <a:satMod val="160000"/>
                  </a:schemeClr>
                </a:gs>
                <a:gs pos="100000">
                  <a:schemeClr val="accent1">
                    <a:lumMod val="5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Y</a:t>
              </a:r>
            </a:p>
          </p:txBody>
        </p:sp>
      </p:grpSp>
      <p:sp>
        <p:nvSpPr>
          <p:cNvPr id="243" name="TextBox 242"/>
          <p:cNvSpPr txBox="1"/>
          <p:nvPr/>
        </p:nvSpPr>
        <p:spPr>
          <a:xfrm>
            <a:off x="3003912" y="989497"/>
            <a:ext cx="207827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/>
              <a:t>CONCATENATION</a:t>
            </a:r>
            <a:endParaRPr lang="en-US" sz="1700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6256136" y="974108"/>
            <a:ext cx="153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ENSEMBLE</a:t>
            </a:r>
            <a:endParaRPr lang="en-US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9310813" y="993891"/>
            <a:ext cx="104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DIABLO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471373" y="312467"/>
            <a:ext cx="262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INTEGRATIVE MODELS</a:t>
            </a:r>
            <a:endParaRPr lang="en-US" b="1" dirty="0"/>
          </a:p>
        </p:txBody>
      </p:sp>
      <p:sp>
        <p:nvSpPr>
          <p:cNvPr id="247" name="TextBox 246"/>
          <p:cNvSpPr txBox="1"/>
          <p:nvPr/>
        </p:nvSpPr>
        <p:spPr>
          <a:xfrm>
            <a:off x="5714056" y="3482595"/>
            <a:ext cx="364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CLASS PREDICTION </a:t>
            </a:r>
            <a:r>
              <a:rPr lang="en-US" dirty="0" smtClean="0"/>
              <a:t>on new subject</a:t>
            </a:r>
            <a:endParaRPr lang="en-US" b="1" dirty="0"/>
          </a:p>
        </p:txBody>
      </p:sp>
      <p:sp>
        <p:nvSpPr>
          <p:cNvPr id="288" name="Rectangle 287"/>
          <p:cNvSpPr/>
          <p:nvPr/>
        </p:nvSpPr>
        <p:spPr>
          <a:xfrm>
            <a:off x="6778769" y="4017885"/>
            <a:ext cx="347835" cy="3421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2" name="Triangle 291"/>
          <p:cNvSpPr/>
          <p:nvPr/>
        </p:nvSpPr>
        <p:spPr>
          <a:xfrm>
            <a:off x="7826097" y="4114855"/>
            <a:ext cx="204171" cy="166889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Diamond 292"/>
          <p:cNvSpPr/>
          <p:nvPr/>
        </p:nvSpPr>
        <p:spPr>
          <a:xfrm>
            <a:off x="7821495" y="4849627"/>
            <a:ext cx="193638" cy="172226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7836446" y="4479795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96" name="Oval 295"/>
          <p:cNvSpPr/>
          <p:nvPr/>
        </p:nvSpPr>
        <p:spPr>
          <a:xfrm>
            <a:off x="7829038" y="5244275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97" name="Oval 296"/>
          <p:cNvSpPr/>
          <p:nvPr/>
        </p:nvSpPr>
        <p:spPr>
          <a:xfrm>
            <a:off x="7829540" y="5629210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303" name="Straight Arrow Connector 302"/>
          <p:cNvCxnSpPr/>
          <p:nvPr/>
        </p:nvCxnSpPr>
        <p:spPr>
          <a:xfrm>
            <a:off x="7123726" y="4211292"/>
            <a:ext cx="610749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7334523" y="3970941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1</a:t>
            </a:r>
            <a:endParaRPr lang="en-US" sz="1200" dirty="0"/>
          </a:p>
        </p:txBody>
      </p:sp>
      <p:sp>
        <p:nvSpPr>
          <p:cNvPr id="316" name="TextBox 315"/>
          <p:cNvSpPr txBox="1"/>
          <p:nvPr/>
        </p:nvSpPr>
        <p:spPr>
          <a:xfrm>
            <a:off x="7320916" y="4348859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2</a:t>
            </a:r>
            <a:endParaRPr lang="en-US" sz="1200" dirty="0"/>
          </a:p>
        </p:txBody>
      </p:sp>
      <p:sp>
        <p:nvSpPr>
          <p:cNvPr id="317" name="TextBox 316"/>
          <p:cNvSpPr txBox="1"/>
          <p:nvPr/>
        </p:nvSpPr>
        <p:spPr>
          <a:xfrm>
            <a:off x="7288065" y="5104861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4</a:t>
            </a:r>
            <a:endParaRPr lang="en-US" sz="1200" dirty="0"/>
          </a:p>
        </p:txBody>
      </p:sp>
      <p:sp>
        <p:nvSpPr>
          <p:cNvPr id="318" name="TextBox 317"/>
          <p:cNvSpPr txBox="1"/>
          <p:nvPr/>
        </p:nvSpPr>
        <p:spPr>
          <a:xfrm>
            <a:off x="7328402" y="4713330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3</a:t>
            </a:r>
            <a:endParaRPr lang="en-US" sz="1200" dirty="0"/>
          </a:p>
        </p:txBody>
      </p:sp>
      <p:sp>
        <p:nvSpPr>
          <p:cNvPr id="319" name="TextBox 318"/>
          <p:cNvSpPr txBox="1"/>
          <p:nvPr/>
        </p:nvSpPr>
        <p:spPr>
          <a:xfrm>
            <a:off x="7312740" y="5498846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5</a:t>
            </a:r>
            <a:endParaRPr lang="en-US" sz="1200" dirty="0"/>
          </a:p>
        </p:txBody>
      </p:sp>
      <p:sp>
        <p:nvSpPr>
          <p:cNvPr id="335" name="Right Brace 334"/>
          <p:cNvSpPr/>
          <p:nvPr/>
        </p:nvSpPr>
        <p:spPr>
          <a:xfrm>
            <a:off x="8164596" y="4053748"/>
            <a:ext cx="301214" cy="1721678"/>
          </a:xfrm>
          <a:prstGeom prst="rightBrace">
            <a:avLst>
              <a:gd name="adj1" fmla="val 8333"/>
              <a:gd name="adj2" fmla="val 51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/>
          <p:cNvSpPr/>
          <p:nvPr/>
        </p:nvSpPr>
        <p:spPr>
          <a:xfrm>
            <a:off x="8556737" y="4837187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9240239" y="4539758"/>
            <a:ext cx="973844" cy="6843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DIABLO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classifier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0" name="Triangle 319"/>
          <p:cNvSpPr/>
          <p:nvPr/>
        </p:nvSpPr>
        <p:spPr>
          <a:xfrm>
            <a:off x="11178227" y="4137588"/>
            <a:ext cx="204171" cy="166889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Diamond 320"/>
          <p:cNvSpPr/>
          <p:nvPr/>
        </p:nvSpPr>
        <p:spPr>
          <a:xfrm>
            <a:off x="11172736" y="4771096"/>
            <a:ext cx="193638" cy="172226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11194252" y="4455434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23" name="Oval 322"/>
          <p:cNvSpPr/>
          <p:nvPr/>
        </p:nvSpPr>
        <p:spPr>
          <a:xfrm>
            <a:off x="11210276" y="5074788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24" name="Oval 323"/>
          <p:cNvSpPr/>
          <p:nvPr/>
        </p:nvSpPr>
        <p:spPr>
          <a:xfrm>
            <a:off x="11210276" y="5474446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325" name="Straight Arrow Connector 324"/>
          <p:cNvCxnSpPr/>
          <p:nvPr/>
        </p:nvCxnSpPr>
        <p:spPr>
          <a:xfrm flipV="1">
            <a:off x="10214083" y="4269340"/>
            <a:ext cx="843535" cy="62062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 flipV="1">
            <a:off x="10214083" y="4611532"/>
            <a:ext cx="843535" cy="278428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/>
          <p:nvPr/>
        </p:nvCxnSpPr>
        <p:spPr>
          <a:xfrm flipV="1">
            <a:off x="10214083" y="4889959"/>
            <a:ext cx="843535" cy="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>
            <a:off x="10214083" y="4889960"/>
            <a:ext cx="843535" cy="27716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>
            <a:off x="10214083" y="4889960"/>
            <a:ext cx="843535" cy="6768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>
            <a:off x="10749954" y="4091401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X</a:t>
            </a:r>
            <a:r>
              <a:rPr lang="en-US" sz="1200" baseline="-25000" smtClean="0"/>
              <a:t>1</a:t>
            </a:r>
            <a:endParaRPr lang="en-US" sz="1200" dirty="0"/>
          </a:p>
        </p:txBody>
      </p:sp>
      <p:sp>
        <p:nvSpPr>
          <p:cNvPr id="331" name="TextBox 330"/>
          <p:cNvSpPr txBox="1"/>
          <p:nvPr/>
        </p:nvSpPr>
        <p:spPr>
          <a:xfrm>
            <a:off x="10752006" y="4407839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2</a:t>
            </a:r>
            <a:endParaRPr lang="en-US" sz="1200" dirty="0"/>
          </a:p>
        </p:txBody>
      </p:sp>
      <p:sp>
        <p:nvSpPr>
          <p:cNvPr id="332" name="TextBox 331"/>
          <p:cNvSpPr txBox="1"/>
          <p:nvPr/>
        </p:nvSpPr>
        <p:spPr>
          <a:xfrm>
            <a:off x="10752006" y="4891187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4</a:t>
            </a:r>
            <a:endParaRPr lang="en-US" sz="1200" dirty="0"/>
          </a:p>
        </p:txBody>
      </p:sp>
      <p:sp>
        <p:nvSpPr>
          <p:cNvPr id="333" name="TextBox 332"/>
          <p:cNvSpPr txBox="1"/>
          <p:nvPr/>
        </p:nvSpPr>
        <p:spPr>
          <a:xfrm>
            <a:off x="10752006" y="4653391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3</a:t>
            </a:r>
            <a:endParaRPr lang="en-US" sz="1200" dirty="0"/>
          </a:p>
        </p:txBody>
      </p:sp>
      <p:sp>
        <p:nvSpPr>
          <p:cNvPr id="334" name="TextBox 333"/>
          <p:cNvSpPr txBox="1"/>
          <p:nvPr/>
        </p:nvSpPr>
        <p:spPr>
          <a:xfrm>
            <a:off x="10751636" y="5182860"/>
            <a:ext cx="41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r>
              <a:rPr lang="en-US" sz="1200" baseline="-25000" dirty="0" smtClean="0"/>
              <a:t>5</a:t>
            </a:r>
            <a:endParaRPr lang="en-US" sz="1200" dirty="0"/>
          </a:p>
        </p:txBody>
      </p:sp>
      <p:sp>
        <p:nvSpPr>
          <p:cNvPr id="336" name="Right Brace 335"/>
          <p:cNvSpPr/>
          <p:nvPr/>
        </p:nvSpPr>
        <p:spPr>
          <a:xfrm>
            <a:off x="11342553" y="4048132"/>
            <a:ext cx="301214" cy="16836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11697860" y="4779062"/>
            <a:ext cx="172122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7861067" y="6088855"/>
            <a:ext cx="404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Majority Vote or Weighted prediction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033518" y="2724677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 flipV="1">
            <a:off x="16060151" y="4867412"/>
            <a:ext cx="3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984336" y="4482736"/>
            <a:ext cx="2927235" cy="684385"/>
            <a:chOff x="3448249" y="4011772"/>
            <a:chExt cx="2927235" cy="684385"/>
          </a:xfrm>
        </p:grpSpPr>
        <p:sp>
          <p:nvSpPr>
            <p:cNvPr id="286" name="Rectangle 285"/>
            <p:cNvSpPr/>
            <p:nvPr/>
          </p:nvSpPr>
          <p:spPr>
            <a:xfrm>
              <a:off x="3448249" y="4011772"/>
              <a:ext cx="1633941" cy="6843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CONCATENATION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classifier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6203362" y="4243497"/>
              <a:ext cx="172122" cy="18466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cxnSp>
          <p:nvCxnSpPr>
            <p:cNvPr id="299" name="Straight Arrow Connector 298"/>
            <p:cNvCxnSpPr>
              <a:stCxn id="286" idx="3"/>
            </p:cNvCxnSpPr>
            <p:nvPr/>
          </p:nvCxnSpPr>
          <p:spPr>
            <a:xfrm flipV="1">
              <a:off x="5082190" y="4349022"/>
              <a:ext cx="1063305" cy="494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5082318" y="4037414"/>
              <a:ext cx="413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1</a:t>
              </a:r>
              <a:endParaRPr lang="en-US" sz="12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81282" y="4035161"/>
              <a:ext cx="413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2</a:t>
              </a:r>
              <a:endParaRPr lang="en-US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475048" y="4039369"/>
              <a:ext cx="413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3</a:t>
              </a:r>
              <a:endParaRPr lang="en-US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665063" y="4055696"/>
              <a:ext cx="413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4</a:t>
              </a:r>
              <a:endParaRPr lang="en-US" sz="12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824708" y="4045638"/>
              <a:ext cx="413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X</a:t>
              </a:r>
              <a:r>
                <a:rPr lang="en-US" sz="1200" baseline="-25000" dirty="0" smtClean="0"/>
                <a:t>5</a:t>
              </a:r>
              <a:endParaRPr lang="en-US" sz="12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292929" y="826119"/>
            <a:ext cx="126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henotype</a:t>
            </a:r>
            <a:endParaRPr lang="en-US" b="1" dirty="0"/>
          </a:p>
        </p:txBody>
      </p:sp>
      <p:sp>
        <p:nvSpPr>
          <p:cNvPr id="145" name="Rectangle 144"/>
          <p:cNvSpPr/>
          <p:nvPr/>
        </p:nvSpPr>
        <p:spPr>
          <a:xfrm>
            <a:off x="374925" y="1258181"/>
            <a:ext cx="246159" cy="65308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6" name="Triangle 353"/>
          <p:cNvSpPr/>
          <p:nvPr/>
        </p:nvSpPr>
        <p:spPr>
          <a:xfrm>
            <a:off x="890357" y="1245738"/>
            <a:ext cx="183916" cy="166889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7" name="Diamond 146"/>
          <p:cNvSpPr/>
          <p:nvPr/>
        </p:nvSpPr>
        <p:spPr>
          <a:xfrm>
            <a:off x="903315" y="1755969"/>
            <a:ext cx="174428" cy="172226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903315" y="1475412"/>
            <a:ext cx="155047" cy="1846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032125" y="1190952"/>
            <a:ext cx="76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1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40083" y="1434022"/>
            <a:ext cx="76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2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058362" y="1718971"/>
            <a:ext cx="76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 3</a:t>
            </a:r>
            <a:endParaRPr lang="en-US" sz="1400" dirty="0"/>
          </a:p>
        </p:txBody>
      </p:sp>
      <p:sp>
        <p:nvSpPr>
          <p:cNvPr id="161" name="Rectangle 160"/>
          <p:cNvSpPr/>
          <p:nvPr/>
        </p:nvSpPr>
        <p:spPr>
          <a:xfrm>
            <a:off x="1995672" y="1158774"/>
            <a:ext cx="665898" cy="33995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 x</a:t>
            </a:r>
            <a:r>
              <a:rPr lang="en-US" sz="1000" baseline="-25000" dirty="0" smtClean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P</a:t>
            </a:r>
            <a:r>
              <a:rPr lang="en-US" sz="1000" baseline="-25000" dirty="0" smtClean="0">
                <a:solidFill>
                  <a:schemeClr val="tx1"/>
                </a:solidFill>
              </a:rPr>
              <a:t>1)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966346" y="2892436"/>
            <a:ext cx="695224" cy="3881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 x P</a:t>
            </a:r>
            <a:r>
              <a:rPr lang="en-US" sz="1000" baseline="-25000" dirty="0" smtClean="0">
                <a:solidFill>
                  <a:schemeClr val="tx1"/>
                </a:solidFill>
              </a:rPr>
              <a:t>5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995700" y="1966247"/>
            <a:ext cx="602902" cy="42800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 x P</a:t>
            </a:r>
            <a:r>
              <a:rPr lang="en-US" sz="1000" baseline="-25000" dirty="0" smtClean="0">
                <a:solidFill>
                  <a:schemeClr val="tx1"/>
                </a:solidFill>
              </a:rPr>
              <a:t>3)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977905" y="2462889"/>
            <a:ext cx="673482" cy="36145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 x P</a:t>
            </a:r>
            <a:r>
              <a:rPr lang="en-US" sz="1000" baseline="-25000" dirty="0" smtClean="0">
                <a:solidFill>
                  <a:schemeClr val="tx1"/>
                </a:solidFill>
              </a:rPr>
              <a:t>4)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994852" y="1556539"/>
            <a:ext cx="759584" cy="35472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X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(N </a:t>
            </a:r>
            <a:r>
              <a:rPr lang="en-US" sz="1000" dirty="0">
                <a:solidFill>
                  <a:schemeClr val="tx1"/>
                </a:solidFill>
              </a:rPr>
              <a:t>x</a:t>
            </a:r>
            <a:r>
              <a:rPr lang="en-US" sz="1000" baseline="-25000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P</a:t>
            </a:r>
            <a:r>
              <a:rPr lang="en-US" sz="1000" baseline="-25000" dirty="0" smtClean="0">
                <a:solidFill>
                  <a:schemeClr val="tx1"/>
                </a:solidFill>
              </a:rPr>
              <a:t>2)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980192" y="816955"/>
            <a:ext cx="95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omics</a:t>
            </a:r>
            <a:endParaRPr lang="en-US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1048333" y="345029"/>
            <a:ext cx="124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198" name="Rectangle 197"/>
          <p:cNvSpPr/>
          <p:nvPr/>
        </p:nvSpPr>
        <p:spPr>
          <a:xfrm>
            <a:off x="9315346" y="1999414"/>
            <a:ext cx="384278" cy="26511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1424173" y="1995143"/>
            <a:ext cx="395217" cy="2743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0274556" y="1992577"/>
            <a:ext cx="464611" cy="2719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0788245" y="1995143"/>
            <a:ext cx="586850" cy="27431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9731821" y="1990216"/>
            <a:ext cx="476776" cy="27431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3" name="Straight Arrow Connector 202"/>
          <p:cNvCxnSpPr>
            <a:stCxn id="159" idx="2"/>
            <a:endCxn id="200" idx="0"/>
          </p:cNvCxnSpPr>
          <p:nvPr/>
        </p:nvCxnSpPr>
        <p:spPr>
          <a:xfrm flipH="1">
            <a:off x="10506862" y="1498729"/>
            <a:ext cx="46109" cy="4938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59" idx="2"/>
            <a:endCxn id="202" idx="0"/>
          </p:cNvCxnSpPr>
          <p:nvPr/>
        </p:nvCxnSpPr>
        <p:spPr>
          <a:xfrm flipH="1">
            <a:off x="9970209" y="1498729"/>
            <a:ext cx="582762" cy="49148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59" idx="2"/>
            <a:endCxn id="198" idx="0"/>
          </p:cNvCxnSpPr>
          <p:nvPr/>
        </p:nvCxnSpPr>
        <p:spPr>
          <a:xfrm flipH="1">
            <a:off x="9507485" y="1498729"/>
            <a:ext cx="1045486" cy="50068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59" idx="2"/>
            <a:endCxn id="199" idx="0"/>
          </p:cNvCxnSpPr>
          <p:nvPr/>
        </p:nvCxnSpPr>
        <p:spPr>
          <a:xfrm>
            <a:off x="10552971" y="1498729"/>
            <a:ext cx="1068811" cy="49641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59" idx="2"/>
            <a:endCxn id="201" idx="0"/>
          </p:cNvCxnSpPr>
          <p:nvPr/>
        </p:nvCxnSpPr>
        <p:spPr>
          <a:xfrm>
            <a:off x="10552971" y="1498729"/>
            <a:ext cx="528699" cy="49641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Arc 209"/>
          <p:cNvSpPr/>
          <p:nvPr/>
        </p:nvSpPr>
        <p:spPr>
          <a:xfrm rot="7696237">
            <a:off x="9354312" y="1242012"/>
            <a:ext cx="1248026" cy="1273854"/>
          </a:xfrm>
          <a:prstGeom prst="arc">
            <a:avLst>
              <a:gd name="adj1" fmla="val 16345949"/>
              <a:gd name="adj2" fmla="val 629578"/>
            </a:avLst>
          </a:prstGeom>
          <a:ln w="19050" cmpd="sng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Arc 195"/>
          <p:cNvSpPr/>
          <p:nvPr/>
        </p:nvSpPr>
        <p:spPr>
          <a:xfrm rot="8038807">
            <a:off x="9783950" y="1123128"/>
            <a:ext cx="1559148" cy="1446023"/>
          </a:xfrm>
          <a:prstGeom prst="arc">
            <a:avLst>
              <a:gd name="adj1" fmla="val 15920277"/>
              <a:gd name="adj2" fmla="val 629578"/>
            </a:avLst>
          </a:prstGeom>
          <a:ln w="1905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/>
          <p:cNvSpPr txBox="1"/>
          <p:nvPr/>
        </p:nvSpPr>
        <p:spPr>
          <a:xfrm>
            <a:off x="581663" y="141913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6471641" y="1546432"/>
            <a:ext cx="389756" cy="2718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510928" y="1536144"/>
            <a:ext cx="392835" cy="2649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448681" y="1541588"/>
            <a:ext cx="395587" cy="2635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892458" y="1541588"/>
            <a:ext cx="570280" cy="263538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903956" y="1541588"/>
            <a:ext cx="497863" cy="27180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8" name="Straight Arrow Connector 157"/>
          <p:cNvCxnSpPr>
            <a:endCxn id="261" idx="0"/>
          </p:cNvCxnSpPr>
          <p:nvPr/>
        </p:nvCxnSpPr>
        <p:spPr>
          <a:xfrm>
            <a:off x="6638911" y="1818237"/>
            <a:ext cx="1" cy="3185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7" idx="2"/>
            <a:endCxn id="114" idx="0"/>
          </p:cNvCxnSpPr>
          <p:nvPr/>
        </p:nvCxnSpPr>
        <p:spPr>
          <a:xfrm flipH="1">
            <a:off x="7152089" y="1813393"/>
            <a:ext cx="799" cy="3201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5" idx="2"/>
            <a:endCxn id="115" idx="0"/>
          </p:cNvCxnSpPr>
          <p:nvPr/>
        </p:nvCxnSpPr>
        <p:spPr>
          <a:xfrm>
            <a:off x="7646475" y="1805127"/>
            <a:ext cx="4576" cy="3141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6" idx="2"/>
            <a:endCxn id="117" idx="0"/>
          </p:cNvCxnSpPr>
          <p:nvPr/>
        </p:nvCxnSpPr>
        <p:spPr>
          <a:xfrm>
            <a:off x="8177598" y="1805126"/>
            <a:ext cx="5745" cy="2933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54" idx="2"/>
            <a:endCxn id="116" idx="0"/>
          </p:cNvCxnSpPr>
          <p:nvPr/>
        </p:nvCxnSpPr>
        <p:spPr>
          <a:xfrm flipH="1">
            <a:off x="8704445" y="1801060"/>
            <a:ext cx="2901" cy="2933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6532909" y="2136783"/>
            <a:ext cx="212005" cy="274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046086" y="2133501"/>
            <a:ext cx="212005" cy="274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545048" y="2119251"/>
            <a:ext cx="212005" cy="274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598442" y="2094376"/>
            <a:ext cx="212005" cy="26802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8077340" y="2098442"/>
            <a:ext cx="212005" cy="274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0446968" y="1230701"/>
            <a:ext cx="212005" cy="26802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777251" y="4398408"/>
            <a:ext cx="347835" cy="3421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6775904" y="4786848"/>
            <a:ext cx="347835" cy="3421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6774277" y="5175288"/>
            <a:ext cx="347835" cy="3421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6777251" y="5555811"/>
            <a:ext cx="347835" cy="3421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7135795" y="4579291"/>
            <a:ext cx="632334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7124505" y="4943525"/>
            <a:ext cx="632334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3"/>
          </p:cNvCxnSpPr>
          <p:nvPr/>
        </p:nvCxnSpPr>
        <p:spPr>
          <a:xfrm flipV="1">
            <a:off x="7122112" y="5342994"/>
            <a:ext cx="604187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7138224" y="5741609"/>
            <a:ext cx="583964" cy="5028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435707" y="3912279"/>
            <a:ext cx="440313" cy="213750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z="1400" dirty="0" smtClean="0"/>
              <a:t>ENSEMBLE</a:t>
            </a:r>
            <a:endParaRPr lang="en-US" sz="1400" dirty="0"/>
          </a:p>
        </p:txBody>
      </p:sp>
      <p:sp>
        <p:nvSpPr>
          <p:cNvPr id="89" name="Rectangle 88"/>
          <p:cNvSpPr/>
          <p:nvPr/>
        </p:nvSpPr>
        <p:spPr>
          <a:xfrm>
            <a:off x="8655222" y="466496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1757609" y="458017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01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706</Words>
  <Application>Microsoft Macintosh PowerPoint</Application>
  <PresentationFormat>Widescreen</PresentationFormat>
  <Paragraphs>212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Amritpal Singh</dc:creator>
  <cp:lastModifiedBy>Kim-Anh Le Cao</cp:lastModifiedBy>
  <cp:revision>95</cp:revision>
  <cp:lastPrinted>2017-03-29T04:17:13Z</cp:lastPrinted>
  <dcterms:created xsi:type="dcterms:W3CDTF">2016-03-09T20:48:16Z</dcterms:created>
  <dcterms:modified xsi:type="dcterms:W3CDTF">2018-03-07T23:56:14Z</dcterms:modified>
</cp:coreProperties>
</file>