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6" r:id="rId1"/>
  </p:sldMasterIdLst>
  <p:sldIdLst>
    <p:sldId id="256" r:id="rId2"/>
    <p:sldId id="257" r:id="rId3"/>
    <p:sldId id="258" r:id="rId4"/>
    <p:sldId id="259" r:id="rId5"/>
    <p:sldId id="261"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18"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ru-RU" smtClean="0"/>
              <a:t>Образец заголовка</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en-US" dirty="0"/>
          </a:p>
        </p:txBody>
      </p:sp>
      <p:sp>
        <p:nvSpPr>
          <p:cNvPr id="4" name="Date Placeholder 3"/>
          <p:cNvSpPr>
            <a:spLocks noGrp="1"/>
          </p:cNvSpPr>
          <p:nvPr>
            <p:ph type="dt" sz="half" idx="10"/>
          </p:nvPr>
        </p:nvSpPr>
        <p:spPr/>
        <p:txBody>
          <a:bodyPr/>
          <a:lstStyle/>
          <a:p>
            <a:fld id="{6AD6EE87-EBD5-4F12-A48A-63ACA297AC8F}" type="datetimeFigureOut">
              <a:rPr lang="en-US" smtClean="0"/>
              <a:t>5/6/2021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2209245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Панорамная фотография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ru-RU" smtClean="0"/>
              <a:t>Образец заголовка</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ru-RU" smtClean="0"/>
              <a:t>Вставка рисунка</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90298CD5-6C1E-4009-B41F-6DF62E31D3BE}" type="datetimeFigureOut">
              <a:rPr lang="en-US" smtClean="0"/>
              <a:pPr/>
              <a:t>5/6/2021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0653860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Цитата с подписью">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ru-RU" smtClean="0"/>
              <a:t>Образец заголовка</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ru-RU" smtClean="0"/>
              <a:t>Образец текста</a:t>
            </a:r>
          </a:p>
        </p:txBody>
      </p:sp>
      <p:sp>
        <p:nvSpPr>
          <p:cNvPr id="4" name="Date Placeholder 3"/>
          <p:cNvSpPr>
            <a:spLocks noGrp="1"/>
          </p:cNvSpPr>
          <p:nvPr>
            <p:ph type="dt" sz="half" idx="10"/>
          </p:nvPr>
        </p:nvSpPr>
        <p:spPr/>
        <p:txBody>
          <a:bodyPr/>
          <a:lstStyle/>
          <a:p>
            <a:fld id="{90298CD5-6C1E-4009-B41F-6DF62E31D3BE}" type="datetimeFigureOut">
              <a:rPr lang="en-US" smtClean="0"/>
              <a:pPr/>
              <a:t>5/6/2021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1985624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Карточка имени">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ru-RU" smtClean="0"/>
              <a:t>Образец заголовка</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ru-RU" smtClean="0"/>
              <a:t>Образец текста</a:t>
            </a:r>
          </a:p>
        </p:txBody>
      </p:sp>
      <p:sp>
        <p:nvSpPr>
          <p:cNvPr id="2" name="Date Placeholder 1"/>
          <p:cNvSpPr>
            <a:spLocks noGrp="1"/>
          </p:cNvSpPr>
          <p:nvPr>
            <p:ph type="dt" sz="half" idx="10"/>
          </p:nvPr>
        </p:nvSpPr>
        <p:spPr/>
        <p:txBody>
          <a:bodyPr/>
          <a:lstStyle/>
          <a:p>
            <a:fld id="{90298CD5-6C1E-4009-B41F-6DF62E31D3BE}" type="datetimeFigureOut">
              <a:rPr lang="en-US" smtClean="0"/>
              <a:pPr/>
              <a:t>5/6/2021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2200364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ru-RU" smtClean="0"/>
              <a:t>Образец заголовка</a:t>
            </a:r>
            <a:endParaRPr lang="en-US" dirty="0"/>
          </a:p>
        </p:txBody>
      </p:sp>
      <p:sp>
        <p:nvSpPr>
          <p:cNvPr id="3" name="Vertical Text Placeholder 2"/>
          <p:cNvSpPr>
            <a:spLocks noGrp="1"/>
          </p:cNvSpPr>
          <p:nvPr>
            <p:ph type="body" orient="vert" idx="1"/>
          </p:nvPr>
        </p:nvSpPr>
        <p:spPr/>
        <p:txBody>
          <a:bodyPr vert="eaVert" ancho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4CD73815-2707-4475-8F1A-B873CB631BB4}" type="datetimeFigureOut">
              <a:rPr lang="en-US" smtClean="0"/>
              <a:t>5/6/2021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6666352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2A4AFB99-0EAB-4182-AFF8-E214C82A68F6}" type="datetimeFigureOut">
              <a:rPr lang="en-US" smtClean="0"/>
              <a:t>5/6/2021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4942788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ru-RU" smtClean="0"/>
              <a:t>Образец заголовка</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A5D3794B-289A-4A80-97D7-111025398D45}" type="datetimeFigureOut">
              <a:rPr lang="en-US" smtClean="0"/>
              <a:t>5/6/2021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5763493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ru-RU" smtClean="0"/>
              <a:t>Образец заголовка</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5A61015F-7CC6-4D0A-9D87-873EA4C304CC}" type="datetimeFigureOut">
              <a:rPr lang="en-US" smtClean="0"/>
              <a:t>5/6/2021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4046153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Date Placeholder 4"/>
          <p:cNvSpPr>
            <a:spLocks noGrp="1"/>
          </p:cNvSpPr>
          <p:nvPr>
            <p:ph type="dt" sz="half" idx="10"/>
          </p:nvPr>
        </p:nvSpPr>
        <p:spPr/>
        <p:txBody>
          <a:bodyPr/>
          <a:lstStyle/>
          <a:p>
            <a:fld id="{93C6A301-0538-44EC-B09D-202E1042A48B}" type="datetimeFigureOut">
              <a:rPr lang="en-US" smtClean="0"/>
              <a:t>5/6/2021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2471741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ru-RU" smtClean="0"/>
              <a:t>Образец заголовка</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6"/>
          <p:cNvSpPr>
            <a:spLocks noGrp="1"/>
          </p:cNvSpPr>
          <p:nvPr>
            <p:ph type="dt" sz="half" idx="10"/>
          </p:nvPr>
        </p:nvSpPr>
        <p:spPr/>
        <p:txBody>
          <a:bodyPr/>
          <a:lstStyle/>
          <a:p>
            <a:fld id="{D789574A-8875-45EF-8EA2-3CAA0F7ABC4C}" type="datetimeFigureOut">
              <a:rPr lang="en-US" smtClean="0"/>
              <a:t>5/6/2021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9934961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ru-RU" smtClean="0"/>
              <a:t>Образец заголовка</a:t>
            </a:r>
            <a:endParaRPr lang="en-US" dirty="0"/>
          </a:p>
        </p:txBody>
      </p:sp>
      <p:sp>
        <p:nvSpPr>
          <p:cNvPr id="3" name="Date Placeholder 2"/>
          <p:cNvSpPr>
            <a:spLocks noGrp="1"/>
          </p:cNvSpPr>
          <p:nvPr>
            <p:ph type="dt" sz="half" idx="10"/>
          </p:nvPr>
        </p:nvSpPr>
        <p:spPr/>
        <p:txBody>
          <a:bodyPr/>
          <a:lstStyle/>
          <a:p>
            <a:fld id="{67EF4D4C-5367-4C26-9E2B-D8088D7FCA81}" type="datetimeFigureOut">
              <a:rPr lang="en-US" smtClean="0"/>
              <a:t>5/6/2021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5071635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E91E96-98B0-4413-9547-46F3504108EF}" type="datetimeFigureOut">
              <a:rPr lang="en-US" smtClean="0"/>
              <a:t>5/6/2021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1309383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ru-RU" smtClean="0"/>
              <a:t>Образец заголовка</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05C68B11-C5A8-448C-8CE9-B1A273C79CFC}" type="datetimeFigureOut">
              <a:rPr lang="en-US" smtClean="0"/>
              <a:t>5/6/2021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3120938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ru-RU" smtClean="0"/>
              <a:t>Образец заголовка</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ru-RU" smtClean="0"/>
              <a:t>Вставка рисунка</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a:xfrm>
            <a:off x="3885810" y="6041362"/>
            <a:ext cx="976879" cy="365125"/>
          </a:xfrm>
        </p:spPr>
        <p:txBody>
          <a:bodyPr/>
          <a:lstStyle/>
          <a:p>
            <a:fld id="{C7616CA0-919D-4A49-9C8A-62FDFB3A5183}" type="datetimeFigureOut">
              <a:rPr lang="en-US" smtClean="0"/>
              <a:t>5/6/2021</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867E5644-1E61-4311-A31E-84CB9C7AA8A9}" type="slidenum">
              <a:rPr lang="en-US" smtClean="0"/>
              <a:t>‹#›</a:t>
            </a:fld>
            <a:endParaRPr lang="en-US" dirty="0"/>
          </a:p>
        </p:txBody>
      </p:sp>
    </p:spTree>
    <p:extLst>
      <p:ext uri="{BB962C8B-B14F-4D97-AF65-F5344CB8AC3E}">
        <p14:creationId xmlns:p14="http://schemas.microsoft.com/office/powerpoint/2010/main" val="10489828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ru-RU" smtClean="0"/>
              <a:t>Образец заголовка</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90298CD5-6C1E-4009-B41F-6DF62E31D3BE}" type="datetimeFigureOut">
              <a:rPr lang="en-US" smtClean="0"/>
              <a:pPr/>
              <a:t>5/6/2021</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083555504"/>
      </p:ext>
    </p:extLst>
  </p:cSld>
  <p:clrMap bg1="dk1" tx1="lt1" bg2="dk2" tx2="lt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 id="2147483688" r:id="rId12"/>
    <p:sldLayoutId id="2147483689" r:id="rId13"/>
    <p:sldLayoutId id="2147483690" r:id="rId14"/>
  </p:sldLayoutIdLst>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7.jpg"/></Relationships>
</file>

<file path=ppt/slides/_rels/slide4.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5781593" y="1872551"/>
            <a:ext cx="5938707" cy="2971051"/>
          </a:xfrm>
        </p:spPr>
        <p:txBody>
          <a:bodyPr/>
          <a:lstStyle/>
          <a:p>
            <a:r>
              <a:rPr lang="uk-UA" dirty="0" smtClean="0"/>
              <a:t>       </a:t>
            </a:r>
            <a:r>
              <a:rPr lang="en-US" sz="6000" dirty="0" smtClean="0">
                <a:solidFill>
                  <a:schemeClr val="bg1">
                    <a:lumMod val="85000"/>
                    <a:lumOff val="15000"/>
                  </a:schemeClr>
                </a:solidFill>
                <a:latin typeface="Berlin Sans FB Demi" panose="020E0802020502020306" pitchFamily="34" charset="0"/>
              </a:rPr>
              <a:t>Victory Day</a:t>
            </a:r>
            <a:endParaRPr lang="ru-RU" dirty="0">
              <a:solidFill>
                <a:schemeClr val="bg1">
                  <a:lumMod val="85000"/>
                  <a:lumOff val="15000"/>
                </a:schemeClr>
              </a:solidFill>
            </a:endParaRPr>
          </a:p>
        </p:txBody>
      </p:sp>
      <p:sp>
        <p:nvSpPr>
          <p:cNvPr id="3" name="Подзаголовок 2"/>
          <p:cNvSpPr>
            <a:spLocks noGrp="1"/>
          </p:cNvSpPr>
          <p:nvPr>
            <p:ph type="subTitle" idx="1"/>
          </p:nvPr>
        </p:nvSpPr>
        <p:spPr>
          <a:xfrm>
            <a:off x="196047" y="6423026"/>
            <a:ext cx="3552993" cy="434974"/>
          </a:xfrm>
        </p:spPr>
        <p:txBody>
          <a:bodyPr>
            <a:noAutofit/>
          </a:bodyPr>
          <a:lstStyle/>
          <a:p>
            <a:r>
              <a:rPr lang="en-US" sz="2000" dirty="0" err="1" smtClean="0">
                <a:latin typeface="Bahnschrift SemiBold" panose="020B0502040204020203" pitchFamily="34" charset="0"/>
              </a:rPr>
              <a:t>Lisnichenko</a:t>
            </a:r>
            <a:r>
              <a:rPr lang="en-US" sz="2000" dirty="0" smtClean="0">
                <a:latin typeface="Bahnschrift SemiBold" panose="020B0502040204020203" pitchFamily="34" charset="0"/>
              </a:rPr>
              <a:t> </a:t>
            </a:r>
            <a:r>
              <a:rPr lang="en-US" sz="2000" dirty="0" err="1" smtClean="0">
                <a:latin typeface="Bahnschrift SemiBold" panose="020B0502040204020203" pitchFamily="34" charset="0"/>
              </a:rPr>
              <a:t>Ruslan</a:t>
            </a:r>
            <a:r>
              <a:rPr lang="en-US" sz="2000" dirty="0" smtClean="0">
                <a:latin typeface="Bahnschrift SemiBold" panose="020B0502040204020203" pitchFamily="34" charset="0"/>
              </a:rPr>
              <a:t> 14</a:t>
            </a:r>
            <a:r>
              <a:rPr lang="uk-UA" sz="2000" dirty="0" smtClean="0">
                <a:latin typeface="Bahnschrift SemiBold" panose="020B0502040204020203" pitchFamily="34" charset="0"/>
              </a:rPr>
              <a:t>ПО(</a:t>
            </a:r>
            <a:r>
              <a:rPr lang="uk-UA" sz="2000" dirty="0" err="1" smtClean="0">
                <a:latin typeface="Bahnschrift SemiBold" panose="020B0502040204020203" pitchFamily="34" charset="0"/>
              </a:rPr>
              <a:t>ін</a:t>
            </a:r>
            <a:r>
              <a:rPr lang="uk-UA" sz="2000" dirty="0" smtClean="0">
                <a:latin typeface="Bahnschrift SemiBold" panose="020B0502040204020203" pitchFamily="34" charset="0"/>
              </a:rPr>
              <a:t>)</a:t>
            </a:r>
            <a:endParaRPr lang="ru-RU" sz="2000" dirty="0">
              <a:latin typeface="Bahnschrift SemiBold" panose="020B0502040204020203" pitchFamily="34" charset="0"/>
            </a:endParaRPr>
          </a:p>
        </p:txBody>
      </p:sp>
      <p:pic>
        <p:nvPicPr>
          <p:cNvPr id="4" name="Рисунок 3"/>
          <p:cNvPicPr>
            <a:picLocks noChangeAspect="1"/>
          </p:cNvPicPr>
          <p:nvPr/>
        </p:nvPicPr>
        <p:blipFill rotWithShape="1">
          <a:blip r:embed="rId2">
            <a:extLst>
              <a:ext uri="{28A0092B-C50C-407E-A947-70E740481C1C}">
                <a14:useLocalDpi xmlns:a14="http://schemas.microsoft.com/office/drawing/2010/main" val="0"/>
              </a:ext>
            </a:extLst>
          </a:blip>
          <a:srcRect r="57145"/>
          <a:stretch/>
        </p:blipFill>
        <p:spPr>
          <a:xfrm>
            <a:off x="810001" y="730266"/>
            <a:ext cx="2351210" cy="2284571"/>
          </a:xfrm>
          <a:prstGeom prst="rect">
            <a:avLst/>
          </a:prstGeom>
        </p:spPr>
      </p:pic>
      <p:sp>
        <p:nvSpPr>
          <p:cNvPr id="5" name="Прямоугольник 4"/>
          <p:cNvSpPr/>
          <p:nvPr/>
        </p:nvSpPr>
        <p:spPr>
          <a:xfrm>
            <a:off x="3200400" y="1906841"/>
            <a:ext cx="3849721" cy="1107996"/>
          </a:xfrm>
          <a:prstGeom prst="rect">
            <a:avLst/>
          </a:prstGeom>
        </p:spPr>
        <p:txBody>
          <a:bodyPr wrap="square">
            <a:spAutoFit/>
          </a:bodyPr>
          <a:lstStyle/>
          <a:p>
            <a:r>
              <a:rPr lang="en-US" sz="6600" b="1" dirty="0" smtClean="0">
                <a:solidFill>
                  <a:schemeClr val="bg1">
                    <a:lumMod val="85000"/>
                    <a:lumOff val="15000"/>
                  </a:schemeClr>
                </a:solidFill>
                <a:latin typeface="Arial Black" panose="020B0A04020102020204" pitchFamily="34" charset="0"/>
              </a:rPr>
              <a:t>Never</a:t>
            </a:r>
            <a:endParaRPr lang="en-US" sz="6600" b="1" dirty="0">
              <a:solidFill>
                <a:schemeClr val="bg1">
                  <a:lumMod val="85000"/>
                  <a:lumOff val="15000"/>
                </a:schemeClr>
              </a:solidFill>
              <a:latin typeface="Arial Black" panose="020B0A04020102020204" pitchFamily="34" charset="0"/>
            </a:endParaRPr>
          </a:p>
        </p:txBody>
      </p:sp>
      <p:pic>
        <p:nvPicPr>
          <p:cNvPr id="6" name="Рисунок 5"/>
          <p:cNvPicPr>
            <a:picLocks noChangeAspect="1"/>
          </p:cNvPicPr>
          <p:nvPr/>
        </p:nvPicPr>
        <p:blipFill rotWithShape="1">
          <a:blip r:embed="rId2">
            <a:extLst>
              <a:ext uri="{28A0092B-C50C-407E-A947-70E740481C1C}">
                <a14:useLocalDpi xmlns:a14="http://schemas.microsoft.com/office/drawing/2010/main" val="0"/>
              </a:ext>
            </a:extLst>
          </a:blip>
          <a:srcRect l="42855" b="50128"/>
          <a:stretch/>
        </p:blipFill>
        <p:spPr>
          <a:xfrm>
            <a:off x="3161211" y="873959"/>
            <a:ext cx="3238526" cy="1176910"/>
          </a:xfrm>
          <a:prstGeom prst="rect">
            <a:avLst/>
          </a:prstGeom>
        </p:spPr>
      </p:pic>
      <p:sp>
        <p:nvSpPr>
          <p:cNvPr id="8" name="Прямоугольник 7"/>
          <p:cNvSpPr/>
          <p:nvPr/>
        </p:nvSpPr>
        <p:spPr>
          <a:xfrm>
            <a:off x="3200400" y="2562193"/>
            <a:ext cx="3039086" cy="1107996"/>
          </a:xfrm>
          <a:prstGeom prst="rect">
            <a:avLst/>
          </a:prstGeom>
        </p:spPr>
        <p:txBody>
          <a:bodyPr wrap="square">
            <a:spAutoFit/>
          </a:bodyPr>
          <a:lstStyle/>
          <a:p>
            <a:r>
              <a:rPr lang="en-US" sz="6600" dirty="0" smtClean="0">
                <a:solidFill>
                  <a:schemeClr val="bg1">
                    <a:lumMod val="85000"/>
                    <a:lumOff val="15000"/>
                  </a:schemeClr>
                </a:solidFill>
                <a:latin typeface="Arial Black" panose="020B0A04020102020204" pitchFamily="34" charset="0"/>
              </a:rPr>
              <a:t>again</a:t>
            </a:r>
            <a:endParaRPr lang="ru-RU" sz="6600" dirty="0">
              <a:solidFill>
                <a:schemeClr val="bg1">
                  <a:lumMod val="85000"/>
                  <a:lumOff val="15000"/>
                </a:schemeClr>
              </a:solidFill>
              <a:latin typeface="Arial Black" panose="020B0A04020102020204" pitchFamily="34" charset="0"/>
            </a:endParaRPr>
          </a:p>
        </p:txBody>
      </p:sp>
    </p:spTree>
    <p:extLst>
      <p:ext uri="{BB962C8B-B14F-4D97-AF65-F5344CB8AC3E}">
        <p14:creationId xmlns:p14="http://schemas.microsoft.com/office/powerpoint/2010/main" val="205501691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ctr"/>
            <a:r>
              <a:rPr lang="uk-UA" dirty="0" smtClean="0">
                <a:solidFill>
                  <a:schemeClr val="tx2">
                    <a:lumMod val="50000"/>
                  </a:schemeClr>
                </a:solidFill>
              </a:rPr>
              <a:t> </a:t>
            </a:r>
            <a:r>
              <a:rPr lang="en-US" dirty="0" smtClean="0">
                <a:solidFill>
                  <a:schemeClr val="tx2">
                    <a:lumMod val="25000"/>
                  </a:schemeClr>
                </a:solidFill>
              </a:rPr>
              <a:t>m  y</a:t>
            </a:r>
            <a:r>
              <a:rPr lang="uk-UA" dirty="0" smtClean="0">
                <a:solidFill>
                  <a:schemeClr val="tx2">
                    <a:lumMod val="25000"/>
                  </a:schemeClr>
                </a:solidFill>
              </a:rPr>
              <a:t> 9</a:t>
            </a:r>
            <a:r>
              <a:rPr lang="en-US" dirty="0" err="1" smtClean="0">
                <a:solidFill>
                  <a:schemeClr val="tx2">
                    <a:lumMod val="25000"/>
                  </a:schemeClr>
                </a:solidFill>
              </a:rPr>
              <a:t>th</a:t>
            </a:r>
            <a:endParaRPr lang="ru-RU" dirty="0">
              <a:solidFill>
                <a:schemeClr val="tx2">
                  <a:lumMod val="25000"/>
                </a:schemeClr>
              </a:solidFill>
            </a:endParaRPr>
          </a:p>
        </p:txBody>
      </p:sp>
      <p:sp>
        <p:nvSpPr>
          <p:cNvPr id="3" name="Объект 2"/>
          <p:cNvSpPr>
            <a:spLocks noGrp="1"/>
          </p:cNvSpPr>
          <p:nvPr>
            <p:ph idx="1"/>
          </p:nvPr>
        </p:nvSpPr>
        <p:spPr>
          <a:xfrm>
            <a:off x="581417" y="2048520"/>
            <a:ext cx="7615645" cy="4598126"/>
          </a:xfrm>
        </p:spPr>
        <p:txBody>
          <a:bodyPr>
            <a:normAutofit/>
          </a:bodyPr>
          <a:lstStyle/>
          <a:p>
            <a:r>
              <a:rPr lang="en-US" dirty="0"/>
              <a:t>public holiday in Ukraine, which is officially celebrated on May 9, 2016, a day off. The warning was changed to the Soviet holiday Victory Day, which was celebrated in the USSR and then in Ukraine until 2015</a:t>
            </a:r>
            <a:r>
              <a:rPr lang="en-US" dirty="0" smtClean="0"/>
              <a:t>.</a:t>
            </a:r>
            <a:r>
              <a:rPr lang="uk-UA" dirty="0" smtClean="0"/>
              <a:t> </a:t>
            </a:r>
            <a:r>
              <a:rPr lang="en-US" dirty="0"/>
              <a:t>The official symbol of the celebration of the Day of Victory over Nazism in the Second World War for several years in a row is the flower of the red poppy - the world's most common symbol of commemoration of memorable days.</a:t>
            </a:r>
          </a:p>
          <a:p>
            <a:endParaRPr lang="uk-UA" dirty="0" smtClean="0"/>
          </a:p>
          <a:p>
            <a:pPr marL="0" indent="0">
              <a:buNone/>
            </a:pPr>
            <a:endParaRPr lang="en-US" dirty="0"/>
          </a:p>
          <a:p>
            <a:r>
              <a:rPr lang="en-US" dirty="0"/>
              <a:t>"Victory Day over Nazism in World War II" is established as a national holiday in accordance with the law "On improving the Victory over Nazism in World War II 1939-1945", adopted by the </a:t>
            </a:r>
            <a:r>
              <a:rPr lang="en-US" dirty="0" err="1"/>
              <a:t>Verkhovna</a:t>
            </a:r>
            <a:r>
              <a:rPr lang="en-US" dirty="0"/>
              <a:t> Rada of Ukraine on April 9, 2015 as part of a package of laws on </a:t>
            </a:r>
            <a:r>
              <a:rPr lang="en-US" dirty="0" err="1"/>
              <a:t>decommunization</a:t>
            </a:r>
            <a:r>
              <a:rPr lang="en-US" dirty="0"/>
              <a:t>.</a:t>
            </a:r>
            <a:endParaRPr lang="ru-RU" dirty="0"/>
          </a:p>
        </p:txBody>
      </p:sp>
      <p:pic>
        <p:nvPicPr>
          <p:cNvPr id="4" name="Рисунок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97062" y="4321457"/>
            <a:ext cx="3315564" cy="2392852"/>
          </a:xfrm>
          <a:prstGeom prst="rect">
            <a:avLst/>
          </a:prstGeom>
        </p:spPr>
      </p:pic>
      <p:pic>
        <p:nvPicPr>
          <p:cNvPr id="6" name="Рисунок 5"/>
          <p:cNvPicPr>
            <a:picLocks noChangeAspect="1"/>
          </p:cNvPicPr>
          <p:nvPr/>
        </p:nvPicPr>
        <p:blipFill rotWithShape="1">
          <a:blip r:embed="rId3">
            <a:extLst>
              <a:ext uri="{28A0092B-C50C-407E-A947-70E740481C1C}">
                <a14:useLocalDpi xmlns:a14="http://schemas.microsoft.com/office/drawing/2010/main" val="0"/>
              </a:ext>
            </a:extLst>
          </a:blip>
          <a:srcRect l="11745"/>
          <a:stretch/>
        </p:blipFill>
        <p:spPr>
          <a:xfrm>
            <a:off x="8197063" y="1994491"/>
            <a:ext cx="3315564" cy="2146733"/>
          </a:xfrm>
          <a:prstGeom prst="rect">
            <a:avLst/>
          </a:prstGeom>
        </p:spPr>
      </p:pic>
      <p:pic>
        <p:nvPicPr>
          <p:cNvPr id="7" name="Рисунок 6"/>
          <p:cNvPicPr>
            <a:picLocks noChangeAspect="1"/>
          </p:cNvPicPr>
          <p:nvPr/>
        </p:nvPicPr>
        <p:blipFill rotWithShape="1">
          <a:blip r:embed="rId4">
            <a:extLst>
              <a:ext uri="{28A0092B-C50C-407E-A947-70E740481C1C}">
                <a14:useLocalDpi xmlns:a14="http://schemas.microsoft.com/office/drawing/2010/main" val="0"/>
              </a:ext>
            </a:extLst>
          </a:blip>
          <a:srcRect r="56716"/>
          <a:stretch/>
        </p:blipFill>
        <p:spPr>
          <a:xfrm>
            <a:off x="5657042" y="966651"/>
            <a:ext cx="348507" cy="338371"/>
          </a:xfrm>
          <a:prstGeom prst="rect">
            <a:avLst/>
          </a:prstGeom>
        </p:spPr>
      </p:pic>
    </p:spTree>
    <p:extLst>
      <p:ext uri="{BB962C8B-B14F-4D97-AF65-F5344CB8AC3E}">
        <p14:creationId xmlns:p14="http://schemas.microsoft.com/office/powerpoint/2010/main" val="145326497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ctr"/>
            <a:r>
              <a:rPr lang="en-US" dirty="0">
                <a:solidFill>
                  <a:schemeClr val="bg1">
                    <a:lumMod val="85000"/>
                    <a:lumOff val="15000"/>
                  </a:schemeClr>
                </a:solidFill>
              </a:rPr>
              <a:t>Second World War</a:t>
            </a:r>
            <a:endParaRPr lang="ru-RU" dirty="0">
              <a:solidFill>
                <a:schemeClr val="bg1">
                  <a:lumMod val="85000"/>
                  <a:lumOff val="15000"/>
                </a:schemeClr>
              </a:solidFill>
            </a:endParaRPr>
          </a:p>
        </p:txBody>
      </p:sp>
      <p:sp>
        <p:nvSpPr>
          <p:cNvPr id="3" name="Объект 2"/>
          <p:cNvSpPr>
            <a:spLocks noGrp="1"/>
          </p:cNvSpPr>
          <p:nvPr>
            <p:ph idx="1"/>
          </p:nvPr>
        </p:nvSpPr>
        <p:spPr>
          <a:xfrm>
            <a:off x="698907" y="1294824"/>
            <a:ext cx="10554574" cy="3636511"/>
          </a:xfrm>
        </p:spPr>
        <p:txBody>
          <a:bodyPr/>
          <a:lstStyle/>
          <a:p>
            <a:r>
              <a:rPr lang="en-US" dirty="0"/>
              <a:t>World War II began on September 1, 1939 with Nazi Germany's attack on Poland. On that day, German military aircraft bombed </a:t>
            </a:r>
            <a:r>
              <a:rPr lang="en-US" dirty="0" err="1"/>
              <a:t>Lviv</a:t>
            </a:r>
            <a:r>
              <a:rPr lang="en-US" dirty="0"/>
              <a:t> and other cities. On September 17, the Soviet Union became a participant in World War II on the German side. The Soviet army crossed the border of the Republic of Poland and began hostilities against the Polish army. Responding to a secret event with the Then Reich, the USSR occupied the eastern </a:t>
            </a:r>
            <a:r>
              <a:rPr lang="en-US" dirty="0" err="1"/>
              <a:t>voivodships</a:t>
            </a:r>
            <a:r>
              <a:rPr lang="en-US" dirty="0"/>
              <a:t> of the Republic of Poland (the lands of Western Ukraine and Western Belarus).</a:t>
            </a:r>
            <a:endParaRPr lang="ru-RU" dirty="0"/>
          </a:p>
        </p:txBody>
      </p:sp>
      <p:pic>
        <p:nvPicPr>
          <p:cNvPr id="6" name="Рисунок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8907" y="4349929"/>
            <a:ext cx="3474022" cy="2267060"/>
          </a:xfrm>
          <a:prstGeom prst="rect">
            <a:avLst/>
          </a:prstGeom>
        </p:spPr>
      </p:pic>
      <p:pic>
        <p:nvPicPr>
          <p:cNvPr id="8" name="Рисунок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75713" y="4349929"/>
            <a:ext cx="3630522" cy="2267059"/>
          </a:xfrm>
          <a:prstGeom prst="rect">
            <a:avLst/>
          </a:prstGeom>
        </p:spPr>
      </p:pic>
      <p:pic>
        <p:nvPicPr>
          <p:cNvPr id="9" name="Рисунок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09019" y="4349929"/>
            <a:ext cx="3090401" cy="2263125"/>
          </a:xfrm>
          <a:prstGeom prst="rect">
            <a:avLst/>
          </a:prstGeom>
        </p:spPr>
      </p:pic>
      <p:pic>
        <p:nvPicPr>
          <p:cNvPr id="10" name="Рисунок 9"/>
          <p:cNvPicPr>
            <a:picLocks noChangeAspect="1"/>
          </p:cNvPicPr>
          <p:nvPr/>
        </p:nvPicPr>
        <p:blipFill rotWithShape="1">
          <a:blip r:embed="rId5">
            <a:extLst>
              <a:ext uri="{28A0092B-C50C-407E-A947-70E740481C1C}">
                <a14:useLocalDpi xmlns:a14="http://schemas.microsoft.com/office/drawing/2010/main" val="0"/>
              </a:ext>
            </a:extLst>
          </a:blip>
          <a:srcRect r="56446"/>
          <a:stretch/>
        </p:blipFill>
        <p:spPr>
          <a:xfrm>
            <a:off x="11613183" y="58852"/>
            <a:ext cx="539627" cy="515914"/>
          </a:xfrm>
          <a:prstGeom prst="rect">
            <a:avLst/>
          </a:prstGeom>
        </p:spPr>
      </p:pic>
    </p:spTree>
    <p:extLst>
      <p:ext uri="{BB962C8B-B14F-4D97-AF65-F5344CB8AC3E}">
        <p14:creationId xmlns:p14="http://schemas.microsoft.com/office/powerpoint/2010/main" val="400633338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ctr"/>
            <a:r>
              <a:rPr lang="en-US" dirty="0">
                <a:solidFill>
                  <a:schemeClr val="bg1">
                    <a:lumMod val="85000"/>
                    <a:lumOff val="15000"/>
                  </a:schemeClr>
                </a:solidFill>
              </a:rPr>
              <a:t>W</a:t>
            </a:r>
            <a:r>
              <a:rPr lang="en-US" dirty="0" smtClean="0">
                <a:solidFill>
                  <a:schemeClr val="bg1">
                    <a:lumMod val="85000"/>
                    <a:lumOff val="15000"/>
                  </a:schemeClr>
                </a:solidFill>
              </a:rPr>
              <a:t>e</a:t>
            </a:r>
            <a:r>
              <a:rPr lang="en-US" dirty="0" smtClean="0"/>
              <a:t> </a:t>
            </a:r>
            <a:r>
              <a:rPr lang="en-US" dirty="0">
                <a:solidFill>
                  <a:schemeClr val="bg1">
                    <a:lumMod val="85000"/>
                    <a:lumOff val="15000"/>
                  </a:schemeClr>
                </a:solidFill>
              </a:rPr>
              <a:t>remember the heroes</a:t>
            </a:r>
            <a:endParaRPr lang="ru-RU" dirty="0">
              <a:solidFill>
                <a:schemeClr val="bg1">
                  <a:lumMod val="85000"/>
                  <a:lumOff val="15000"/>
                </a:schemeClr>
              </a:solidFill>
            </a:endParaRPr>
          </a:p>
        </p:txBody>
      </p:sp>
      <p:sp>
        <p:nvSpPr>
          <p:cNvPr id="3" name="Объект 2"/>
          <p:cNvSpPr>
            <a:spLocks noGrp="1"/>
          </p:cNvSpPr>
          <p:nvPr>
            <p:ph idx="1"/>
          </p:nvPr>
        </p:nvSpPr>
        <p:spPr>
          <a:xfrm>
            <a:off x="222068" y="2038264"/>
            <a:ext cx="7904366" cy="4702170"/>
          </a:xfrm>
        </p:spPr>
        <p:txBody>
          <a:bodyPr>
            <a:normAutofit/>
          </a:bodyPr>
          <a:lstStyle/>
          <a:p>
            <a:r>
              <a:rPr lang="en-US" dirty="0"/>
              <a:t>It should be noted that Ukraine, not only among several Soviet republics, but from all countries of the world, noted the greatest loss during the war. According to various estimates, between 8 million and 10 million people died in Ukraine, of which about 5 million were civilians, 2.2 million were deported to forced labor in national Germany, and 10 million lost asylum. More than 700 urban-type towns and villages, almost 30,000 villages, were turned into complete </a:t>
            </a:r>
            <a:r>
              <a:rPr lang="en-US" dirty="0" smtClean="0"/>
              <a:t>ruins</a:t>
            </a:r>
            <a:endParaRPr lang="uk-UA" dirty="0" smtClean="0"/>
          </a:p>
          <a:p>
            <a:endParaRPr lang="uk-UA" dirty="0" smtClean="0"/>
          </a:p>
          <a:p>
            <a:r>
              <a:rPr lang="en-US" dirty="0"/>
              <a:t>Today, the memory of everyone who fought against Nazism is honored, and the solidarity and fighting brotherhood of all the United Nations, both the state and the then stateless peoples, is emphasized. At the same time, the emphasis should be shifted from the history of hostilities to the history of specific people, and communication in favor of remembrance should be abandoned.</a:t>
            </a:r>
            <a:endParaRPr lang="uk-UA" dirty="0" smtClean="0"/>
          </a:p>
        </p:txBody>
      </p:sp>
      <p:pic>
        <p:nvPicPr>
          <p:cNvPr id="4" name="Рисунок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34994" y="2012138"/>
            <a:ext cx="3347004" cy="2268174"/>
          </a:xfrm>
          <a:prstGeom prst="rect">
            <a:avLst/>
          </a:prstGeom>
        </p:spPr>
      </p:pic>
      <p:pic>
        <p:nvPicPr>
          <p:cNvPr id="5" name="Рисунок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34994" y="4557628"/>
            <a:ext cx="3347004" cy="1912574"/>
          </a:xfrm>
          <a:prstGeom prst="rect">
            <a:avLst/>
          </a:prstGeom>
        </p:spPr>
      </p:pic>
      <p:pic>
        <p:nvPicPr>
          <p:cNvPr id="6" name="Рисунок 5"/>
          <p:cNvPicPr>
            <a:picLocks noChangeAspect="1"/>
          </p:cNvPicPr>
          <p:nvPr/>
        </p:nvPicPr>
        <p:blipFill rotWithShape="1">
          <a:blip r:embed="rId4">
            <a:extLst>
              <a:ext uri="{28A0092B-C50C-407E-A947-70E740481C1C}">
                <a14:useLocalDpi xmlns:a14="http://schemas.microsoft.com/office/drawing/2010/main" val="0"/>
              </a:ext>
            </a:extLst>
          </a:blip>
          <a:srcRect r="56363"/>
          <a:stretch/>
        </p:blipFill>
        <p:spPr>
          <a:xfrm>
            <a:off x="11617234" y="69402"/>
            <a:ext cx="535577" cy="511071"/>
          </a:xfrm>
          <a:prstGeom prst="rect">
            <a:avLst/>
          </a:prstGeom>
        </p:spPr>
      </p:pic>
    </p:spTree>
    <p:extLst>
      <p:ext uri="{BB962C8B-B14F-4D97-AF65-F5344CB8AC3E}">
        <p14:creationId xmlns:p14="http://schemas.microsoft.com/office/powerpoint/2010/main" val="173612368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1"/>
          <p:cNvPicPr>
            <a:picLocks noChangeAspect="1"/>
          </p:cNvPicPr>
          <p:nvPr/>
        </p:nvPicPr>
        <p:blipFill rotWithShape="1">
          <a:blip r:embed="rId2">
            <a:extLst>
              <a:ext uri="{28A0092B-C50C-407E-A947-70E740481C1C}">
                <a14:useLocalDpi xmlns:a14="http://schemas.microsoft.com/office/drawing/2010/main" val="0"/>
              </a:ext>
            </a:extLst>
          </a:blip>
          <a:srcRect r="58160"/>
          <a:stretch/>
        </p:blipFill>
        <p:spPr>
          <a:xfrm>
            <a:off x="4289681" y="913185"/>
            <a:ext cx="458666" cy="456483"/>
          </a:xfrm>
          <a:prstGeom prst="rect">
            <a:avLst/>
          </a:prstGeom>
        </p:spPr>
      </p:pic>
      <p:sp>
        <p:nvSpPr>
          <p:cNvPr id="3" name="Прямоугольник 2"/>
          <p:cNvSpPr/>
          <p:nvPr/>
        </p:nvSpPr>
        <p:spPr>
          <a:xfrm>
            <a:off x="546323" y="342168"/>
            <a:ext cx="4155572" cy="1077218"/>
          </a:xfrm>
          <a:prstGeom prst="rect">
            <a:avLst/>
          </a:prstGeom>
        </p:spPr>
        <p:txBody>
          <a:bodyPr wrap="square">
            <a:spAutoFit/>
          </a:bodyPr>
          <a:lstStyle/>
          <a:p>
            <a:r>
              <a:rPr lang="en-US" sz="3200" dirty="0">
                <a:latin typeface="Arial Rounded MT Bold" panose="020F0704030504030204" pitchFamily="34" charset="0"/>
              </a:rPr>
              <a:t>we remember, we love, we are proud</a:t>
            </a:r>
            <a:endParaRPr lang="ru-RU" sz="3200" dirty="0"/>
          </a:p>
        </p:txBody>
      </p:sp>
      <p:sp>
        <p:nvSpPr>
          <p:cNvPr id="4" name="Прямоугольник 3"/>
          <p:cNvSpPr/>
          <p:nvPr/>
        </p:nvSpPr>
        <p:spPr>
          <a:xfrm>
            <a:off x="2624109" y="3139833"/>
            <a:ext cx="7047057" cy="646331"/>
          </a:xfrm>
          <a:prstGeom prst="rect">
            <a:avLst/>
          </a:prstGeom>
        </p:spPr>
        <p:txBody>
          <a:bodyPr wrap="none">
            <a:spAutoFit/>
          </a:bodyPr>
          <a:lstStyle/>
          <a:p>
            <a:r>
              <a:rPr lang="en-US" sz="3600" b="1" dirty="0">
                <a:latin typeface="Arial Black" panose="020B0A04020102020204" pitchFamily="34" charset="0"/>
              </a:rPr>
              <a:t>Thanks for your </a:t>
            </a:r>
            <a:r>
              <a:rPr lang="en-US" sz="3600" b="1" dirty="0" smtClean="0">
                <a:latin typeface="Arial Black" panose="020B0A04020102020204" pitchFamily="34" charset="0"/>
              </a:rPr>
              <a:t>attention</a:t>
            </a:r>
            <a:r>
              <a:rPr lang="uk-UA" sz="3600" b="1" dirty="0" smtClean="0">
                <a:latin typeface="Arial Black" panose="020B0A04020102020204" pitchFamily="34" charset="0"/>
              </a:rPr>
              <a:t>!!!</a:t>
            </a:r>
            <a:endParaRPr lang="ru-RU" sz="3600" b="1" dirty="0">
              <a:latin typeface="Arial Black" panose="020B0A04020102020204" pitchFamily="34" charset="0"/>
            </a:endParaRPr>
          </a:p>
        </p:txBody>
      </p:sp>
    </p:spTree>
    <p:extLst>
      <p:ext uri="{BB962C8B-B14F-4D97-AF65-F5344CB8AC3E}">
        <p14:creationId xmlns:p14="http://schemas.microsoft.com/office/powerpoint/2010/main" val="272741619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Цитаты">
  <a:themeElements>
    <a:clrScheme name="Желтый">
      <a:dk1>
        <a:sysClr val="windowText" lastClr="000000"/>
      </a:dk1>
      <a:lt1>
        <a:sysClr val="window" lastClr="FFFFFF"/>
      </a:lt1>
      <a:dk2>
        <a:srgbClr val="39302A"/>
      </a:dk2>
      <a:lt2>
        <a:srgbClr val="E5DEDB"/>
      </a:lt2>
      <a:accent1>
        <a:srgbClr val="FFCA08"/>
      </a:accent1>
      <a:accent2>
        <a:srgbClr val="F8931D"/>
      </a:accent2>
      <a:accent3>
        <a:srgbClr val="CE8D3E"/>
      </a:accent3>
      <a:accent4>
        <a:srgbClr val="EC7016"/>
      </a:accent4>
      <a:accent5>
        <a:srgbClr val="E64823"/>
      </a:accent5>
      <a:accent6>
        <a:srgbClr val="9C6A6A"/>
      </a:accent6>
      <a:hlink>
        <a:srgbClr val="2998E3"/>
      </a:hlink>
      <a:folHlink>
        <a:srgbClr val="7F723D"/>
      </a:folHlink>
    </a:clrScheme>
    <a:fontScheme name="Цитаты">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Цитаты">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7AF46513-5B0D-4B03-9323-32F3F0BFC9D6}"/>
    </a:ext>
  </a:extLst>
</a:theme>
</file>

<file path=docProps/app.xml><?xml version="1.0" encoding="utf-8"?>
<Properties xmlns="http://schemas.openxmlformats.org/officeDocument/2006/extended-properties" xmlns:vt="http://schemas.openxmlformats.org/officeDocument/2006/docPropsVTypes">
  <Template>Цитаты</Template>
  <TotalTime>111</TotalTime>
  <Words>433</Words>
  <Application>Microsoft Office PowerPoint</Application>
  <PresentationFormat>Широкоэкранный</PresentationFormat>
  <Paragraphs>17</Paragraphs>
  <Slides>5</Slides>
  <Notes>0</Notes>
  <HiddenSlides>0</HiddenSlides>
  <MMClips>0</MMClips>
  <ScaleCrop>false</ScaleCrop>
  <HeadingPairs>
    <vt:vector size="6" baseType="variant">
      <vt:variant>
        <vt:lpstr>Использованные шрифты</vt:lpstr>
      </vt:variant>
      <vt:variant>
        <vt:i4>6</vt:i4>
      </vt:variant>
      <vt:variant>
        <vt:lpstr>Тема</vt:lpstr>
      </vt:variant>
      <vt:variant>
        <vt:i4>1</vt:i4>
      </vt:variant>
      <vt:variant>
        <vt:lpstr>Заголовки слайдов</vt:lpstr>
      </vt:variant>
      <vt:variant>
        <vt:i4>5</vt:i4>
      </vt:variant>
    </vt:vector>
  </HeadingPairs>
  <TitlesOfParts>
    <vt:vector size="12" baseType="lpstr">
      <vt:lpstr>Arial Black</vt:lpstr>
      <vt:lpstr>Arial Rounded MT Bold</vt:lpstr>
      <vt:lpstr>Bahnschrift SemiBold</vt:lpstr>
      <vt:lpstr>Berlin Sans FB Demi</vt:lpstr>
      <vt:lpstr>Century Gothic</vt:lpstr>
      <vt:lpstr>Wingdings 2</vt:lpstr>
      <vt:lpstr>Цитаты</vt:lpstr>
      <vt:lpstr>       Victory Day</vt:lpstr>
      <vt:lpstr> m  y 9th</vt:lpstr>
      <vt:lpstr>Second World War</vt:lpstr>
      <vt:lpstr>We remember the heroes</vt:lpstr>
      <vt:lpstr>Презентация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Victory Day</dc:title>
  <dc:creator>User</dc:creator>
  <cp:lastModifiedBy>User</cp:lastModifiedBy>
  <cp:revision>11</cp:revision>
  <dcterms:created xsi:type="dcterms:W3CDTF">2021-05-06T11:57:14Z</dcterms:created>
  <dcterms:modified xsi:type="dcterms:W3CDTF">2021-05-06T13:48:43Z</dcterms:modified>
</cp:coreProperties>
</file>