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  <p:sldMasterId id="2147483794" r:id="rId5"/>
  </p:sldMasterIdLst>
  <p:notesMasterIdLst>
    <p:notesMasterId r:id="rId14"/>
  </p:notesMasterIdLst>
  <p:handoutMasterIdLst>
    <p:handoutMasterId r:id="rId15"/>
  </p:handoutMasterIdLst>
  <p:sldIdLst>
    <p:sldId id="491" r:id="rId6"/>
    <p:sldId id="469" r:id="rId7"/>
    <p:sldId id="472" r:id="rId8"/>
    <p:sldId id="492" r:id="rId9"/>
    <p:sldId id="488" r:id="rId10"/>
    <p:sldId id="489" r:id="rId11"/>
    <p:sldId id="490" r:id="rId12"/>
    <p:sldId id="481" r:id="rId1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0" pos="2208" userDrawn="1">
          <p15:clr>
            <a:srgbClr val="A4A3A4"/>
          </p15:clr>
        </p15:guide>
        <p15:guide id="22" orient="horz" pos="291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42" pos="5424" userDrawn="1">
          <p15:clr>
            <a:srgbClr val="A4A3A4"/>
          </p15:clr>
        </p15:guide>
        <p15:guide id="43" orient="horz" pos="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46E00"/>
    <a:srgbClr val="04121B"/>
    <a:srgbClr val="000000"/>
    <a:srgbClr val="124079"/>
    <a:srgbClr val="00008C"/>
    <a:srgbClr val="001EFF"/>
    <a:srgbClr val="00CCFF"/>
    <a:srgbClr val="0E305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846" autoAdjust="0"/>
  </p:normalViewPr>
  <p:slideViewPr>
    <p:cSldViewPr snapToGrid="0">
      <p:cViewPr varScale="1">
        <p:scale>
          <a:sx n="112" d="100"/>
          <a:sy n="112" d="100"/>
        </p:scale>
        <p:origin x="210" y="108"/>
      </p:cViewPr>
      <p:guideLst>
        <p:guide pos="2208"/>
        <p:guide orient="horz" pos="2916"/>
        <p:guide orient="horz" pos="1644"/>
        <p:guide pos="2880"/>
        <p:guide pos="336"/>
        <p:guide orient="horz" pos="348"/>
        <p:guide pos="5424"/>
        <p:guide orient="horz" pos="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824B341-A537-41D0-9C5E-E90A67A89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0186" y="4742308"/>
            <a:ext cx="436897" cy="274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E2AE00C7-03E7-4577-B962-8354EB140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576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0C7-03E7-4577-B962-8354EB140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576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945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0214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5845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4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940223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240428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686" y="482411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3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3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3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01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0276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3198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1117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7784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8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prstClr val="white"/>
                </a:solidFill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102" name="Title Placeholder 101">
            <a:extLst>
              <a:ext uri="{FF2B5EF4-FFF2-40B4-BE49-F238E27FC236}">
                <a16:creationId xmlns:a16="http://schemas.microsoft.com/office/drawing/2014/main" id="{73CF99E0-4E37-4EDA-8339-FF575B89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2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312705AA-4205-4063-B2BB-9B12D91B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98142"/>
            <a:ext cx="7886700" cy="363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6" name="Rectangle 95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 dirty="0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0" r:id="rId3"/>
    <p:sldLayoutId id="2147483793" r:id="rId4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92" name="TextBox 91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93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prstClr val="white"/>
                </a:solidFill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98" name="Rectangle 97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 dirty="0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3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uit&#10;&#10;Description automatically generated">
            <a:extLst>
              <a:ext uri="{FF2B5EF4-FFF2-40B4-BE49-F238E27FC236}">
                <a16:creationId xmlns:a16="http://schemas.microsoft.com/office/drawing/2014/main" id="{C902654B-7208-4B2B-A298-1A28055DC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50" t="-593" r="-5250" b="472"/>
          <a:stretch/>
        </p:blipFill>
        <p:spPr>
          <a:xfrm>
            <a:off x="794145" y="4751172"/>
            <a:ext cx="773972" cy="29359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00" y="26031"/>
            <a:ext cx="7391780" cy="387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895" y="3902905"/>
            <a:ext cx="4815590" cy="573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sz="2400" dirty="0">
                <a:latin typeface="Castellar" panose="020A0402060406010301" pitchFamily="18" charset="0"/>
              </a:rPr>
              <a:t>Trinity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59960" y="3977856"/>
            <a:ext cx="2124855" cy="616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Bodoni MT Black" panose="02070A03080606020203" pitchFamily="18" charset="0"/>
              </a:rPr>
              <a:t>TEAM NAME: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88" y="3777750"/>
            <a:ext cx="1228506" cy="12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100" dirty="0"/>
              <a:t>Customer Credit Rating using Social Media Analytics </a:t>
            </a:r>
          </a:p>
        </p:txBody>
      </p:sp>
    </p:spTree>
    <p:extLst>
      <p:ext uri="{BB962C8B-B14F-4D97-AF65-F5344CB8AC3E}">
        <p14:creationId xmlns:p14="http://schemas.microsoft.com/office/powerpoint/2010/main" val="272528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33398" y="2472952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Technology Stack used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2983043"/>
            <a:ext cx="8067675" cy="16515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Python</a:t>
            </a:r>
          </a:p>
          <a:p>
            <a:r>
              <a:rPr lang="en-US" sz="1100" dirty="0" err="1"/>
              <a:t>SciKitLearn</a:t>
            </a:r>
            <a:endParaRPr lang="en-US" sz="1100" dirty="0"/>
          </a:p>
          <a:p>
            <a:r>
              <a:rPr lang="en-US" sz="1100" dirty="0"/>
              <a:t>Seaborn</a:t>
            </a:r>
          </a:p>
          <a:p>
            <a:r>
              <a:rPr lang="en-US" sz="1100" dirty="0"/>
              <a:t>Auto AI</a:t>
            </a:r>
          </a:p>
          <a:p>
            <a:r>
              <a:rPr lang="en-US" sz="1100" dirty="0" err="1"/>
              <a:t>PySpark</a:t>
            </a:r>
            <a:endParaRPr lang="en-US" sz="1100" dirty="0"/>
          </a:p>
          <a:p>
            <a:pPr algn="l"/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Describe your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42925" y="739203"/>
            <a:ext cx="8067675" cy="15040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100" dirty="0"/>
              <a:t>Data gathering filter and cleaning</a:t>
            </a:r>
          </a:p>
          <a:p>
            <a:pPr algn="l"/>
            <a:r>
              <a:rPr lang="en-US" sz="1100" dirty="0"/>
              <a:t>Prepared Score Chart based on user properties like age , experience , followers , designation  , travel pattern , </a:t>
            </a:r>
          </a:p>
          <a:p>
            <a:pPr algn="l"/>
            <a:r>
              <a:rPr lang="en-US" sz="1100" dirty="0"/>
              <a:t>Preparing the final score chart for all the users</a:t>
            </a:r>
          </a:p>
          <a:p>
            <a:pPr algn="l"/>
            <a:r>
              <a:rPr lang="en-US" sz="1100" dirty="0"/>
              <a:t>Tried various ML algorithm Logistic Regression / Decision Tree / Random Forest to identify best prediction</a:t>
            </a:r>
          </a:p>
          <a:p>
            <a:pPr algn="l"/>
            <a:r>
              <a:rPr lang="en-US" sz="1100" dirty="0"/>
              <a:t>Using </a:t>
            </a:r>
            <a:r>
              <a:rPr lang="en-US" sz="1100" dirty="0" err="1"/>
              <a:t>Seabron</a:t>
            </a:r>
            <a:r>
              <a:rPr lang="en-US" sz="1100" dirty="0"/>
              <a:t> libraries to prepare the visualization to present the output</a:t>
            </a:r>
          </a:p>
          <a:p>
            <a:pPr algn="l"/>
            <a:r>
              <a:rPr lang="en-US" sz="1100" dirty="0"/>
              <a:t>used to identify good candidate from social media data for upcoming bank / credit card offers</a:t>
            </a:r>
            <a:endParaRPr lang="en-IN" sz="1100" dirty="0"/>
          </a:p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75218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/>
              <a:t>Use Cases &amp; Business Value of the solution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3730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100" dirty="0"/>
              <a:t>used to identify good candidate from social media data for upcoming bank / credit card offers</a:t>
            </a:r>
          </a:p>
        </p:txBody>
      </p:sp>
    </p:spTree>
    <p:extLst>
      <p:ext uri="{BB962C8B-B14F-4D97-AF65-F5344CB8AC3E}">
        <p14:creationId xmlns:p14="http://schemas.microsoft.com/office/powerpoint/2010/main" val="24544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What was accomplished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77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Challenges &amp; Learnings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100" dirty="0"/>
              <a:t>Identifying Algorithm</a:t>
            </a:r>
          </a:p>
          <a:p>
            <a:pPr algn="l"/>
            <a:r>
              <a:rPr lang="en-US" sz="1100" dirty="0"/>
              <a:t>Preparing Data set</a:t>
            </a:r>
          </a:p>
        </p:txBody>
      </p:sp>
    </p:spTree>
    <p:extLst>
      <p:ext uri="{BB962C8B-B14F-4D97-AF65-F5344CB8AC3E}">
        <p14:creationId xmlns:p14="http://schemas.microsoft.com/office/powerpoint/2010/main" val="364542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Screenshots (if any applicable)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073500-31A1-471D-8E40-99402F2A82F4}"/>
              </a:ext>
            </a:extLst>
          </p:cNvPr>
          <p:cNvSpPr/>
          <p:nvPr/>
        </p:nvSpPr>
        <p:spPr>
          <a:xfrm>
            <a:off x="714291" y="1084047"/>
            <a:ext cx="1593869" cy="9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Data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80133-B36D-429C-8E91-74F33BFDC975}"/>
              </a:ext>
            </a:extLst>
          </p:cNvPr>
          <p:cNvSpPr/>
          <p:nvPr/>
        </p:nvSpPr>
        <p:spPr>
          <a:xfrm>
            <a:off x="2773022" y="1084047"/>
            <a:ext cx="1448972" cy="9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Filter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0490D-1AA0-4EE6-BD43-64129293C7E6}"/>
              </a:ext>
            </a:extLst>
          </p:cNvPr>
          <p:cNvSpPr/>
          <p:nvPr/>
        </p:nvSpPr>
        <p:spPr>
          <a:xfrm>
            <a:off x="4759305" y="1084047"/>
            <a:ext cx="1448972" cy="9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1FC7A-3116-4D40-86C0-B4B15AF658AF}"/>
              </a:ext>
            </a:extLst>
          </p:cNvPr>
          <p:cNvSpPr/>
          <p:nvPr/>
        </p:nvSpPr>
        <p:spPr>
          <a:xfrm>
            <a:off x="6870564" y="1084047"/>
            <a:ext cx="1448972" cy="9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Cluster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018DF-BFB6-480B-8B36-5C9C203502D1}"/>
              </a:ext>
            </a:extLst>
          </p:cNvPr>
          <p:cNvSpPr/>
          <p:nvPr/>
        </p:nvSpPr>
        <p:spPr>
          <a:xfrm>
            <a:off x="6870564" y="2802755"/>
            <a:ext cx="1448972" cy="9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CAA28D-EFFB-4249-949B-48B1EFDFA907}"/>
              </a:ext>
            </a:extLst>
          </p:cNvPr>
          <p:cNvSpPr/>
          <p:nvPr/>
        </p:nvSpPr>
        <p:spPr>
          <a:xfrm>
            <a:off x="4561570" y="2802755"/>
            <a:ext cx="1448972" cy="9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Data Cluster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8F11C9-6C82-4D4E-91ED-B8E6BD4757E6}"/>
              </a:ext>
            </a:extLst>
          </p:cNvPr>
          <p:cNvCxnSpPr>
            <a:endCxn id="6" idx="1"/>
          </p:cNvCxnSpPr>
          <p:nvPr/>
        </p:nvCxnSpPr>
        <p:spPr>
          <a:xfrm>
            <a:off x="2235711" y="1534213"/>
            <a:ext cx="537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FF6CD0-3D23-461A-9EFF-803B4EF5D729}"/>
              </a:ext>
            </a:extLst>
          </p:cNvPr>
          <p:cNvCxnSpPr/>
          <p:nvPr/>
        </p:nvCxnSpPr>
        <p:spPr>
          <a:xfrm>
            <a:off x="4221994" y="1534213"/>
            <a:ext cx="537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BCE718-D1EE-434A-BD0D-7517A0D5EE7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208277" y="1534213"/>
            <a:ext cx="662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F6CCFB-27C9-4DEF-A50F-65BE9EFD44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595050" y="1984379"/>
            <a:ext cx="0" cy="81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0A4737-A0BA-4BA7-AD6B-B8572E8E69BE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6010542" y="3252921"/>
            <a:ext cx="860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0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351567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/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1CE99FAF93E43A9D55D5A970C5896" ma:contentTypeVersion="2" ma:contentTypeDescription="Create a new document." ma:contentTypeScope="" ma:versionID="ae30c1856a3cfe05497c58b7eb8972a5">
  <xsd:schema xmlns:xsd="http://www.w3.org/2001/XMLSchema" xmlns:xs="http://www.w3.org/2001/XMLSchema" xmlns:p="http://schemas.microsoft.com/office/2006/metadata/properties" xmlns:ns2="59adf32a-ef96-4ec2-94c8-876cf435d4ef" targetNamespace="http://schemas.microsoft.com/office/2006/metadata/properties" ma:root="true" ma:fieldsID="cee035c1f458a1f4886de6f247fb42e8" ns2:_="">
    <xsd:import namespace="59adf32a-ef96-4ec2-94c8-876cf435d4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df32a-ef96-4ec2-94c8-876cf435d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53222-73F9-443A-86D8-293AD41C26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adf32a-ef96-4ec2-94c8-876cf435d4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59adf32a-ef96-4ec2-94c8-876cf435d4e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11569</TotalTime>
  <Words>156</Words>
  <Application>Microsoft Office PowerPoint</Application>
  <PresentationFormat>On-screen Show (16:9)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Bodoni MT Black</vt:lpstr>
      <vt:lpstr>Calibri</vt:lpstr>
      <vt:lpstr>Calibri Light</vt:lpstr>
      <vt:lpstr>Castellar</vt:lpstr>
      <vt:lpstr>12_Office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Sharma</dc:creator>
  <cp:lastModifiedBy>Manu Sijaria</cp:lastModifiedBy>
  <cp:revision>398</cp:revision>
  <cp:lastPrinted>2015-11-28T12:28:20Z</cp:lastPrinted>
  <dcterms:created xsi:type="dcterms:W3CDTF">2018-05-11T06:04:00Z</dcterms:created>
  <dcterms:modified xsi:type="dcterms:W3CDTF">2020-09-06T14:05:45Z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0x0101007E41CE99FAF93E43A9D55D5A970C5896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