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4"/>
  </p:notesMasterIdLst>
  <p:handoutMasterIdLst>
    <p:handoutMasterId r:id="rId15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257" r:id="rId12"/>
    <p:sldId id="481" r:id="rId13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95" d="100"/>
          <a:sy n="95" d="100"/>
        </p:scale>
        <p:origin x="690" y="90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0" y="26031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02905"/>
            <a:ext cx="4815590" cy="573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sz="2400" dirty="0">
                <a:latin typeface="Castellar" panose="020A0402060406010301" pitchFamily="18" charset="0"/>
              </a:rPr>
              <a:t>Trinity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Customer Credit Rating using Social Media Analytics </a:t>
            </a:r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33398" y="2472952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2993091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Python </a:t>
            </a:r>
          </a:p>
          <a:p>
            <a:r>
              <a:rPr lang="en-US" sz="1100" dirty="0"/>
              <a:t>Spark</a:t>
            </a:r>
          </a:p>
          <a:p>
            <a:r>
              <a:rPr lang="en-US" sz="1100" dirty="0"/>
              <a:t>Cloud Storage</a:t>
            </a:r>
          </a:p>
          <a:p>
            <a:r>
              <a:rPr lang="en-US" sz="1100" dirty="0"/>
              <a:t>IBM Watson Studio</a:t>
            </a:r>
          </a:p>
          <a:p>
            <a:r>
              <a:rPr lang="en-US" sz="1100" dirty="0"/>
              <a:t>Auto AI</a:t>
            </a:r>
          </a:p>
          <a:p>
            <a:r>
              <a:rPr lang="en-US" sz="1100" dirty="0"/>
              <a:t>Deployment</a:t>
            </a:r>
          </a:p>
          <a:p>
            <a:r>
              <a:rPr lang="en-US" sz="1100" dirty="0"/>
              <a:t>Jobs Batch scheduling</a:t>
            </a:r>
          </a:p>
          <a:p>
            <a:pPr algn="l"/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2925" y="739203"/>
            <a:ext cx="8067675" cy="1651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1.In the process of Finding social score we have considered 2 </a:t>
            </a:r>
            <a:r>
              <a:rPr lang="en-US" sz="1100" dirty="0" err="1"/>
              <a:t>i</a:t>
            </a:r>
            <a:r>
              <a:rPr lang="en-US" sz="1100" dirty="0"/>
              <a:t>/</a:t>
            </a:r>
            <a:r>
              <a:rPr lang="en-US" sz="1100" dirty="0" err="1"/>
              <a:t>ps</a:t>
            </a:r>
            <a:r>
              <a:rPr lang="en-US" sz="1100" dirty="0"/>
              <a:t> FB and Linked In data and generated mock data .</a:t>
            </a:r>
          </a:p>
          <a:p>
            <a:pPr algn="l"/>
            <a:r>
              <a:rPr lang="en-US" sz="1100" dirty="0"/>
              <a:t>Calculated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2.We picked up few important columns of total dataset which distinguishes each and classified into all possible buckets .</a:t>
            </a:r>
          </a:p>
          <a:p>
            <a:pPr algn="l"/>
            <a:r>
              <a:rPr lang="en-US" sz="1100" dirty="0"/>
              <a:t>3. We given rating on each bucket </a:t>
            </a:r>
          </a:p>
          <a:p>
            <a:pPr algn="l"/>
            <a:r>
              <a:rPr lang="en-US" sz="1100" dirty="0"/>
              <a:t>4.Applied Transformations on the I/P and obtained the processed o/p</a:t>
            </a:r>
          </a:p>
          <a:p>
            <a:pPr algn="l"/>
            <a:r>
              <a:rPr lang="en-US" sz="1100" dirty="0"/>
              <a:t>5.Trained the Model</a:t>
            </a:r>
          </a:p>
          <a:p>
            <a:pPr algn="l"/>
            <a:r>
              <a:rPr lang="en-US" sz="1100" dirty="0"/>
              <a:t>6.Deployed and Tested</a:t>
            </a:r>
          </a:p>
          <a:p>
            <a:pPr algn="l"/>
            <a:r>
              <a:rPr lang="en-US" sz="1100" dirty="0"/>
              <a:t>7.Calcuated error percentage and accuracy of model achieved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40135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33398" y="785735"/>
            <a:ext cx="8067675" cy="37300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used to identify good candidate from social media data for upcoming bank / credit card offers</a:t>
            </a:r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1.Social score –average of Linked IN score and FB score .</a:t>
            </a:r>
          </a:p>
          <a:p>
            <a:pPr algn="l"/>
            <a:endParaRPr lang="en-US" sz="1100" dirty="0"/>
          </a:p>
          <a:p>
            <a:pPr algn="l"/>
            <a:r>
              <a:rPr lang="en-US" sz="1100" dirty="0"/>
              <a:t>Future Scope:</a:t>
            </a:r>
          </a:p>
          <a:p>
            <a:pPr algn="l"/>
            <a:r>
              <a:rPr lang="en-US" sz="1100" dirty="0"/>
              <a:t>Mapping onto the credit score ,to find overall score of credit based on social activities and financial status.</a:t>
            </a:r>
          </a:p>
          <a:p>
            <a:pPr algn="l"/>
            <a:endParaRPr lang="en-US" sz="11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Challenges &amp; Learnings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42925" y="594679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1100" dirty="0"/>
              <a:t>1. Self Exploration of  IBMS tools stack -Watson Studio </a:t>
            </a:r>
          </a:p>
          <a:p>
            <a:pPr algn="l"/>
            <a:r>
              <a:rPr lang="en-US" sz="1100" dirty="0"/>
              <a:t>2.Mocking  Data set  </a:t>
            </a:r>
          </a:p>
          <a:p>
            <a:pPr algn="l"/>
            <a:r>
              <a:rPr lang="en-US" sz="1100" dirty="0"/>
              <a:t>3.Grouping into buckets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6EDD-E2D4-4E64-844C-39D786B4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7FBC-045B-4F74-926D-D222909C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6726"/>
            <a:ext cx="7886700" cy="46208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0" indent="0">
              <a:buNone/>
            </a:pPr>
            <a:endParaRPr lang="en-IN" sz="1350" dirty="0"/>
          </a:p>
          <a:p>
            <a:pPr marL="257175" indent="-257175">
              <a:buAutoNum type="arabicPeriod"/>
            </a:pPr>
            <a:r>
              <a:rPr lang="en-IN" sz="1350" dirty="0"/>
              <a:t>Key columns from I/P are picked and segregated into all possible buckets </a:t>
            </a:r>
          </a:p>
          <a:p>
            <a:pPr marL="0" indent="0">
              <a:buNone/>
            </a:pPr>
            <a:r>
              <a:rPr lang="en-IN" sz="1350" dirty="0"/>
              <a:t>2 &amp; 3 </a:t>
            </a:r>
            <a:r>
              <a:rPr lang="en-IN" sz="1350" dirty="0" err="1"/>
              <a:t>PySpark</a:t>
            </a:r>
            <a:r>
              <a:rPr lang="en-IN" sz="1350" dirty="0"/>
              <a:t> code for Transformations</a:t>
            </a:r>
          </a:p>
          <a:p>
            <a:pPr marL="0" indent="0">
              <a:buNone/>
            </a:pPr>
            <a:r>
              <a:rPr lang="en-IN" sz="1350" dirty="0"/>
              <a:t>4 Auto  IBM AI model chooses Best </a:t>
            </a:r>
            <a:r>
              <a:rPr lang="en-IN" sz="1350" dirty="0" err="1"/>
              <a:t>Algortihm</a:t>
            </a:r>
            <a:r>
              <a:rPr lang="en-IN" sz="1350" dirty="0"/>
              <a:t> on our Trained Data Set (Gradient Boosting algorithm)</a:t>
            </a:r>
          </a:p>
          <a:p>
            <a:pPr marL="0" indent="0">
              <a:buNone/>
            </a:pPr>
            <a:endParaRPr lang="en-IN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3E2B5-BEA6-48AF-AD9D-7E1230AFE5E3}"/>
              </a:ext>
            </a:extLst>
          </p:cNvPr>
          <p:cNvSpPr/>
          <p:nvPr/>
        </p:nvSpPr>
        <p:spPr>
          <a:xfrm>
            <a:off x="2822713" y="2295940"/>
            <a:ext cx="1161350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Cloud Data Storage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4CC3DE-22C3-4AEE-9258-849DCC2A335D}"/>
              </a:ext>
            </a:extLst>
          </p:cNvPr>
          <p:cNvSpPr/>
          <p:nvPr/>
        </p:nvSpPr>
        <p:spPr>
          <a:xfrm>
            <a:off x="1948070" y="2474844"/>
            <a:ext cx="874643" cy="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462D39-8B1A-405B-956C-CD7D7B2957C0}"/>
              </a:ext>
            </a:extLst>
          </p:cNvPr>
          <p:cNvSpPr/>
          <p:nvPr/>
        </p:nvSpPr>
        <p:spPr>
          <a:xfrm>
            <a:off x="1948070" y="2848059"/>
            <a:ext cx="874643" cy="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DED5C-E2FC-44A8-9B7D-6CC1DB9D7690}"/>
              </a:ext>
            </a:extLst>
          </p:cNvPr>
          <p:cNvSpPr txBox="1"/>
          <p:nvPr/>
        </p:nvSpPr>
        <p:spPr>
          <a:xfrm>
            <a:off x="1095601" y="2239554"/>
            <a:ext cx="1618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FB  Schema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7B44F-E178-4A52-90FD-199F9452C903}"/>
              </a:ext>
            </a:extLst>
          </p:cNvPr>
          <p:cNvSpPr txBox="1"/>
          <p:nvPr/>
        </p:nvSpPr>
        <p:spPr>
          <a:xfrm>
            <a:off x="979292" y="2857838"/>
            <a:ext cx="182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 err="1"/>
              <a:t>Linked_In</a:t>
            </a:r>
            <a:r>
              <a:rPr lang="en-IN" sz="900" b="1" dirty="0"/>
              <a:t>  schema Data</a:t>
            </a:r>
          </a:p>
          <a:p>
            <a:endParaRPr lang="en-IN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7DB68-DEFC-4F1D-A7E1-A325CEE2FA8E}"/>
              </a:ext>
            </a:extLst>
          </p:cNvPr>
          <p:cNvSpPr/>
          <p:nvPr/>
        </p:nvSpPr>
        <p:spPr>
          <a:xfrm>
            <a:off x="4641574" y="2226043"/>
            <a:ext cx="1083365" cy="89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Classifier Columns &amp;Rating Points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996193A-BC99-4941-8685-12602BE584F2}"/>
              </a:ext>
            </a:extLst>
          </p:cNvPr>
          <p:cNvSpPr/>
          <p:nvPr/>
        </p:nvSpPr>
        <p:spPr>
          <a:xfrm>
            <a:off x="3984063" y="2610335"/>
            <a:ext cx="657511" cy="10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7034F-E1D8-4262-9AC7-EEAAC5428E2F}"/>
              </a:ext>
            </a:extLst>
          </p:cNvPr>
          <p:cNvSpPr/>
          <p:nvPr/>
        </p:nvSpPr>
        <p:spPr>
          <a:xfrm>
            <a:off x="6082748" y="2217721"/>
            <a:ext cx="1083365" cy="90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Processed I/P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723DA0B-4932-48A6-81B3-6B90F9618CF1}"/>
              </a:ext>
            </a:extLst>
          </p:cNvPr>
          <p:cNvSpPr/>
          <p:nvPr/>
        </p:nvSpPr>
        <p:spPr>
          <a:xfrm>
            <a:off x="5724939" y="2610335"/>
            <a:ext cx="357809" cy="10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2ACA7-53DA-4CEC-A1D1-F21EA1BA41D9}"/>
              </a:ext>
            </a:extLst>
          </p:cNvPr>
          <p:cNvSpPr/>
          <p:nvPr/>
        </p:nvSpPr>
        <p:spPr>
          <a:xfrm>
            <a:off x="6082748" y="3362939"/>
            <a:ext cx="1083365" cy="70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IBM Auto AI Model 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74B666E-6F73-439E-81F7-DCEE1DDD1DBB}"/>
              </a:ext>
            </a:extLst>
          </p:cNvPr>
          <p:cNvSpPr/>
          <p:nvPr/>
        </p:nvSpPr>
        <p:spPr>
          <a:xfrm>
            <a:off x="6539947" y="3120564"/>
            <a:ext cx="89453" cy="24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8359C6-E179-48DF-9503-8E088D98BA27}"/>
              </a:ext>
            </a:extLst>
          </p:cNvPr>
          <p:cNvSpPr/>
          <p:nvPr/>
        </p:nvSpPr>
        <p:spPr>
          <a:xfrm>
            <a:off x="7513983" y="2217721"/>
            <a:ext cx="924340" cy="90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Processed O/P calculated Score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E823A06-6D54-464F-8DDA-8A6C6C7B357D}"/>
              </a:ext>
            </a:extLst>
          </p:cNvPr>
          <p:cNvSpPr/>
          <p:nvPr/>
        </p:nvSpPr>
        <p:spPr>
          <a:xfrm>
            <a:off x="7166113" y="2610335"/>
            <a:ext cx="357809" cy="10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33" name="Arrow: Left-Up 32">
            <a:extLst>
              <a:ext uri="{FF2B5EF4-FFF2-40B4-BE49-F238E27FC236}">
                <a16:creationId xmlns:a16="http://schemas.microsoft.com/office/drawing/2014/main" id="{29641DF5-DFD9-44EE-A6DA-768172BDD423}"/>
              </a:ext>
            </a:extLst>
          </p:cNvPr>
          <p:cNvSpPr/>
          <p:nvPr/>
        </p:nvSpPr>
        <p:spPr>
          <a:xfrm>
            <a:off x="7166113" y="3120564"/>
            <a:ext cx="815009" cy="70732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09B120-1C18-4420-B62E-2CA620FE38D0}"/>
              </a:ext>
            </a:extLst>
          </p:cNvPr>
          <p:cNvSpPr txBox="1"/>
          <p:nvPr/>
        </p:nvSpPr>
        <p:spPr>
          <a:xfrm>
            <a:off x="4229100" y="223133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4AD8B-9D2D-4483-8B11-D3E18E0D5681}"/>
              </a:ext>
            </a:extLst>
          </p:cNvPr>
          <p:cNvSpPr txBox="1"/>
          <p:nvPr/>
        </p:nvSpPr>
        <p:spPr>
          <a:xfrm>
            <a:off x="7702825" y="3827892"/>
            <a:ext cx="812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Training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8DA534-6664-4D55-8AB0-7E14D68D4A90}"/>
              </a:ext>
            </a:extLst>
          </p:cNvPr>
          <p:cNvSpPr txBox="1"/>
          <p:nvPr/>
        </p:nvSpPr>
        <p:spPr>
          <a:xfrm>
            <a:off x="7185991" y="2384860"/>
            <a:ext cx="357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46738-0E12-43C7-A504-70CBA067ED99}"/>
              </a:ext>
            </a:extLst>
          </p:cNvPr>
          <p:cNvSpPr txBox="1"/>
          <p:nvPr/>
        </p:nvSpPr>
        <p:spPr>
          <a:xfrm>
            <a:off x="5787533" y="2336344"/>
            <a:ext cx="327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E34B2-F2E8-4A61-A5CA-6FCDD6880EA5}"/>
              </a:ext>
            </a:extLst>
          </p:cNvPr>
          <p:cNvSpPr txBox="1"/>
          <p:nvPr/>
        </p:nvSpPr>
        <p:spPr>
          <a:xfrm>
            <a:off x="4229100" y="223133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0167D1-5B74-4B68-A27D-747B21F3FA70}"/>
              </a:ext>
            </a:extLst>
          </p:cNvPr>
          <p:cNvSpPr txBox="1"/>
          <p:nvPr/>
        </p:nvSpPr>
        <p:spPr>
          <a:xfrm>
            <a:off x="4229100" y="223133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57AF4-EDB4-4C76-A01E-C33F9D4059E5}"/>
              </a:ext>
            </a:extLst>
          </p:cNvPr>
          <p:cNvSpPr txBox="1"/>
          <p:nvPr/>
        </p:nvSpPr>
        <p:spPr>
          <a:xfrm>
            <a:off x="4229100" y="223133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9B399-9BC2-4C39-AEEF-23569D266108}"/>
              </a:ext>
            </a:extLst>
          </p:cNvPr>
          <p:cNvSpPr txBox="1"/>
          <p:nvPr/>
        </p:nvSpPr>
        <p:spPr>
          <a:xfrm>
            <a:off x="4189343" y="2365514"/>
            <a:ext cx="273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0DC519-EC9B-47C8-A655-2A2AAF49E690}"/>
              </a:ext>
            </a:extLst>
          </p:cNvPr>
          <p:cNvSpPr/>
          <p:nvPr/>
        </p:nvSpPr>
        <p:spPr>
          <a:xfrm>
            <a:off x="4572001" y="3373702"/>
            <a:ext cx="1103243" cy="78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Deployed</a:t>
            </a:r>
          </a:p>
          <a:p>
            <a:pPr algn="ctr"/>
            <a:r>
              <a:rPr lang="en-IN" sz="900" dirty="0"/>
              <a:t>Model  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EFF0B1CF-1D2E-4932-9370-E81582399B00}"/>
              </a:ext>
            </a:extLst>
          </p:cNvPr>
          <p:cNvSpPr/>
          <p:nvPr/>
        </p:nvSpPr>
        <p:spPr>
          <a:xfrm>
            <a:off x="5675244" y="3577131"/>
            <a:ext cx="407504" cy="2507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FEC6DC-580E-479F-B26C-50589A9695D9}"/>
              </a:ext>
            </a:extLst>
          </p:cNvPr>
          <p:cNvSpPr/>
          <p:nvPr/>
        </p:nvSpPr>
        <p:spPr>
          <a:xfrm>
            <a:off x="3267728" y="3423076"/>
            <a:ext cx="84707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BATCH JOBS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87335C-8406-4D48-941B-181CE6B597F6}"/>
              </a:ext>
            </a:extLst>
          </p:cNvPr>
          <p:cNvSpPr/>
          <p:nvPr/>
        </p:nvSpPr>
        <p:spPr>
          <a:xfrm>
            <a:off x="3351407" y="43781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Test I/P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DC0D3-8890-4F8F-8B91-BE4C49E1C71B}"/>
              </a:ext>
            </a:extLst>
          </p:cNvPr>
          <p:cNvSpPr txBox="1"/>
          <p:nvPr/>
        </p:nvSpPr>
        <p:spPr>
          <a:xfrm>
            <a:off x="5724938" y="3394555"/>
            <a:ext cx="357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4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E2CEF095-0A35-4006-A39C-4386D0282CF6}"/>
              </a:ext>
            </a:extLst>
          </p:cNvPr>
          <p:cNvSpPr/>
          <p:nvPr/>
        </p:nvSpPr>
        <p:spPr>
          <a:xfrm>
            <a:off x="4025151" y="3624820"/>
            <a:ext cx="556988" cy="203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C4BF0A73-65B5-46C3-BD0A-C23BCFF27BBD}"/>
              </a:ext>
            </a:extLst>
          </p:cNvPr>
          <p:cNvSpPr/>
          <p:nvPr/>
        </p:nvSpPr>
        <p:spPr>
          <a:xfrm>
            <a:off x="3686175" y="4104891"/>
            <a:ext cx="123825" cy="2732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66EB2B-D423-4607-932B-74C1D988F593}"/>
              </a:ext>
            </a:extLst>
          </p:cNvPr>
          <p:cNvSpPr/>
          <p:nvPr/>
        </p:nvSpPr>
        <p:spPr>
          <a:xfrm>
            <a:off x="1766919" y="3452243"/>
            <a:ext cx="96409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Predicted Score 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53CA5719-53CD-49F6-A79B-8FE149FE63D5}"/>
              </a:ext>
            </a:extLst>
          </p:cNvPr>
          <p:cNvSpPr/>
          <p:nvPr/>
        </p:nvSpPr>
        <p:spPr>
          <a:xfrm>
            <a:off x="2731016" y="3671554"/>
            <a:ext cx="536713" cy="156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47117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11582</TotalTime>
  <Words>296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Bodoni MT Black</vt:lpstr>
      <vt:lpstr>Calibri</vt:lpstr>
      <vt:lpstr>Calibri Light</vt:lpstr>
      <vt:lpstr>Castellar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bhargavchandra peddi</cp:lastModifiedBy>
  <cp:revision>400</cp:revision>
  <cp:lastPrinted>2015-11-28T12:28:20Z</cp:lastPrinted>
  <dcterms:created xsi:type="dcterms:W3CDTF">2018-05-11T06:04:00Z</dcterms:created>
  <dcterms:modified xsi:type="dcterms:W3CDTF">2020-09-07T04:59:53Z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