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 name="Google Shape;66;p1:notes"/>
          <p:cNvSpPr txBox="1"/>
          <p:nvPr/>
        </p:nvSpPr>
        <p:spPr>
          <a:xfrm>
            <a:off x="1787760" y="2724120"/>
            <a:ext cx="18648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latin typeface="Arial"/>
                <a:ea typeface="Arial"/>
                <a:cs typeface="Arial"/>
                <a:sym typeface="Arial"/>
              </a:rPr>
              <a:t>Author stuff here</a:t>
            </a:r>
            <a:endParaRPr b="0" sz="18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A lot has been said about stack safety, mostly through the use of examples, like this one. We can clearly see that f’s private data being overwritten is a violation, but what does that mean formally?</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We offer a definition in terms of the well-known security concepts of confidentiality and integrity, as well as a simple well-bracketedness condition on control flow </a:t>
            </a:r>
            <a:endParaRPr b="0" sz="20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A typical security model may partition functions into safe ones that are trusted to obey certain restrictions, and adversaries that try to attack them. Such static divisions do not capture the dynamic, nested nature of the stack: any caller might be attacked by a callee trying to access its data.</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Because our properties don’t rely on discrete attacking and defending functions, they apply in low-level environments where functions may not be cleanly separated.</a:t>
            </a:r>
            <a:endParaRPr b="0" sz="20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Integrity is based on “sealing” any part of the stack below the stack pointer at entry. Nested calls may seal more of the stack. When a return point is reached, its associated seals are cleared, and until then sealed memory is invariant.</a:t>
            </a:r>
            <a:endParaRPr b="0" sz="20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Confidentiality is defined in terms of non-interference. Any entry can have its stack scrambled and the scrambled variant will step in unison with the original until both reach the return target – when the stack pointer is restored, and the PC is at the return address.</a:t>
            </a:r>
            <a:endParaRPr b="0" sz="20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Roessler and DeHon also introduce a “lazy” variant of depth isolation, in which a callee can overwrite the caller but the caller can’t read the tainted value.</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We describe a variant property capturing “no reads after dangerous writes,” but lazy tagging also fails to implement that – sequential calls at the same depth can write data to the caller’s frame and then access it, violating the weakened integrity property and confidentiality at once.</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To fix this, we need per-activation tags instead of depth tags.</a:t>
            </a:r>
            <a:endParaRPr b="0" sz="20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Security </a:t>
            </a:r>
            <a:r>
              <a:rPr b="0" i="0" lang="en-US" sz="4400" u="none" cap="none" strike="noStrike">
                <a:latin typeface="Arial"/>
                <a:ea typeface="Arial"/>
                <a:cs typeface="Arial"/>
                <a:sym typeface="Arial"/>
              </a:rPr>
              <a:t>Properties </a:t>
            </a:r>
            <a:r>
              <a:rPr lang="en-US" sz="4400"/>
              <a:t>for </a:t>
            </a:r>
            <a:r>
              <a:rPr lang="en-US" sz="4400">
                <a:solidFill>
                  <a:schemeClr val="dk1"/>
                </a:solidFill>
              </a:rPr>
              <a:t>Stack Safety</a:t>
            </a:r>
            <a:endParaRPr b="0" i="0" sz="4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Ongoing and Future Work</a:t>
            </a:r>
            <a:endParaRPr b="0" sz="4400" strike="noStrike">
              <a:latin typeface="Arial"/>
              <a:ea typeface="Arial"/>
              <a:cs typeface="Arial"/>
              <a:sym typeface="Arial"/>
            </a:endParaRPr>
          </a:p>
        </p:txBody>
      </p:sp>
      <p:sp>
        <p:nvSpPr>
          <p:cNvPr id="230" name="Google Shape;230;p23"/>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Testing Cheri-esque capability models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Expanding tests to handle arguments, observational properties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Low-level separation logic</a:t>
            </a:r>
            <a:endParaRPr b="0" sz="3200" strike="noStrike">
              <a:latin typeface="Arial"/>
              <a:ea typeface="Arial"/>
              <a:cs typeface="Arial"/>
              <a:sym typeface="Arial"/>
            </a:endParaRPr>
          </a:p>
        </p:txBody>
      </p:sp>
      <p:sp>
        <p:nvSpPr>
          <p:cNvPr id="231" name="Google Shape;231;p23"/>
          <p:cNvSpPr txBox="1"/>
          <p:nvPr/>
        </p:nvSpPr>
        <p:spPr>
          <a:xfrm>
            <a:off x="1143000" y="4343400"/>
            <a:ext cx="2412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See our preprint – link</a:t>
            </a:r>
            <a:endParaRPr b="0" sz="1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1621800" y="2996640"/>
            <a:ext cx="178380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f()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x = 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g();</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assert(x==0);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74" name="Google Shape;74;p15"/>
          <p:cNvSpPr txBox="1"/>
          <p:nvPr/>
        </p:nvSpPr>
        <p:spPr>
          <a:xfrm>
            <a:off x="1610280" y="1623600"/>
            <a:ext cx="159948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s;</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*(&amp;s-2) = 1;</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cxnSp>
        <p:nvCxnSpPr>
          <p:cNvPr id="75" name="Google Shape;75;p15"/>
          <p:cNvCxnSpPr/>
          <p:nvPr/>
        </p:nvCxnSpPr>
        <p:spPr>
          <a:xfrm>
            <a:off x="4474800" y="1251000"/>
            <a:ext cx="0" cy="3657600"/>
          </a:xfrm>
          <a:prstGeom prst="straightConnector1">
            <a:avLst/>
          </a:prstGeom>
          <a:noFill/>
          <a:ln cap="flat" cmpd="sng" w="9525">
            <a:solidFill>
              <a:srgbClr val="3465A4"/>
            </a:solidFill>
            <a:prstDash val="solid"/>
            <a:round/>
            <a:headEnd len="sm" w="sm" type="none"/>
            <a:tailEnd len="sm" w="sm" type="none"/>
          </a:ln>
        </p:spPr>
      </p:cxnSp>
      <p:cxnSp>
        <p:nvCxnSpPr>
          <p:cNvPr id="76" name="Google Shape;76;p15"/>
          <p:cNvCxnSpPr/>
          <p:nvPr/>
        </p:nvCxnSpPr>
        <p:spPr>
          <a:xfrm>
            <a:off x="5662800" y="1251000"/>
            <a:ext cx="0" cy="3657600"/>
          </a:xfrm>
          <a:prstGeom prst="straightConnector1">
            <a:avLst/>
          </a:prstGeom>
          <a:noFill/>
          <a:ln cap="flat" cmpd="sng" w="9525">
            <a:solidFill>
              <a:srgbClr val="3465A4"/>
            </a:solidFill>
            <a:prstDash val="solid"/>
            <a:round/>
            <a:headEnd len="sm" w="sm" type="none"/>
            <a:tailEnd len="sm" w="sm" type="none"/>
          </a:ln>
        </p:spPr>
      </p:cxnSp>
      <p:cxnSp>
        <p:nvCxnSpPr>
          <p:cNvPr id="77" name="Google Shape;77;p15"/>
          <p:cNvCxnSpPr/>
          <p:nvPr/>
        </p:nvCxnSpPr>
        <p:spPr>
          <a:xfrm flipH="1" rot="10800000">
            <a:off x="4474800" y="4896000"/>
            <a:ext cx="1188000" cy="12600"/>
          </a:xfrm>
          <a:prstGeom prst="straightConnector1">
            <a:avLst/>
          </a:prstGeom>
          <a:noFill/>
          <a:ln cap="flat" cmpd="sng" w="9525">
            <a:solidFill>
              <a:srgbClr val="3465A4"/>
            </a:solidFill>
            <a:prstDash val="solid"/>
            <a:round/>
            <a:headEnd len="sm" w="sm" type="none"/>
            <a:tailEnd len="sm" w="sm" type="none"/>
          </a:ln>
        </p:spPr>
      </p:cxnSp>
      <p:cxnSp>
        <p:nvCxnSpPr>
          <p:cNvPr id="78" name="Google Shape;78;p15"/>
          <p:cNvCxnSpPr/>
          <p:nvPr/>
        </p:nvCxnSpPr>
        <p:spPr>
          <a:xfrm flipH="1" rot="10800000">
            <a:off x="4474800" y="3780360"/>
            <a:ext cx="1188000" cy="12600"/>
          </a:xfrm>
          <a:prstGeom prst="straightConnector1">
            <a:avLst/>
          </a:prstGeom>
          <a:noFill/>
          <a:ln cap="flat" cmpd="sng" w="9525">
            <a:solidFill>
              <a:srgbClr val="3465A4"/>
            </a:solidFill>
            <a:prstDash val="solid"/>
            <a:round/>
            <a:headEnd len="sm" w="sm" type="none"/>
            <a:tailEnd len="sm" w="sm" type="none"/>
          </a:ln>
        </p:spPr>
      </p:cxnSp>
      <p:cxnSp>
        <p:nvCxnSpPr>
          <p:cNvPr id="79" name="Google Shape;79;p15"/>
          <p:cNvCxnSpPr/>
          <p:nvPr/>
        </p:nvCxnSpPr>
        <p:spPr>
          <a:xfrm flipH="1" rot="10800000">
            <a:off x="4474800" y="2664360"/>
            <a:ext cx="1188000" cy="12600"/>
          </a:xfrm>
          <a:prstGeom prst="straightConnector1">
            <a:avLst/>
          </a:prstGeom>
          <a:noFill/>
          <a:ln cap="flat" cmpd="sng" w="9525">
            <a:solidFill>
              <a:srgbClr val="3465A4"/>
            </a:solidFill>
            <a:prstDash val="solid"/>
            <a:round/>
            <a:headEnd len="sm" w="sm" type="none"/>
            <a:tailEnd len="sm" w="sm" type="none"/>
          </a:ln>
        </p:spPr>
      </p:cxnSp>
      <p:sp>
        <p:nvSpPr>
          <p:cNvPr id="80" name="Google Shape;80;p15"/>
          <p:cNvSpPr txBox="1"/>
          <p:nvPr/>
        </p:nvSpPr>
        <p:spPr>
          <a:xfrm>
            <a:off x="4952520" y="4174200"/>
            <a:ext cx="3070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0</a:t>
            </a:r>
            <a:endParaRPr b="0" sz="1800" strike="noStrike">
              <a:latin typeface="Arial"/>
              <a:ea typeface="Arial"/>
              <a:cs typeface="Arial"/>
              <a:sym typeface="Arial"/>
            </a:endParaRPr>
          </a:p>
        </p:txBody>
      </p:sp>
      <p:sp>
        <p:nvSpPr>
          <p:cNvPr id="81" name="Google Shape;81;p15"/>
          <p:cNvSpPr txBox="1"/>
          <p:nvPr/>
        </p:nvSpPr>
        <p:spPr>
          <a:xfrm>
            <a:off x="4086000" y="2035080"/>
            <a:ext cx="2952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a:t>
            </a:r>
            <a:endParaRPr b="0" sz="1800" strike="noStrike">
              <a:latin typeface="Arial"/>
              <a:ea typeface="Arial"/>
              <a:cs typeface="Arial"/>
              <a:sym typeface="Arial"/>
            </a:endParaRPr>
          </a:p>
        </p:txBody>
      </p:sp>
      <p:sp>
        <p:nvSpPr>
          <p:cNvPr id="82" name="Google Shape;82;p15"/>
          <p:cNvSpPr txBox="1"/>
          <p:nvPr/>
        </p:nvSpPr>
        <p:spPr>
          <a:xfrm>
            <a:off x="4086000" y="4210200"/>
            <a:ext cx="2952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x</a:t>
            </a:r>
            <a:endParaRPr b="0" sz="1800" strike="noStrike">
              <a:latin typeface="Arial"/>
              <a:ea typeface="Arial"/>
              <a:cs typeface="Arial"/>
              <a:sym typeface="Arial"/>
            </a:endParaRPr>
          </a:p>
        </p:txBody>
      </p:sp>
      <p:sp>
        <p:nvSpPr>
          <p:cNvPr id="83" name="Google Shape;83;p15"/>
          <p:cNvSpPr txBox="1"/>
          <p:nvPr/>
        </p:nvSpPr>
        <p:spPr>
          <a:xfrm>
            <a:off x="3924000" y="3067200"/>
            <a:ext cx="4474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a:t>
            </a:r>
            <a:endParaRPr b="0" sz="1800" strike="noStrike">
              <a:latin typeface="Arial"/>
              <a:ea typeface="Arial"/>
              <a:cs typeface="Arial"/>
              <a:sym typeface="Arial"/>
            </a:endParaRPr>
          </a:p>
        </p:txBody>
      </p:sp>
      <p:sp>
        <p:nvSpPr>
          <p:cNvPr id="84" name="Google Shape;84;p15"/>
          <p:cNvSpPr txBox="1"/>
          <p:nvPr/>
        </p:nvSpPr>
        <p:spPr>
          <a:xfrm>
            <a:off x="3895560" y="1120680"/>
            <a:ext cx="48564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SP</a:t>
            </a:r>
            <a:endParaRPr b="0" sz="1800" strike="noStrike">
              <a:latin typeface="Arial"/>
              <a:ea typeface="Arial"/>
              <a:cs typeface="Arial"/>
              <a:sym typeface="Arial"/>
            </a:endParaRPr>
          </a:p>
        </p:txBody>
      </p:sp>
      <p:cxnSp>
        <p:nvCxnSpPr>
          <p:cNvPr id="85" name="Google Shape;85;p15"/>
          <p:cNvCxnSpPr/>
          <p:nvPr/>
        </p:nvCxnSpPr>
        <p:spPr>
          <a:xfrm flipH="1" rot="10800000">
            <a:off x="4474800" y="1584720"/>
            <a:ext cx="1188000" cy="12600"/>
          </a:xfrm>
          <a:prstGeom prst="straightConnector1">
            <a:avLst/>
          </a:prstGeom>
          <a:noFill/>
          <a:ln cap="flat" cmpd="sng" w="9525">
            <a:solidFill>
              <a:srgbClr val="3465A4"/>
            </a:solidFill>
            <a:prstDash val="solid"/>
            <a:round/>
            <a:headEnd len="sm" w="sm" type="none"/>
            <a:tailEnd len="sm" w="sm" type="none"/>
          </a:ln>
        </p:spPr>
      </p:cxnSp>
      <p:sp>
        <p:nvSpPr>
          <p:cNvPr id="86" name="Google Shape;86;p15"/>
          <p:cNvSpPr/>
          <p:nvPr/>
        </p:nvSpPr>
        <p:spPr>
          <a:xfrm>
            <a:off x="6667200" y="2381400"/>
            <a:ext cx="1143000" cy="685800"/>
          </a:xfrm>
          <a:custGeom>
            <a:rect b="b" l="l" r="r" t="t"/>
            <a:pathLst>
              <a:path extrusionOk="0" h="1907" w="3177">
                <a:moveTo>
                  <a:pt x="317" y="0"/>
                </a:moveTo>
                <a:cubicBezTo>
                  <a:pt x="158" y="0"/>
                  <a:pt x="0" y="158"/>
                  <a:pt x="0" y="317"/>
                </a:cubicBezTo>
                <a:lnTo>
                  <a:pt x="0" y="1588"/>
                </a:lnTo>
                <a:cubicBezTo>
                  <a:pt x="0" y="1747"/>
                  <a:pt x="158" y="1906"/>
                  <a:pt x="317" y="1906"/>
                </a:cubicBezTo>
                <a:lnTo>
                  <a:pt x="2858" y="1906"/>
                </a:lnTo>
                <a:cubicBezTo>
                  <a:pt x="3017" y="1906"/>
                  <a:pt x="3176" y="1747"/>
                  <a:pt x="3176" y="1588"/>
                </a:cubicBezTo>
                <a:lnTo>
                  <a:pt x="3176" y="317"/>
                </a:lnTo>
                <a:cubicBezTo>
                  <a:pt x="3176" y="158"/>
                  <a:pt x="3017" y="0"/>
                  <a:pt x="2858" y="0"/>
                </a:cubicBezTo>
                <a:lnTo>
                  <a:pt x="317" y="0"/>
                </a:lnTo>
              </a:path>
            </a:pathLst>
          </a:cu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PC</a:t>
            </a:r>
            <a:endParaRPr b="0" sz="1800" strike="noStrike">
              <a:latin typeface="Arial"/>
              <a:ea typeface="Arial"/>
              <a:cs typeface="Arial"/>
              <a:sym typeface="Arial"/>
            </a:endParaRPr>
          </a:p>
        </p:txBody>
      </p:sp>
      <p:sp>
        <p:nvSpPr>
          <p:cNvPr id="87" name="Google Shape;87;p15"/>
          <p:cNvSpPr/>
          <p:nvPr/>
        </p:nvSpPr>
        <p:spPr>
          <a:xfrm>
            <a:off x="7016400" y="3295800"/>
            <a:ext cx="457200" cy="685800"/>
          </a:xfrm>
          <a:custGeom>
            <a:rect b="b" l="l" r="r" t="t"/>
            <a:pathLst>
              <a:path extrusionOk="0" h="1907" w="1272">
                <a:moveTo>
                  <a:pt x="317" y="0"/>
                </a:moveTo>
                <a:lnTo>
                  <a:pt x="317" y="1429"/>
                </a:lnTo>
                <a:lnTo>
                  <a:pt x="0" y="1429"/>
                </a:lnTo>
                <a:lnTo>
                  <a:pt x="635" y="1906"/>
                </a:lnTo>
                <a:lnTo>
                  <a:pt x="1271" y="1429"/>
                </a:lnTo>
                <a:lnTo>
                  <a:pt x="953" y="1429"/>
                </a:lnTo>
                <a:lnTo>
                  <a:pt x="953" y="0"/>
                </a:lnTo>
                <a:lnTo>
                  <a:pt x="317" y="0"/>
                </a:lnTo>
              </a:path>
            </a:pathLst>
          </a:custGeom>
          <a:solidFill>
            <a:srgbClr val="729FCF"/>
          </a:solidFill>
          <a:ln cap="flat" cmpd="sng" w="9525">
            <a:solidFill>
              <a:srgbClr val="3465A4"/>
            </a:solidFill>
            <a:prstDash val="solid"/>
            <a:round/>
            <a:headEnd len="sm" w="sm" type="none"/>
            <a:tailEnd len="sm" w="sm" type="none"/>
          </a:ln>
        </p:spPr>
      </p:sp>
      <p:sp>
        <p:nvSpPr>
          <p:cNvPr id="88" name="Google Shape;88;p15"/>
          <p:cNvSpPr/>
          <p:nvPr/>
        </p:nvSpPr>
        <p:spPr>
          <a:xfrm>
            <a:off x="5524200" y="4210200"/>
            <a:ext cx="685800" cy="457200"/>
          </a:xfrm>
          <a:custGeom>
            <a:rect b="b" l="l" r="r" t="t"/>
            <a:pathLst>
              <a:path extrusionOk="0" h="1272" w="1907">
                <a:moveTo>
                  <a:pt x="1906" y="317"/>
                </a:moveTo>
                <a:lnTo>
                  <a:pt x="476" y="317"/>
                </a:lnTo>
                <a:lnTo>
                  <a:pt x="476" y="0"/>
                </a:lnTo>
                <a:lnTo>
                  <a:pt x="0" y="635"/>
                </a:lnTo>
                <a:lnTo>
                  <a:pt x="476" y="1271"/>
                </a:lnTo>
                <a:lnTo>
                  <a:pt x="476" y="953"/>
                </a:lnTo>
                <a:lnTo>
                  <a:pt x="1906" y="953"/>
                </a:lnTo>
                <a:lnTo>
                  <a:pt x="1906" y="317"/>
                </a:lnTo>
              </a:path>
            </a:pathLst>
          </a:custGeom>
          <a:solidFill>
            <a:srgbClr val="FF0000"/>
          </a:solidFill>
          <a:ln cap="flat" cmpd="sng" w="9525">
            <a:solidFill>
              <a:srgbClr val="3465A4"/>
            </a:solidFill>
            <a:prstDash val="solid"/>
            <a:round/>
            <a:headEnd len="sm" w="sm" type="none"/>
            <a:tailEnd len="sm" w="sm" type="none"/>
          </a:ln>
        </p:spPr>
      </p:sp>
      <p:sp>
        <p:nvSpPr>
          <p:cNvPr id="89" name="Google Shape;89;p15"/>
          <p:cNvSpPr/>
          <p:nvPr/>
        </p:nvSpPr>
        <p:spPr>
          <a:xfrm>
            <a:off x="6400800" y="4210200"/>
            <a:ext cx="1828800" cy="457200"/>
          </a:xfrm>
          <a:custGeom>
            <a:rect b="b" l="l" r="r" t="t"/>
            <a:pathLst>
              <a:path extrusionOk="0" h="1272" w="5082">
                <a:moveTo>
                  <a:pt x="211" y="0"/>
                </a:moveTo>
                <a:cubicBezTo>
                  <a:pt x="105" y="0"/>
                  <a:pt x="0" y="105"/>
                  <a:pt x="0" y="211"/>
                </a:cubicBezTo>
                <a:lnTo>
                  <a:pt x="0" y="1059"/>
                </a:lnTo>
                <a:cubicBezTo>
                  <a:pt x="0" y="1165"/>
                  <a:pt x="105" y="1271"/>
                  <a:pt x="211" y="1271"/>
                </a:cubicBezTo>
                <a:lnTo>
                  <a:pt x="4869" y="1271"/>
                </a:lnTo>
                <a:cubicBezTo>
                  <a:pt x="4975" y="1271"/>
                  <a:pt x="5081" y="1165"/>
                  <a:pt x="5081" y="1059"/>
                </a:cubicBezTo>
                <a:lnTo>
                  <a:pt x="5081" y="211"/>
                </a:lnTo>
                <a:cubicBezTo>
                  <a:pt x="5081" y="105"/>
                  <a:pt x="4975" y="0"/>
                  <a:pt x="4869" y="0"/>
                </a:cubicBezTo>
                <a:lnTo>
                  <a:pt x="211" y="0"/>
                </a:lnTo>
              </a:path>
            </a:pathLst>
          </a:cu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latin typeface="Arial"/>
                <a:ea typeface="Arial"/>
                <a:cs typeface="Arial"/>
                <a:sym typeface="Arial"/>
              </a:rPr>
              <a:t>mov $1,-3(%sp)</a:t>
            </a:r>
            <a:endParaRPr b="0" sz="1800" strike="noStrike">
              <a:latin typeface="Arial"/>
              <a:ea typeface="Arial"/>
              <a:cs typeface="Arial"/>
              <a:sym typeface="Arial"/>
            </a:endParaRPr>
          </a:p>
        </p:txBody>
      </p:sp>
      <p:sp>
        <p:nvSpPr>
          <p:cNvPr id="90" name="Google Shape;90;p15"/>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800"/>
              <a:t>We know stack un-safety when we see it</a:t>
            </a:r>
            <a:endParaRPr b="0" sz="38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But we define</a:t>
            </a:r>
            <a:r>
              <a:rPr lang="en-US" sz="4400"/>
              <a:t> </a:t>
            </a:r>
            <a:r>
              <a:rPr b="0" lang="en-US" sz="4400" strike="noStrike">
                <a:latin typeface="Arial"/>
                <a:ea typeface="Arial"/>
                <a:cs typeface="Arial"/>
                <a:sym typeface="Arial"/>
              </a:rPr>
              <a:t>stack safety as...</a:t>
            </a:r>
            <a:endParaRPr b="0" sz="4400" strike="noStrike">
              <a:latin typeface="Arial"/>
              <a:ea typeface="Arial"/>
              <a:cs typeface="Arial"/>
              <a:sym typeface="Arial"/>
            </a:endParaRPr>
          </a:p>
        </p:txBody>
      </p:sp>
      <p:sp>
        <p:nvSpPr>
          <p:cNvPr id="96" name="Google Shape;96;p16"/>
          <p:cNvSpPr txBox="1"/>
          <p:nvPr/>
        </p:nvSpPr>
        <p:spPr>
          <a:xfrm>
            <a:off x="887050" y="2081525"/>
            <a:ext cx="16770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Confidentiality</a:t>
            </a:r>
            <a:endParaRPr b="0" sz="1800" strike="noStrike">
              <a:latin typeface="Arial"/>
              <a:ea typeface="Arial"/>
              <a:cs typeface="Arial"/>
              <a:sym typeface="Arial"/>
            </a:endParaRPr>
          </a:p>
        </p:txBody>
      </p:sp>
      <p:sp>
        <p:nvSpPr>
          <p:cNvPr id="97" name="Google Shape;97;p16"/>
          <p:cNvSpPr txBox="1"/>
          <p:nvPr/>
        </p:nvSpPr>
        <p:spPr>
          <a:xfrm>
            <a:off x="4343400" y="2057400"/>
            <a:ext cx="10614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Integrity</a:t>
            </a:r>
            <a:endParaRPr b="0" sz="1800" strike="noStrike">
              <a:latin typeface="Arial"/>
              <a:ea typeface="Arial"/>
              <a:cs typeface="Arial"/>
              <a:sym typeface="Arial"/>
            </a:endParaRPr>
          </a:p>
        </p:txBody>
      </p:sp>
      <p:sp>
        <p:nvSpPr>
          <p:cNvPr id="98" name="Google Shape;98;p16"/>
          <p:cNvSpPr txBox="1"/>
          <p:nvPr/>
        </p:nvSpPr>
        <p:spPr>
          <a:xfrm>
            <a:off x="6508075" y="2057400"/>
            <a:ext cx="22584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Well-bracketedness</a:t>
            </a:r>
            <a:endParaRPr b="0" sz="1800" strike="noStrike">
              <a:latin typeface="Arial"/>
              <a:ea typeface="Arial"/>
              <a:cs typeface="Arial"/>
              <a:sym typeface="Arial"/>
            </a:endParaRPr>
          </a:p>
        </p:txBody>
      </p:sp>
      <p:cxnSp>
        <p:nvCxnSpPr>
          <p:cNvPr id="99" name="Google Shape;99;p16"/>
          <p:cNvCxnSpPr/>
          <p:nvPr/>
        </p:nvCxnSpPr>
        <p:spPr>
          <a:xfrm>
            <a:off x="1371600" y="274320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0" name="Google Shape;100;p16"/>
          <p:cNvCxnSpPr/>
          <p:nvPr/>
        </p:nvCxnSpPr>
        <p:spPr>
          <a:xfrm>
            <a:off x="1983600" y="274356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1" name="Google Shape;101;p16"/>
          <p:cNvCxnSpPr/>
          <p:nvPr/>
        </p:nvCxnSpPr>
        <p:spPr>
          <a:xfrm>
            <a:off x="1371600" y="4800600"/>
            <a:ext cx="612000" cy="360"/>
          </a:xfrm>
          <a:prstGeom prst="straightConnector1">
            <a:avLst/>
          </a:prstGeom>
          <a:noFill/>
          <a:ln cap="flat" cmpd="sng" w="9525">
            <a:solidFill>
              <a:srgbClr val="3465A4"/>
            </a:solidFill>
            <a:prstDash val="solid"/>
            <a:round/>
            <a:headEnd len="sm" w="sm" type="none"/>
            <a:tailEnd len="sm" w="sm" type="none"/>
          </a:ln>
        </p:spPr>
      </p:cxnSp>
      <p:sp>
        <p:nvSpPr>
          <p:cNvPr id="102" name="Google Shape;102;p16"/>
          <p:cNvSpPr txBox="1"/>
          <p:nvPr/>
        </p:nvSpPr>
        <p:spPr>
          <a:xfrm>
            <a:off x="1407600" y="3732475"/>
            <a:ext cx="6120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cxnSp>
        <p:nvCxnSpPr>
          <p:cNvPr id="103" name="Google Shape;103;p16"/>
          <p:cNvCxnSpPr/>
          <p:nvPr/>
        </p:nvCxnSpPr>
        <p:spPr>
          <a:xfrm>
            <a:off x="4539600" y="274320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4" name="Google Shape;104;p16"/>
          <p:cNvCxnSpPr/>
          <p:nvPr/>
        </p:nvCxnSpPr>
        <p:spPr>
          <a:xfrm>
            <a:off x="5151600" y="274356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5" name="Google Shape;105;p16"/>
          <p:cNvCxnSpPr/>
          <p:nvPr/>
        </p:nvCxnSpPr>
        <p:spPr>
          <a:xfrm>
            <a:off x="4539600" y="4800600"/>
            <a:ext cx="612000" cy="360"/>
          </a:xfrm>
          <a:prstGeom prst="straightConnector1">
            <a:avLst/>
          </a:prstGeom>
          <a:noFill/>
          <a:ln cap="flat" cmpd="sng" w="9525">
            <a:solidFill>
              <a:srgbClr val="3465A4"/>
            </a:solidFill>
            <a:prstDash val="solid"/>
            <a:round/>
            <a:headEnd len="sm" w="sm" type="none"/>
            <a:tailEnd len="sm" w="sm" type="none"/>
          </a:ln>
        </p:spPr>
      </p:cxnSp>
      <p:sp>
        <p:nvSpPr>
          <p:cNvPr id="106" name="Google Shape;106;p16"/>
          <p:cNvSpPr/>
          <p:nvPr/>
        </p:nvSpPr>
        <p:spPr>
          <a:xfrm>
            <a:off x="4608000" y="4114800"/>
            <a:ext cx="457201" cy="457201"/>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6"/>
          <p:cNvCxnSpPr/>
          <p:nvPr/>
        </p:nvCxnSpPr>
        <p:spPr>
          <a:xfrm>
            <a:off x="4539600" y="3972960"/>
            <a:ext cx="612000" cy="360"/>
          </a:xfrm>
          <a:prstGeom prst="straightConnector1">
            <a:avLst/>
          </a:prstGeom>
          <a:noFill/>
          <a:ln cap="flat" cmpd="sng" w="9525">
            <a:solidFill>
              <a:srgbClr val="3465A4"/>
            </a:solidFill>
            <a:prstDash val="solid"/>
            <a:round/>
            <a:headEnd len="sm" w="sm" type="none"/>
            <a:tailEnd len="sm" w="sm" type="none"/>
          </a:ln>
        </p:spPr>
      </p:cxnSp>
      <p:sp>
        <p:nvSpPr>
          <p:cNvPr id="108" name="Google Shape;108;p16"/>
          <p:cNvSpPr/>
          <p:nvPr/>
        </p:nvSpPr>
        <p:spPr>
          <a:xfrm>
            <a:off x="7279560" y="35355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279560" y="42915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7080075" y="38780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080075" y="31922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279560" y="28497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rot="5400000">
            <a:off x="7182375" y="3640950"/>
            <a:ext cx="1563900" cy="346200"/>
          </a:xfrm>
          <a:prstGeom prst="uturnArrow">
            <a:avLst>
              <a:gd fmla="val 25000" name="adj1"/>
              <a:gd fmla="val 25000" name="adj2"/>
              <a:gd fmla="val 25000" name="adj3"/>
              <a:gd fmla="val 43750" name="adj4"/>
              <a:gd fmla="val 100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848600" y="3581400"/>
            <a:ext cx="457201" cy="457201"/>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rot="-5400000">
            <a:off x="6786700" y="39165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call</a:t>
            </a:r>
            <a:endParaRPr/>
          </a:p>
        </p:txBody>
      </p:sp>
      <p:sp>
        <p:nvSpPr>
          <p:cNvPr id="116" name="Google Shape;116;p16"/>
          <p:cNvSpPr txBox="1"/>
          <p:nvPr/>
        </p:nvSpPr>
        <p:spPr>
          <a:xfrm rot="-5400000">
            <a:off x="6786700" y="32307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call</a:t>
            </a:r>
            <a:endParaRPr/>
          </a:p>
        </p:txBody>
      </p:sp>
      <p:sp>
        <p:nvSpPr>
          <p:cNvPr id="117" name="Google Shape;117;p16"/>
          <p:cNvSpPr txBox="1"/>
          <p:nvPr/>
        </p:nvSpPr>
        <p:spPr>
          <a:xfrm rot="5400000">
            <a:off x="8081625" y="3629275"/>
            <a:ext cx="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return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Every Caller Deserves Stack Safety</a:t>
            </a:r>
            <a:endParaRPr b="0" sz="4400" strike="noStrike">
              <a:latin typeface="Arial"/>
              <a:ea typeface="Arial"/>
              <a:cs typeface="Arial"/>
              <a:sym typeface="Arial"/>
            </a:endParaRPr>
          </a:p>
        </p:txBody>
      </p:sp>
      <p:sp>
        <p:nvSpPr>
          <p:cNvPr id="123" name="Google Shape;123;p17"/>
          <p:cNvSpPr/>
          <p:nvPr/>
        </p:nvSpPr>
        <p:spPr>
          <a:xfrm>
            <a:off x="2325600" y="1828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h</a:t>
            </a:r>
            <a:endParaRPr b="0" sz="1800" strike="noStrike">
              <a:latin typeface="Arial"/>
              <a:ea typeface="Arial"/>
              <a:cs typeface="Arial"/>
              <a:sym typeface="Arial"/>
            </a:endParaRPr>
          </a:p>
        </p:txBody>
      </p:sp>
      <p:sp>
        <p:nvSpPr>
          <p:cNvPr id="124" name="Google Shape;124;p17"/>
          <p:cNvSpPr/>
          <p:nvPr/>
        </p:nvSpPr>
        <p:spPr>
          <a:xfrm>
            <a:off x="2325600" y="3448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g</a:t>
            </a:r>
            <a:endParaRPr b="0" sz="1800" strike="noStrike">
              <a:latin typeface="Arial"/>
              <a:ea typeface="Arial"/>
              <a:cs typeface="Arial"/>
              <a:sym typeface="Arial"/>
            </a:endParaRPr>
          </a:p>
        </p:txBody>
      </p:sp>
      <p:sp>
        <p:nvSpPr>
          <p:cNvPr id="125" name="Google Shape;125;p17"/>
          <p:cNvSpPr/>
          <p:nvPr/>
        </p:nvSpPr>
        <p:spPr>
          <a:xfrm>
            <a:off x="3657600" y="2620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f</a:t>
            </a:r>
            <a:endParaRPr b="0" sz="1800" strike="noStrike">
              <a:latin typeface="Arial"/>
              <a:ea typeface="Arial"/>
              <a:cs typeface="Arial"/>
              <a:sym typeface="Arial"/>
            </a:endParaRPr>
          </a:p>
        </p:txBody>
      </p:sp>
      <p:cxnSp>
        <p:nvCxnSpPr>
          <p:cNvPr id="126" name="Google Shape;126;p17"/>
          <p:cNvCxnSpPr/>
          <p:nvPr/>
        </p:nvCxnSpPr>
        <p:spPr>
          <a:xfrm flipH="1" rot="10800000">
            <a:off x="1639800" y="2286000"/>
            <a:ext cx="2514600" cy="914400"/>
          </a:xfrm>
          <a:prstGeom prst="straightConnector1">
            <a:avLst/>
          </a:prstGeom>
          <a:noFill/>
          <a:ln cap="flat" cmpd="sng" w="9525">
            <a:solidFill>
              <a:srgbClr val="3465A4"/>
            </a:solidFill>
            <a:prstDash val="solid"/>
            <a:round/>
            <a:headEnd len="sm" w="sm" type="none"/>
            <a:tailEnd len="sm" w="sm" type="none"/>
          </a:ln>
        </p:spPr>
      </p:cxnSp>
      <p:cxnSp>
        <p:nvCxnSpPr>
          <p:cNvPr id="127" name="Google Shape;127;p17"/>
          <p:cNvCxnSpPr/>
          <p:nvPr/>
        </p:nvCxnSpPr>
        <p:spPr>
          <a:xfrm>
            <a:off x="5029200" y="1600200"/>
            <a:ext cx="0" cy="2971800"/>
          </a:xfrm>
          <a:prstGeom prst="straightConnector1">
            <a:avLst/>
          </a:prstGeom>
          <a:noFill/>
          <a:ln cap="flat" cmpd="sng" w="9525">
            <a:solidFill>
              <a:srgbClr val="3465A4"/>
            </a:solidFill>
            <a:prstDash val="solid"/>
            <a:round/>
            <a:headEnd len="sm" w="sm" type="none"/>
            <a:tailEnd len="sm" w="sm" type="none"/>
          </a:ln>
        </p:spPr>
      </p:cxnSp>
      <p:sp>
        <p:nvSpPr>
          <p:cNvPr id="128" name="Google Shape;128;p17"/>
          <p:cNvSpPr/>
          <p:nvPr/>
        </p:nvSpPr>
        <p:spPr>
          <a:xfrm>
            <a:off x="6172200" y="411480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161400" y="321228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161400" y="234828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6244200" y="1792800"/>
            <a:ext cx="48564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latin typeface="Arial"/>
                <a:ea typeface="Arial"/>
                <a:cs typeface="Arial"/>
                <a:sym typeface="Arial"/>
              </a:rPr>
              <a:t>…</a:t>
            </a:r>
            <a:endParaRPr b="0" sz="2400" strike="noStrike">
              <a:latin typeface="Arial"/>
              <a:ea typeface="Arial"/>
              <a:cs typeface="Arial"/>
              <a:sym typeface="Arial"/>
            </a:endParaRPr>
          </a:p>
        </p:txBody>
      </p:sp>
      <p:cxnSp>
        <p:nvCxnSpPr>
          <p:cNvPr id="132" name="Google Shape;132;p17"/>
          <p:cNvCxnSpPr/>
          <p:nvPr/>
        </p:nvCxnSpPr>
        <p:spPr>
          <a:xfrm flipH="1" rot="10800000">
            <a:off x="5715000" y="38862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33" name="Google Shape;133;p17"/>
          <p:cNvPicPr preferRelativeResize="0"/>
          <p:nvPr/>
        </p:nvPicPr>
        <p:blipFill rotWithShape="1">
          <a:blip r:embed="rId3">
            <a:alphaModFix/>
          </a:blip>
          <a:srcRect b="0" l="0" r="0" t="0"/>
          <a:stretch/>
        </p:blipFill>
        <p:spPr>
          <a:xfrm>
            <a:off x="3240000" y="3657600"/>
            <a:ext cx="457200" cy="457200"/>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3011400" y="1600200"/>
            <a:ext cx="914400" cy="91440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7435800" y="3501000"/>
            <a:ext cx="457200" cy="457200"/>
          </a:xfrm>
          <a:prstGeom prst="rect">
            <a:avLst/>
          </a:prstGeom>
          <a:noFill/>
          <a:ln>
            <a:noFill/>
          </a:ln>
        </p:spPr>
      </p:pic>
      <p:pic>
        <p:nvPicPr>
          <p:cNvPr id="136" name="Google Shape;136;p17"/>
          <p:cNvPicPr preferRelativeResize="0"/>
          <p:nvPr/>
        </p:nvPicPr>
        <p:blipFill rotWithShape="1">
          <a:blip r:embed="rId3">
            <a:alphaModFix/>
          </a:blip>
          <a:srcRect b="0" l="0" r="0" t="0"/>
          <a:stretch/>
        </p:blipFill>
        <p:spPr>
          <a:xfrm>
            <a:off x="7543800" y="3886200"/>
            <a:ext cx="228600" cy="228600"/>
          </a:xfrm>
          <a:prstGeom prst="rect">
            <a:avLst/>
          </a:prstGeom>
          <a:noFill/>
          <a:ln>
            <a:noFill/>
          </a:ln>
        </p:spPr>
      </p:pic>
      <p:cxnSp>
        <p:nvCxnSpPr>
          <p:cNvPr id="137" name="Google Shape;137;p17"/>
          <p:cNvCxnSpPr/>
          <p:nvPr/>
        </p:nvCxnSpPr>
        <p:spPr>
          <a:xfrm flipH="1" rot="10800000">
            <a:off x="5715000" y="29718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38" name="Google Shape;138;p17"/>
          <p:cNvPicPr preferRelativeResize="0"/>
          <p:nvPr/>
        </p:nvPicPr>
        <p:blipFill rotWithShape="1">
          <a:blip r:embed="rId4">
            <a:alphaModFix/>
          </a:blip>
          <a:srcRect b="0" l="0" r="0" t="0"/>
          <a:stretch/>
        </p:blipFill>
        <p:spPr>
          <a:xfrm>
            <a:off x="7435800" y="2601360"/>
            <a:ext cx="457200" cy="457200"/>
          </a:xfrm>
          <a:prstGeom prst="rect">
            <a:avLst/>
          </a:prstGeom>
          <a:noFill/>
          <a:ln>
            <a:noFill/>
          </a:ln>
        </p:spPr>
      </p:pic>
      <p:pic>
        <p:nvPicPr>
          <p:cNvPr id="139" name="Google Shape;139;p17"/>
          <p:cNvPicPr preferRelativeResize="0"/>
          <p:nvPr/>
        </p:nvPicPr>
        <p:blipFill rotWithShape="1">
          <a:blip r:embed="rId3">
            <a:alphaModFix/>
          </a:blip>
          <a:srcRect b="0" l="0" r="0" t="0"/>
          <a:stretch/>
        </p:blipFill>
        <p:spPr>
          <a:xfrm>
            <a:off x="7543800" y="2986560"/>
            <a:ext cx="228600" cy="228600"/>
          </a:xfrm>
          <a:prstGeom prst="rect">
            <a:avLst/>
          </a:prstGeom>
          <a:noFill/>
          <a:ln>
            <a:noFill/>
          </a:ln>
        </p:spPr>
      </p:pic>
      <p:cxnSp>
        <p:nvCxnSpPr>
          <p:cNvPr id="140" name="Google Shape;140;p17"/>
          <p:cNvCxnSpPr/>
          <p:nvPr/>
        </p:nvCxnSpPr>
        <p:spPr>
          <a:xfrm flipH="1" rot="10800000">
            <a:off x="5715000" y="21294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41" name="Google Shape;141;p17"/>
          <p:cNvPicPr preferRelativeResize="0"/>
          <p:nvPr/>
        </p:nvPicPr>
        <p:blipFill rotWithShape="1">
          <a:blip r:embed="rId4">
            <a:alphaModFix/>
          </a:blip>
          <a:srcRect b="0" l="0" r="0" t="0"/>
          <a:stretch/>
        </p:blipFill>
        <p:spPr>
          <a:xfrm>
            <a:off x="7435800" y="1744200"/>
            <a:ext cx="457200" cy="457200"/>
          </a:xfrm>
          <a:prstGeom prst="rect">
            <a:avLst/>
          </a:prstGeom>
          <a:noFill/>
          <a:ln>
            <a:noFill/>
          </a:ln>
        </p:spPr>
      </p:pic>
      <p:pic>
        <p:nvPicPr>
          <p:cNvPr id="142" name="Google Shape;142;p17"/>
          <p:cNvPicPr preferRelativeResize="0"/>
          <p:nvPr/>
        </p:nvPicPr>
        <p:blipFill rotWithShape="1">
          <a:blip r:embed="rId3">
            <a:alphaModFix/>
          </a:blip>
          <a:srcRect b="0" l="0" r="0" t="0"/>
          <a:stretch/>
        </p:blipFill>
        <p:spPr>
          <a:xfrm>
            <a:off x="7543800" y="2129400"/>
            <a:ext cx="228600" cy="228600"/>
          </a:xfrm>
          <a:prstGeom prst="rect">
            <a:avLst/>
          </a:prstGeom>
          <a:noFill/>
          <a:ln>
            <a:noFill/>
          </a:ln>
        </p:spPr>
      </p:pic>
      <p:sp>
        <p:nvSpPr>
          <p:cNvPr id="143" name="Google Shape;143;p17"/>
          <p:cNvSpPr/>
          <p:nvPr/>
        </p:nvSpPr>
        <p:spPr>
          <a:xfrm>
            <a:off x="6013275" y="38018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6013275" y="28874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013275" y="20492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Integrity</a:t>
            </a:r>
            <a:endParaRPr b="0" sz="4400" strike="noStrike">
              <a:latin typeface="Arial"/>
              <a:ea typeface="Arial"/>
              <a:cs typeface="Arial"/>
              <a:sym typeface="Arial"/>
            </a:endParaRPr>
          </a:p>
        </p:txBody>
      </p:sp>
      <p:cxnSp>
        <p:nvCxnSpPr>
          <p:cNvPr id="151" name="Google Shape;151;p18"/>
          <p:cNvCxnSpPr/>
          <p:nvPr/>
        </p:nvCxnSpPr>
        <p:spPr>
          <a:xfrm>
            <a:off x="6197471" y="1437976"/>
            <a:ext cx="0" cy="3084900"/>
          </a:xfrm>
          <a:prstGeom prst="straightConnector1">
            <a:avLst/>
          </a:prstGeom>
          <a:noFill/>
          <a:ln cap="flat" cmpd="sng" w="9525">
            <a:solidFill>
              <a:srgbClr val="3465A4"/>
            </a:solidFill>
            <a:prstDash val="solid"/>
            <a:round/>
            <a:headEnd len="sm" w="sm" type="none"/>
            <a:tailEnd len="sm" w="sm" type="none"/>
          </a:ln>
        </p:spPr>
      </p:cxnSp>
      <p:cxnSp>
        <p:nvCxnSpPr>
          <p:cNvPr id="152" name="Google Shape;152;p18"/>
          <p:cNvCxnSpPr/>
          <p:nvPr/>
        </p:nvCxnSpPr>
        <p:spPr>
          <a:xfrm>
            <a:off x="7163732" y="1438515"/>
            <a:ext cx="0" cy="3084900"/>
          </a:xfrm>
          <a:prstGeom prst="straightConnector1">
            <a:avLst/>
          </a:prstGeom>
          <a:noFill/>
          <a:ln cap="flat" cmpd="sng" w="9525">
            <a:solidFill>
              <a:srgbClr val="3465A4"/>
            </a:solidFill>
            <a:prstDash val="solid"/>
            <a:round/>
            <a:headEnd len="sm" w="sm" type="none"/>
            <a:tailEnd len="sm" w="sm" type="none"/>
          </a:ln>
        </p:spPr>
      </p:cxnSp>
      <p:cxnSp>
        <p:nvCxnSpPr>
          <p:cNvPr id="153" name="Google Shape;153;p18"/>
          <p:cNvCxnSpPr/>
          <p:nvPr/>
        </p:nvCxnSpPr>
        <p:spPr>
          <a:xfrm>
            <a:off x="6197471" y="4522740"/>
            <a:ext cx="966300" cy="300"/>
          </a:xfrm>
          <a:prstGeom prst="straightConnector1">
            <a:avLst/>
          </a:prstGeom>
          <a:noFill/>
          <a:ln cap="flat" cmpd="sng" w="9525">
            <a:solidFill>
              <a:srgbClr val="3465A4"/>
            </a:solidFill>
            <a:prstDash val="solid"/>
            <a:round/>
            <a:headEnd len="sm" w="sm" type="none"/>
            <a:tailEnd len="sm" w="sm" type="none"/>
          </a:ln>
        </p:spPr>
      </p:cxnSp>
      <p:sp>
        <p:nvSpPr>
          <p:cNvPr id="154" name="Google Shape;154;p18"/>
          <p:cNvSpPr/>
          <p:nvPr/>
        </p:nvSpPr>
        <p:spPr>
          <a:xfrm>
            <a:off x="6305465" y="3722986"/>
            <a:ext cx="721855" cy="685504"/>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chemeClr val="dk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8"/>
          <p:cNvCxnSpPr/>
          <p:nvPr/>
        </p:nvCxnSpPr>
        <p:spPr>
          <a:xfrm>
            <a:off x="6197471" y="3624569"/>
            <a:ext cx="966300" cy="300"/>
          </a:xfrm>
          <a:prstGeom prst="straightConnector1">
            <a:avLst/>
          </a:prstGeom>
          <a:noFill/>
          <a:ln cap="flat" cmpd="sng" w="9525">
            <a:solidFill>
              <a:srgbClr val="3465A4"/>
            </a:solidFill>
            <a:prstDash val="solid"/>
            <a:round/>
            <a:headEnd len="sm" w="sm" type="none"/>
            <a:tailEnd len="sm" w="sm" type="none"/>
          </a:ln>
        </p:spPr>
      </p:cxnSp>
      <p:sp>
        <p:nvSpPr>
          <p:cNvPr id="156" name="Google Shape;156;p18"/>
          <p:cNvSpPr/>
          <p:nvPr/>
        </p:nvSpPr>
        <p:spPr>
          <a:xfrm>
            <a:off x="6305465" y="2808982"/>
            <a:ext cx="721855" cy="685504"/>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8"/>
          <p:cNvCxnSpPr/>
          <p:nvPr/>
        </p:nvCxnSpPr>
        <p:spPr>
          <a:xfrm>
            <a:off x="6197471" y="2710565"/>
            <a:ext cx="966300" cy="300"/>
          </a:xfrm>
          <a:prstGeom prst="straightConnector1">
            <a:avLst/>
          </a:prstGeom>
          <a:noFill/>
          <a:ln cap="flat" cmpd="sng" w="9525">
            <a:solidFill>
              <a:srgbClr val="3465A4"/>
            </a:solidFill>
            <a:prstDash val="solid"/>
            <a:round/>
            <a:headEnd len="sm" w="sm" type="none"/>
            <a:tailEnd len="sm" w="sm" type="none"/>
          </a:ln>
        </p:spPr>
      </p:cxnSp>
      <p:cxnSp>
        <p:nvCxnSpPr>
          <p:cNvPr id="158" name="Google Shape;158;p18"/>
          <p:cNvCxnSpPr/>
          <p:nvPr/>
        </p:nvCxnSpPr>
        <p:spPr>
          <a:xfrm>
            <a:off x="6197471" y="1796561"/>
            <a:ext cx="966300" cy="300"/>
          </a:xfrm>
          <a:prstGeom prst="straightConnector1">
            <a:avLst/>
          </a:prstGeom>
          <a:noFill/>
          <a:ln cap="flat" cmpd="sng" w="9525">
            <a:solidFill>
              <a:srgbClr val="3465A4"/>
            </a:solidFill>
            <a:prstDash val="solid"/>
            <a:round/>
            <a:headEnd len="sm" w="sm" type="none"/>
            <a:tailEnd len="sm" w="sm" type="none"/>
          </a:ln>
        </p:spPr>
      </p:cxnSp>
      <p:sp>
        <p:nvSpPr>
          <p:cNvPr id="159" name="Google Shape;159;p18"/>
          <p:cNvSpPr/>
          <p:nvPr/>
        </p:nvSpPr>
        <p:spPr>
          <a:xfrm>
            <a:off x="3545559" y="2626001"/>
            <a:ext cx="721800" cy="685800"/>
          </a:xfrm>
          <a:prstGeom prst="ellipse">
            <a:avLst/>
          </a:pr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230601" y="3139476"/>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230601" y="2111222"/>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3545559" y="1597747"/>
            <a:ext cx="721800" cy="685800"/>
          </a:xfrm>
          <a:prstGeom prst="ellipse">
            <a:avLst/>
          </a:prstGeom>
          <a:solidFill>
            <a:srgbClr val="EA99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3549950" y="3706075"/>
            <a:ext cx="721800" cy="685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195050" y="2105225"/>
            <a:ext cx="386700" cy="69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Confidentiality is non-interference</a:t>
            </a:r>
            <a:endParaRPr b="0" sz="4400" strike="noStrike">
              <a:latin typeface="Arial"/>
              <a:ea typeface="Arial"/>
              <a:cs typeface="Arial"/>
              <a:sym typeface="Arial"/>
            </a:endParaRPr>
          </a:p>
        </p:txBody>
      </p:sp>
      <p:cxnSp>
        <p:nvCxnSpPr>
          <p:cNvPr id="170" name="Google Shape;170;p19"/>
          <p:cNvCxnSpPr/>
          <p:nvPr/>
        </p:nvCxnSpPr>
        <p:spPr>
          <a:xfrm>
            <a:off x="4673471" y="1209376"/>
            <a:ext cx="0" cy="3084900"/>
          </a:xfrm>
          <a:prstGeom prst="straightConnector1">
            <a:avLst/>
          </a:prstGeom>
          <a:noFill/>
          <a:ln cap="flat" cmpd="sng" w="9525">
            <a:solidFill>
              <a:srgbClr val="3465A4"/>
            </a:solidFill>
            <a:prstDash val="solid"/>
            <a:round/>
            <a:headEnd len="sm" w="sm" type="none"/>
            <a:tailEnd len="sm" w="sm" type="none"/>
          </a:ln>
        </p:spPr>
      </p:cxnSp>
      <p:cxnSp>
        <p:nvCxnSpPr>
          <p:cNvPr id="171" name="Google Shape;171;p19"/>
          <p:cNvCxnSpPr/>
          <p:nvPr/>
        </p:nvCxnSpPr>
        <p:spPr>
          <a:xfrm>
            <a:off x="5639732" y="1209915"/>
            <a:ext cx="0" cy="3084900"/>
          </a:xfrm>
          <a:prstGeom prst="straightConnector1">
            <a:avLst/>
          </a:prstGeom>
          <a:noFill/>
          <a:ln cap="flat" cmpd="sng" w="9525">
            <a:solidFill>
              <a:srgbClr val="3465A4"/>
            </a:solidFill>
            <a:prstDash val="solid"/>
            <a:round/>
            <a:headEnd len="sm" w="sm" type="none"/>
            <a:tailEnd len="sm" w="sm" type="none"/>
          </a:ln>
        </p:spPr>
      </p:cxnSp>
      <p:cxnSp>
        <p:nvCxnSpPr>
          <p:cNvPr id="172" name="Google Shape;172;p19"/>
          <p:cNvCxnSpPr/>
          <p:nvPr/>
        </p:nvCxnSpPr>
        <p:spPr>
          <a:xfrm>
            <a:off x="4673471" y="4294140"/>
            <a:ext cx="966300" cy="300"/>
          </a:xfrm>
          <a:prstGeom prst="straightConnector1">
            <a:avLst/>
          </a:prstGeom>
          <a:noFill/>
          <a:ln cap="flat" cmpd="sng" w="9525">
            <a:solidFill>
              <a:srgbClr val="3465A4"/>
            </a:solidFill>
            <a:prstDash val="solid"/>
            <a:round/>
            <a:headEnd len="sm" w="sm" type="none"/>
            <a:tailEnd len="sm" w="sm" type="none"/>
          </a:ln>
        </p:spPr>
      </p:cxnSp>
      <p:cxnSp>
        <p:nvCxnSpPr>
          <p:cNvPr id="173" name="Google Shape;173;p19"/>
          <p:cNvCxnSpPr/>
          <p:nvPr/>
        </p:nvCxnSpPr>
        <p:spPr>
          <a:xfrm>
            <a:off x="4673471" y="3395969"/>
            <a:ext cx="966300" cy="300"/>
          </a:xfrm>
          <a:prstGeom prst="straightConnector1">
            <a:avLst/>
          </a:prstGeom>
          <a:noFill/>
          <a:ln cap="flat" cmpd="sng" w="9525">
            <a:solidFill>
              <a:srgbClr val="3465A4"/>
            </a:solidFill>
            <a:prstDash val="solid"/>
            <a:round/>
            <a:headEnd len="sm" w="sm" type="none"/>
            <a:tailEnd len="sm" w="sm" type="none"/>
          </a:ln>
        </p:spPr>
      </p:cxnSp>
      <p:cxnSp>
        <p:nvCxnSpPr>
          <p:cNvPr id="174" name="Google Shape;174;p19"/>
          <p:cNvCxnSpPr/>
          <p:nvPr/>
        </p:nvCxnSpPr>
        <p:spPr>
          <a:xfrm>
            <a:off x="4673471" y="2481965"/>
            <a:ext cx="966300" cy="300"/>
          </a:xfrm>
          <a:prstGeom prst="straightConnector1">
            <a:avLst/>
          </a:prstGeom>
          <a:noFill/>
          <a:ln cap="flat" cmpd="sng" w="9525">
            <a:solidFill>
              <a:srgbClr val="3465A4"/>
            </a:solidFill>
            <a:prstDash val="solid"/>
            <a:round/>
            <a:headEnd len="sm" w="sm" type="none"/>
            <a:tailEnd len="sm" w="sm" type="none"/>
          </a:ln>
        </p:spPr>
      </p:cxnSp>
      <p:cxnSp>
        <p:nvCxnSpPr>
          <p:cNvPr id="175" name="Google Shape;175;p19"/>
          <p:cNvCxnSpPr/>
          <p:nvPr/>
        </p:nvCxnSpPr>
        <p:spPr>
          <a:xfrm>
            <a:off x="4673471" y="1567961"/>
            <a:ext cx="966300" cy="300"/>
          </a:xfrm>
          <a:prstGeom prst="straightConnector1">
            <a:avLst/>
          </a:prstGeom>
          <a:noFill/>
          <a:ln cap="flat" cmpd="sng" w="9525">
            <a:solidFill>
              <a:srgbClr val="3465A4"/>
            </a:solidFill>
            <a:prstDash val="solid"/>
            <a:round/>
            <a:headEnd len="sm" w="sm" type="none"/>
            <a:tailEnd len="sm" w="sm" type="none"/>
          </a:ln>
        </p:spPr>
      </p:cxnSp>
      <p:sp>
        <p:nvSpPr>
          <p:cNvPr id="176" name="Google Shape;176;p19"/>
          <p:cNvSpPr/>
          <p:nvPr/>
        </p:nvSpPr>
        <p:spPr>
          <a:xfrm>
            <a:off x="2021559" y="2397401"/>
            <a:ext cx="721800" cy="685800"/>
          </a:xfrm>
          <a:prstGeom prst="ellipse">
            <a:avLst/>
          </a:pr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706601" y="2910876"/>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706601" y="1882622"/>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2021559" y="1369147"/>
            <a:ext cx="721800" cy="685800"/>
          </a:xfrm>
          <a:prstGeom prst="ellipse">
            <a:avLst/>
          </a:prstGeom>
          <a:solidFill>
            <a:srgbClr val="EA99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2025950" y="3477475"/>
            <a:ext cx="721800" cy="685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19"/>
          <p:cNvCxnSpPr/>
          <p:nvPr/>
        </p:nvCxnSpPr>
        <p:spPr>
          <a:xfrm>
            <a:off x="3301871" y="1209376"/>
            <a:ext cx="0" cy="3084900"/>
          </a:xfrm>
          <a:prstGeom prst="straightConnector1">
            <a:avLst/>
          </a:prstGeom>
          <a:noFill/>
          <a:ln cap="flat" cmpd="sng" w="9525">
            <a:solidFill>
              <a:srgbClr val="3465A4"/>
            </a:solidFill>
            <a:prstDash val="solid"/>
            <a:round/>
            <a:headEnd len="sm" w="sm" type="none"/>
            <a:tailEnd len="sm" w="sm" type="none"/>
          </a:ln>
        </p:spPr>
      </p:cxnSp>
      <p:cxnSp>
        <p:nvCxnSpPr>
          <p:cNvPr id="182" name="Google Shape;182;p19"/>
          <p:cNvCxnSpPr/>
          <p:nvPr/>
        </p:nvCxnSpPr>
        <p:spPr>
          <a:xfrm>
            <a:off x="4268132" y="1209915"/>
            <a:ext cx="0" cy="3084900"/>
          </a:xfrm>
          <a:prstGeom prst="straightConnector1">
            <a:avLst/>
          </a:prstGeom>
          <a:noFill/>
          <a:ln cap="flat" cmpd="sng" w="9525">
            <a:solidFill>
              <a:srgbClr val="3465A4"/>
            </a:solidFill>
            <a:prstDash val="solid"/>
            <a:round/>
            <a:headEnd len="sm" w="sm" type="none"/>
            <a:tailEnd len="sm" w="sm" type="none"/>
          </a:ln>
        </p:spPr>
      </p:cxnSp>
      <p:cxnSp>
        <p:nvCxnSpPr>
          <p:cNvPr id="183" name="Google Shape;183;p19"/>
          <p:cNvCxnSpPr/>
          <p:nvPr/>
        </p:nvCxnSpPr>
        <p:spPr>
          <a:xfrm>
            <a:off x="3301871" y="4294140"/>
            <a:ext cx="966300" cy="300"/>
          </a:xfrm>
          <a:prstGeom prst="straightConnector1">
            <a:avLst/>
          </a:prstGeom>
          <a:noFill/>
          <a:ln cap="flat" cmpd="sng" w="9525">
            <a:solidFill>
              <a:srgbClr val="3465A4"/>
            </a:solidFill>
            <a:prstDash val="solid"/>
            <a:round/>
            <a:headEnd len="sm" w="sm" type="none"/>
            <a:tailEnd len="sm" w="sm" type="none"/>
          </a:ln>
        </p:spPr>
      </p:cxnSp>
      <p:cxnSp>
        <p:nvCxnSpPr>
          <p:cNvPr id="184" name="Google Shape;184;p19"/>
          <p:cNvCxnSpPr/>
          <p:nvPr/>
        </p:nvCxnSpPr>
        <p:spPr>
          <a:xfrm>
            <a:off x="3301871" y="3395969"/>
            <a:ext cx="966300" cy="300"/>
          </a:xfrm>
          <a:prstGeom prst="straightConnector1">
            <a:avLst/>
          </a:prstGeom>
          <a:noFill/>
          <a:ln cap="flat" cmpd="sng" w="9525">
            <a:solidFill>
              <a:srgbClr val="3465A4"/>
            </a:solidFill>
            <a:prstDash val="solid"/>
            <a:round/>
            <a:headEnd len="sm" w="sm" type="none"/>
            <a:tailEnd len="sm" w="sm" type="none"/>
          </a:ln>
        </p:spPr>
      </p:cxnSp>
      <p:cxnSp>
        <p:nvCxnSpPr>
          <p:cNvPr id="185" name="Google Shape;185;p19"/>
          <p:cNvCxnSpPr/>
          <p:nvPr/>
        </p:nvCxnSpPr>
        <p:spPr>
          <a:xfrm>
            <a:off x="3301871" y="2481965"/>
            <a:ext cx="966300" cy="300"/>
          </a:xfrm>
          <a:prstGeom prst="straightConnector1">
            <a:avLst/>
          </a:prstGeom>
          <a:noFill/>
          <a:ln cap="flat" cmpd="sng" w="9525">
            <a:solidFill>
              <a:srgbClr val="3465A4"/>
            </a:solidFill>
            <a:prstDash val="solid"/>
            <a:round/>
            <a:headEnd len="sm" w="sm" type="none"/>
            <a:tailEnd len="sm" w="sm" type="none"/>
          </a:ln>
        </p:spPr>
      </p:cxnSp>
      <p:cxnSp>
        <p:nvCxnSpPr>
          <p:cNvPr id="186" name="Google Shape;186;p19"/>
          <p:cNvCxnSpPr/>
          <p:nvPr/>
        </p:nvCxnSpPr>
        <p:spPr>
          <a:xfrm>
            <a:off x="3301871" y="1567961"/>
            <a:ext cx="966300" cy="300"/>
          </a:xfrm>
          <a:prstGeom prst="straightConnector1">
            <a:avLst/>
          </a:prstGeom>
          <a:noFill/>
          <a:ln cap="flat" cmpd="sng" w="9525">
            <a:solidFill>
              <a:srgbClr val="3465A4"/>
            </a:solidFill>
            <a:prstDash val="solid"/>
            <a:round/>
            <a:headEnd len="sm" w="sm" type="none"/>
            <a:tailEnd len="sm" w="sm" type="none"/>
          </a:ln>
        </p:spPr>
      </p:cxnSp>
      <p:cxnSp>
        <p:nvCxnSpPr>
          <p:cNvPr id="187" name="Google Shape;187;p19"/>
          <p:cNvCxnSpPr/>
          <p:nvPr/>
        </p:nvCxnSpPr>
        <p:spPr>
          <a:xfrm>
            <a:off x="6045071" y="1209376"/>
            <a:ext cx="0" cy="3084900"/>
          </a:xfrm>
          <a:prstGeom prst="straightConnector1">
            <a:avLst/>
          </a:prstGeom>
          <a:noFill/>
          <a:ln cap="flat" cmpd="sng" w="9525">
            <a:solidFill>
              <a:srgbClr val="3465A4"/>
            </a:solidFill>
            <a:prstDash val="solid"/>
            <a:round/>
            <a:headEnd len="sm" w="sm" type="none"/>
            <a:tailEnd len="sm" w="sm" type="none"/>
          </a:ln>
        </p:spPr>
      </p:cxnSp>
      <p:cxnSp>
        <p:nvCxnSpPr>
          <p:cNvPr id="188" name="Google Shape;188;p19"/>
          <p:cNvCxnSpPr/>
          <p:nvPr/>
        </p:nvCxnSpPr>
        <p:spPr>
          <a:xfrm>
            <a:off x="7011332" y="1209915"/>
            <a:ext cx="0" cy="3084900"/>
          </a:xfrm>
          <a:prstGeom prst="straightConnector1">
            <a:avLst/>
          </a:prstGeom>
          <a:noFill/>
          <a:ln cap="flat" cmpd="sng" w="9525">
            <a:solidFill>
              <a:srgbClr val="3465A4"/>
            </a:solidFill>
            <a:prstDash val="solid"/>
            <a:round/>
            <a:headEnd len="sm" w="sm" type="none"/>
            <a:tailEnd len="sm" w="sm" type="none"/>
          </a:ln>
        </p:spPr>
      </p:cxnSp>
      <p:cxnSp>
        <p:nvCxnSpPr>
          <p:cNvPr id="189" name="Google Shape;189;p19"/>
          <p:cNvCxnSpPr/>
          <p:nvPr/>
        </p:nvCxnSpPr>
        <p:spPr>
          <a:xfrm>
            <a:off x="6045071" y="4294140"/>
            <a:ext cx="966300" cy="300"/>
          </a:xfrm>
          <a:prstGeom prst="straightConnector1">
            <a:avLst/>
          </a:prstGeom>
          <a:noFill/>
          <a:ln cap="flat" cmpd="sng" w="9525">
            <a:solidFill>
              <a:srgbClr val="3465A4"/>
            </a:solidFill>
            <a:prstDash val="solid"/>
            <a:round/>
            <a:headEnd len="sm" w="sm" type="none"/>
            <a:tailEnd len="sm" w="sm" type="none"/>
          </a:ln>
        </p:spPr>
      </p:cxnSp>
      <p:cxnSp>
        <p:nvCxnSpPr>
          <p:cNvPr id="190" name="Google Shape;190;p19"/>
          <p:cNvCxnSpPr/>
          <p:nvPr/>
        </p:nvCxnSpPr>
        <p:spPr>
          <a:xfrm>
            <a:off x="6045071" y="3395969"/>
            <a:ext cx="966300" cy="300"/>
          </a:xfrm>
          <a:prstGeom prst="straightConnector1">
            <a:avLst/>
          </a:prstGeom>
          <a:noFill/>
          <a:ln cap="flat" cmpd="sng" w="9525">
            <a:solidFill>
              <a:srgbClr val="3465A4"/>
            </a:solidFill>
            <a:prstDash val="solid"/>
            <a:round/>
            <a:headEnd len="sm" w="sm" type="none"/>
            <a:tailEnd len="sm" w="sm" type="none"/>
          </a:ln>
        </p:spPr>
      </p:cxnSp>
      <p:cxnSp>
        <p:nvCxnSpPr>
          <p:cNvPr id="191" name="Google Shape;191;p19"/>
          <p:cNvCxnSpPr/>
          <p:nvPr/>
        </p:nvCxnSpPr>
        <p:spPr>
          <a:xfrm>
            <a:off x="6045071" y="2481965"/>
            <a:ext cx="966300" cy="300"/>
          </a:xfrm>
          <a:prstGeom prst="straightConnector1">
            <a:avLst/>
          </a:prstGeom>
          <a:noFill/>
          <a:ln cap="flat" cmpd="sng" w="9525">
            <a:solidFill>
              <a:srgbClr val="3465A4"/>
            </a:solidFill>
            <a:prstDash val="solid"/>
            <a:round/>
            <a:headEnd len="sm" w="sm" type="none"/>
            <a:tailEnd len="sm" w="sm" type="none"/>
          </a:ln>
        </p:spPr>
      </p:cxnSp>
      <p:cxnSp>
        <p:nvCxnSpPr>
          <p:cNvPr id="192" name="Google Shape;192;p19"/>
          <p:cNvCxnSpPr/>
          <p:nvPr/>
        </p:nvCxnSpPr>
        <p:spPr>
          <a:xfrm>
            <a:off x="6045071" y="1567961"/>
            <a:ext cx="966300" cy="300"/>
          </a:xfrm>
          <a:prstGeom prst="straightConnector1">
            <a:avLst/>
          </a:prstGeom>
          <a:noFill/>
          <a:ln cap="flat" cmpd="sng" w="9525">
            <a:solidFill>
              <a:srgbClr val="3465A4"/>
            </a:solidFill>
            <a:prstDash val="solid"/>
            <a:round/>
            <a:headEnd len="sm" w="sm" type="none"/>
            <a:tailEnd len="sm" w="sm" type="none"/>
          </a:ln>
        </p:spPr>
      </p:cxnSp>
      <p:sp>
        <p:nvSpPr>
          <p:cNvPr id="193" name="Google Shape;193;p19"/>
          <p:cNvSpPr txBox="1"/>
          <p:nvPr/>
        </p:nvSpPr>
        <p:spPr>
          <a:xfrm>
            <a:off x="3550775" y="4548275"/>
            <a:ext cx="612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 haven’t done the animating yet, but the idea is:</a:t>
            </a:r>
            <a:endParaRPr/>
          </a:p>
          <a:p>
            <a:pPr indent="0" lvl="0" marL="0" rtl="0" algn="l">
              <a:spcBef>
                <a:spcPts val="0"/>
              </a:spcBef>
              <a:spcAft>
                <a:spcPts val="0"/>
              </a:spcAft>
              <a:buNone/>
            </a:pPr>
            <a:r>
              <a:rPr lang="en-US"/>
              <a:t>each of these calls will have a variant stack and I’ll</a:t>
            </a:r>
            <a:endParaRPr/>
          </a:p>
          <a:p>
            <a:pPr indent="0" lvl="0" marL="0" rtl="0" algn="l">
              <a:spcBef>
                <a:spcPts val="0"/>
              </a:spcBef>
              <a:spcAft>
                <a:spcPts val="0"/>
              </a:spcAft>
              <a:buNone/>
            </a:pPr>
            <a:r>
              <a:rPr lang="en-US"/>
              <a:t>talk about how </a:t>
            </a:r>
            <a:r>
              <a:rPr lang="en-US"/>
              <a:t>we use noninterference in a nested setting.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Testing</a:t>
            </a:r>
            <a:endParaRPr b="0" sz="4400" strike="noStrike">
              <a:latin typeface="Arial"/>
              <a:ea typeface="Arial"/>
              <a:cs typeface="Arial"/>
              <a:sym typeface="Arial"/>
            </a:endParaRPr>
          </a:p>
        </p:txBody>
      </p:sp>
      <p:sp>
        <p:nvSpPr>
          <p:cNvPr id="199" name="Google Shape;199;p20"/>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Randomized property based testing with Quickchick</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Tested Roessler and DeHon’s “depth isolation” micro-policy successfully</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Roessler and Dehon’s “lazy tagging” fails tests as expected</a:t>
            </a:r>
            <a:endParaRPr b="0" sz="32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Lazy Tagging Leaks</a:t>
            </a:r>
            <a:endParaRPr b="0" sz="4400" strike="noStrike">
              <a:latin typeface="Arial"/>
              <a:ea typeface="Arial"/>
              <a:cs typeface="Arial"/>
              <a:sym typeface="Arial"/>
            </a:endParaRPr>
          </a:p>
        </p:txBody>
      </p:sp>
      <p:cxnSp>
        <p:nvCxnSpPr>
          <p:cNvPr id="205" name="Google Shape;205;p21"/>
          <p:cNvCxnSpPr/>
          <p:nvPr/>
        </p:nvCxnSpPr>
        <p:spPr>
          <a:xfrm>
            <a:off x="6015600" y="1409400"/>
            <a:ext cx="0" cy="2743200"/>
          </a:xfrm>
          <a:prstGeom prst="straightConnector1">
            <a:avLst/>
          </a:prstGeom>
          <a:noFill/>
          <a:ln cap="flat" cmpd="sng" w="9525">
            <a:solidFill>
              <a:srgbClr val="3465A4"/>
            </a:solidFill>
            <a:prstDash val="solid"/>
            <a:round/>
            <a:headEnd len="sm" w="sm" type="none"/>
            <a:tailEnd len="sm" w="sm" type="none"/>
          </a:ln>
        </p:spPr>
      </p:cxnSp>
      <p:cxnSp>
        <p:nvCxnSpPr>
          <p:cNvPr id="206" name="Google Shape;206;p21"/>
          <p:cNvCxnSpPr/>
          <p:nvPr/>
        </p:nvCxnSpPr>
        <p:spPr>
          <a:xfrm>
            <a:off x="6962400" y="1409760"/>
            <a:ext cx="0" cy="2743200"/>
          </a:xfrm>
          <a:prstGeom prst="straightConnector1">
            <a:avLst/>
          </a:prstGeom>
          <a:noFill/>
          <a:ln cap="flat" cmpd="sng" w="9525">
            <a:solidFill>
              <a:srgbClr val="3465A4"/>
            </a:solidFill>
            <a:prstDash val="solid"/>
            <a:round/>
            <a:headEnd len="sm" w="sm" type="none"/>
            <a:tailEnd len="sm" w="sm" type="none"/>
          </a:ln>
        </p:spPr>
      </p:cxnSp>
      <p:cxnSp>
        <p:nvCxnSpPr>
          <p:cNvPr id="207" name="Google Shape;207;p21"/>
          <p:cNvCxnSpPr/>
          <p:nvPr/>
        </p:nvCxnSpPr>
        <p:spPr>
          <a:xfrm>
            <a:off x="6015600" y="4152240"/>
            <a:ext cx="946800" cy="720"/>
          </a:xfrm>
          <a:prstGeom prst="straightConnector1">
            <a:avLst/>
          </a:prstGeom>
          <a:noFill/>
          <a:ln cap="flat" cmpd="sng" w="9525">
            <a:solidFill>
              <a:srgbClr val="3465A4"/>
            </a:solidFill>
            <a:prstDash val="solid"/>
            <a:round/>
            <a:headEnd len="sm" w="sm" type="none"/>
            <a:tailEnd len="sm" w="sm" type="none"/>
          </a:ln>
        </p:spPr>
      </p:cxnSp>
      <p:cxnSp>
        <p:nvCxnSpPr>
          <p:cNvPr id="208" name="Google Shape;208;p21"/>
          <p:cNvCxnSpPr/>
          <p:nvPr/>
        </p:nvCxnSpPr>
        <p:spPr>
          <a:xfrm>
            <a:off x="6015600" y="3556080"/>
            <a:ext cx="946800" cy="720"/>
          </a:xfrm>
          <a:prstGeom prst="straightConnector1">
            <a:avLst/>
          </a:prstGeom>
          <a:noFill/>
          <a:ln cap="flat" cmpd="sng" w="9525">
            <a:solidFill>
              <a:srgbClr val="3465A4"/>
            </a:solidFill>
            <a:prstDash val="solid"/>
            <a:round/>
            <a:headEnd len="sm" w="sm" type="none"/>
            <a:tailEnd len="sm" w="sm" type="none"/>
          </a:ln>
        </p:spPr>
      </p:cxnSp>
      <p:sp>
        <p:nvSpPr>
          <p:cNvPr id="209" name="Google Shape;209;p21"/>
          <p:cNvSpPr txBox="1"/>
          <p:nvPr/>
        </p:nvSpPr>
        <p:spPr>
          <a:xfrm>
            <a:off x="1767960" y="1373040"/>
            <a:ext cx="130824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f()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x = 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g();</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h();</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210" name="Google Shape;210;p21"/>
          <p:cNvSpPr txBox="1"/>
          <p:nvPr/>
        </p:nvSpPr>
        <p:spPr>
          <a:xfrm>
            <a:off x="1704600" y="2772000"/>
            <a:ext cx="204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mov $1,-2(%sp)</a:t>
            </a:r>
            <a:endParaRPr b="0" sz="1800" strike="noStrike">
              <a:latin typeface="Arial"/>
              <a:ea typeface="Arial"/>
              <a:cs typeface="Arial"/>
              <a:sym typeface="Arial"/>
            </a:endParaRPr>
          </a:p>
        </p:txBody>
      </p:sp>
      <p:sp>
        <p:nvSpPr>
          <p:cNvPr id="211" name="Google Shape;211;p21"/>
          <p:cNvSpPr txBox="1"/>
          <p:nvPr/>
        </p:nvSpPr>
        <p:spPr>
          <a:xfrm>
            <a:off x="1705320" y="3346200"/>
            <a:ext cx="19972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h: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mov -2(%sp),r1</a:t>
            </a:r>
            <a:endParaRPr b="0" sz="1800" strike="noStrike">
              <a:latin typeface="Arial"/>
              <a:ea typeface="Arial"/>
              <a:cs typeface="Arial"/>
              <a:sym typeface="Arial"/>
            </a:endParaRPr>
          </a:p>
        </p:txBody>
      </p:sp>
      <p:sp>
        <p:nvSpPr>
          <p:cNvPr id="212" name="Google Shape;212;p21"/>
          <p:cNvSpPr/>
          <p:nvPr/>
        </p:nvSpPr>
        <p:spPr>
          <a:xfrm>
            <a:off x="4519800" y="2358000"/>
            <a:ext cx="914400" cy="91440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g</a:t>
            </a:r>
            <a:endParaRPr b="0" sz="1800" strike="noStrike">
              <a:latin typeface="Arial"/>
              <a:ea typeface="Arial"/>
              <a:cs typeface="Arial"/>
              <a:sym typeface="Arial"/>
            </a:endParaRPr>
          </a:p>
        </p:txBody>
      </p:sp>
      <p:sp>
        <p:nvSpPr>
          <p:cNvPr id="213" name="Google Shape;213;p21"/>
          <p:cNvSpPr/>
          <p:nvPr/>
        </p:nvSpPr>
        <p:spPr>
          <a:xfrm>
            <a:off x="6015600" y="3556440"/>
            <a:ext cx="946800" cy="5943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214" name="Google Shape;214;p21"/>
          <p:cNvSpPr/>
          <p:nvPr/>
        </p:nvSpPr>
        <p:spPr>
          <a:xfrm rot="2259000">
            <a:off x="5353560" y="3239280"/>
            <a:ext cx="914400" cy="457200"/>
          </a:xfrm>
          <a:custGeom>
            <a:rect b="b" l="l" r="r" t="t"/>
            <a:pathLst>
              <a:path extrusionOk="0" h="1272" w="2541">
                <a:moveTo>
                  <a:pt x="0" y="319"/>
                </a:moveTo>
                <a:lnTo>
                  <a:pt x="1905" y="318"/>
                </a:lnTo>
                <a:lnTo>
                  <a:pt x="1905" y="0"/>
                </a:lnTo>
                <a:lnTo>
                  <a:pt x="2540" y="635"/>
                </a:lnTo>
                <a:lnTo>
                  <a:pt x="1905" y="1271"/>
                </a:lnTo>
                <a:lnTo>
                  <a:pt x="1906" y="954"/>
                </a:lnTo>
                <a:lnTo>
                  <a:pt x="0" y="955"/>
                </a:lnTo>
                <a:lnTo>
                  <a:pt x="0" y="319"/>
                </a:lnTo>
              </a:path>
            </a:pathLst>
          </a:custGeom>
          <a:solidFill>
            <a:srgbClr val="729FCF"/>
          </a:solidFill>
          <a:ln cap="flat" cmpd="sng" w="9525">
            <a:solidFill>
              <a:srgbClr val="3465A4"/>
            </a:solidFill>
            <a:prstDash val="solid"/>
            <a:round/>
            <a:headEnd len="sm" w="sm" type="none"/>
            <a:tailEnd len="sm" w="sm" type="none"/>
          </a:ln>
        </p:spPr>
      </p:sp>
      <p:sp>
        <p:nvSpPr>
          <p:cNvPr id="215" name="Google Shape;215;p21"/>
          <p:cNvSpPr/>
          <p:nvPr/>
        </p:nvSpPr>
        <p:spPr>
          <a:xfrm>
            <a:off x="7472160" y="2358360"/>
            <a:ext cx="914400" cy="91440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h</a:t>
            </a:r>
            <a:endParaRPr b="0" sz="1800" strike="noStrike">
              <a:latin typeface="Arial"/>
              <a:ea typeface="Arial"/>
              <a:cs typeface="Arial"/>
              <a:sym typeface="Arial"/>
            </a:endParaRPr>
          </a:p>
        </p:txBody>
      </p:sp>
      <p:sp>
        <p:nvSpPr>
          <p:cNvPr id="216" name="Google Shape;216;p21"/>
          <p:cNvSpPr/>
          <p:nvPr/>
        </p:nvSpPr>
        <p:spPr>
          <a:xfrm rot="-2241000">
            <a:off x="6688440" y="3238200"/>
            <a:ext cx="914400" cy="457200"/>
          </a:xfrm>
          <a:custGeom>
            <a:rect b="b" l="l" r="r" t="t"/>
            <a:pathLst>
              <a:path extrusionOk="0" h="1272" w="2542">
                <a:moveTo>
                  <a:pt x="0" y="318"/>
                </a:moveTo>
                <a:lnTo>
                  <a:pt x="1905" y="317"/>
                </a:lnTo>
                <a:lnTo>
                  <a:pt x="1905" y="0"/>
                </a:lnTo>
                <a:lnTo>
                  <a:pt x="2541" y="634"/>
                </a:lnTo>
                <a:lnTo>
                  <a:pt x="1907" y="1271"/>
                </a:lnTo>
                <a:lnTo>
                  <a:pt x="1906" y="953"/>
                </a:lnTo>
                <a:lnTo>
                  <a:pt x="1" y="954"/>
                </a:lnTo>
                <a:lnTo>
                  <a:pt x="0" y="318"/>
                </a:lnTo>
              </a:path>
            </a:pathLst>
          </a:custGeom>
          <a:solidFill>
            <a:srgbClr val="729FCF"/>
          </a:solidFill>
          <a:ln cap="flat" cmpd="sng" w="9525">
            <a:solidFill>
              <a:srgbClr val="3465A4"/>
            </a:solidFill>
            <a:prstDash val="solid"/>
            <a:round/>
            <a:headEnd len="sm" w="sm" type="none"/>
            <a:tailEnd len="sm" w="sm" type="none"/>
          </a:ln>
        </p:spPr>
      </p:sp>
      <p:cxnSp>
        <p:nvCxnSpPr>
          <p:cNvPr id="217" name="Google Shape;217;p21"/>
          <p:cNvCxnSpPr/>
          <p:nvPr/>
        </p:nvCxnSpPr>
        <p:spPr>
          <a:xfrm>
            <a:off x="6015600" y="3007800"/>
            <a:ext cx="946800" cy="0"/>
          </a:xfrm>
          <a:prstGeom prst="straightConnector1">
            <a:avLst/>
          </a:prstGeom>
          <a:noFill/>
          <a:ln cap="flat" cmpd="sng" w="9525">
            <a:solidFill>
              <a:srgbClr val="3465A4"/>
            </a:solidFill>
            <a:prstDash val="solid"/>
            <a:round/>
            <a:headEnd len="sm" w="sm" type="none"/>
            <a:tailEnd len="sm" w="sm" type="none"/>
          </a:ln>
        </p:spPr>
      </p:cxnSp>
      <p:sp>
        <p:nvSpPr>
          <p:cNvPr id="218" name="Google Shape;218;p21"/>
          <p:cNvSpPr txBox="1"/>
          <p:nvPr/>
        </p:nvSpPr>
        <p:spPr>
          <a:xfrm>
            <a:off x="5571000" y="2820240"/>
            <a:ext cx="4215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sp</a:t>
            </a:r>
            <a:endParaRPr b="0" sz="18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Additional Features</a:t>
            </a:r>
            <a:endParaRPr b="0" sz="4400" strike="noStrike">
              <a:latin typeface="Arial"/>
              <a:ea typeface="Arial"/>
              <a:cs typeface="Arial"/>
              <a:sym typeface="Arial"/>
            </a:endParaRPr>
          </a:p>
        </p:txBody>
      </p:sp>
      <p:sp>
        <p:nvSpPr>
          <p:cNvPr id="224" name="Google Shape;224;p22"/>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Call-by-reference and stack-allocated call-by-value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Simple coroutine model</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Observational property variants</a:t>
            </a:r>
            <a:endParaRPr b="0" sz="32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