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16.png" ContentType="image/png"/>
  <Override PartName="/ppt/media/image2.jpeg" ContentType="image/jpeg"/>
  <Override PartName="/ppt/media/image5.jpeg" ContentType="image/jpeg"/>
  <Override PartName="/ppt/media/image15.png" ContentType="image/png"/>
  <Override PartName="/ppt/media/image3.jpeg" ContentType="image/jpeg"/>
  <Override PartName="/ppt/media/image4.jpeg" ContentType="image/jpeg"/>
  <Override PartName="/ppt/media/image10.png" ContentType="image/png"/>
  <Override PartName="/ppt/media/image6.jpeg" ContentType="image/jpeg"/>
  <Override PartName="/ppt/media/image13.png" ContentType="image/png"/>
  <Override PartName="/ppt/media/image8.png" ContentType="image/png"/>
  <Override PartName="/ppt/media/image14.jpeg" ContentType="image/jpeg"/>
  <Override PartName="/ppt/media/image1.jpeg" ContentType="image/jpeg"/>
  <Override PartName="/ppt/media/image7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B9E3F6D-44E4-4C9C-BAC8-C0BD6A14D3E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hyperlink" Target="https://www.linkedin.com/jobs/" TargetMode="External"/><Relationship Id="rId2" Type="http://schemas.openxmlformats.org/officeDocument/2006/relationships/slide" Target="../slides/slide9.xml"/><Relationship Id="rId3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Financial (Risk) Modeling in Python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5D99E7-64EC-4D9E-AC01-1A95A8F4431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Basic Econometric/stats knowledge—(Linear/logistic) regression; if not , I don’t see both of us suffer because of that, and talk to me after class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B10C2E-0F39-4638-8A8F-8839353CFE6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1431AC-6071-42CA-81AE-9B89C28B87D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E076D6-0F2E-4861-8C10-DBD5179F3DB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that you want the class to remember you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4880C4-E8FA-4C8B-889B-86424E105AA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Still want to have a brief introduction of myself so it would not be half of the semester, you are still wondering who is this guy?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Audit is like state inspection of a car, it is mandatory and to ensure the car would not cause anyone a trouble including the driver as well as the customer or shareholder…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44F2E1-5458-4BF8-9AFE-F30DD898389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Karen Heath, 1992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7D2729-0D58-4342-838B-592ECA1046B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IN this class: I will use Data scientist modeling interchangbly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interdisciplinary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536BCF-028B-415A-BAB7-E39EB962976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library ecosystem,  entry barrier, Platform independence, Readability, visualization options, Community support, Growing popularity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D8BD5-E936-4643-AD2E-E204EFA1723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440" cy="308592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100 data science job advertisements, across four English-speaking countries (Australia, Canada, UK and USA), found on 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  <a:hlinkClick r:id="rId1"/>
              </a:rPr>
              <a:t>LinkedIn</a:t>
            </a:r>
            <a:r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 between 22 April 2019 and 5 May 2019. These job ads were selected to represent a broad cross-section of employer types, sizes, industries and job levels, and purely managerial roles were not considered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C36D02-E725-42D8-8589-BF25C12FB48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F61D2D-ACF2-48B4-9978-76212DFCB3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E9C9AE-9614-4AA4-9BBC-86A487BE632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147A7E-DFD1-4A6F-8083-F4A92695B9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54D5B3-0777-4F39-9DF7-41EC4DEFB1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E7F831-F22C-44DF-AC66-A1B891912C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393B37-C6E0-4F33-A39E-010FDBE466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581D34-1264-4F56-BB14-8F050D1C5A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81A7D2-9786-425F-A750-881CFDA2B3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351BB8-88FE-4D7B-9324-2017EC2AB8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182E79-5656-419B-A53F-F3EE7CC931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F582C0-3FE2-48E4-A66B-3DA6C7110C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5D0A10-848A-4E12-B02C-C2ED1332C4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77D34CA-6F28-4A5C-A7A6-60C4E4060A2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AA72F6-E408-4B15-9205-009FDDF835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20C573-89A8-4CAC-8D2D-177B6BB061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66A699-B5A9-435B-BDE8-1C9A9B78CD3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0C0DDB-B83D-430C-991D-510891C0E4B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1B536D-F6B0-4FB5-84E4-CD8EA3B0DB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724674F-D8C0-4BD5-9239-D7DF0675DB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10D09C-62E1-4EDE-913B-E972E55B21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14944F-2CCA-4991-AECE-30D4C17050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4B06643-A56D-493E-AA85-63C96E2FA8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4FCCAA-A910-48A5-B38A-A75A71E092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0F90E7-61EC-4715-B114-8E83E2115A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2965A75-B013-4462-BE71-124697E817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C8851F-31A2-40AB-99DC-F296901B63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B75DFE-6564-4E1E-8587-2812B86248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769935-A815-431A-9485-D5E1D74BE1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6ED8D2-5C8D-4990-BE38-205AAC3E9C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0CDCF1-9F61-49DF-875B-12B9E8AA5E1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709BCC-F403-4458-94F7-1B02F26D74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63B8E5-C175-4D36-93DF-55605969D7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96CB3C-F81F-4283-9325-404CC05794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9E9D76-C290-4B4E-8672-F5C325F302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3C8032-D599-4C22-97FD-BB7519BAA8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0CD8E6-4FE7-48B0-91DE-6E11FCC63F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"/>
          <p:cNvGrpSpPr/>
          <p:nvPr/>
        </p:nvGrpSpPr>
        <p:grpSpPr>
          <a:xfrm>
            <a:off x="0" y="0"/>
            <a:ext cx="9143640" cy="6867000"/>
            <a:chOff x="0" y="0"/>
            <a:chExt cx="9143640" cy="6867000"/>
          </a:xfrm>
        </p:grpSpPr>
        <p:pic>
          <p:nvPicPr>
            <p:cNvPr id="1" name="Picture 3" descr="pptfooter"/>
            <p:cNvPicPr/>
            <p:nvPr/>
          </p:nvPicPr>
          <p:blipFill>
            <a:blip r:embed="rId2"/>
            <a:stretch/>
          </p:blipFill>
          <p:spPr>
            <a:xfrm>
              <a:off x="0" y="6400800"/>
              <a:ext cx="9143640" cy="46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4" descr="pptbanner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52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457200" y="6537240"/>
            <a:ext cx="121896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1" lang="en-US" sz="8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ffffff"/>
                </a:solidFill>
                <a:latin typeface="Verdana"/>
              </a:rPr>
              <a:t> 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1828800" y="6537240"/>
            <a:ext cx="586692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7848720" y="6537240"/>
            <a:ext cx="83772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8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ED9D54-2699-4D3D-90DC-5E23100D5E0C}" type="slidenum">
              <a:rPr b="1" lang="en-US" sz="800" spc="-1" strike="noStrike">
                <a:solidFill>
                  <a:srgbClr val="ffffff"/>
                </a:solidFill>
                <a:latin typeface="Verdana"/>
              </a:rPr>
              <a:t>2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/>
          <p:cNvGrpSpPr/>
          <p:nvPr/>
        </p:nvGrpSpPr>
        <p:grpSpPr>
          <a:xfrm>
            <a:off x="0" y="0"/>
            <a:ext cx="9143640" cy="6867000"/>
            <a:chOff x="0" y="0"/>
            <a:chExt cx="9143640" cy="6867000"/>
          </a:xfrm>
        </p:grpSpPr>
        <p:pic>
          <p:nvPicPr>
            <p:cNvPr id="45" name="Picture 3" descr="pptfooter"/>
            <p:cNvPicPr/>
            <p:nvPr/>
          </p:nvPicPr>
          <p:blipFill>
            <a:blip r:embed="rId2"/>
            <a:stretch/>
          </p:blipFill>
          <p:spPr>
            <a:xfrm>
              <a:off x="0" y="6400800"/>
              <a:ext cx="9143640" cy="46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" name="Picture 4" descr="pptbanner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52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60948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57200" y="6537240"/>
            <a:ext cx="121896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1" lang="en-US" sz="8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ffffff"/>
                </a:solidFill>
                <a:latin typeface="Verdana"/>
              </a:rPr>
              <a:t>&lt;date/time&gt;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1828800" y="6537240"/>
            <a:ext cx="586692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848720" y="6537240"/>
            <a:ext cx="83772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8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6A2C3F-E28D-42A4-9C00-064FCE733AC3}" type="slidenum">
              <a:rPr b="1" lang="en-US" sz="800" spc="-1" strike="noStrike">
                <a:solidFill>
                  <a:srgbClr val="ffffff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2"/>
          <p:cNvGrpSpPr/>
          <p:nvPr/>
        </p:nvGrpSpPr>
        <p:grpSpPr>
          <a:xfrm>
            <a:off x="0" y="0"/>
            <a:ext cx="9143640" cy="6867000"/>
            <a:chOff x="0" y="0"/>
            <a:chExt cx="9143640" cy="6867000"/>
          </a:xfrm>
        </p:grpSpPr>
        <p:pic>
          <p:nvPicPr>
            <p:cNvPr id="89" name="Picture 3" descr="pptfooter"/>
            <p:cNvPicPr/>
            <p:nvPr/>
          </p:nvPicPr>
          <p:blipFill>
            <a:blip r:embed="rId2"/>
            <a:stretch/>
          </p:blipFill>
          <p:spPr>
            <a:xfrm>
              <a:off x="0" y="6400800"/>
              <a:ext cx="9143640" cy="46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0" name="Picture 4" descr="pptbanner"/>
            <p:cNvPicPr/>
            <p:nvPr/>
          </p:nvPicPr>
          <p:blipFill>
            <a:blip r:embed="rId3"/>
            <a:stretch/>
          </p:blipFill>
          <p:spPr>
            <a:xfrm>
              <a:off x="0" y="0"/>
              <a:ext cx="9143640" cy="552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1" name="PlaceHolder 1"/>
          <p:cNvSpPr>
            <a:spLocks noGrp="1"/>
          </p:cNvSpPr>
          <p:nvPr>
            <p:ph type="dt" idx="7"/>
          </p:nvPr>
        </p:nvSpPr>
        <p:spPr>
          <a:xfrm>
            <a:off x="457200" y="6537240"/>
            <a:ext cx="121896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1" lang="en-US" sz="8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en-US" sz="800" spc="-1" strike="noStrike">
                <a:solidFill>
                  <a:srgbClr val="ffffff"/>
                </a:solidFill>
                <a:latin typeface="Verdana"/>
              </a:rPr>
              <a:t>&lt;date/time&gt;</a:t>
            </a:r>
            <a:endParaRPr b="0" lang="en-US" sz="800" spc="-1" strike="noStrike"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8"/>
          </p:nvPr>
        </p:nvSpPr>
        <p:spPr>
          <a:xfrm>
            <a:off x="1828800" y="6537240"/>
            <a:ext cx="586692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9"/>
          </p:nvPr>
        </p:nvSpPr>
        <p:spPr>
          <a:xfrm>
            <a:off x="7848720" y="6537240"/>
            <a:ext cx="837720" cy="244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1" lang="en-US" sz="800" spc="-1" strike="noStrike">
                <a:solidFill>
                  <a:srgbClr val="ffffff"/>
                </a:solidFill>
                <a:latin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E70A7E-C4D4-4A19-B6C4-6AA4DC3C940A}" type="slidenum">
              <a:rPr b="1" lang="en-US" sz="800" spc="-1" strike="noStrike">
                <a:solidFill>
                  <a:srgbClr val="ffffff"/>
                </a:solidFill>
                <a:latin typeface="Verdana"/>
              </a:rPr>
              <a:t>&lt;number&gt;</a:t>
            </a:fld>
            <a:endParaRPr b="0" lang="en-US" sz="8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bcourses.berkeley.edu/courses/1377158" TargetMode="External"/><Relationship Id="rId2" Type="http://schemas.openxmlformats.org/officeDocument/2006/relationships/hyperlink" Target="http://cs109.github.io/2015/pages/videos.html" TargetMode="External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www.utsa.edu/maps/1604/" TargetMode="External"/><Relationship Id="rId2" Type="http://schemas.openxmlformats.org/officeDocument/2006/relationships/hyperlink" Target="http://www.utsa.edu/maps/1604/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hkust.edu.hk/" TargetMode="External"/><Relationship Id="rId2" Type="http://schemas.openxmlformats.org/officeDocument/2006/relationships/hyperlink" Target="https://en.xmu.edu.cn/2018/1003/c11110a353797/page.htm" TargetMode="External"/><Relationship Id="rId3" Type="http://schemas.openxmlformats.org/officeDocument/2006/relationships/hyperlink" Target="https://www.linkedin.com/in/david-g-39a6b845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provost.utsa.edu/sds/" TargetMode="External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www.youtube.com/watch?v=Og847HVwRSI" TargetMode="External"/><Relationship Id="rId3" Type="http://schemas.openxmlformats.org/officeDocument/2006/relationships/hyperlink" Target="https://madnight.github.io/githut/#/pull_requests/2020/2" TargetMode="External"/><Relationship Id="rId4" Type="http://schemas.openxmlformats.org/officeDocument/2006/relationships/hyperlink" Target="https://trends.google.com/trends/explore?date=all&amp;geo=US&amp;q=java,javascript,python,Fortran" TargetMode="External"/><Relationship Id="rId5" Type="http://schemas.openxmlformats.org/officeDocument/2006/relationships/hyperlink" Target="https://medium.com/pytorch/ai-for-ag-production-machine-learning-for-agriculture-e8cfdb9849a1" TargetMode="External"/><Relationship Id="rId6" Type="http://schemas.openxmlformats.org/officeDocument/2006/relationships/hyperlink" Target="https://www.youtube.com/watch?v=XH-EFtTa6IU&amp;feature=youtu.be" TargetMode="External"/><Relationship Id="rId7" Type="http://schemas.openxmlformats.org/officeDocument/2006/relationships/hyperlink" Target="https://blog.dominodatalab.com/data-science-at-the-new-york-times/?utm_source=mkt-email&amp;utm_medium=email&amp;utm_campaign=General%20Marketing%20Email_CH&amp;mkt_tok=eyJpIjoiWldFek5EazBNREptWkRNdyIsInQiOiJ0U004ZVFyR0hKYXN1MVJkZ1JqOTVLR05ENng1Qnl5M1FlNmVlU3BqMDdVa3pGWXNjOHpGdWxsaTdHdzhrejJhdHhqU0Q1dGRHNnRjN2JLOWtYZzhYUk0rSXU3T1hWbkdtcG9yaGJnSGJMSkdtQUQwSUd5Qkw3ZG4wQTdwT3F6VCJ9" TargetMode="External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towardsdatascience.com/which-programming-language-should-data-scientists-learn-first-aac4d3fd3038" TargetMode="External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5800" y="1752480"/>
            <a:ext cx="7772040" cy="14695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5400" spc="-1" strike="noStrike">
                <a:solidFill>
                  <a:srgbClr val="333333"/>
                </a:solidFill>
                <a:latin typeface="Calibri"/>
              </a:rPr>
              <a:t>Data Analytics in Python</a:t>
            </a:r>
            <a:br>
              <a:rPr sz="5400"/>
            </a:br>
            <a:r>
              <a:rPr b="1" lang="en-US" sz="4000" spc="-1" strike="noStrike">
                <a:solidFill>
                  <a:srgbClr val="333333"/>
                </a:solidFill>
                <a:latin typeface="Calibri"/>
              </a:rPr>
              <a:t>(ECO 6763)</a:t>
            </a:r>
            <a:endParaRPr b="0" lang="en-US" sz="40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340280" y="3880080"/>
            <a:ext cx="6400440" cy="17521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David Guo, PhD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Department of Economics, CoB, UTSA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1"/>
          <p:cNvSpPr/>
          <p:nvPr/>
        </p:nvSpPr>
        <p:spPr>
          <a:xfrm>
            <a:off x="1447920" y="2319480"/>
            <a:ext cx="647676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Let us review the Syllabus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tretch/>
        </p:blipFill>
        <p:spPr>
          <a:xfrm>
            <a:off x="609480" y="603360"/>
            <a:ext cx="8210160" cy="5650920"/>
          </a:xfrm>
          <a:prstGeom prst="rect">
            <a:avLst/>
          </a:prstGeom>
          <a:ln w="0">
            <a:noFill/>
          </a:ln>
        </p:spPr>
      </p:pic>
      <p:sp>
        <p:nvSpPr>
          <p:cNvPr id="168" name="Rectangle 1"/>
          <p:cNvSpPr/>
          <p:nvPr/>
        </p:nvSpPr>
        <p:spPr>
          <a:xfrm>
            <a:off x="324000" y="1828800"/>
            <a:ext cx="57718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Completed courses - Linear Algebra and calculus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Recommend to have fundamental econometrics / statistics knowledge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Open-minded to coding and new technologies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 will be prepared for an entry level data analyst role in industry.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I will guide you thru the journey as a firefighter and cheerleader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"/>
          <p:cNvSpPr/>
          <p:nvPr/>
        </p:nvSpPr>
        <p:spPr>
          <a:xfrm>
            <a:off x="228600" y="1523880"/>
            <a:ext cx="8381520" cy="33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2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</a:rPr>
              <a:t>Reference Book: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    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See links in Syllabus and will be updated in Slack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</a:rPr>
              <a:t>GitHub and Kaggle: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Get an account, respectively. It is FREE.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Use other people’s code with critical thinking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Verdana"/>
              </a:rPr>
              <a:t>Online course: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u="sng">
                <a:solidFill>
                  <a:srgbClr val="009999"/>
                </a:solidFill>
                <a:uFillTx/>
                <a:latin typeface="Verdana"/>
                <a:hlinkClick r:id="rId1"/>
              </a:rPr>
              <a:t>UCB Introduction to Data Science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u="sng">
                <a:solidFill>
                  <a:srgbClr val="009999"/>
                </a:solidFill>
                <a:uFillTx/>
                <a:latin typeface="Verdana"/>
                <a:hlinkClick r:id="rId2"/>
              </a:rPr>
              <a:t>Harvard CS109 Data Science</a:t>
            </a:r>
            <a:endParaRPr b="0" lang="en-US" sz="1600" spc="-1" strike="noStrike">
              <a:latin typeface="Arial"/>
            </a:endParaRPr>
          </a:p>
          <a:p>
            <a:pPr lvl="1" marL="743040" indent="-2858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Coursera/Udemy/edX…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0" name="Title 1"/>
          <p:cNvSpPr/>
          <p:nvPr/>
        </p:nvSpPr>
        <p:spPr>
          <a:xfrm>
            <a:off x="228600" y="609480"/>
            <a:ext cx="8229240" cy="68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333333"/>
                </a:solidFill>
                <a:latin typeface="Calibri"/>
              </a:rPr>
              <a:t>Extra Resources: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1" descr=""/>
          <p:cNvPicPr/>
          <p:nvPr/>
        </p:nvPicPr>
        <p:blipFill>
          <a:blip r:embed="rId1"/>
          <a:stretch/>
        </p:blipFill>
        <p:spPr>
          <a:xfrm>
            <a:off x="304920" y="580680"/>
            <a:ext cx="5162760" cy="5696280"/>
          </a:xfrm>
          <a:prstGeom prst="rect">
            <a:avLst/>
          </a:prstGeom>
          <a:ln w="0">
            <a:noFill/>
          </a:ln>
        </p:spPr>
      </p:pic>
      <p:sp>
        <p:nvSpPr>
          <p:cNvPr id="172" name="TextBox 2"/>
          <p:cNvSpPr/>
          <p:nvPr/>
        </p:nvSpPr>
        <p:spPr>
          <a:xfrm>
            <a:off x="5943600" y="3505320"/>
            <a:ext cx="2509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Let us do it!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Agenda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066680"/>
            <a:ext cx="8229240" cy="52182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Introduction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i="1" lang="en-US" sz="2400" spc="-1" strike="noStrike">
                <a:solidFill>
                  <a:srgbClr val="333333"/>
                </a:solidFill>
                <a:latin typeface="Calibri"/>
              </a:rPr>
              <a:t>Class Format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i="1" lang="en-US" sz="2400" spc="-1" strike="noStrike">
                <a:solidFill>
                  <a:srgbClr val="333333"/>
                </a:solidFill>
                <a:latin typeface="Calibri"/>
              </a:rPr>
              <a:t>Warm up: let us know each other (SIS)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Brief Intro to Data Science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Why Python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Talk about class: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Syllabus 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Homework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Exam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Projects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Set up Python IDE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Lecture 1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60948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Class Format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8229240" cy="4677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In-person w/ Zoom option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Zoom cloud recording link will be posted in Canvas session folder for review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</a:rPr>
              <a:t>In-person class in </a:t>
            </a:r>
            <a:r>
              <a:rPr b="1" lang="en-US" sz="2400" spc="-1" strike="noStrike" u="sng">
                <a:solidFill>
                  <a:srgbClr val="009999"/>
                </a:solidFill>
                <a:uFillTx/>
                <a:latin typeface="Calibri"/>
                <a:ea typeface="Calibri"/>
                <a:hlinkClick r:id="rId1"/>
              </a:rPr>
              <a:t>BB </a:t>
            </a:r>
            <a:r>
              <a:rPr b="1" lang="en-US" sz="2400" spc="-1" strike="noStrike" u="sng">
                <a:solidFill>
                  <a:srgbClr val="3c8c93"/>
                </a:solidFill>
                <a:uFillTx/>
                <a:latin typeface="Calibri"/>
                <a:ea typeface="Calibri"/>
                <a:hlinkClick r:id="rId2"/>
              </a:rPr>
              <a:t>3.03.0</a:t>
            </a:r>
            <a:r>
              <a:rPr b="1" lang="en-US" sz="2400" spc="-1" strike="noStrike" u="sng">
                <a:solidFill>
                  <a:srgbClr val="3c8c93"/>
                </a:solidFill>
                <a:uFillTx/>
                <a:latin typeface="Calibri"/>
                <a:ea typeface="Calibri"/>
              </a:rPr>
              <a:t>4</a:t>
            </a:r>
            <a:r>
              <a:rPr b="1" lang="en-US" sz="2400" spc="-1" strike="noStrike">
                <a:solidFill>
                  <a:srgbClr val="000080"/>
                </a:solidFill>
                <a:latin typeface="Calibri"/>
                <a:ea typeface="Calibri"/>
              </a:rPr>
              <a:t>,</a:t>
            </a:r>
            <a:r>
              <a:rPr b="0" lang="en-US" sz="2400" spc="-1" strike="noStrike">
                <a:solidFill>
                  <a:srgbClr val="000080"/>
                </a:solidFill>
                <a:latin typeface="Calibri"/>
                <a:ea typeface="Calibri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full attendance worth of 5% credit core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Calibri"/>
              </a:rPr>
              <a:t>Slack channel is favored for instant Q&amp;A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Calibri"/>
              </a:rPr>
              <a:t>1:1 zoom meeting can be requested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333333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Calibri"/>
              </a:rPr>
              <a:t>Office hours – 12-1 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Calibri"/>
              </a:rPr>
              <a:t>every Friday</a:t>
            </a:r>
            <a:r>
              <a:rPr b="0" lang="en-US" sz="2400" spc="-1" strike="noStrike">
                <a:solidFill>
                  <a:srgbClr val="333333"/>
                </a:solidFill>
                <a:latin typeface="Calibri"/>
                <a:ea typeface="Calibri"/>
              </a:rPr>
              <a:t> on Zoom  </a:t>
            </a:r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33333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60948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Let us do kick-off survey – Student Information Sheet (SIS) 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560" y="1828800"/>
            <a:ext cx="8229240" cy="327708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Your name, major, department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Part-time or Full-time Student 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Any programming language experience, if yes, where you are at a scale of 1-10?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What is your plan after your program?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rgbClr val="333333"/>
                </a:solidFill>
                <a:latin typeface="Calibri"/>
              </a:rPr>
              <a:t>What do you expect from this course?</a:t>
            </a:r>
            <a:endParaRPr b="0" lang="en-US" sz="28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28600" y="53352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About me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80880" y="1295280"/>
            <a:ext cx="8534160" cy="44193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Working Experience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Principal Data Scientist @ General Motors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Senior Data Scientist @ USAA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Biomedical Research Professor @ UT Health at San Antonio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Education Background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IT PhD @ Dept. ISCS at UTSA (on-going)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MS in Applied Statistics (UTSA Class 2012) 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PhD in Biochemistry @ 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Calibri"/>
                <a:hlinkClick r:id="rId1"/>
              </a:rPr>
              <a:t>HKUST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333333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pc="-1" strike="noStrike">
                <a:solidFill>
                  <a:srgbClr val="333333"/>
                </a:solidFill>
                <a:latin typeface="Calibri"/>
              </a:rPr>
              <a:t>MS in Microbiology @ </a:t>
            </a:r>
            <a:r>
              <a:rPr b="0" lang="en-US" sz="2000" spc="-1" strike="noStrike" u="sng">
                <a:solidFill>
                  <a:srgbClr val="009999"/>
                </a:solidFill>
                <a:uFillTx/>
                <a:latin typeface="Calibri"/>
                <a:hlinkClick r:id="rId2"/>
              </a:rPr>
              <a:t>XMU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2d2d8a"/>
                </a:solidFill>
                <a:uFillTx/>
                <a:latin typeface="Calibri"/>
                <a:hlinkClick r:id="rId3"/>
              </a:rPr>
              <a:t>David Guo - LinkedIn</a:t>
            </a: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333333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3" descr=""/>
          <p:cNvPicPr/>
          <p:nvPr/>
        </p:nvPicPr>
        <p:blipFill>
          <a:blip r:embed="rId1"/>
          <a:srcRect l="0" t="18695" r="0" b="0"/>
          <a:stretch/>
        </p:blipFill>
        <p:spPr>
          <a:xfrm>
            <a:off x="0" y="990720"/>
            <a:ext cx="9143640" cy="331236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818720" y="596160"/>
            <a:ext cx="618372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What is Data Science? 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0" name="Picture 1" descr="">
            <a:hlinkClick r:id="rId2"/>
          </p:cNvPr>
          <p:cNvPicPr/>
          <p:nvPr/>
        </p:nvPicPr>
        <p:blipFill>
          <a:blip r:embed="rId3"/>
          <a:srcRect l="52494" t="42047" r="0" b="0"/>
          <a:stretch/>
        </p:blipFill>
        <p:spPr>
          <a:xfrm>
            <a:off x="4660920" y="4572000"/>
            <a:ext cx="4109040" cy="1577160"/>
          </a:xfrm>
          <a:prstGeom prst="rect">
            <a:avLst/>
          </a:prstGeom>
          <a:ln w="0">
            <a:noFill/>
          </a:ln>
        </p:spPr>
      </p:pic>
      <p:sp>
        <p:nvSpPr>
          <p:cNvPr id="151" name="TextBox 6"/>
          <p:cNvSpPr/>
          <p:nvPr/>
        </p:nvSpPr>
        <p:spPr>
          <a:xfrm>
            <a:off x="274680" y="5019120"/>
            <a:ext cx="4305960" cy="11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“</a:t>
            </a:r>
            <a:r>
              <a:rPr b="1" lang="en-US" sz="1800" spc="-1" strike="noStrike">
                <a:solidFill>
                  <a:srgbClr val="000000"/>
                </a:solidFill>
                <a:latin typeface="Verdana"/>
              </a:rPr>
              <a:t>Talk is cheap. Show me the code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”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–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</a:rPr>
              <a:t>Linus Torvalds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333333"/>
                </a:solidFill>
                <a:latin typeface="source sans pro"/>
              </a:rPr>
              <a:t>(the Creator of Linux and Git)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2" name="TextBox 2"/>
          <p:cNvSpPr/>
          <p:nvPr/>
        </p:nvSpPr>
        <p:spPr>
          <a:xfrm>
            <a:off x="274680" y="4575960"/>
            <a:ext cx="4114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The way it happens - code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 additive="repl">
                                        <p:cTn id="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902160" y="53532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What does Data Science do?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4" name="Picture 3" descr=""/>
          <p:cNvPicPr/>
          <p:nvPr/>
        </p:nvPicPr>
        <p:blipFill>
          <a:blip r:embed="rId1"/>
          <a:stretch/>
        </p:blipFill>
        <p:spPr>
          <a:xfrm>
            <a:off x="5041440" y="1447920"/>
            <a:ext cx="3771720" cy="4207320"/>
          </a:xfrm>
          <a:prstGeom prst="rect">
            <a:avLst/>
          </a:prstGeom>
          <a:ln w="9525">
            <a:noFill/>
          </a:ln>
        </p:spPr>
      </p:pic>
      <p:pic>
        <p:nvPicPr>
          <p:cNvPr id="155" name="Picture 2" descr=""/>
          <p:cNvPicPr/>
          <p:nvPr/>
        </p:nvPicPr>
        <p:blipFill>
          <a:blip r:embed="rId2"/>
          <a:srcRect l="0" t="14118" r="0" b="-128"/>
          <a:stretch/>
        </p:blipFill>
        <p:spPr>
          <a:xfrm>
            <a:off x="1150200" y="3935520"/>
            <a:ext cx="3362400" cy="226548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393920" y="1247040"/>
            <a:ext cx="3126600" cy="254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6320" y="53352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Tool for data science – Python 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41720" y="1267920"/>
            <a:ext cx="7848360" cy="14958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Symbol" charset="2"/>
              <a:buChar char=""/>
            </a:pPr>
            <a:r>
              <a:rPr b="1" i="1" lang="en-US" sz="1800" spc="-1" strike="noStrike">
                <a:solidFill>
                  <a:srgbClr val="333333"/>
                </a:solidFill>
                <a:latin typeface="Calibri"/>
              </a:rPr>
              <a:t>Python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is a general purpose programming language. 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202124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202124"/>
                </a:solidFill>
                <a:latin typeface="Calibri"/>
              </a:rPr>
              <a:t>Shallow learning curve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 (easy to start).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Well-supported scientific functionality and it is free</a:t>
            </a: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. 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The only option for deep learning.</a:t>
            </a:r>
            <a:endParaRPr b="0" lang="en-US" sz="1800" spc="-1" strike="noStrike">
              <a:solidFill>
                <a:srgbClr val="333333"/>
              </a:solidFill>
              <a:latin typeface="Calibri"/>
            </a:endParaRPr>
          </a:p>
        </p:txBody>
      </p:sp>
      <p:pic>
        <p:nvPicPr>
          <p:cNvPr id="159" name="Picture 2" descr=""/>
          <p:cNvPicPr/>
          <p:nvPr/>
        </p:nvPicPr>
        <p:blipFill>
          <a:blip r:embed="rId1"/>
          <a:stretch/>
        </p:blipFill>
        <p:spPr>
          <a:xfrm>
            <a:off x="664920" y="3030120"/>
            <a:ext cx="3582720" cy="1927080"/>
          </a:xfrm>
          <a:prstGeom prst="rect">
            <a:avLst/>
          </a:prstGeom>
          <a:ln w="0">
            <a:noFill/>
          </a:ln>
        </p:spPr>
      </p:pic>
      <p:sp>
        <p:nvSpPr>
          <p:cNvPr id="160" name="Rectangle 5"/>
          <p:cNvSpPr/>
          <p:nvPr/>
        </p:nvSpPr>
        <p:spPr>
          <a:xfrm>
            <a:off x="5328720" y="4193640"/>
            <a:ext cx="3047760" cy="106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Trends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u="sng">
                <a:solidFill>
                  <a:srgbClr val="009999"/>
                </a:solidFill>
                <a:uFillTx/>
                <a:latin typeface="Calibri"/>
                <a:hlinkClick r:id="rId2"/>
              </a:rPr>
              <a:t>Programming Language Trends (Youtube)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u="sng">
                <a:solidFill>
                  <a:srgbClr val="009999"/>
                </a:solidFill>
                <a:uFillTx/>
                <a:latin typeface="Calibri"/>
                <a:hlinkClick r:id="rId3"/>
              </a:rPr>
              <a:t>Github Language Trend</a:t>
            </a:r>
            <a:endParaRPr b="0" lang="en-US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 u="sng">
                <a:solidFill>
                  <a:srgbClr val="009999"/>
                </a:solidFill>
                <a:uFillTx/>
                <a:latin typeface="Calibri"/>
                <a:hlinkClick r:id="rId4"/>
              </a:rPr>
              <a:t>Google Trends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1" name="Rectangle 4"/>
          <p:cNvSpPr/>
          <p:nvPr/>
        </p:nvSpPr>
        <p:spPr>
          <a:xfrm>
            <a:off x="513720" y="5237640"/>
            <a:ext cx="40068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000000"/>
                </a:solidFill>
                <a:latin typeface="Verdana"/>
              </a:rPr>
              <a:t>Applications: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Verdana"/>
                <a:hlinkClick r:id="rId5"/>
              </a:rPr>
              <a:t>Application of Python in Agriculture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 (</a:t>
            </a:r>
            <a:r>
              <a:rPr b="0" lang="en-US" sz="1200" spc="-1" strike="noStrike" u="sng">
                <a:solidFill>
                  <a:srgbClr val="009999"/>
                </a:solidFill>
                <a:uFillTx/>
                <a:latin typeface="Verdana"/>
                <a:hlinkClick r:id="rId6"/>
              </a:rPr>
              <a:t>Youtube</a:t>
            </a:r>
            <a:r>
              <a:rPr b="0" lang="en-US" sz="1200" spc="-1" strike="noStrike">
                <a:solidFill>
                  <a:srgbClr val="000000"/>
                </a:solidFill>
                <a:latin typeface="Verdana"/>
              </a:rPr>
              <a:t>)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 u="sng">
                <a:solidFill>
                  <a:srgbClr val="009999"/>
                </a:solidFill>
                <a:uFillTx/>
                <a:latin typeface="Verdana"/>
                <a:hlinkClick r:id="rId7"/>
              </a:rPr>
              <a:t>Data Science at The New York Times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609480"/>
            <a:ext cx="8229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333333"/>
                </a:solidFill>
                <a:latin typeface="Calibri"/>
              </a:rPr>
              <a:t>Popularity and Job Perspective</a:t>
            </a:r>
            <a:endParaRPr b="0" lang="en-US" sz="3200" spc="-1" strike="noStrike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4058280" y="1794600"/>
            <a:ext cx="4780800" cy="3092400"/>
          </a:xfrm>
          <a:prstGeom prst="rect">
            <a:avLst/>
          </a:prstGeom>
          <a:ln w="0">
            <a:noFill/>
          </a:ln>
        </p:spPr>
      </p:pic>
      <p:sp>
        <p:nvSpPr>
          <p:cNvPr id="164" name="Rectangle 4"/>
          <p:cNvSpPr/>
          <p:nvPr/>
        </p:nvSpPr>
        <p:spPr>
          <a:xfrm>
            <a:off x="6823080" y="6106320"/>
            <a:ext cx="2286000" cy="2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Verdana"/>
              </a:rPr>
              <a:t>Source: </a:t>
            </a:r>
            <a:r>
              <a:rPr b="0" lang="en-US" sz="1100" spc="-1" strike="noStrike" u="sng">
                <a:solidFill>
                  <a:srgbClr val="009999"/>
                </a:solidFill>
                <a:uFillTx/>
                <a:latin typeface="Verdana"/>
                <a:hlinkClick r:id="rId2"/>
              </a:rPr>
              <a:t>Towards Data Science</a:t>
            </a:r>
            <a:endParaRPr b="0" lang="en-US" sz="1100" spc="-1" strike="noStrike">
              <a:latin typeface="Arial"/>
            </a:endParaRPr>
          </a:p>
        </p:txBody>
      </p:sp>
      <p:pic>
        <p:nvPicPr>
          <p:cNvPr id="165" name="Picture 2" descr=""/>
          <p:cNvPicPr/>
          <p:nvPr/>
        </p:nvPicPr>
        <p:blipFill>
          <a:blip r:embed="rId3"/>
          <a:stretch/>
        </p:blipFill>
        <p:spPr>
          <a:xfrm>
            <a:off x="304920" y="2057400"/>
            <a:ext cx="3722040" cy="25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39869</TotalTime>
  <Application>LibreOffice/7.3.7.2$Linux_X86_64 LibreOffice_project/30$Build-2</Application>
  <AppVersion>15.0000</AppVersion>
  <Words>969</Words>
  <Paragraphs>122</Paragraphs>
  <Company>HEI Systems &amp; Solutions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2012-08-07T01:08:50Z</dcterms:created>
  <dc:creator>Nicole Beebe</dc:creator>
  <dc:description/>
  <dc:language>en-US</dc:language>
  <cp:lastModifiedBy/>
  <dcterms:modified xsi:type="dcterms:W3CDTF">2023-08-26T09:32:34Z</dcterms:modified>
  <cp:revision>694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On-screen Show (4:3)</vt:lpwstr>
  </property>
  <property fmtid="{D5CDD505-2E9C-101B-9397-08002B2CF9AE}" pid="4" name="Slides">
    <vt:i4>15</vt:i4>
  </property>
</Properties>
</file>