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notesSlide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9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91"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92"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3"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4"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8337BB9-F3D0-4D84-AA0F-29C673DB4A3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6040" cy="3085920"/>
          </a:xfrm>
          <a:prstGeom prst="rect">
            <a:avLst/>
          </a:prstGeom>
          <a:ln w="0">
            <a:noFill/>
          </a:ln>
        </p:spPr>
      </p:sp>
      <p:sp>
        <p:nvSpPr>
          <p:cNvPr id="11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endParaRPr b="0" lang="en-US" sz="1800" spc="-1" strike="noStrike">
              <a:latin typeface="Arial"/>
            </a:endParaRPr>
          </a:p>
          <a:p>
            <a:pPr marL="216000" indent="-216000">
              <a:lnSpc>
                <a:spcPct val="100000"/>
              </a:lnSpc>
              <a:buNone/>
            </a:pPr>
            <a:r>
              <a:rPr b="0" lang="en-US" sz="2000" spc="-1" strike="noStrike">
                <a:latin typeface="Arial"/>
              </a:rPr>
              <a:t>Add icons for each department.  </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119"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6968AA2-CB95-4187-81E6-64E4467B239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347040" y="6480720"/>
            <a:ext cx="1149732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347040" y="6678000"/>
            <a:ext cx="1149732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p:nvPr>
        </p:nvSpPr>
        <p:spPr>
          <a:xfrm>
            <a:off x="3470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34" name="PlaceHolder 3"/>
          <p:cNvSpPr>
            <a:spLocks noGrp="1"/>
          </p:cNvSpPr>
          <p:nvPr>
            <p:ph/>
          </p:nvPr>
        </p:nvSpPr>
        <p:spPr>
          <a:xfrm>
            <a:off x="62384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35" name="PlaceHolder 4"/>
          <p:cNvSpPr>
            <a:spLocks noGrp="1"/>
          </p:cNvSpPr>
          <p:nvPr>
            <p:ph/>
          </p:nvPr>
        </p:nvSpPr>
        <p:spPr>
          <a:xfrm>
            <a:off x="3470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36" name="PlaceHolder 5"/>
          <p:cNvSpPr>
            <a:spLocks noGrp="1"/>
          </p:cNvSpPr>
          <p:nvPr>
            <p:ph/>
          </p:nvPr>
        </p:nvSpPr>
        <p:spPr>
          <a:xfrm>
            <a:off x="62384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8" name="PlaceHolder 2"/>
          <p:cNvSpPr>
            <a:spLocks noGrp="1"/>
          </p:cNvSpPr>
          <p:nvPr>
            <p:ph/>
          </p:nvPr>
        </p:nvSpPr>
        <p:spPr>
          <a:xfrm>
            <a:off x="347040" y="648072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39" name="PlaceHolder 3"/>
          <p:cNvSpPr>
            <a:spLocks noGrp="1"/>
          </p:cNvSpPr>
          <p:nvPr>
            <p:ph/>
          </p:nvPr>
        </p:nvSpPr>
        <p:spPr>
          <a:xfrm>
            <a:off x="4234320" y="648072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40" name="PlaceHolder 4"/>
          <p:cNvSpPr>
            <a:spLocks noGrp="1"/>
          </p:cNvSpPr>
          <p:nvPr>
            <p:ph/>
          </p:nvPr>
        </p:nvSpPr>
        <p:spPr>
          <a:xfrm>
            <a:off x="8121600" y="648072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41" name="PlaceHolder 5"/>
          <p:cNvSpPr>
            <a:spLocks noGrp="1"/>
          </p:cNvSpPr>
          <p:nvPr>
            <p:ph/>
          </p:nvPr>
        </p:nvSpPr>
        <p:spPr>
          <a:xfrm>
            <a:off x="347040" y="667800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42" name="PlaceHolder 6"/>
          <p:cNvSpPr>
            <a:spLocks noGrp="1"/>
          </p:cNvSpPr>
          <p:nvPr>
            <p:ph/>
          </p:nvPr>
        </p:nvSpPr>
        <p:spPr>
          <a:xfrm>
            <a:off x="4234320" y="667800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43" name="PlaceHolder 7"/>
          <p:cNvSpPr>
            <a:spLocks noGrp="1"/>
          </p:cNvSpPr>
          <p:nvPr>
            <p:ph/>
          </p:nvPr>
        </p:nvSpPr>
        <p:spPr>
          <a:xfrm>
            <a:off x="8121600" y="667800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subTitle"/>
          </p:nvPr>
        </p:nvSpPr>
        <p:spPr>
          <a:xfrm>
            <a:off x="347040" y="6441120"/>
            <a:ext cx="1149732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347040" y="6480720"/>
            <a:ext cx="1149732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p:nvPr>
        </p:nvSpPr>
        <p:spPr>
          <a:xfrm>
            <a:off x="3470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9" name="PlaceHolder 3"/>
          <p:cNvSpPr>
            <a:spLocks noGrp="1"/>
          </p:cNvSpPr>
          <p:nvPr>
            <p:ph/>
          </p:nvPr>
        </p:nvSpPr>
        <p:spPr>
          <a:xfrm>
            <a:off x="62384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3" name="PlaceHolder 2"/>
          <p:cNvSpPr>
            <a:spLocks noGrp="1"/>
          </p:cNvSpPr>
          <p:nvPr>
            <p:ph/>
          </p:nvPr>
        </p:nvSpPr>
        <p:spPr>
          <a:xfrm>
            <a:off x="3470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64" name="PlaceHolder 3"/>
          <p:cNvSpPr>
            <a:spLocks noGrp="1"/>
          </p:cNvSpPr>
          <p:nvPr>
            <p:ph/>
          </p:nvPr>
        </p:nvSpPr>
        <p:spPr>
          <a:xfrm>
            <a:off x="62384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5" name="PlaceHolder 4"/>
          <p:cNvSpPr>
            <a:spLocks noGrp="1"/>
          </p:cNvSpPr>
          <p:nvPr>
            <p:ph/>
          </p:nvPr>
        </p:nvSpPr>
        <p:spPr>
          <a:xfrm>
            <a:off x="3470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subTitle"/>
          </p:nvPr>
        </p:nvSpPr>
        <p:spPr>
          <a:xfrm>
            <a:off x="347040" y="6441120"/>
            <a:ext cx="1149732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p:nvPr>
        </p:nvSpPr>
        <p:spPr>
          <a:xfrm>
            <a:off x="3470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8" name="PlaceHolder 3"/>
          <p:cNvSpPr>
            <a:spLocks noGrp="1"/>
          </p:cNvSpPr>
          <p:nvPr>
            <p:ph/>
          </p:nvPr>
        </p:nvSpPr>
        <p:spPr>
          <a:xfrm>
            <a:off x="62384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69" name="PlaceHolder 4"/>
          <p:cNvSpPr>
            <a:spLocks noGrp="1"/>
          </p:cNvSpPr>
          <p:nvPr>
            <p:ph/>
          </p:nvPr>
        </p:nvSpPr>
        <p:spPr>
          <a:xfrm>
            <a:off x="62384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p:nvPr>
        </p:nvSpPr>
        <p:spPr>
          <a:xfrm>
            <a:off x="3470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72" name="PlaceHolder 3"/>
          <p:cNvSpPr>
            <a:spLocks noGrp="1"/>
          </p:cNvSpPr>
          <p:nvPr>
            <p:ph/>
          </p:nvPr>
        </p:nvSpPr>
        <p:spPr>
          <a:xfrm>
            <a:off x="62384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73" name="PlaceHolder 4"/>
          <p:cNvSpPr>
            <a:spLocks noGrp="1"/>
          </p:cNvSpPr>
          <p:nvPr>
            <p:ph/>
          </p:nvPr>
        </p:nvSpPr>
        <p:spPr>
          <a:xfrm>
            <a:off x="347040" y="6678000"/>
            <a:ext cx="1149732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p:nvPr>
        </p:nvSpPr>
        <p:spPr>
          <a:xfrm>
            <a:off x="347040" y="6480720"/>
            <a:ext cx="1149732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76" name="PlaceHolder 3"/>
          <p:cNvSpPr>
            <a:spLocks noGrp="1"/>
          </p:cNvSpPr>
          <p:nvPr>
            <p:ph/>
          </p:nvPr>
        </p:nvSpPr>
        <p:spPr>
          <a:xfrm>
            <a:off x="347040" y="6678000"/>
            <a:ext cx="1149732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8" name="PlaceHolder 2"/>
          <p:cNvSpPr>
            <a:spLocks noGrp="1"/>
          </p:cNvSpPr>
          <p:nvPr>
            <p:ph/>
          </p:nvPr>
        </p:nvSpPr>
        <p:spPr>
          <a:xfrm>
            <a:off x="3470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79" name="PlaceHolder 3"/>
          <p:cNvSpPr>
            <a:spLocks noGrp="1"/>
          </p:cNvSpPr>
          <p:nvPr>
            <p:ph/>
          </p:nvPr>
        </p:nvSpPr>
        <p:spPr>
          <a:xfrm>
            <a:off x="62384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0" name="PlaceHolder 4"/>
          <p:cNvSpPr>
            <a:spLocks noGrp="1"/>
          </p:cNvSpPr>
          <p:nvPr>
            <p:ph/>
          </p:nvPr>
        </p:nvSpPr>
        <p:spPr>
          <a:xfrm>
            <a:off x="3470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1" name="PlaceHolder 5"/>
          <p:cNvSpPr>
            <a:spLocks noGrp="1"/>
          </p:cNvSpPr>
          <p:nvPr>
            <p:ph/>
          </p:nvPr>
        </p:nvSpPr>
        <p:spPr>
          <a:xfrm>
            <a:off x="62384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p:nvPr>
        </p:nvSpPr>
        <p:spPr>
          <a:xfrm>
            <a:off x="347040" y="648072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4" name="PlaceHolder 3"/>
          <p:cNvSpPr>
            <a:spLocks noGrp="1"/>
          </p:cNvSpPr>
          <p:nvPr>
            <p:ph/>
          </p:nvPr>
        </p:nvSpPr>
        <p:spPr>
          <a:xfrm>
            <a:off x="4234320" y="648072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5" name="PlaceHolder 4"/>
          <p:cNvSpPr>
            <a:spLocks noGrp="1"/>
          </p:cNvSpPr>
          <p:nvPr>
            <p:ph/>
          </p:nvPr>
        </p:nvSpPr>
        <p:spPr>
          <a:xfrm>
            <a:off x="8121600" y="648072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6" name="PlaceHolder 5"/>
          <p:cNvSpPr>
            <a:spLocks noGrp="1"/>
          </p:cNvSpPr>
          <p:nvPr>
            <p:ph/>
          </p:nvPr>
        </p:nvSpPr>
        <p:spPr>
          <a:xfrm>
            <a:off x="347040" y="667800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7" name="PlaceHolder 6"/>
          <p:cNvSpPr>
            <a:spLocks noGrp="1"/>
          </p:cNvSpPr>
          <p:nvPr>
            <p:ph/>
          </p:nvPr>
        </p:nvSpPr>
        <p:spPr>
          <a:xfrm>
            <a:off x="4234320" y="667800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88" name="PlaceHolder 7"/>
          <p:cNvSpPr>
            <a:spLocks noGrp="1"/>
          </p:cNvSpPr>
          <p:nvPr>
            <p:ph/>
          </p:nvPr>
        </p:nvSpPr>
        <p:spPr>
          <a:xfrm>
            <a:off x="8121600" y="6678000"/>
            <a:ext cx="370188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p:nvPr>
        </p:nvSpPr>
        <p:spPr>
          <a:xfrm>
            <a:off x="347040" y="6480720"/>
            <a:ext cx="1149732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p:nvPr>
        </p:nvSpPr>
        <p:spPr>
          <a:xfrm>
            <a:off x="3470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 name="PlaceHolder 3"/>
          <p:cNvSpPr>
            <a:spLocks noGrp="1"/>
          </p:cNvSpPr>
          <p:nvPr>
            <p:ph/>
          </p:nvPr>
        </p:nvSpPr>
        <p:spPr>
          <a:xfrm>
            <a:off x="62384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 name="PlaceHolder 2"/>
          <p:cNvSpPr>
            <a:spLocks noGrp="1"/>
          </p:cNvSpPr>
          <p:nvPr>
            <p:ph/>
          </p:nvPr>
        </p:nvSpPr>
        <p:spPr>
          <a:xfrm>
            <a:off x="3470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19" name="PlaceHolder 3"/>
          <p:cNvSpPr>
            <a:spLocks noGrp="1"/>
          </p:cNvSpPr>
          <p:nvPr>
            <p:ph/>
          </p:nvPr>
        </p:nvSpPr>
        <p:spPr>
          <a:xfrm>
            <a:off x="62384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4"/>
          <p:cNvSpPr>
            <a:spLocks noGrp="1"/>
          </p:cNvSpPr>
          <p:nvPr>
            <p:ph/>
          </p:nvPr>
        </p:nvSpPr>
        <p:spPr>
          <a:xfrm>
            <a:off x="3470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2" name="PlaceHolder 2"/>
          <p:cNvSpPr>
            <a:spLocks noGrp="1"/>
          </p:cNvSpPr>
          <p:nvPr>
            <p:ph/>
          </p:nvPr>
        </p:nvSpPr>
        <p:spPr>
          <a:xfrm>
            <a:off x="347040" y="6480720"/>
            <a:ext cx="5610600" cy="376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3" name="PlaceHolder 3"/>
          <p:cNvSpPr>
            <a:spLocks noGrp="1"/>
          </p:cNvSpPr>
          <p:nvPr>
            <p:ph/>
          </p:nvPr>
        </p:nvSpPr>
        <p:spPr>
          <a:xfrm>
            <a:off x="62384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24" name="PlaceHolder 4"/>
          <p:cNvSpPr>
            <a:spLocks noGrp="1"/>
          </p:cNvSpPr>
          <p:nvPr>
            <p:ph/>
          </p:nvPr>
        </p:nvSpPr>
        <p:spPr>
          <a:xfrm>
            <a:off x="6238440" y="667800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p:nvPr>
        </p:nvSpPr>
        <p:spPr>
          <a:xfrm>
            <a:off x="3470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27" name="PlaceHolder 3"/>
          <p:cNvSpPr>
            <a:spLocks noGrp="1"/>
          </p:cNvSpPr>
          <p:nvPr>
            <p:ph/>
          </p:nvPr>
        </p:nvSpPr>
        <p:spPr>
          <a:xfrm>
            <a:off x="6238440" y="6480720"/>
            <a:ext cx="561060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
        <p:nvSpPr>
          <p:cNvPr id="28" name="PlaceHolder 4"/>
          <p:cNvSpPr>
            <a:spLocks noGrp="1"/>
          </p:cNvSpPr>
          <p:nvPr>
            <p:ph/>
          </p:nvPr>
        </p:nvSpPr>
        <p:spPr>
          <a:xfrm>
            <a:off x="347040" y="6678000"/>
            <a:ext cx="11497320" cy="179640"/>
          </a:xfrm>
          <a:prstGeom prst="rect">
            <a:avLst/>
          </a:prstGeom>
          <a:noFill/>
          <a:ln w="0">
            <a:noFill/>
          </a:ln>
        </p:spPr>
        <p:txBody>
          <a:bodyPr lIns="0" rIns="0" tIns="0" bIns="0" anchor="t">
            <a:normAutofit fontScale="50000"/>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p:cNvSpPr/>
          <p:nvPr/>
        </p:nvSpPr>
        <p:spPr>
          <a:xfrm>
            <a:off x="0" y="659520"/>
            <a:ext cx="12191760" cy="5747400"/>
          </a:xfrm>
          <a:prstGeom prst="rect">
            <a:avLst/>
          </a:prstGeom>
          <a:solidFill>
            <a:srgbClr val="0c2340">
              <a:alpha val="5000"/>
            </a:srgbClr>
          </a:solidFill>
          <a:ln>
            <a:noFill/>
          </a:ln>
        </p:spPr>
        <p:style>
          <a:lnRef idx="1">
            <a:schemeClr val="accent1"/>
          </a:lnRef>
          <a:fillRef idx="3">
            <a:schemeClr val="accent1"/>
          </a:fillRef>
          <a:effectRef idx="2">
            <a:schemeClr val="accent1"/>
          </a:effectRef>
          <a:fontRef idx="minor"/>
        </p:style>
      </p:sp>
      <p:sp>
        <p:nvSpPr>
          <p:cNvPr id="1" name="Rectangle 8"/>
          <p:cNvSpPr/>
          <p:nvPr/>
        </p:nvSpPr>
        <p:spPr>
          <a:xfrm>
            <a:off x="0" y="6427080"/>
            <a:ext cx="12191760" cy="430560"/>
          </a:xfrm>
          <a:prstGeom prst="rect">
            <a:avLst/>
          </a:prstGeom>
          <a:solidFill>
            <a:srgbClr val="0c2340"/>
          </a:solidFill>
          <a:ln>
            <a:noFill/>
          </a:ln>
        </p:spPr>
        <p:style>
          <a:lnRef idx="1">
            <a:schemeClr val="accent1"/>
          </a:lnRef>
          <a:fillRef idx="3">
            <a:schemeClr val="accent1"/>
          </a:fillRef>
          <a:effectRef idx="2">
            <a:schemeClr val="accent1"/>
          </a:effectRef>
          <a:fontRef idx="minor"/>
        </p:style>
      </p:sp>
      <p:sp>
        <p:nvSpPr>
          <p:cNvPr id="2" name="Rectangle 6"/>
          <p:cNvSpPr/>
          <p:nvPr/>
        </p:nvSpPr>
        <p:spPr>
          <a:xfrm>
            <a:off x="0" y="0"/>
            <a:ext cx="12191760" cy="633240"/>
          </a:xfrm>
          <a:prstGeom prst="rect">
            <a:avLst/>
          </a:prstGeom>
          <a:solidFill>
            <a:srgbClr val="0c2340"/>
          </a:solidFill>
          <a:ln>
            <a:noFill/>
          </a:ln>
        </p:spPr>
        <p:style>
          <a:lnRef idx="1">
            <a:schemeClr val="accent1"/>
          </a:lnRef>
          <a:fillRef idx="3">
            <a:schemeClr val="accent1"/>
          </a:fillRef>
          <a:effectRef idx="2">
            <a:schemeClr val="accent1"/>
          </a:effectRef>
          <a:fontRef idx="minor"/>
        </p:style>
      </p:sp>
      <p:sp>
        <p:nvSpPr>
          <p:cNvPr id="3" name="Straight Connector 7"/>
          <p:cNvSpPr/>
          <p:nvPr/>
        </p:nvSpPr>
        <p:spPr>
          <a:xfrm>
            <a:off x="0" y="638280"/>
            <a:ext cx="12191760" cy="360"/>
          </a:xfrm>
          <a:prstGeom prst="line">
            <a:avLst/>
          </a:prstGeom>
          <a:ln w="25400">
            <a:solidFill>
              <a:srgbClr val="f15a22"/>
            </a:solidFill>
          </a:ln>
        </p:spPr>
        <p:style>
          <a:lnRef idx="2">
            <a:schemeClr val="accent1"/>
          </a:lnRef>
          <a:fillRef idx="0">
            <a:schemeClr val="accent1"/>
          </a:fillRef>
          <a:effectRef idx="1">
            <a:schemeClr val="accent1"/>
          </a:effectRef>
          <a:fontRef idx="minor"/>
        </p:style>
      </p:sp>
      <p:sp>
        <p:nvSpPr>
          <p:cNvPr id="4" name="Straight Connector 9"/>
          <p:cNvSpPr/>
          <p:nvPr/>
        </p:nvSpPr>
        <p:spPr>
          <a:xfrm>
            <a:off x="0" y="6420240"/>
            <a:ext cx="12191760" cy="360"/>
          </a:xfrm>
          <a:prstGeom prst="line">
            <a:avLst/>
          </a:prstGeom>
          <a:ln w="25400">
            <a:solidFill>
              <a:srgbClr val="f15a22"/>
            </a:solidFill>
          </a:ln>
        </p:spPr>
        <p:style>
          <a:lnRef idx="2">
            <a:schemeClr val="accent1"/>
          </a:lnRef>
          <a:fillRef idx="0">
            <a:schemeClr val="accent1"/>
          </a:fillRef>
          <a:effectRef idx="1">
            <a:schemeClr val="accent1"/>
          </a:effectRef>
          <a:fontRef idx="minor"/>
        </p:style>
      </p:sp>
      <p:pic>
        <p:nvPicPr>
          <p:cNvPr id="5" name="Picture 11" descr=""/>
          <p:cNvPicPr/>
          <p:nvPr/>
        </p:nvPicPr>
        <p:blipFill>
          <a:blip r:embed="rId2"/>
          <a:stretch/>
        </p:blipFill>
        <p:spPr>
          <a:xfrm>
            <a:off x="231480" y="192240"/>
            <a:ext cx="2923920" cy="241920"/>
          </a:xfrm>
          <a:prstGeom prst="rect">
            <a:avLst/>
          </a:prstGeom>
          <a:ln w="0">
            <a:noFill/>
          </a:ln>
        </p:spPr>
      </p:pic>
      <p:sp>
        <p:nvSpPr>
          <p:cNvPr id="6" name="PlaceHolder 1"/>
          <p:cNvSpPr>
            <a:spLocks noGrp="1"/>
          </p:cNvSpPr>
          <p:nvPr>
            <p:ph type="body"/>
          </p:nvPr>
        </p:nvSpPr>
        <p:spPr>
          <a:xfrm>
            <a:off x="347040" y="6480720"/>
            <a:ext cx="11497320" cy="37692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1800" spc="-1" strike="noStrike">
                <a:solidFill>
                  <a:srgbClr val="ffffff"/>
                </a:solidFill>
                <a:latin typeface="Arial"/>
              </a:rPr>
              <a:t>Department or Office Name</a:t>
            </a:r>
            <a:endParaRPr b="0" lang="en-US" sz="1800" spc="-1" strike="noStrike">
              <a:solidFill>
                <a:srgbClr val="000000"/>
              </a:solidFill>
              <a:latin typeface="Arial"/>
            </a:endParaRPr>
          </a:p>
        </p:txBody>
      </p:sp>
      <p:sp>
        <p:nvSpPr>
          <p:cNvPr id="7"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10"/>
          <p:cNvSpPr/>
          <p:nvPr/>
        </p:nvSpPr>
        <p:spPr>
          <a:xfrm>
            <a:off x="0" y="659520"/>
            <a:ext cx="12191760" cy="5747400"/>
          </a:xfrm>
          <a:prstGeom prst="rect">
            <a:avLst/>
          </a:prstGeom>
          <a:solidFill>
            <a:srgbClr val="0c2340">
              <a:alpha val="5000"/>
            </a:srgbClr>
          </a:solidFill>
          <a:ln>
            <a:noFill/>
          </a:ln>
        </p:spPr>
        <p:style>
          <a:lnRef idx="1">
            <a:schemeClr val="accent1"/>
          </a:lnRef>
          <a:fillRef idx="3">
            <a:schemeClr val="accent1"/>
          </a:fillRef>
          <a:effectRef idx="2">
            <a:schemeClr val="accent1"/>
          </a:effectRef>
          <a:fontRef idx="minor"/>
        </p:style>
      </p:sp>
      <p:sp>
        <p:nvSpPr>
          <p:cNvPr id="45" name="Rectangle 8"/>
          <p:cNvSpPr/>
          <p:nvPr/>
        </p:nvSpPr>
        <p:spPr>
          <a:xfrm>
            <a:off x="0" y="6427080"/>
            <a:ext cx="12191760" cy="430560"/>
          </a:xfrm>
          <a:prstGeom prst="rect">
            <a:avLst/>
          </a:prstGeom>
          <a:solidFill>
            <a:srgbClr val="0c2340"/>
          </a:solidFill>
          <a:ln>
            <a:noFill/>
          </a:ln>
        </p:spPr>
        <p:style>
          <a:lnRef idx="1">
            <a:schemeClr val="accent1"/>
          </a:lnRef>
          <a:fillRef idx="3">
            <a:schemeClr val="accent1"/>
          </a:fillRef>
          <a:effectRef idx="2">
            <a:schemeClr val="accent1"/>
          </a:effectRef>
          <a:fontRef idx="minor"/>
        </p:style>
      </p:sp>
      <p:sp>
        <p:nvSpPr>
          <p:cNvPr id="46" name="Rectangle 6"/>
          <p:cNvSpPr/>
          <p:nvPr/>
        </p:nvSpPr>
        <p:spPr>
          <a:xfrm>
            <a:off x="0" y="0"/>
            <a:ext cx="12191760" cy="633240"/>
          </a:xfrm>
          <a:prstGeom prst="rect">
            <a:avLst/>
          </a:prstGeom>
          <a:solidFill>
            <a:srgbClr val="0c2340"/>
          </a:solidFill>
          <a:ln>
            <a:noFill/>
          </a:ln>
        </p:spPr>
        <p:style>
          <a:lnRef idx="1">
            <a:schemeClr val="accent1"/>
          </a:lnRef>
          <a:fillRef idx="3">
            <a:schemeClr val="accent1"/>
          </a:fillRef>
          <a:effectRef idx="2">
            <a:schemeClr val="accent1"/>
          </a:effectRef>
          <a:fontRef idx="minor"/>
        </p:style>
      </p:sp>
      <p:sp>
        <p:nvSpPr>
          <p:cNvPr id="47" name="Straight Connector 7"/>
          <p:cNvSpPr/>
          <p:nvPr/>
        </p:nvSpPr>
        <p:spPr>
          <a:xfrm>
            <a:off x="0" y="638280"/>
            <a:ext cx="12191760" cy="360"/>
          </a:xfrm>
          <a:prstGeom prst="line">
            <a:avLst/>
          </a:prstGeom>
          <a:ln w="25400">
            <a:solidFill>
              <a:srgbClr val="f15a22"/>
            </a:solidFill>
          </a:ln>
        </p:spPr>
        <p:style>
          <a:lnRef idx="2">
            <a:schemeClr val="accent1"/>
          </a:lnRef>
          <a:fillRef idx="0">
            <a:schemeClr val="accent1"/>
          </a:fillRef>
          <a:effectRef idx="1">
            <a:schemeClr val="accent1"/>
          </a:effectRef>
          <a:fontRef idx="minor"/>
        </p:style>
      </p:sp>
      <p:sp>
        <p:nvSpPr>
          <p:cNvPr id="48" name="Straight Connector 9"/>
          <p:cNvSpPr/>
          <p:nvPr/>
        </p:nvSpPr>
        <p:spPr>
          <a:xfrm>
            <a:off x="0" y="6420240"/>
            <a:ext cx="12191760" cy="360"/>
          </a:xfrm>
          <a:prstGeom prst="line">
            <a:avLst/>
          </a:prstGeom>
          <a:ln w="25400">
            <a:solidFill>
              <a:srgbClr val="f15a22"/>
            </a:solidFill>
          </a:ln>
        </p:spPr>
        <p:style>
          <a:lnRef idx="2">
            <a:schemeClr val="accent1"/>
          </a:lnRef>
          <a:fillRef idx="0">
            <a:schemeClr val="accent1"/>
          </a:fillRef>
          <a:effectRef idx="1">
            <a:schemeClr val="accent1"/>
          </a:effectRef>
          <a:fontRef idx="minor"/>
        </p:style>
      </p:sp>
      <p:pic>
        <p:nvPicPr>
          <p:cNvPr id="49" name="Picture 11" descr=""/>
          <p:cNvPicPr/>
          <p:nvPr/>
        </p:nvPicPr>
        <p:blipFill>
          <a:blip r:embed="rId2"/>
          <a:stretch/>
        </p:blipFill>
        <p:spPr>
          <a:xfrm>
            <a:off x="231480" y="192240"/>
            <a:ext cx="2923920" cy="241920"/>
          </a:xfrm>
          <a:prstGeom prst="rect">
            <a:avLst/>
          </a:prstGeom>
          <a:ln w="0">
            <a:noFill/>
          </a:ln>
        </p:spPr>
      </p:pic>
      <p:sp>
        <p:nvSpPr>
          <p:cNvPr id="50" name="PlaceHolder 1"/>
          <p:cNvSpPr>
            <a:spLocks noGrp="1"/>
          </p:cNvSpPr>
          <p:nvPr>
            <p:ph type="title"/>
          </p:nvPr>
        </p:nvSpPr>
        <p:spPr>
          <a:xfrm>
            <a:off x="831960" y="1709640"/>
            <a:ext cx="10515240" cy="2852280"/>
          </a:xfrm>
          <a:prstGeom prst="rect">
            <a:avLst/>
          </a:prstGeom>
          <a:noFill/>
          <a:ln w="0">
            <a:noFill/>
          </a:ln>
        </p:spPr>
        <p:txBody>
          <a:bodyPr lIns="90000" rIns="90000" tIns="45000" bIns="45000" anchor="b">
            <a:noAutofit/>
          </a:bodyPr>
          <a:p>
            <a:pPr>
              <a:lnSpc>
                <a:spcPct val="90000"/>
              </a:lnSpc>
              <a:buNone/>
            </a:pPr>
            <a:r>
              <a:rPr b="0" lang="en-US" sz="6000" spc="-1" strike="noStrike">
                <a:solidFill>
                  <a:srgbClr val="000000"/>
                </a:solidFill>
                <a:latin typeface="Arial"/>
              </a:rPr>
              <a:t>Click to edit Master title style</a:t>
            </a:r>
            <a:endParaRPr b="0" lang="en-US" sz="6000" spc="-1" strike="noStrike">
              <a:solidFill>
                <a:srgbClr val="000000"/>
              </a:solidFill>
              <a:latin typeface="Arial"/>
            </a:endParaRPr>
          </a:p>
        </p:txBody>
      </p:sp>
      <p:sp>
        <p:nvSpPr>
          <p:cNvPr id="51" name="PlaceHolder 2"/>
          <p:cNvSpPr>
            <a:spLocks noGrp="1"/>
          </p:cNvSpPr>
          <p:nvPr>
            <p:ph type="body"/>
          </p:nvPr>
        </p:nvSpPr>
        <p:spPr>
          <a:xfrm>
            <a:off x="831960" y="4589640"/>
            <a:ext cx="10515240" cy="14997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400" spc="-1" strike="noStrike">
                <a:solidFill>
                  <a:srgbClr val="000000"/>
                </a:solidFill>
                <a:latin typeface="Arial"/>
              </a:rPr>
              <a:t>Edit Master text styles</a:t>
            </a:r>
            <a:endParaRPr b="0" lang="en-US" sz="2400" spc="-1" strike="noStrike">
              <a:solidFill>
                <a:srgbClr val="000000"/>
              </a:solidFill>
              <a:latin typeface="Arial"/>
            </a:endParaRPr>
          </a:p>
        </p:txBody>
      </p:sp>
      <p:sp>
        <p:nvSpPr>
          <p:cNvPr id="52" name="PlaceHolder 3"/>
          <p:cNvSpPr>
            <a:spLocks noGrp="1"/>
          </p:cNvSpPr>
          <p:nvPr>
            <p:ph type="body"/>
          </p:nvPr>
        </p:nvSpPr>
        <p:spPr>
          <a:xfrm>
            <a:off x="347040" y="6480720"/>
            <a:ext cx="11497320" cy="37692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1800" spc="-1" strike="noStrike">
                <a:solidFill>
                  <a:srgbClr val="ffffff"/>
                </a:solidFill>
                <a:latin typeface="Arial"/>
              </a:rPr>
              <a:t>Department or Office Name</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www.kaggle.com/datasets/chrisfilo/urbansound8k" TargetMode="External"/><Relationship Id="rId2" Type="http://schemas.openxmlformats.org/officeDocument/2006/relationships/hyperlink" Target="https://doi.org/10.3390/ASEC2021-11176" TargetMode="External"/><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Rectangle 17"/>
          <p:cNvSpPr/>
          <p:nvPr/>
        </p:nvSpPr>
        <p:spPr>
          <a:xfrm>
            <a:off x="-75960" y="0"/>
            <a:ext cx="12191760" cy="6857640"/>
          </a:xfrm>
          <a:prstGeom prst="rect">
            <a:avLst/>
          </a:prstGeom>
          <a:solidFill>
            <a:srgbClr val="0c2340"/>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a:buNone/>
            </a:pPr>
            <a:r>
              <a:rPr b="0" lang="en-US" sz="1800" spc="-1" strike="noStrike">
                <a:latin typeface="Arial"/>
              </a:rPr>
              <a:t> </a:t>
            </a:r>
            <a:endParaRPr b="0" lang="en-US" sz="1800" spc="-1" strike="noStrike">
              <a:latin typeface="Arial"/>
            </a:endParaRPr>
          </a:p>
        </p:txBody>
      </p:sp>
      <p:sp>
        <p:nvSpPr>
          <p:cNvPr id="96" name="TextBox 18"/>
          <p:cNvSpPr/>
          <p:nvPr/>
        </p:nvSpPr>
        <p:spPr>
          <a:xfrm>
            <a:off x="1600200" y="2443320"/>
            <a:ext cx="9372600" cy="516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f26000"/>
                </a:solidFill>
                <a:latin typeface="Arial"/>
              </a:rPr>
              <a:t>Multitask Classification – Is that a Snoring Sound?</a:t>
            </a:r>
            <a:endParaRPr b="0" lang="en-US" sz="2800" spc="-1" strike="noStrike">
              <a:latin typeface="Arial"/>
            </a:endParaRPr>
          </a:p>
        </p:txBody>
      </p:sp>
      <p:sp>
        <p:nvSpPr>
          <p:cNvPr id="97" name="TextBox 19"/>
          <p:cNvSpPr/>
          <p:nvPr/>
        </p:nvSpPr>
        <p:spPr>
          <a:xfrm>
            <a:off x="7087320" y="4725720"/>
            <a:ext cx="4799880" cy="303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f26000"/>
                </a:solidFill>
                <a:latin typeface="Arial"/>
              </a:rPr>
              <a:t>Team 5 – Luis B. Reyes and David Guo</a:t>
            </a:r>
            <a:endParaRPr b="0" lang="en-US" sz="1400" spc="-1" strike="noStrike">
              <a:latin typeface="Arial"/>
            </a:endParaRPr>
          </a:p>
        </p:txBody>
      </p:sp>
      <p:pic>
        <p:nvPicPr>
          <p:cNvPr id="98" name="Picture 20" descr=""/>
          <p:cNvPicPr/>
          <p:nvPr/>
        </p:nvPicPr>
        <p:blipFill>
          <a:blip r:embed="rId1"/>
          <a:stretch/>
        </p:blipFill>
        <p:spPr>
          <a:xfrm>
            <a:off x="7200000" y="3849840"/>
            <a:ext cx="3623760" cy="658080"/>
          </a:xfrm>
          <a:prstGeom prst="rect">
            <a:avLst/>
          </a:prstGeom>
          <a:ln w="0">
            <a:noFill/>
          </a:ln>
        </p:spPr>
      </p:pic>
      <p:sp>
        <p:nvSpPr>
          <p:cNvPr id="99" name="Straight Connector 21"/>
          <p:cNvSpPr/>
          <p:nvPr/>
        </p:nvSpPr>
        <p:spPr>
          <a:xfrm>
            <a:off x="6928560" y="3849840"/>
            <a:ext cx="360" cy="1420920"/>
          </a:xfrm>
          <a:prstGeom prst="line">
            <a:avLst/>
          </a:prstGeom>
          <a:ln w="25400">
            <a:solidFill>
              <a:srgbClr val="f15a22"/>
            </a:solidFill>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a:off x="2057400" y="2144160"/>
            <a:ext cx="8570880" cy="3570840"/>
          </a:xfrm>
          <a:prstGeom prst="rect">
            <a:avLst/>
          </a:prstGeom>
          <a:ln w="0">
            <a:noFill/>
          </a:ln>
        </p:spPr>
      </p:pic>
      <p:sp>
        <p:nvSpPr>
          <p:cNvPr id="115" name="PlaceHolder 1"/>
          <p:cNvSpPr>
            <a:spLocks noGrp="1"/>
          </p:cNvSpPr>
          <p:nvPr>
            <p:ph type="title"/>
          </p:nvPr>
        </p:nvSpPr>
        <p:spPr>
          <a:xfrm>
            <a:off x="685800" y="1143000"/>
            <a:ext cx="10972440" cy="459000"/>
          </a:xfrm>
          <a:prstGeom prst="rect">
            <a:avLst/>
          </a:prstGeom>
          <a:noFill/>
          <a:ln w="0">
            <a:noFill/>
          </a:ln>
        </p:spPr>
        <p:txBody>
          <a:bodyPr lIns="0" rIns="0" tIns="0" bIns="0" anchor="ctr">
            <a:noAutofit/>
          </a:bodyPr>
          <a:p>
            <a:r>
              <a:rPr b="0" lang="en-US" sz="1800" spc="-1" strike="noStrike">
                <a:solidFill>
                  <a:srgbClr val="000000"/>
                </a:solidFill>
                <a:latin typeface="Arial"/>
              </a:rPr>
              <a:t>Model Inference</a:t>
            </a:r>
            <a:endParaRPr b="0" lang="en-US" sz="1800" spc="-1" strike="noStrike">
              <a:solidFill>
                <a:srgbClr val="000000"/>
              </a:solidFill>
              <a:latin typeface="Arial"/>
            </a:endParaRPr>
          </a:p>
        </p:txBody>
      </p:sp>
      <p:sp>
        <p:nvSpPr>
          <p:cNvPr id="116" name="PlaceHolder 2"/>
          <p:cNvSpPr>
            <a:spLocks noGrp="1"/>
          </p:cNvSpPr>
          <p:nvPr>
            <p:ph type="subTitle"/>
          </p:nvPr>
        </p:nvSpPr>
        <p:spPr>
          <a:xfrm>
            <a:off x="347040" y="6441120"/>
            <a:ext cx="1149732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347040" y="6480720"/>
            <a:ext cx="11497320" cy="37692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1100" spc="-1" strike="noStrike">
                <a:solidFill>
                  <a:srgbClr val="ffffff"/>
                </a:solidFill>
                <a:latin typeface="Arial"/>
              </a:rPr>
              <a:t>One UTSA Circle • San Antonio, Texas 78249</a:t>
            </a:r>
            <a:endParaRPr b="0" lang="en-US" sz="1100" spc="-1" strike="noStrike">
              <a:solidFill>
                <a:srgbClr val="000000"/>
              </a:solidFill>
              <a:latin typeface="Arial"/>
            </a:endParaRPr>
          </a:p>
        </p:txBody>
      </p:sp>
      <p:sp>
        <p:nvSpPr>
          <p:cNvPr id="101" name=""/>
          <p:cNvSpPr txBox="1"/>
          <p:nvPr/>
        </p:nvSpPr>
        <p:spPr>
          <a:xfrm>
            <a:off x="1143000" y="1218600"/>
            <a:ext cx="9829800" cy="4953600"/>
          </a:xfrm>
          <a:prstGeom prst="rect">
            <a:avLst/>
          </a:prstGeom>
          <a:noFill/>
          <a:ln w="0">
            <a:noFill/>
          </a:ln>
        </p:spPr>
        <p:txBody>
          <a:bodyPr lIns="90000" rIns="90000" tIns="45000" bIns="45000" anchor="t">
            <a:noAutofit/>
          </a:bodyPr>
          <a:p>
            <a:r>
              <a:rPr b="0" lang="en-US" sz="1800" spc="-1" strike="noStrike">
                <a:latin typeface="Arial"/>
              </a:rPr>
              <a:t>Problem statement - Snoring prevents restful, healthy sleep. Over time, this condition can cause serious complications such as sleep apnea which pauses breathing hundreds of times during the sleep. </a:t>
            </a:r>
            <a:endParaRPr b="0" lang="en-US" sz="1800" spc="-1" strike="noStrike">
              <a:latin typeface="Arial"/>
            </a:endParaRPr>
          </a:p>
          <a:p>
            <a:endParaRPr b="0" lang="en-US" sz="1800" spc="-1" strike="noStrike">
              <a:latin typeface="Arial"/>
            </a:endParaRPr>
          </a:p>
          <a:p>
            <a:r>
              <a:rPr b="0" lang="en-US" sz="1800" spc="-1" strike="noStrike">
                <a:latin typeface="Arial"/>
              </a:rPr>
              <a:t>Proposal – Deep learning (DL) has been widely used to deal with the unstructured data such as image, sound, text, etc. In this proposal, we will apply a DL algorithm to develop an multi-task model that take the sound recording as input and classify the sound to determine if the sound is a Snoring. We will showcase the application of the model by implementing it in a Raspberry Pi with recording device that will continue to take the sound input and output the binary classification of 0 (no snoring) /1 (snoring). Together with other medication devices, patient can be treated with necessary administration. </a:t>
            </a:r>
            <a:endParaRPr b="0" lang="en-US" sz="1800" spc="-1" strike="noStrike">
              <a:latin typeface="Arial"/>
            </a:endParaRPr>
          </a:p>
          <a:p>
            <a:endParaRPr b="0" lang="en-US" sz="1800" spc="-1" strike="noStrike">
              <a:latin typeface="Arial"/>
            </a:endParaRPr>
          </a:p>
          <a:p>
            <a:r>
              <a:rPr b="0" lang="en-US" sz="1800" spc="-1" strike="noStrike">
                <a:latin typeface="Arial"/>
              </a:rPr>
              <a:t>Ethical Concern – no ethical concern on this application given the implementation of model is on an edge device with no data exchange proposed. </a:t>
            </a:r>
            <a:endParaRPr b="0" lang="en-US" sz="1800" spc="-1" strike="noStrike">
              <a:latin typeface="Arial"/>
            </a:endParaRPr>
          </a:p>
          <a:p>
            <a:endParaRPr b="0" lang="en-US" sz="1800" spc="-1" strike="noStrike">
              <a:latin typeface="Arial"/>
            </a:endParaRPr>
          </a:p>
          <a:p>
            <a:r>
              <a:rPr b="0" lang="en-US" sz="1800" spc="-1" strike="noStrike">
                <a:latin typeface="Arial"/>
              </a:rPr>
              <a:t>Stakeholder – patient who has medium or severe snoring issue, healthcare providers such as hospital, clinic, nursing house.    </a:t>
            </a:r>
            <a:endParaRPr b="0" lang="en-US" sz="1800" spc="-1" strike="noStrike">
              <a:latin typeface="Arial"/>
            </a:endParaRPr>
          </a:p>
          <a:p>
            <a:endParaRPr b="0" lang="en-US" sz="1800" spc="-1" strike="noStrike">
              <a:latin typeface="Arial"/>
            </a:endParaRPr>
          </a:p>
          <a:p>
            <a:r>
              <a:rPr b="0" lang="en-US" sz="1800" spc="-1" strike="noStrike">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txBox="1"/>
          <p:nvPr/>
        </p:nvSpPr>
        <p:spPr>
          <a:xfrm>
            <a:off x="1143360" y="1218600"/>
            <a:ext cx="9829800" cy="2649960"/>
          </a:xfrm>
          <a:prstGeom prst="rect">
            <a:avLst/>
          </a:prstGeom>
          <a:noFill/>
          <a:ln w="0">
            <a:noFill/>
          </a:ln>
        </p:spPr>
        <p:txBody>
          <a:bodyPr lIns="90000" rIns="90000" tIns="45000" bIns="45000" anchor="t">
            <a:noAutofit/>
          </a:bodyPr>
          <a:p>
            <a:r>
              <a:rPr b="0" lang="en-US" sz="1800" spc="-1" strike="noStrike">
                <a:latin typeface="Arial"/>
              </a:rPr>
              <a:t>Primary Design – Tensorflow will be used as the end-to-end platform to test, fine-tune, and deploy the DL model.</a:t>
            </a:r>
            <a:endParaRPr b="0" lang="en-US" sz="1800" spc="-1" strike="noStrike">
              <a:latin typeface="Arial"/>
            </a:endParaRPr>
          </a:p>
          <a:p>
            <a:endParaRPr b="0" lang="en-US" sz="1800" spc="-1" strike="noStrike">
              <a:latin typeface="Arial"/>
            </a:endParaRPr>
          </a:p>
          <a:p>
            <a:r>
              <a:rPr b="0" lang="en-US" sz="1800" spc="-1" strike="noStrike">
                <a:latin typeface="Arial"/>
              </a:rPr>
              <a:t>Development Stage -</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Data collection and pre-processing</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Test model building considering the trade-off of model complicity and performance</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Fine-tune model to boost prediction accuracy on binary outcome of snoring or not.</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Test model implementation on edge device (Raspberry Pi) that takes streaming recording. </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Achieve best model performance with optimized length of recording.  </a:t>
            </a:r>
            <a:endParaRPr b="0" lang="en-US" sz="1800" spc="-1" strike="noStrike">
              <a:latin typeface="Arial"/>
            </a:endParaRPr>
          </a:p>
          <a:p>
            <a:r>
              <a:rPr b="0" lang="en-US" sz="1800" spc="-1" strike="noStrike">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txBox="1"/>
          <p:nvPr/>
        </p:nvSpPr>
        <p:spPr>
          <a:xfrm>
            <a:off x="1143000" y="1328040"/>
            <a:ext cx="9829800" cy="3929760"/>
          </a:xfrm>
          <a:prstGeom prst="rect">
            <a:avLst/>
          </a:prstGeom>
          <a:noFill/>
          <a:ln w="0">
            <a:noFill/>
          </a:ln>
        </p:spPr>
        <p:txBody>
          <a:bodyPr lIns="90000" rIns="90000" tIns="45000" bIns="45000" anchor="t">
            <a:noAutofit/>
          </a:bodyPr>
          <a:p>
            <a:r>
              <a:rPr b="0" lang="en-US" sz="1800" spc="-1" strike="noStrike">
                <a:latin typeface="Arial"/>
              </a:rPr>
              <a:t>Data collection:</a:t>
            </a:r>
            <a:endParaRPr b="0" lang="en-US" sz="1800" spc="-1" strike="noStrike">
              <a:latin typeface="Arial"/>
            </a:endParaRPr>
          </a:p>
          <a:p>
            <a:endParaRPr b="0" lang="en-US" sz="1800" spc="-1" strike="noStrike">
              <a:latin typeface="Arial"/>
            </a:endParaRPr>
          </a:p>
          <a:p>
            <a:r>
              <a:rPr b="0" lang="en-US" sz="1800" spc="-1" strike="noStrike">
                <a:latin typeface="Arial"/>
              </a:rPr>
              <a:t>1) UrbanSound8K with 10 classese from Kaggle @ </a:t>
            </a:r>
            <a:r>
              <a:rPr b="0" lang="en-US" sz="1800" spc="-1" strike="noStrike">
                <a:latin typeface="Arial"/>
                <a:hlinkClick r:id="rId1"/>
              </a:rPr>
              <a:t>https://www.kaggle.com/datasets/chrisfilo/urbansound8k</a:t>
            </a:r>
            <a:endParaRPr b="0" lang="en-US" sz="1800" spc="-1" strike="noStrike">
              <a:latin typeface="Arial"/>
            </a:endParaRPr>
          </a:p>
          <a:p>
            <a:endParaRPr b="0" lang="en-US" sz="1800" spc="-1" strike="noStrike">
              <a:latin typeface="Arial"/>
            </a:endParaRPr>
          </a:p>
          <a:p>
            <a:r>
              <a:rPr b="0" lang="en-US" sz="1800" spc="-1" strike="noStrike">
                <a:latin typeface="Arial"/>
              </a:rPr>
              <a:t>2) Snoring sound data:</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Shared by Author of "A real‐time snore detector using neural networks and selected sound features", by S.A. Mitilineos et al., Presented at 2nd International Electronic Conference on Applied Sciences, 15–31 October 2021, Eng. Proc. 2021, 11(1), 8; </a:t>
            </a:r>
            <a:r>
              <a:rPr b="0" lang="en-US" sz="1800" spc="-1" strike="noStrike">
                <a:latin typeface="Arial"/>
                <a:hlinkClick r:id="rId2"/>
              </a:rPr>
              <a:t>https://doi.org/10.3390/ASEC2021-11176</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Wav files characteristics: 48 kHz, 24 kbps, raw (unfiltered) recordings </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2500 Wav files  for snoring and non-snoring, respectively.</a:t>
            </a:r>
            <a:endParaRPr b="0" lang="en-US" sz="1800" spc="-1" strike="noStrike">
              <a:latin typeface="Arial"/>
            </a:endParaRPr>
          </a:p>
          <a:p>
            <a:endParaRPr b="0" lang="en-US" sz="1800" spc="-1" strike="noStrike">
              <a:latin typeface="Arial"/>
            </a:endParaRPr>
          </a:p>
          <a:p>
            <a:endParaRPr b="0" lang="en-US" sz="1800" spc="-1" strike="noStrike">
              <a:latin typeface="Arial"/>
            </a:endParaRPr>
          </a:p>
          <a:p>
            <a:pPr lvl="1" marL="432000" indent="-216000">
              <a:buClr>
                <a:srgbClr val="000000"/>
              </a:buClr>
              <a:buSzPct val="45000"/>
              <a:buFont typeface="Wingdings"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txBox="1"/>
          <p:nvPr/>
        </p:nvSpPr>
        <p:spPr>
          <a:xfrm>
            <a:off x="1143360" y="1328040"/>
            <a:ext cx="9829800" cy="4185720"/>
          </a:xfrm>
          <a:prstGeom prst="rect">
            <a:avLst/>
          </a:prstGeom>
          <a:noFill/>
          <a:ln w="0">
            <a:noFill/>
          </a:ln>
        </p:spPr>
        <p:txBody>
          <a:bodyPr lIns="90000" rIns="90000" tIns="45000" bIns="45000" anchor="t">
            <a:noAutofit/>
          </a:bodyPr>
          <a:p>
            <a:r>
              <a:rPr b="0" lang="en-US" sz="1800" spc="-1" strike="noStrike">
                <a:latin typeface="Arial"/>
              </a:rPr>
              <a:t>Data Pre-processing:</a:t>
            </a:r>
            <a:endParaRPr b="0" lang="en-US" sz="1800" spc="-1" strike="noStrike">
              <a:latin typeface="Arial"/>
            </a:endParaRPr>
          </a:p>
          <a:p>
            <a:endParaRPr b="0" lang="en-US" sz="1800" spc="-1" strike="noStrike">
              <a:latin typeface="Arial"/>
            </a:endParaRPr>
          </a:p>
          <a:p>
            <a:r>
              <a:rPr b="0" lang="en-US" sz="1800" spc="-1" strike="noStrike">
                <a:latin typeface="Arial"/>
              </a:rPr>
              <a:t>1) Feature exrtaction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signal in the time-frequency domain by computing discrete Fourier transforms </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Mel-frequency cepstral coefficients</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chromagram from a waveform</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Melspectrogram</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Energy contrast</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Tonal centroid feature</a:t>
            </a:r>
            <a:endParaRPr b="0" lang="en-US" sz="1800" spc="-1" strike="noStrike">
              <a:latin typeface="Arial"/>
            </a:endParaRPr>
          </a:p>
          <a:p>
            <a:endParaRPr b="0" lang="en-US" sz="1800" spc="-1" strike="noStrike">
              <a:latin typeface="Arial"/>
            </a:endParaRPr>
          </a:p>
          <a:p>
            <a:r>
              <a:rPr b="0" lang="en-US" sz="1800" spc="-1" strike="noStrike">
                <a:latin typeface="Arial"/>
              </a:rPr>
              <a:t>2) Model Input</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Stack sound features to form a 2-D model input </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Map 2D input with labels</a:t>
            </a:r>
            <a:endParaRPr b="0" lang="en-US" sz="1800" spc="-1" strike="noStrike">
              <a:latin typeface="Arial"/>
            </a:endParaRPr>
          </a:p>
          <a:p>
            <a:endParaRPr b="0" lang="en-US" sz="1800" spc="-1" strike="noStrike">
              <a:latin typeface="Arial"/>
            </a:endParaRPr>
          </a:p>
          <a:p>
            <a:endParaRPr b="0" lang="en-US" sz="1800" spc="-1" strike="noStrike">
              <a:latin typeface="Arial"/>
            </a:endParaRPr>
          </a:p>
          <a:p>
            <a:pPr lvl="1" marL="432000" indent="-216000">
              <a:buClr>
                <a:srgbClr val="000000"/>
              </a:buClr>
              <a:buSzPct val="45000"/>
              <a:buFont typeface="Wingdings"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txBox="1"/>
          <p:nvPr/>
        </p:nvSpPr>
        <p:spPr>
          <a:xfrm>
            <a:off x="1143000" y="1007640"/>
            <a:ext cx="9829800" cy="4953600"/>
          </a:xfrm>
          <a:prstGeom prst="rect">
            <a:avLst/>
          </a:prstGeom>
          <a:noFill/>
          <a:ln w="0">
            <a:noFill/>
          </a:ln>
        </p:spPr>
        <p:txBody>
          <a:bodyPr lIns="90000" rIns="90000" tIns="45000" bIns="45000" anchor="t">
            <a:noAutofit/>
          </a:bodyPr>
          <a:p>
            <a:r>
              <a:rPr b="0" lang="en-US" sz="1800" spc="-1" strike="noStrike">
                <a:latin typeface="Arial"/>
              </a:rPr>
              <a:t>Modeling Approaches to be explored:</a:t>
            </a:r>
            <a:endParaRPr b="0" lang="en-US" sz="1800" spc="-1" strike="noStrike">
              <a:latin typeface="Arial"/>
            </a:endParaRPr>
          </a:p>
          <a:p>
            <a:endParaRPr b="0" lang="en-US" sz="1800" spc="-1" strike="noStrike">
              <a:latin typeface="Arial"/>
            </a:endParaRPr>
          </a:p>
          <a:p>
            <a:r>
              <a:rPr b="0" lang="en-US" sz="1800" spc="-1" strike="noStrike">
                <a:latin typeface="Arial"/>
              </a:rPr>
              <a:t>1) Multi-Layer Perceptron (MLP)</a:t>
            </a:r>
            <a:endParaRPr b="0" lang="en-US" sz="1800" spc="-1" strike="noStrike">
              <a:latin typeface="Arial"/>
            </a:endParaRPr>
          </a:p>
          <a:p>
            <a:endParaRPr b="0" lang="en-US" sz="1800" spc="-1" strike="noStrike">
              <a:latin typeface="Arial"/>
            </a:endParaRPr>
          </a:p>
          <a:p>
            <a:r>
              <a:rPr b="0" lang="en-US" sz="1800" spc="-1" strike="noStrike">
                <a:latin typeface="Arial"/>
              </a:rPr>
              <a:t>2) Multi Layer DL</a:t>
            </a:r>
            <a:endParaRPr b="0" lang="en-US" sz="1800" spc="-1" strike="noStrike">
              <a:latin typeface="Arial"/>
            </a:endParaRPr>
          </a:p>
          <a:p>
            <a:endParaRPr b="0" lang="en-US" sz="1800" spc="-1" strike="noStrike">
              <a:latin typeface="Arial"/>
            </a:endParaRPr>
          </a:p>
          <a:p>
            <a:r>
              <a:rPr b="0" lang="en-US" sz="1800" spc="-1" strike="noStrike">
                <a:latin typeface="Arial"/>
              </a:rPr>
              <a:t>3) Convolution 1D/2D DL</a:t>
            </a:r>
            <a:endParaRPr b="0" lang="en-US" sz="1800" spc="-1" strike="noStrike">
              <a:latin typeface="Arial"/>
            </a:endParaRPr>
          </a:p>
          <a:p>
            <a:endParaRPr b="0" lang="en-US" sz="1800" spc="-1" strike="noStrike">
              <a:latin typeface="Arial"/>
            </a:endParaRPr>
          </a:p>
          <a:p>
            <a:r>
              <a:rPr b="0" lang="en-US" sz="1800" spc="-1" strike="noStrike">
                <a:latin typeface="Arial"/>
              </a:rPr>
              <a:t>4) RNN model – LSTM / GRU</a:t>
            </a:r>
            <a:endParaRPr b="0" lang="en-US" sz="1800" spc="-1" strike="noStrike">
              <a:latin typeface="Arial"/>
            </a:endParaRPr>
          </a:p>
          <a:p>
            <a:endParaRPr b="0" lang="en-US" sz="1800" spc="-1" strike="noStrike">
              <a:latin typeface="Arial"/>
            </a:endParaRPr>
          </a:p>
          <a:p>
            <a:r>
              <a:rPr b="0" lang="en-US" sz="1800" spc="-1" strike="noStrike">
                <a:latin typeface="Arial"/>
              </a:rPr>
              <a:t>Optimization Efforts: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Optuna will be used for fine-tuning hyperparameters, including learning rate, optimizer, loss functions, epoch/step, etc. </a:t>
            </a:r>
            <a:endParaRPr b="0" lang="en-US" sz="1800" spc="-1" strike="noStrike">
              <a:latin typeface="Arial"/>
            </a:endParaRPr>
          </a:p>
          <a:p>
            <a:endParaRPr b="0" lang="en-US" sz="1800" spc="-1" strike="noStrike">
              <a:latin typeface="Arial"/>
            </a:endParaRPr>
          </a:p>
          <a:p>
            <a:r>
              <a:rPr b="0" lang="en-US" sz="1800" spc="-1" strike="noStrike">
                <a:latin typeface="Arial"/>
              </a:rPr>
              <a:t>Explainable AI Efforts: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Captum will be used to explain the model </a:t>
            </a:r>
            <a:endParaRPr b="0" lang="en-US" sz="1800" spc="-1" strike="noStrike">
              <a:latin typeface="Arial"/>
            </a:endParaRPr>
          </a:p>
          <a:p>
            <a:pPr lvl="1" marL="432000" indent="-216000">
              <a:buClr>
                <a:srgbClr val="000000"/>
              </a:buClr>
              <a:buSzPct val="45000"/>
              <a:buFont typeface="Wingdings"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Rectangle 8"/>
          <p:cNvSpPr/>
          <p:nvPr/>
        </p:nvSpPr>
        <p:spPr>
          <a:xfrm>
            <a:off x="0" y="0"/>
            <a:ext cx="12191760" cy="6857640"/>
          </a:xfrm>
          <a:prstGeom prst="rect">
            <a:avLst/>
          </a:prstGeom>
          <a:solidFill>
            <a:srgbClr val="0c2340"/>
          </a:solidFill>
          <a:ln>
            <a:noFill/>
          </a:ln>
        </p:spPr>
        <p:style>
          <a:lnRef idx="1">
            <a:schemeClr val="accent1"/>
          </a:lnRef>
          <a:fillRef idx="3">
            <a:schemeClr val="accent1"/>
          </a:fillRef>
          <a:effectRef idx="2">
            <a:schemeClr val="accent1"/>
          </a:effectRef>
          <a:fontRef idx="minor"/>
        </p:style>
      </p:sp>
      <p:sp>
        <p:nvSpPr>
          <p:cNvPr id="107" name="PlaceHolder 1"/>
          <p:cNvSpPr>
            <a:spLocks noGrp="1"/>
          </p:cNvSpPr>
          <p:nvPr>
            <p:ph/>
          </p:nvPr>
        </p:nvSpPr>
        <p:spPr>
          <a:xfrm>
            <a:off x="347040" y="6480720"/>
            <a:ext cx="11497320" cy="37692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US" sz="1800" spc="-1" strike="noStrike">
                <a:solidFill>
                  <a:srgbClr val="ffffff"/>
                </a:solidFill>
                <a:latin typeface="Arial"/>
              </a:rPr>
              <a:t> </a:t>
            </a:r>
            <a:endParaRPr b="0" lang="en-US" sz="1800" spc="-1" strike="noStrike">
              <a:solidFill>
                <a:srgbClr val="000000"/>
              </a:solidFill>
              <a:latin typeface="Arial"/>
            </a:endParaRPr>
          </a:p>
        </p:txBody>
      </p:sp>
      <p:sp>
        <p:nvSpPr>
          <p:cNvPr id="108" name=""/>
          <p:cNvSpPr txBox="1"/>
          <p:nvPr/>
        </p:nvSpPr>
        <p:spPr>
          <a:xfrm>
            <a:off x="5029560" y="2286000"/>
            <a:ext cx="2742840" cy="1143000"/>
          </a:xfrm>
          <a:prstGeom prst="rect">
            <a:avLst/>
          </a:prstGeom>
          <a:noFill/>
          <a:ln w="0">
            <a:noFill/>
          </a:ln>
        </p:spPr>
        <p:txBody>
          <a:bodyPr lIns="0" rIns="0" tIns="0" bIns="0" anchor="ctr">
            <a:noAutofit/>
          </a:bodyPr>
          <a:p>
            <a:r>
              <a:rPr b="0" lang="en-US" sz="3600" spc="-1" strike="noStrike">
                <a:solidFill>
                  <a:srgbClr val="ffffff"/>
                </a:solidFill>
                <a:latin typeface="Arial"/>
              </a:rPr>
              <a:t>Appendix</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2521440" y="1367640"/>
            <a:ext cx="7086600" cy="4818240"/>
          </a:xfrm>
          <a:prstGeom prst="rect">
            <a:avLst/>
          </a:prstGeom>
          <a:ln w="0">
            <a:noFill/>
          </a:ln>
        </p:spPr>
      </p:pic>
      <p:sp>
        <p:nvSpPr>
          <p:cNvPr id="110" name=""/>
          <p:cNvSpPr txBox="1"/>
          <p:nvPr/>
        </p:nvSpPr>
        <p:spPr>
          <a:xfrm>
            <a:off x="686160" y="685800"/>
            <a:ext cx="10972440" cy="459000"/>
          </a:xfrm>
          <a:prstGeom prst="rect">
            <a:avLst/>
          </a:prstGeom>
          <a:noFill/>
          <a:ln w="0">
            <a:noFill/>
          </a:ln>
        </p:spPr>
        <p:txBody>
          <a:bodyPr lIns="0" rIns="0" tIns="0" bIns="0" anchor="ctr">
            <a:noAutofit/>
          </a:bodyPr>
          <a:p>
            <a:r>
              <a:rPr b="0" lang="en-US" sz="1800" spc="-1" strike="noStrike">
                <a:solidFill>
                  <a:srgbClr val="000000"/>
                </a:solidFill>
                <a:latin typeface="Arial"/>
              </a:rPr>
              <a:t>Explore Input Data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 descr=""/>
          <p:cNvPicPr/>
          <p:nvPr/>
        </p:nvPicPr>
        <p:blipFill>
          <a:blip r:embed="rId1"/>
          <a:stretch/>
        </p:blipFill>
        <p:spPr>
          <a:xfrm>
            <a:off x="4572000" y="1320480"/>
            <a:ext cx="5715000" cy="5080320"/>
          </a:xfrm>
          <a:prstGeom prst="rect">
            <a:avLst/>
          </a:prstGeom>
          <a:ln w="0">
            <a:noFill/>
          </a:ln>
        </p:spPr>
      </p:pic>
      <p:pic>
        <p:nvPicPr>
          <p:cNvPr id="112" name="" descr=""/>
          <p:cNvPicPr/>
          <p:nvPr/>
        </p:nvPicPr>
        <p:blipFill>
          <a:blip r:embed="rId2"/>
          <a:stretch/>
        </p:blipFill>
        <p:spPr>
          <a:xfrm>
            <a:off x="2286000" y="1438200"/>
            <a:ext cx="1238400" cy="4734000"/>
          </a:xfrm>
          <a:prstGeom prst="rect">
            <a:avLst/>
          </a:prstGeom>
          <a:ln w="0">
            <a:noFill/>
          </a:ln>
        </p:spPr>
      </p:pic>
      <p:sp>
        <p:nvSpPr>
          <p:cNvPr id="113" name=""/>
          <p:cNvSpPr txBox="1"/>
          <p:nvPr/>
        </p:nvSpPr>
        <p:spPr>
          <a:xfrm>
            <a:off x="457560" y="912600"/>
            <a:ext cx="10972440" cy="459000"/>
          </a:xfrm>
          <a:prstGeom prst="rect">
            <a:avLst/>
          </a:prstGeom>
          <a:noFill/>
          <a:ln w="0">
            <a:noFill/>
          </a:ln>
        </p:spPr>
        <p:txBody>
          <a:bodyPr lIns="0" rIns="0" tIns="0" bIns="0" anchor="ctr">
            <a:noAutofit/>
          </a:bodyPr>
          <a:p>
            <a:r>
              <a:rPr b="0" lang="en-US" sz="1800" spc="-1" strike="noStrike">
                <a:solidFill>
                  <a:srgbClr val="000000"/>
                </a:solidFill>
                <a:latin typeface="Arial"/>
              </a:rPr>
              <a:t>Model Architecture and Performance (Class 10 is Snoring)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9" ma:contentTypeDescription="Create a new document." ma:contentTypeScope="" ma:versionID="61150cfd308bc0815f47483aace43543">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cbdbe6721a854787322107e80e0b90bd"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09BBA-B786-4E51-84AE-FB0AA73C5646}"/>
</file>

<file path=customXml/itemProps2.xml><?xml version="1.0" encoding="utf-8"?>
<ds:datastoreItem xmlns:ds="http://schemas.openxmlformats.org/officeDocument/2006/customXml" ds:itemID="{8C7EF50E-5EFB-405E-AF9A-A4145532C987}"/>
</file>

<file path=customXml/itemProps3.xml><?xml version="1.0" encoding="utf-8"?>
<ds:datastoreItem xmlns:ds="http://schemas.openxmlformats.org/officeDocument/2006/customXml" ds:itemID="{591A4200-AA6C-452E-8EFA-BFF3E6BE85CD}"/>
</file>

<file path=docProps/app.xml><?xml version="1.0" encoding="utf-8"?>
<Properties xmlns="http://schemas.openxmlformats.org/officeDocument/2006/extended-properties" xmlns:vt="http://schemas.openxmlformats.org/officeDocument/2006/docPropsVTypes">
  <Template>Office Theme</Template>
  <TotalTime>5</TotalTime>
  <Application>LibreOffice/7.3.7.2$Linux_X86_64 LibreOffice_project/30$Build-2</Application>
  <AppVersion>15.0000</AppVersion>
  <Words>24</Words>
  <Paragraphs>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2020-02-12T19:43:58Z</dcterms:created>
  <dc:creator>Mitzi Shipley</dc:creator>
  <dc:description/>
  <dc:language>en-US</dc:language>
  <cp:lastModifiedBy/>
  <dcterms:modified xsi:type="dcterms:W3CDTF">2023-10-24T13:04:51Z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y fmtid="{D5CDD505-2E9C-101B-9397-08002B2CF9AE}" pid="3" name="Notes">
    <vt:i4>1</vt:i4>
  </property>
  <property fmtid="{D5CDD505-2E9C-101B-9397-08002B2CF9AE}" pid="4" name="PresentationFormat">
    <vt:lpwstr>Widescreen</vt:lpwstr>
  </property>
  <property fmtid="{D5CDD505-2E9C-101B-9397-08002B2CF9AE}" pid="5" name="Slides">
    <vt:i4>3</vt:i4>
  </property>
</Properties>
</file>