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7.xml.rels" ContentType="application/vnd.openxmlformats-package.relationships+xml"/>
  <Override PartName="/ppt/notesSlides/notesSlide7.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3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3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35"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36"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37"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5C22383-F440-4990-992D-5652C157079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4600" cy="3084480"/>
          </a:xfrm>
          <a:prstGeom prst="rect">
            <a:avLst/>
          </a:prstGeom>
          <a:ln w="0">
            <a:noFill/>
          </a:ln>
        </p:spPr>
      </p:sp>
      <p:sp>
        <p:nvSpPr>
          <p:cNvPr id="169"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2000" spc="-1" strike="noStrike">
                <a:latin typeface="Arial"/>
              </a:rPr>
              <a:t>Add icons for each department.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170" name="PlaceHolder 3"/>
          <p:cNvSpPr>
            <a:spLocks noGrp="1"/>
          </p:cNvSpPr>
          <p:nvPr>
            <p:ph type="sldNum" idx="4"/>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919EE6F-7394-424C-8FDC-C4915E47F1E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10"/>
          <p:cNvSpPr/>
          <p:nvPr/>
        </p:nvSpPr>
        <p:spPr>
          <a:xfrm>
            <a:off x="0" y="659520"/>
            <a:ext cx="12190320" cy="5745960"/>
          </a:xfrm>
          <a:prstGeom prst="rect">
            <a:avLst/>
          </a:prstGeom>
          <a:solidFill>
            <a:srgbClr val="0c2340">
              <a:alpha val="5000"/>
            </a:srgb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 name="Rectangle 8"/>
          <p:cNvSpPr/>
          <p:nvPr/>
        </p:nvSpPr>
        <p:spPr>
          <a:xfrm>
            <a:off x="0" y="6427080"/>
            <a:ext cx="12190320" cy="429120"/>
          </a:xfrm>
          <a:prstGeom prst="rect">
            <a:avLst/>
          </a:prstGeom>
          <a:solidFill>
            <a:srgbClr val="0c234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 name="Rectangle 6"/>
          <p:cNvSpPr/>
          <p:nvPr/>
        </p:nvSpPr>
        <p:spPr>
          <a:xfrm>
            <a:off x="0" y="0"/>
            <a:ext cx="12190320" cy="631800"/>
          </a:xfrm>
          <a:prstGeom prst="rect">
            <a:avLst/>
          </a:prstGeom>
          <a:solidFill>
            <a:srgbClr val="0c234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Straight Connector 7"/>
          <p:cNvSpPr/>
          <p:nvPr/>
        </p:nvSpPr>
        <p:spPr>
          <a:xfrm>
            <a:off x="0" y="638280"/>
            <a:ext cx="12191760" cy="360"/>
          </a:xfrm>
          <a:prstGeom prst="line">
            <a:avLst/>
          </a:prstGeom>
          <a:ln>
            <a:solidFill>
              <a:srgbClr val="f15a22"/>
            </a:solidFill>
          </a:ln>
        </p:spPr>
        <p:style>
          <a:lnRef idx="2">
            <a:schemeClr val="accent1"/>
          </a:lnRef>
          <a:fillRef idx="0">
            <a:schemeClr val="accent1"/>
          </a:fillRef>
          <a:effectRef idx="1">
            <a:schemeClr val="accent1"/>
          </a:effectRef>
          <a:fontRef idx="minor"/>
        </p:style>
      </p:sp>
      <p:sp>
        <p:nvSpPr>
          <p:cNvPr id="4" name="Straight Connector 9"/>
          <p:cNvSpPr/>
          <p:nvPr/>
        </p:nvSpPr>
        <p:spPr>
          <a:xfrm>
            <a:off x="0" y="6420240"/>
            <a:ext cx="12191760" cy="360"/>
          </a:xfrm>
          <a:prstGeom prst="line">
            <a:avLst/>
          </a:prstGeom>
          <a:ln>
            <a:solidFill>
              <a:srgbClr val="f15a22"/>
            </a:solidFill>
          </a:ln>
        </p:spPr>
        <p:style>
          <a:lnRef idx="2">
            <a:schemeClr val="accent1"/>
          </a:lnRef>
          <a:fillRef idx="0">
            <a:schemeClr val="accent1"/>
          </a:fillRef>
          <a:effectRef idx="1">
            <a:schemeClr val="accent1"/>
          </a:effectRef>
          <a:fontRef idx="minor"/>
        </p:style>
      </p:sp>
      <p:pic>
        <p:nvPicPr>
          <p:cNvPr id="5" name="Picture 11" descr=""/>
          <p:cNvPicPr/>
          <p:nvPr/>
        </p:nvPicPr>
        <p:blipFill>
          <a:blip r:embed="rId2"/>
          <a:stretch/>
        </p:blipFill>
        <p:spPr>
          <a:xfrm>
            <a:off x="231480" y="192240"/>
            <a:ext cx="2922480" cy="240480"/>
          </a:xfrm>
          <a:prstGeom prst="rect">
            <a:avLst/>
          </a:prstGeom>
          <a:ln w="0">
            <a:noFill/>
          </a:ln>
        </p:spPr>
      </p:pic>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angle 10"/>
          <p:cNvSpPr/>
          <p:nvPr/>
        </p:nvSpPr>
        <p:spPr>
          <a:xfrm>
            <a:off x="0" y="659520"/>
            <a:ext cx="12190320" cy="5745960"/>
          </a:xfrm>
          <a:prstGeom prst="rect">
            <a:avLst/>
          </a:prstGeom>
          <a:solidFill>
            <a:srgbClr val="0c2340">
              <a:alpha val="5000"/>
            </a:srgb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 name="Rectangle 8"/>
          <p:cNvSpPr/>
          <p:nvPr/>
        </p:nvSpPr>
        <p:spPr>
          <a:xfrm>
            <a:off x="0" y="6427080"/>
            <a:ext cx="12190320" cy="429120"/>
          </a:xfrm>
          <a:prstGeom prst="rect">
            <a:avLst/>
          </a:prstGeom>
          <a:solidFill>
            <a:srgbClr val="0c234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 name="Rectangle 6"/>
          <p:cNvSpPr/>
          <p:nvPr/>
        </p:nvSpPr>
        <p:spPr>
          <a:xfrm>
            <a:off x="0" y="0"/>
            <a:ext cx="12190320" cy="631800"/>
          </a:xfrm>
          <a:prstGeom prst="rect">
            <a:avLst/>
          </a:prstGeom>
          <a:solidFill>
            <a:srgbClr val="0c234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 name="Straight Connector 7"/>
          <p:cNvSpPr/>
          <p:nvPr/>
        </p:nvSpPr>
        <p:spPr>
          <a:xfrm>
            <a:off x="0" y="638280"/>
            <a:ext cx="12191760" cy="360"/>
          </a:xfrm>
          <a:prstGeom prst="line">
            <a:avLst/>
          </a:prstGeom>
          <a:ln>
            <a:solidFill>
              <a:srgbClr val="f15a22"/>
            </a:solidFill>
          </a:ln>
        </p:spPr>
        <p:style>
          <a:lnRef idx="2">
            <a:schemeClr val="accent1"/>
          </a:lnRef>
          <a:fillRef idx="0">
            <a:schemeClr val="accent1"/>
          </a:fillRef>
          <a:effectRef idx="1">
            <a:schemeClr val="accent1"/>
          </a:effectRef>
          <a:fontRef idx="minor"/>
        </p:style>
      </p:sp>
      <p:sp>
        <p:nvSpPr>
          <p:cNvPr id="48" name="Straight Connector 9"/>
          <p:cNvSpPr/>
          <p:nvPr/>
        </p:nvSpPr>
        <p:spPr>
          <a:xfrm>
            <a:off x="0" y="6420240"/>
            <a:ext cx="12191760" cy="360"/>
          </a:xfrm>
          <a:prstGeom prst="line">
            <a:avLst/>
          </a:prstGeom>
          <a:ln>
            <a:solidFill>
              <a:srgbClr val="f15a22"/>
            </a:solidFill>
          </a:ln>
        </p:spPr>
        <p:style>
          <a:lnRef idx="2">
            <a:schemeClr val="accent1"/>
          </a:lnRef>
          <a:fillRef idx="0">
            <a:schemeClr val="accent1"/>
          </a:fillRef>
          <a:effectRef idx="1">
            <a:schemeClr val="accent1"/>
          </a:effectRef>
          <a:fontRef idx="minor"/>
        </p:style>
      </p:sp>
      <p:pic>
        <p:nvPicPr>
          <p:cNvPr id="49" name="Picture 11" descr=""/>
          <p:cNvPicPr/>
          <p:nvPr/>
        </p:nvPicPr>
        <p:blipFill>
          <a:blip r:embed="rId2"/>
          <a:stretch/>
        </p:blipFill>
        <p:spPr>
          <a:xfrm>
            <a:off x="231480" y="192240"/>
            <a:ext cx="2922480" cy="240480"/>
          </a:xfrm>
          <a:prstGeom prst="rect">
            <a:avLst/>
          </a:prstGeom>
          <a:ln w="0">
            <a:noFill/>
          </a:ln>
        </p:spPr>
      </p:pic>
      <p:sp>
        <p:nvSpPr>
          <p:cNvPr id="5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10"/>
          <p:cNvSpPr/>
          <p:nvPr/>
        </p:nvSpPr>
        <p:spPr>
          <a:xfrm>
            <a:off x="0" y="659520"/>
            <a:ext cx="12190320" cy="5745960"/>
          </a:xfrm>
          <a:prstGeom prst="rect">
            <a:avLst/>
          </a:prstGeom>
          <a:solidFill>
            <a:srgbClr val="0c2340">
              <a:alpha val="5000"/>
            </a:srgb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 name="Rectangle 8"/>
          <p:cNvSpPr/>
          <p:nvPr/>
        </p:nvSpPr>
        <p:spPr>
          <a:xfrm>
            <a:off x="0" y="6427080"/>
            <a:ext cx="12190320" cy="429120"/>
          </a:xfrm>
          <a:prstGeom prst="rect">
            <a:avLst/>
          </a:prstGeom>
          <a:solidFill>
            <a:srgbClr val="0c234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 name="Rectangle 6"/>
          <p:cNvSpPr/>
          <p:nvPr/>
        </p:nvSpPr>
        <p:spPr>
          <a:xfrm>
            <a:off x="0" y="0"/>
            <a:ext cx="12190320" cy="631800"/>
          </a:xfrm>
          <a:prstGeom prst="rect">
            <a:avLst/>
          </a:prstGeom>
          <a:solidFill>
            <a:srgbClr val="0c234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 name="Straight Connector 7"/>
          <p:cNvSpPr/>
          <p:nvPr/>
        </p:nvSpPr>
        <p:spPr>
          <a:xfrm>
            <a:off x="0" y="638280"/>
            <a:ext cx="12191760" cy="360"/>
          </a:xfrm>
          <a:prstGeom prst="line">
            <a:avLst/>
          </a:prstGeom>
          <a:ln>
            <a:solidFill>
              <a:srgbClr val="f15a22"/>
            </a:solidFill>
          </a:ln>
        </p:spPr>
        <p:style>
          <a:lnRef idx="2">
            <a:schemeClr val="accent1"/>
          </a:lnRef>
          <a:fillRef idx="0">
            <a:schemeClr val="accent1"/>
          </a:fillRef>
          <a:effectRef idx="1">
            <a:schemeClr val="accent1"/>
          </a:effectRef>
          <a:fontRef idx="minor"/>
        </p:style>
      </p:sp>
      <p:sp>
        <p:nvSpPr>
          <p:cNvPr id="92" name="Straight Connector 9"/>
          <p:cNvSpPr/>
          <p:nvPr/>
        </p:nvSpPr>
        <p:spPr>
          <a:xfrm>
            <a:off x="0" y="6420240"/>
            <a:ext cx="12191760" cy="360"/>
          </a:xfrm>
          <a:prstGeom prst="line">
            <a:avLst/>
          </a:prstGeom>
          <a:ln>
            <a:solidFill>
              <a:srgbClr val="f15a22"/>
            </a:solidFill>
          </a:ln>
        </p:spPr>
        <p:style>
          <a:lnRef idx="2">
            <a:schemeClr val="accent1"/>
          </a:lnRef>
          <a:fillRef idx="0">
            <a:schemeClr val="accent1"/>
          </a:fillRef>
          <a:effectRef idx="1">
            <a:schemeClr val="accent1"/>
          </a:effectRef>
          <a:fontRef idx="minor"/>
        </p:style>
      </p:sp>
      <p:pic>
        <p:nvPicPr>
          <p:cNvPr id="93" name="Picture 11" descr=""/>
          <p:cNvPicPr/>
          <p:nvPr/>
        </p:nvPicPr>
        <p:blipFill>
          <a:blip r:embed="rId2"/>
          <a:stretch/>
        </p:blipFill>
        <p:spPr>
          <a:xfrm>
            <a:off x="231480" y="192240"/>
            <a:ext cx="2922480" cy="240480"/>
          </a:xfrm>
          <a:prstGeom prst="rect">
            <a:avLst/>
          </a:prstGeom>
          <a:ln w="0">
            <a:noFill/>
          </a:ln>
        </p:spPr>
      </p:pic>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www.kaggle.com/datasets/chrisfilo/urbansound8k" TargetMode="External"/><Relationship Id="rId3" Type="http://schemas.openxmlformats.org/officeDocument/2006/relationships/hyperlink" Target="https://doi.org/10.3390/ASEC2021-11176" TargetMode="External"/><Relationship Id="rId4"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Rectangle 17"/>
          <p:cNvSpPr/>
          <p:nvPr/>
        </p:nvSpPr>
        <p:spPr>
          <a:xfrm>
            <a:off x="-75960" y="0"/>
            <a:ext cx="12190320" cy="6856200"/>
          </a:xfrm>
          <a:prstGeom prst="rect">
            <a:avLst/>
          </a:prstGeom>
          <a:solidFill>
            <a:srgbClr val="0c234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p:txBody>
      </p:sp>
      <p:sp>
        <p:nvSpPr>
          <p:cNvPr id="139" name="TextBox 18"/>
          <p:cNvSpPr/>
          <p:nvPr/>
        </p:nvSpPr>
        <p:spPr>
          <a:xfrm>
            <a:off x="2514600" y="2286000"/>
            <a:ext cx="662868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000" spc="-1" strike="noStrike">
                <a:solidFill>
                  <a:srgbClr val="f26000"/>
                </a:solidFill>
                <a:latin typeface="Arial"/>
                <a:ea typeface="DejaVu Sans"/>
              </a:rPr>
              <a:t>Is that a Snoring Sound?</a:t>
            </a:r>
            <a:endParaRPr b="0" lang="en-US" sz="4000" spc="-1" strike="noStrike">
              <a:latin typeface="Arial"/>
            </a:endParaRPr>
          </a:p>
        </p:txBody>
      </p:sp>
      <p:sp>
        <p:nvSpPr>
          <p:cNvPr id="140" name="TextBox 19"/>
          <p:cNvSpPr/>
          <p:nvPr/>
        </p:nvSpPr>
        <p:spPr>
          <a:xfrm>
            <a:off x="7087320" y="4725720"/>
            <a:ext cx="479844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f26000"/>
                </a:solidFill>
                <a:latin typeface="Arial"/>
                <a:ea typeface="DejaVu Sans"/>
              </a:rPr>
              <a:t>Team 5 – Luis B. Reyes and David Guo</a:t>
            </a:r>
            <a:endParaRPr b="0" lang="en-US" sz="1400" spc="-1" strike="noStrike">
              <a:latin typeface="Arial"/>
            </a:endParaRPr>
          </a:p>
        </p:txBody>
      </p:sp>
      <p:pic>
        <p:nvPicPr>
          <p:cNvPr id="141" name="Picture 20" descr=""/>
          <p:cNvPicPr/>
          <p:nvPr/>
        </p:nvPicPr>
        <p:blipFill>
          <a:blip r:embed="rId1"/>
          <a:stretch/>
        </p:blipFill>
        <p:spPr>
          <a:xfrm>
            <a:off x="7200000" y="3849840"/>
            <a:ext cx="3622320" cy="656640"/>
          </a:xfrm>
          <a:prstGeom prst="rect">
            <a:avLst/>
          </a:prstGeom>
          <a:ln w="0">
            <a:noFill/>
          </a:ln>
        </p:spPr>
      </p:pic>
      <p:sp>
        <p:nvSpPr>
          <p:cNvPr id="142" name="Straight Connector 21"/>
          <p:cNvSpPr/>
          <p:nvPr/>
        </p:nvSpPr>
        <p:spPr>
          <a:xfrm>
            <a:off x="6928560" y="3849840"/>
            <a:ext cx="360" cy="1420920"/>
          </a:xfrm>
          <a:prstGeom prst="line">
            <a:avLst/>
          </a:prstGeom>
          <a:ln>
            <a:solidFill>
              <a:srgbClr val="f15a22"/>
            </a:solidFill>
          </a:ln>
        </p:spPr>
        <p:style>
          <a:lnRef idx="2">
            <a:schemeClr val="accent1"/>
          </a:lnRef>
          <a:fillRef idx="0">
            <a:schemeClr val="accent1"/>
          </a:fillRef>
          <a:effectRef idx="1">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p:nvPr>
        </p:nvSpPr>
        <p:spPr>
          <a:xfrm>
            <a:off x="347040" y="6480720"/>
            <a:ext cx="11495880" cy="375480"/>
          </a:xfrm>
          <a:prstGeom prst="rect">
            <a:avLst/>
          </a:prstGeom>
          <a:noFill/>
          <a:ln w="0">
            <a:noFill/>
          </a:ln>
        </p:spPr>
        <p:txBody>
          <a:bodyPr lIns="90000" rIns="90000" tIns="45000" bIns="45000" anchor="t">
            <a:noAutofit/>
          </a:bodyPr>
          <a:p>
            <a:pPr algn="ctr">
              <a:lnSpc>
                <a:spcPct val="90000"/>
              </a:lnSpc>
              <a:spcBef>
                <a:spcPts val="1001"/>
              </a:spcBef>
              <a:buNone/>
              <a:tabLst>
                <a:tab algn="l" pos="0"/>
              </a:tabLst>
            </a:pPr>
            <a:r>
              <a:rPr b="0" lang="en-US" sz="1100" spc="-1" strike="noStrike">
                <a:solidFill>
                  <a:srgbClr val="ffffff"/>
                </a:solidFill>
                <a:latin typeface="Arial"/>
              </a:rPr>
              <a:t>One UTSA Circle • San Antonio, Texas 78249</a:t>
            </a:r>
            <a:endParaRPr b="0" lang="en-US" sz="1100" spc="-1" strike="noStrike">
              <a:latin typeface="Arial"/>
            </a:endParaRPr>
          </a:p>
        </p:txBody>
      </p:sp>
      <p:sp>
        <p:nvSpPr>
          <p:cNvPr id="144" name=""/>
          <p:cNvSpPr/>
          <p:nvPr/>
        </p:nvSpPr>
        <p:spPr>
          <a:xfrm>
            <a:off x="1143000" y="1218600"/>
            <a:ext cx="9828360" cy="4952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Problem statement - Snoring prevents restful, healthy sleep. Over time, this condition can cause serious complications such as sleep apnea which pauses breathing hundreds of times during the sleep.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Proposal – Deep learning (DL) has been widely used to deal with the unstructured data such as image, sound, text, etc. In this proposal, we will apply a DL algorithm to develop an multi-task model that take the sound recording as input and classify the sound to determine if the sound is a Snoring. We will showcase the application of the model by implementing it in a Raspberry Pi with recording device that will continue to take the sound input and output the binary classification of 0 (no snoring) /1 (snoring). Together with other medication devices, patient can be treated with necessary administration/action.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Ethical Concern – no ethical concern on this application given the implementation of model is on an edge device with no data exchange proposed.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Stakeholder – patient who has medium or severe snoring issue, healthcare providers such as hospital, clinic, nursing house.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
          <p:cNvSpPr/>
          <p:nvPr/>
        </p:nvSpPr>
        <p:spPr>
          <a:xfrm>
            <a:off x="229680" y="780120"/>
            <a:ext cx="11657160" cy="2419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Primary Design – Tensorflow will be used as the end-to-end platform to test, fine-tune, and deploy the DL model.</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Development Stage -</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Data collection, feature extraction, and model input pre-processing</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Test model building considering the trade-off of model complexity and performance</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Fine-tune model to boost prediction accuracy on binary outcome of snoring or not.</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Test model implementation on edge device (Raspberry Pi) that takes batch/streaming recording for snoring prediction. </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Achieve best model performance with optimized parameters.</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solidFill>
                  <a:srgbClr val="000000"/>
                </a:solidFill>
                <a:latin typeface="Arial"/>
                <a:ea typeface="DejaVu Sans"/>
              </a:rPr>
              <a:t> </a:t>
            </a:r>
            <a:endParaRPr b="0" lang="en-US" sz="1800" spc="-1" strike="noStrike">
              <a:latin typeface="Arial"/>
            </a:endParaRPr>
          </a:p>
        </p:txBody>
      </p:sp>
      <p:pic>
        <p:nvPicPr>
          <p:cNvPr id="146" name="" descr=""/>
          <p:cNvPicPr/>
          <p:nvPr/>
        </p:nvPicPr>
        <p:blipFill>
          <a:blip r:embed="rId1"/>
          <a:stretch/>
        </p:blipFill>
        <p:spPr>
          <a:xfrm>
            <a:off x="8229600" y="3200400"/>
            <a:ext cx="3698640" cy="2514240"/>
          </a:xfrm>
          <a:prstGeom prst="rect">
            <a:avLst/>
          </a:prstGeom>
          <a:ln w="0">
            <a:noFill/>
          </a:ln>
        </p:spPr>
      </p:pic>
      <p:sp>
        <p:nvSpPr>
          <p:cNvPr id="147" name=""/>
          <p:cNvSpPr/>
          <p:nvPr/>
        </p:nvSpPr>
        <p:spPr>
          <a:xfrm>
            <a:off x="228600" y="3200400"/>
            <a:ext cx="8000640" cy="2731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Data collection - Merge 2 sets of data to form a 11 classes of training data</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1) UrbanSound8K with 10 classes from Kaggle, ~800 wave files for each class @ </a:t>
            </a:r>
            <a:r>
              <a:rPr b="0" lang="en-US" sz="1800" spc="-1" strike="noStrike" u="sng">
                <a:solidFill>
                  <a:srgbClr val="0563c1"/>
                </a:solidFill>
                <a:uFillTx/>
                <a:latin typeface="Arial"/>
                <a:ea typeface="DejaVu Sans"/>
                <a:hlinkClick r:id="rId2"/>
              </a:rPr>
              <a:t>https://www.kaggle.com/datasets/chrisfilo/urbansound8k</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2) Snoring sound data:</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Shared by Author of "A real‐time snore detector using neural networks and selected sound features", by S.A. Mitilineos et al., Presented at 2nd International Electronic Conference on Applied Sciences, 15–31 October 2021, Eng. Proc. 2021, 11(1), 8; </a:t>
            </a:r>
            <a:r>
              <a:rPr b="0" lang="en-US" sz="1800" spc="-1" strike="noStrike" u="sng">
                <a:solidFill>
                  <a:srgbClr val="0563c1"/>
                </a:solidFill>
                <a:uFillTx/>
                <a:latin typeface="Arial"/>
                <a:ea typeface="DejaVu Sans"/>
                <a:hlinkClick r:id="rId3"/>
              </a:rPr>
              <a:t>https://doi.org/10.3390/ASEC2021-11176</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Wave files characteristics: 48 kHz, 24 kbps, raw (unfiltered) recordings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2500 Wav files  for snoring and non-snoring, respectively.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
          <p:cNvSpPr/>
          <p:nvPr/>
        </p:nvSpPr>
        <p:spPr>
          <a:xfrm>
            <a:off x="915480" y="1100520"/>
            <a:ext cx="8685360" cy="3928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Data Pre-processing:</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1) Feature extraction - signal in the time-frequency domain by computing discrete Fourier transforms, Mel-frequency cepstral coefficients, chromagram from a waveform</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Melspectrogram, Energy contrast, Tonal centroid feature.</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2) Model Input - Stack sound features to form a 2-D model input with fixed columns of 161 and varied length of row depending on the length of recording; Map 2D input with a unique label of length of rows prepared from a single wave.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DL Modeling Approaches to be explored:</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1) </a:t>
            </a:r>
            <a:r>
              <a:rPr b="0" lang="en-US" sz="1800" spc="-1" strike="noStrike">
                <a:solidFill>
                  <a:srgbClr val="158466"/>
                </a:solidFill>
                <a:latin typeface="Arial"/>
                <a:ea typeface="DejaVu Sans"/>
              </a:rPr>
              <a:t>Multi-Layer Perceptron (MLP) / Multi-Layer DL</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3) Convolution 1D/2D DL</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4) RNN model – LSTM / GRU</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pic>
        <p:nvPicPr>
          <p:cNvPr id="149" name="" descr=""/>
          <p:cNvPicPr/>
          <p:nvPr/>
        </p:nvPicPr>
        <p:blipFill>
          <a:blip r:embed="rId1"/>
          <a:stretch/>
        </p:blipFill>
        <p:spPr>
          <a:xfrm>
            <a:off x="10287000" y="914400"/>
            <a:ext cx="1371240" cy="5246280"/>
          </a:xfrm>
          <a:prstGeom prst="rect">
            <a:avLst/>
          </a:prstGeom>
          <a:ln w="0">
            <a:noFill/>
          </a:ln>
        </p:spPr>
      </p:pic>
      <p:sp>
        <p:nvSpPr>
          <p:cNvPr id="150" name=""/>
          <p:cNvSpPr/>
          <p:nvPr/>
        </p:nvSpPr>
        <p:spPr>
          <a:xfrm>
            <a:off x="6400800" y="3886200"/>
            <a:ext cx="3657240" cy="2282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
          <p:cNvSpPr/>
          <p:nvPr/>
        </p:nvSpPr>
        <p:spPr>
          <a:xfrm>
            <a:off x="228600" y="1143000"/>
            <a:ext cx="6171840" cy="4952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Optimization Efforts - Optuna will be used for fine-tuning hyperparameters, including learning rate, optimizer, loss functions, epoch/step, etc.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Explainable AI Efforts -Captum will be used to explain the model</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2000" spc="-1" strike="noStrike">
              <a:latin typeface="Arial"/>
            </a:endParaRPr>
          </a:p>
          <a:p>
            <a:pPr>
              <a:lnSpc>
                <a:spcPct val="100000"/>
              </a:lnSpc>
              <a:buNone/>
            </a:pPr>
            <a:endParaRPr b="0" lang="en-US" sz="1800" spc="-1" strike="noStrike">
              <a:latin typeface="Arial"/>
            </a:endParaRPr>
          </a:p>
        </p:txBody>
      </p:sp>
      <p:pic>
        <p:nvPicPr>
          <p:cNvPr id="152" name="" descr=""/>
          <p:cNvPicPr/>
          <p:nvPr/>
        </p:nvPicPr>
        <p:blipFill>
          <a:blip r:embed="rId1"/>
          <a:stretch/>
        </p:blipFill>
        <p:spPr>
          <a:xfrm>
            <a:off x="6858000" y="1142640"/>
            <a:ext cx="4628880" cy="4114800"/>
          </a:xfrm>
          <a:prstGeom prst="rect">
            <a:avLst/>
          </a:prstGeom>
          <a:ln w="0">
            <a:noFill/>
          </a:ln>
        </p:spPr>
      </p:pic>
      <p:pic>
        <p:nvPicPr>
          <p:cNvPr id="153" name="" descr=""/>
          <p:cNvPicPr/>
          <p:nvPr/>
        </p:nvPicPr>
        <p:blipFill>
          <a:blip r:embed="rId2"/>
          <a:stretch/>
        </p:blipFill>
        <p:spPr>
          <a:xfrm>
            <a:off x="344880" y="2971800"/>
            <a:ext cx="5598360" cy="23317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
          <p:cNvSpPr/>
          <p:nvPr/>
        </p:nvSpPr>
        <p:spPr>
          <a:xfrm>
            <a:off x="457200" y="953280"/>
            <a:ext cx="7086240" cy="3390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ea typeface="DejaVu Sans"/>
              </a:rPr>
              <a:t>Model Implementation Plan:</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1) Prepare Raspberry Pi 4B w/ Linux OS Bookwarm (1.1G)</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2) Connect Raspberry Pi w/ sound recording device (microphone)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3) Setup virtual environment for sound classification inference</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4) Quantize the model to a small model to run inference in an efficient way</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5) Convert TensorFlow model to TensorFlow Lite w/ converter Python API on CPU</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6) Test runtime on single/streaming sound wave input.</a:t>
            </a:r>
            <a:endParaRPr b="0" lang="en-US" sz="1800" spc="-1" strike="noStrike">
              <a:latin typeface="Arial"/>
            </a:endParaRPr>
          </a:p>
        </p:txBody>
      </p:sp>
      <p:pic>
        <p:nvPicPr>
          <p:cNvPr id="155" name="" descr=""/>
          <p:cNvPicPr/>
          <p:nvPr/>
        </p:nvPicPr>
        <p:blipFill>
          <a:blip r:embed="rId1"/>
          <a:stretch/>
        </p:blipFill>
        <p:spPr>
          <a:xfrm>
            <a:off x="7968240" y="1371600"/>
            <a:ext cx="3690000" cy="2767320"/>
          </a:xfrm>
          <a:prstGeom prst="rect">
            <a:avLst/>
          </a:prstGeom>
          <a:ln w="0">
            <a:noFill/>
          </a:ln>
        </p:spPr>
      </p:pic>
      <p:sp>
        <p:nvSpPr>
          <p:cNvPr id="156" name=""/>
          <p:cNvSpPr/>
          <p:nvPr/>
        </p:nvSpPr>
        <p:spPr>
          <a:xfrm>
            <a:off x="685800" y="5257800"/>
            <a:ext cx="1371600" cy="2286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158466"/>
          </a:solidFill>
          <a:ln w="0">
            <a:solidFill>
              <a:srgbClr val="3465a4"/>
            </a:solidFill>
          </a:ln>
        </p:spPr>
        <p:style>
          <a:lnRef idx="0"/>
          <a:fillRef idx="0"/>
          <a:effectRef idx="0"/>
          <a:fontRef idx="minor"/>
        </p:style>
      </p:sp>
      <p:sp>
        <p:nvSpPr>
          <p:cNvPr id="157" name=""/>
          <p:cNvSpPr/>
          <p:nvPr/>
        </p:nvSpPr>
        <p:spPr>
          <a:xfrm>
            <a:off x="2514600" y="5257800"/>
            <a:ext cx="1371600" cy="2286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81d41a"/>
          </a:solidFill>
          <a:ln w="0">
            <a:solidFill>
              <a:srgbClr val="3465a4"/>
            </a:solidFill>
          </a:ln>
        </p:spPr>
        <p:style>
          <a:lnRef idx="0"/>
          <a:fillRef idx="0"/>
          <a:effectRef idx="0"/>
          <a:fontRef idx="minor"/>
        </p:style>
      </p:sp>
      <p:sp>
        <p:nvSpPr>
          <p:cNvPr id="158" name=""/>
          <p:cNvSpPr/>
          <p:nvPr/>
        </p:nvSpPr>
        <p:spPr>
          <a:xfrm>
            <a:off x="4343400" y="5257800"/>
            <a:ext cx="1371600" cy="2286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b2b2b2"/>
          </a:solidFill>
          <a:ln w="0">
            <a:solidFill>
              <a:srgbClr val="3465a4"/>
            </a:solidFill>
          </a:ln>
        </p:spPr>
        <p:style>
          <a:lnRef idx="0"/>
          <a:fillRef idx="0"/>
          <a:effectRef idx="0"/>
          <a:fontRef idx="minor"/>
        </p:style>
      </p:sp>
      <p:sp>
        <p:nvSpPr>
          <p:cNvPr id="159" name=""/>
          <p:cNvSpPr txBox="1"/>
          <p:nvPr/>
        </p:nvSpPr>
        <p:spPr>
          <a:xfrm>
            <a:off x="685800" y="4114800"/>
            <a:ext cx="1545120" cy="1114200"/>
          </a:xfrm>
          <a:prstGeom prst="rect">
            <a:avLst/>
          </a:prstGeom>
          <a:noFill/>
          <a:ln w="0">
            <a:noFill/>
          </a:ln>
        </p:spPr>
        <p:txBody>
          <a:bodyPr lIns="90000" rIns="90000" tIns="45000" bIns="45000" anchor="t">
            <a:noAutofit/>
          </a:bodyPr>
          <a:p>
            <a:r>
              <a:rPr b="0" lang="en-US" sz="1800" spc="-1" strike="noStrike">
                <a:latin typeface="Arial"/>
              </a:rPr>
              <a:t>Preliminary</a:t>
            </a:r>
            <a:endParaRPr b="0" lang="en-US" sz="1800" spc="-1" strike="noStrike">
              <a:latin typeface="Arial"/>
            </a:endParaRPr>
          </a:p>
          <a:p>
            <a:r>
              <a:rPr b="0" lang="en-US" sz="1800" spc="-1" strike="noStrike">
                <a:latin typeface="Arial"/>
              </a:rPr>
              <a:t>Test on FC model on sample set</a:t>
            </a:r>
            <a:endParaRPr b="0" lang="en-US" sz="1800" spc="-1" strike="noStrike">
              <a:latin typeface="Arial"/>
            </a:endParaRPr>
          </a:p>
        </p:txBody>
      </p:sp>
      <p:sp>
        <p:nvSpPr>
          <p:cNvPr id="160" name=""/>
          <p:cNvSpPr txBox="1"/>
          <p:nvPr/>
        </p:nvSpPr>
        <p:spPr>
          <a:xfrm>
            <a:off x="2286000" y="4116240"/>
            <a:ext cx="1904760" cy="1141560"/>
          </a:xfrm>
          <a:prstGeom prst="rect">
            <a:avLst/>
          </a:prstGeom>
          <a:noFill/>
          <a:ln w="0">
            <a:noFill/>
          </a:ln>
        </p:spPr>
        <p:txBody>
          <a:bodyPr lIns="90000" rIns="90000" tIns="45000" bIns="45000" anchor="t">
            <a:noAutofit/>
          </a:bodyPr>
          <a:p>
            <a:r>
              <a:rPr b="0" lang="en-US" sz="1800" spc="-1" strike="noStrike">
                <a:latin typeface="Arial"/>
              </a:rPr>
              <a:t>Explore new DL algorithm and compare their performance</a:t>
            </a:r>
            <a:endParaRPr b="0" lang="en-US" sz="1800" spc="-1" strike="noStrike">
              <a:latin typeface="Arial"/>
            </a:endParaRPr>
          </a:p>
        </p:txBody>
      </p:sp>
      <p:sp>
        <p:nvSpPr>
          <p:cNvPr id="161" name=""/>
          <p:cNvSpPr txBox="1"/>
          <p:nvPr/>
        </p:nvSpPr>
        <p:spPr>
          <a:xfrm>
            <a:off x="2286000" y="5487840"/>
            <a:ext cx="1904760" cy="912960"/>
          </a:xfrm>
          <a:prstGeom prst="rect">
            <a:avLst/>
          </a:prstGeom>
          <a:noFill/>
          <a:ln w="0">
            <a:noFill/>
          </a:ln>
        </p:spPr>
        <p:txBody>
          <a:bodyPr lIns="90000" rIns="90000" tIns="45000" bIns="45000" anchor="t">
            <a:noAutofit/>
          </a:bodyPr>
          <a:p>
            <a:r>
              <a:rPr b="0" lang="en-US" sz="1800" spc="-1" strike="noStrike">
                <a:latin typeface="Arial"/>
              </a:rPr>
              <a:t>Test Implementation</a:t>
            </a:r>
            <a:endParaRPr b="0" lang="en-US" sz="1800" spc="-1" strike="noStrike">
              <a:latin typeface="Arial"/>
            </a:endParaRPr>
          </a:p>
          <a:p>
            <a:r>
              <a:rPr b="0" lang="en-US" sz="1800" spc="-1" strike="noStrike">
                <a:latin typeface="Arial"/>
              </a:rPr>
              <a:t>On Raspberry Pi</a:t>
            </a:r>
            <a:endParaRPr b="0" lang="en-US" sz="1800" spc="-1" strike="noStrike">
              <a:latin typeface="Arial"/>
            </a:endParaRPr>
          </a:p>
        </p:txBody>
      </p:sp>
      <p:sp>
        <p:nvSpPr>
          <p:cNvPr id="162" name=""/>
          <p:cNvSpPr txBox="1"/>
          <p:nvPr/>
        </p:nvSpPr>
        <p:spPr>
          <a:xfrm>
            <a:off x="4267440" y="4114800"/>
            <a:ext cx="1904760" cy="1141560"/>
          </a:xfrm>
          <a:prstGeom prst="rect">
            <a:avLst/>
          </a:prstGeom>
          <a:noFill/>
          <a:ln w="0">
            <a:noFill/>
          </a:ln>
        </p:spPr>
        <p:txBody>
          <a:bodyPr lIns="90000" rIns="90000" tIns="45000" bIns="45000" anchor="t">
            <a:noAutofit/>
          </a:bodyPr>
          <a:p>
            <a:r>
              <a:rPr b="0" lang="en-US" sz="1800" spc="-1" strike="noStrike">
                <a:latin typeface="Arial"/>
              </a:rPr>
              <a:t>Model Performance</a:t>
            </a:r>
            <a:endParaRPr b="0" lang="en-US" sz="1800" spc="-1" strike="noStrike">
              <a:latin typeface="Arial"/>
            </a:endParaRPr>
          </a:p>
          <a:p>
            <a:r>
              <a:rPr b="0" lang="en-US" sz="1800" spc="-1" strike="noStrike">
                <a:latin typeface="Arial"/>
              </a:rPr>
              <a:t>Evaluation &amp; Explanation</a:t>
            </a:r>
            <a:endParaRPr b="0" lang="en-US" sz="1800" spc="-1" strike="noStrike">
              <a:latin typeface="Arial"/>
            </a:endParaRPr>
          </a:p>
        </p:txBody>
      </p:sp>
      <p:sp>
        <p:nvSpPr>
          <p:cNvPr id="163" name=""/>
          <p:cNvSpPr txBox="1"/>
          <p:nvPr/>
        </p:nvSpPr>
        <p:spPr>
          <a:xfrm>
            <a:off x="8839440" y="4343400"/>
            <a:ext cx="1904760" cy="346320"/>
          </a:xfrm>
          <a:prstGeom prst="rect">
            <a:avLst/>
          </a:prstGeom>
          <a:noFill/>
          <a:ln w="0">
            <a:noFill/>
          </a:ln>
        </p:spPr>
        <p:txBody>
          <a:bodyPr lIns="90000" rIns="90000" tIns="45000" bIns="45000" anchor="t">
            <a:noAutofit/>
          </a:bodyPr>
          <a:p>
            <a:r>
              <a:rPr b="0" lang="en-US" sz="1800" spc="-1" strike="noStrike">
                <a:latin typeface="Arial"/>
              </a:rPr>
              <a:t>Raspberry Pi 4B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Rectangle 8"/>
          <p:cNvSpPr/>
          <p:nvPr/>
        </p:nvSpPr>
        <p:spPr>
          <a:xfrm>
            <a:off x="0" y="0"/>
            <a:ext cx="12190320" cy="6856200"/>
          </a:xfrm>
          <a:prstGeom prst="rect">
            <a:avLst/>
          </a:prstGeom>
          <a:solidFill>
            <a:srgbClr val="0c234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5" name="PlaceHolder 1"/>
          <p:cNvSpPr>
            <a:spLocks noGrp="1"/>
          </p:cNvSpPr>
          <p:nvPr>
            <p:ph/>
          </p:nvPr>
        </p:nvSpPr>
        <p:spPr>
          <a:xfrm>
            <a:off x="347040" y="6480720"/>
            <a:ext cx="11495880" cy="375480"/>
          </a:xfrm>
          <a:prstGeom prst="rect">
            <a:avLst/>
          </a:prstGeom>
          <a:noFill/>
          <a:ln w="0">
            <a:noFill/>
          </a:ln>
        </p:spPr>
        <p:txBody>
          <a:bodyPr lIns="90000" rIns="90000" tIns="45000" bIns="45000" anchor="t">
            <a:noAutofit/>
          </a:bodyPr>
          <a:p>
            <a:pPr algn="ctr">
              <a:lnSpc>
                <a:spcPct val="90000"/>
              </a:lnSpc>
              <a:spcBef>
                <a:spcPts val="1001"/>
              </a:spcBef>
              <a:buNone/>
              <a:tabLst>
                <a:tab algn="l" pos="0"/>
              </a:tabLst>
            </a:pPr>
            <a:r>
              <a:rPr b="0" lang="en-US" sz="1800" spc="-1" strike="noStrike">
                <a:solidFill>
                  <a:srgbClr val="ffffff"/>
                </a:solidFill>
                <a:latin typeface="Arial"/>
              </a:rPr>
              <a:t> </a:t>
            </a:r>
            <a:endParaRPr b="0" lang="en-US" sz="1800" spc="-1" strike="noStrike">
              <a:latin typeface="Arial"/>
            </a:endParaRPr>
          </a:p>
        </p:txBody>
      </p:sp>
      <p:sp>
        <p:nvSpPr>
          <p:cNvPr id="166" name=""/>
          <p:cNvSpPr/>
          <p:nvPr/>
        </p:nvSpPr>
        <p:spPr>
          <a:xfrm>
            <a:off x="5029560" y="2286000"/>
            <a:ext cx="2741400" cy="11415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00" spc="-1" strike="noStrike">
                <a:solidFill>
                  <a:srgbClr val="ffffff"/>
                </a:solidFill>
                <a:latin typeface="Arial"/>
                <a:ea typeface="DejaVu Sans"/>
              </a:rPr>
              <a:t>Thanks</a:t>
            </a:r>
            <a:endParaRPr b="0" lang="en-US" sz="3600" spc="-1" strike="noStrike">
              <a:latin typeface="Arial"/>
            </a:endParaRPr>
          </a:p>
          <a:p>
            <a:pPr>
              <a:lnSpc>
                <a:spcPct val="100000"/>
              </a:lnSpc>
              <a:buNone/>
            </a:pPr>
            <a:endParaRPr b="0" lang="en-US" sz="3600" spc="-1" strike="noStrike">
              <a:latin typeface="Arial"/>
            </a:endParaRPr>
          </a:p>
        </p:txBody>
      </p:sp>
      <p:pic>
        <p:nvPicPr>
          <p:cNvPr id="167" name="" descr=""/>
          <p:cNvPicPr/>
          <p:nvPr/>
        </p:nvPicPr>
        <p:blipFill>
          <a:blip r:embed="rId1"/>
          <a:stretch/>
        </p:blipFill>
        <p:spPr>
          <a:xfrm>
            <a:off x="7576920" y="1143000"/>
            <a:ext cx="3395520" cy="3395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EEB1A569F5B945847AE8D5F41B0AD6" ma:contentTypeVersion="9" ma:contentTypeDescription="Create a new document." ma:contentTypeScope="" ma:versionID="61150cfd308bc0815f47483aace43543">
  <xsd:schema xmlns:xsd="http://www.w3.org/2001/XMLSchema" xmlns:xs="http://www.w3.org/2001/XMLSchema" xmlns:p="http://schemas.microsoft.com/office/2006/metadata/properties" xmlns:ns2="009da255-3a39-4c37-a648-a96b0720b977" xmlns:ns3="82fe6e00-d737-49ac-bfae-29e51574dafa" targetNamespace="http://schemas.microsoft.com/office/2006/metadata/properties" ma:root="true" ma:fieldsID="cbdbe6721a854787322107e80e0b90bd" ns2:_="" ns3:_="">
    <xsd:import namespace="009da255-3a39-4c37-a648-a96b0720b977"/>
    <xsd:import namespace="82fe6e00-d737-49ac-bfae-29e51574d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da255-3a39-4c37-a648-a96b0720b9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fe6e00-d737-49ac-bfae-29e51574daf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909BBA-B786-4E51-84AE-FB0AA73C5646}"/>
</file>

<file path=customXml/itemProps2.xml><?xml version="1.0" encoding="utf-8"?>
<ds:datastoreItem xmlns:ds="http://schemas.openxmlformats.org/officeDocument/2006/customXml" ds:itemID="{8C7EF50E-5EFB-405E-AF9A-A4145532C987}"/>
</file>

<file path=customXml/itemProps3.xml><?xml version="1.0" encoding="utf-8"?>
<ds:datastoreItem xmlns:ds="http://schemas.openxmlformats.org/officeDocument/2006/customXml" ds:itemID="{591A4200-AA6C-452E-8EFA-BFF3E6BE85CD}"/>
</file>

<file path=docProps/app.xml><?xml version="1.0" encoding="utf-8"?>
<Properties xmlns="http://schemas.openxmlformats.org/officeDocument/2006/extended-properties" xmlns:vt="http://schemas.openxmlformats.org/officeDocument/2006/docPropsVTypes">
  <Template>Office Theme</Template>
  <TotalTime>206</TotalTime>
  <Application>LibreOffice/7.3.7.2$Linux_X86_64 LibreOffice_project/30$Build-2</Application>
  <AppVersion>15.0000</AppVersion>
  <Words>24</Words>
  <Paragraphs>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2020-02-12T19:43:58Z</dcterms:created>
  <dc:creator>Mitzi Shipley</dc:creator>
  <dc:description/>
  <dc:language>en-US</dc:language>
  <cp:lastModifiedBy/>
  <dcterms:modified xsi:type="dcterms:W3CDTF">2023-11-01T11:45:13Z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0x010100B5EEB1A569F5B945847AE8D5F41B0AD6</vt:lpwstr>
  </property>
  <property fmtid="{D5CDD505-2E9C-101B-9397-08002B2CF9AE}" pid="3" name="Notes">
    <vt:i4>1</vt:i4>
  </property>
  <property fmtid="{D5CDD505-2E9C-101B-9397-08002B2CF9AE}" pid="4" name="PresentationFormat">
    <vt:lpwstr>Widescreen</vt:lpwstr>
  </property>
  <property fmtid="{D5CDD505-2E9C-101B-9397-08002B2CF9AE}" pid="5" name="Slides">
    <vt:i4>3</vt:i4>
  </property>
</Properties>
</file>