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handoutMasterIdLst>
    <p:handoutMasterId r:id="rId109"/>
  </p:handoutMasterIdLst>
  <p:sldIdLst>
    <p:sldId id="256" r:id="rId2"/>
    <p:sldId id="257" r:id="rId3"/>
    <p:sldId id="258" r:id="rId4"/>
    <p:sldId id="259" r:id="rId5"/>
    <p:sldId id="260" r:id="rId6"/>
    <p:sldId id="261" r:id="rId7"/>
    <p:sldId id="270" r:id="rId8"/>
    <p:sldId id="262" r:id="rId9"/>
    <p:sldId id="263" r:id="rId10"/>
    <p:sldId id="264" r:id="rId11"/>
    <p:sldId id="265" r:id="rId12"/>
    <p:sldId id="266" r:id="rId13"/>
    <p:sldId id="271" r:id="rId14"/>
    <p:sldId id="272" r:id="rId15"/>
    <p:sldId id="273" r:id="rId16"/>
    <p:sldId id="274" r:id="rId17"/>
    <p:sldId id="286" r:id="rId18"/>
    <p:sldId id="276" r:id="rId19"/>
    <p:sldId id="287" r:id="rId20"/>
    <p:sldId id="278" r:id="rId21"/>
    <p:sldId id="279" r:id="rId22"/>
    <p:sldId id="282" r:id="rId23"/>
    <p:sldId id="283" r:id="rId24"/>
    <p:sldId id="284" r:id="rId25"/>
    <p:sldId id="289" r:id="rId26"/>
    <p:sldId id="290" r:id="rId27"/>
    <p:sldId id="291" r:id="rId28"/>
    <p:sldId id="301" r:id="rId29"/>
    <p:sldId id="297" r:id="rId30"/>
    <p:sldId id="298" r:id="rId31"/>
    <p:sldId id="299" r:id="rId32"/>
    <p:sldId id="300" r:id="rId33"/>
    <p:sldId id="311" r:id="rId34"/>
    <p:sldId id="292" r:id="rId35"/>
    <p:sldId id="303" r:id="rId36"/>
    <p:sldId id="304" r:id="rId37"/>
    <p:sldId id="305" r:id="rId38"/>
    <p:sldId id="293" r:id="rId39"/>
    <p:sldId id="306" r:id="rId40"/>
    <p:sldId id="307" r:id="rId41"/>
    <p:sldId id="308" r:id="rId42"/>
    <p:sldId id="309" r:id="rId43"/>
    <p:sldId id="294" r:id="rId44"/>
    <p:sldId id="295" r:id="rId45"/>
    <p:sldId id="296" r:id="rId46"/>
    <p:sldId id="312" r:id="rId47"/>
    <p:sldId id="313" r:id="rId48"/>
    <p:sldId id="314" r:id="rId49"/>
    <p:sldId id="315" r:id="rId50"/>
    <p:sldId id="316" r:id="rId51"/>
    <p:sldId id="317" r:id="rId52"/>
    <p:sldId id="319" r:id="rId53"/>
    <p:sldId id="321" r:id="rId54"/>
    <p:sldId id="322" r:id="rId55"/>
    <p:sldId id="323" r:id="rId56"/>
    <p:sldId id="324" r:id="rId57"/>
    <p:sldId id="325" r:id="rId58"/>
    <p:sldId id="327" r:id="rId59"/>
    <p:sldId id="328" r:id="rId60"/>
    <p:sldId id="329" r:id="rId61"/>
    <p:sldId id="330" r:id="rId62"/>
    <p:sldId id="331" r:id="rId63"/>
    <p:sldId id="333" r:id="rId64"/>
    <p:sldId id="343" r:id="rId65"/>
    <p:sldId id="344" r:id="rId66"/>
    <p:sldId id="345" r:id="rId67"/>
    <p:sldId id="346" r:id="rId68"/>
    <p:sldId id="347" r:id="rId69"/>
    <p:sldId id="348" r:id="rId70"/>
    <p:sldId id="349" r:id="rId71"/>
    <p:sldId id="350" r:id="rId72"/>
    <p:sldId id="352" r:id="rId73"/>
    <p:sldId id="354" r:id="rId74"/>
    <p:sldId id="355" r:id="rId75"/>
    <p:sldId id="356" r:id="rId76"/>
    <p:sldId id="334" r:id="rId77"/>
    <p:sldId id="335" r:id="rId78"/>
    <p:sldId id="336" r:id="rId79"/>
    <p:sldId id="357" r:id="rId80"/>
    <p:sldId id="358" r:id="rId81"/>
    <p:sldId id="359" r:id="rId82"/>
    <p:sldId id="360" r:id="rId83"/>
    <p:sldId id="361" r:id="rId84"/>
    <p:sldId id="368" r:id="rId85"/>
    <p:sldId id="362" r:id="rId86"/>
    <p:sldId id="363" r:id="rId87"/>
    <p:sldId id="364" r:id="rId88"/>
    <p:sldId id="365" r:id="rId89"/>
    <p:sldId id="366" r:id="rId90"/>
    <p:sldId id="367" r:id="rId91"/>
    <p:sldId id="337" r:id="rId92"/>
    <p:sldId id="338" r:id="rId93"/>
    <p:sldId id="369" r:id="rId94"/>
    <p:sldId id="370" r:id="rId95"/>
    <p:sldId id="380" r:id="rId96"/>
    <p:sldId id="371" r:id="rId97"/>
    <p:sldId id="372" r:id="rId98"/>
    <p:sldId id="373" r:id="rId99"/>
    <p:sldId id="381" r:id="rId100"/>
    <p:sldId id="374" r:id="rId101"/>
    <p:sldId id="375" r:id="rId102"/>
    <p:sldId id="377" r:id="rId103"/>
    <p:sldId id="378" r:id="rId104"/>
    <p:sldId id="382" r:id="rId105"/>
    <p:sldId id="340" r:id="rId106"/>
    <p:sldId id="341" r:id="rId107"/>
    <p:sldId id="342" r:id="rId108"/>
  </p:sldIdLst>
  <p:sldSz cx="9144000" cy="6858000" type="screen4x3"/>
  <p:notesSz cx="7102475" cy="9388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79" autoAdjust="0"/>
    <p:restoredTop sz="94667" autoAdjust="0"/>
  </p:normalViewPr>
  <p:slideViewPr>
    <p:cSldViewPr>
      <p:cViewPr varScale="1">
        <p:scale>
          <a:sx n="76" d="100"/>
          <a:sy n="76" d="100"/>
        </p:scale>
        <p:origin x="1470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110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handoutMaster" Target="handoutMasters/handoutMaster1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46942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092" y="0"/>
            <a:ext cx="3077739" cy="46942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/>
            </a:lvl1pPr>
          </a:lstStyle>
          <a:p>
            <a:fld id="{B30A61B1-7DC2-4510-A16A-DCA60B4B994A}" type="datetimeFigureOut">
              <a:rPr lang="en-US" smtClean="0"/>
              <a:t>7/1/2013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917422"/>
            <a:ext cx="3077739" cy="469424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092" y="8917422"/>
            <a:ext cx="3077739" cy="469424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/>
            </a:lvl1pPr>
          </a:lstStyle>
          <a:p>
            <a:fld id="{01A1674A-B40B-4EAE-B870-5B005FE76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0416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3F57F615-55C3-4F4F-83D6-4B35940FA14F}" type="datetimeFigureOut">
              <a:rPr lang="en-US" smtClean="0"/>
              <a:t>7/1/2013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3FC66D34-CC65-407E-82FD-7985EFADA229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7F615-55C3-4F4F-83D6-4B35940FA14F}" type="datetimeFigureOut">
              <a:rPr lang="en-US" smtClean="0"/>
              <a:t>7/1/2013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66D34-CC65-407E-82FD-7985EFADA2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7F615-55C3-4F4F-83D6-4B35940FA14F}" type="datetimeFigureOut">
              <a:rPr lang="en-US" smtClean="0"/>
              <a:t>7/1/2013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66D34-CC65-407E-82FD-7985EFADA22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7F615-55C3-4F4F-83D6-4B35940FA14F}" type="datetimeFigureOut">
              <a:rPr lang="en-US" smtClean="0"/>
              <a:t>7/1/2013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66D34-CC65-407E-82FD-7985EFADA22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3F57F615-55C3-4F4F-83D6-4B35940FA14F}" type="datetimeFigureOut">
              <a:rPr lang="en-US" smtClean="0"/>
              <a:t>7/1/2013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3FC66D34-CC65-407E-82FD-7985EFADA22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5438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7F615-55C3-4F4F-83D6-4B35940FA14F}" type="datetimeFigureOut">
              <a:rPr lang="en-US" smtClean="0"/>
              <a:t>7/1/2013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66D34-CC65-407E-82FD-7985EFADA22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5438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7F615-55C3-4F4F-83D6-4B35940FA14F}" type="datetimeFigureOut">
              <a:rPr lang="en-US" smtClean="0"/>
              <a:t>7/1/2013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66D34-CC65-407E-82FD-7985EFADA22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5438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7F615-55C3-4F4F-83D6-4B35940FA14F}" type="datetimeFigureOut">
              <a:rPr lang="en-US" smtClean="0"/>
              <a:t>7/1/2013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66D34-CC65-407E-82FD-7985EFADA22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7F615-55C3-4F4F-83D6-4B35940FA14F}" type="datetimeFigureOut">
              <a:rPr lang="en-US" smtClean="0"/>
              <a:t>7/1/2013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66D34-CC65-407E-82FD-7985EFADA22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7F615-55C3-4F4F-83D6-4B35940FA14F}" type="datetimeFigureOut">
              <a:rPr lang="en-US" smtClean="0"/>
              <a:t>7/1/2013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66D34-CC65-407E-82FD-7985EFADA22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7F615-55C3-4F4F-83D6-4B35940FA14F}" type="datetimeFigureOut">
              <a:rPr lang="en-US" smtClean="0"/>
              <a:t>7/1/2013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66D34-CC65-407E-82FD-7985EFADA22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5438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F57F615-55C3-4F4F-83D6-4B35940FA14F}" type="datetimeFigureOut">
              <a:rPr lang="en-US" smtClean="0"/>
              <a:t>7/1/2013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FC66D34-CC65-407E-82FD-7985EFADA229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400" y="152400"/>
            <a:ext cx="838200" cy="838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craig108/JavaClass_2013_Summer" TargetMode="External"/><Relationship Id="rId2" Type="http://schemas.openxmlformats.org/officeDocument/2006/relationships/hyperlink" Target="http://github.com/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alormen.com/applesoft" TargetMode="Externa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Introduction to Java Programming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Brian Craig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86813"/>
            <a:ext cx="3000375" cy="30003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50950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Choosing a Java Programming Tool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Java Development Kit (JDK)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NetBeans</a:t>
            </a:r>
            <a:r>
              <a:rPr lang="en-US" dirty="0" smtClean="0"/>
              <a:t> Integrated Development Environment (IDE)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5892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Naming a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Sometimes you need to have a loop inside a loop</a:t>
            </a:r>
          </a:p>
          <a:p>
            <a:r>
              <a:rPr lang="en-US" dirty="0" smtClean="0"/>
              <a:t>You may want to exit both loops as once</a:t>
            </a:r>
          </a:p>
          <a:p>
            <a:r>
              <a:rPr lang="en-US" dirty="0" smtClean="0"/>
              <a:t>You need to use a label for the loop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3996" b="2122"/>
          <a:stretch/>
        </p:blipFill>
        <p:spPr>
          <a:xfrm>
            <a:off x="1628775" y="2667000"/>
            <a:ext cx="5886450" cy="3581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604582" y="2895600"/>
            <a:ext cx="1220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Loop Label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7" name="Straight Arrow Connector 6"/>
          <p:cNvCxnSpPr>
            <a:stCxn id="5" idx="1"/>
          </p:cNvCxnSpPr>
          <p:nvPr/>
        </p:nvCxnSpPr>
        <p:spPr>
          <a:xfrm flipH="1">
            <a:off x="3200400" y="3080266"/>
            <a:ext cx="3404182" cy="4132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5" idx="2"/>
          </p:cNvCxnSpPr>
          <p:nvPr/>
        </p:nvCxnSpPr>
        <p:spPr>
          <a:xfrm flipH="1">
            <a:off x="5181600" y="3264932"/>
            <a:ext cx="2033085" cy="176426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9994503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 “for”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"for" loops can have more that one index </a:t>
            </a:r>
            <a:r>
              <a:rPr lang="en-US" dirty="0" smtClean="0"/>
              <a:t>value</a:t>
            </a:r>
          </a:p>
          <a:p>
            <a:pPr lvl="1"/>
            <a:r>
              <a:rPr lang="en-US" dirty="0" smtClean="0"/>
              <a:t>There </a:t>
            </a:r>
            <a:r>
              <a:rPr lang="en-US" dirty="0"/>
              <a:t>are 2 </a:t>
            </a:r>
            <a:r>
              <a:rPr lang="en-US" dirty="0" smtClean="0"/>
              <a:t>indexes</a:t>
            </a:r>
            <a:r>
              <a:rPr lang="en-US" dirty="0"/>
              <a:t>, </a:t>
            </a:r>
            <a:r>
              <a:rPr lang="en-US" dirty="0" err="1"/>
              <a:t>i</a:t>
            </a:r>
            <a:r>
              <a:rPr lang="en-US" dirty="0"/>
              <a:t> and </a:t>
            </a:r>
            <a:r>
              <a:rPr lang="en-US" dirty="0" smtClean="0"/>
              <a:t>j</a:t>
            </a:r>
          </a:p>
          <a:p>
            <a:pPr lvl="1"/>
            <a:r>
              <a:rPr lang="en-US" dirty="0" smtClean="0"/>
              <a:t>Both </a:t>
            </a:r>
            <a:r>
              <a:rPr lang="en-US" dirty="0"/>
              <a:t>are initialized to </a:t>
            </a:r>
            <a:r>
              <a:rPr lang="en-US" dirty="0" smtClean="0"/>
              <a:t>0</a:t>
            </a:r>
          </a:p>
          <a:p>
            <a:pPr lvl="1"/>
            <a:r>
              <a:rPr lang="en-US" dirty="0" smtClean="0"/>
              <a:t>Both are </a:t>
            </a:r>
            <a:r>
              <a:rPr lang="en-US" dirty="0"/>
              <a:t>used in the </a:t>
            </a:r>
            <a:r>
              <a:rPr lang="en-US" dirty="0" smtClean="0"/>
              <a:t>conditional</a:t>
            </a:r>
          </a:p>
          <a:p>
            <a:pPr lvl="1"/>
            <a:r>
              <a:rPr lang="en-US" dirty="0" smtClean="0"/>
              <a:t>Both </a:t>
            </a:r>
            <a:r>
              <a:rPr lang="en-US" dirty="0"/>
              <a:t>are incremented each time through </a:t>
            </a:r>
            <a:r>
              <a:rPr lang="en-US" dirty="0" smtClean="0"/>
              <a:t>the loop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562" y="3505200"/>
            <a:ext cx="7000875" cy="1614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509369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569608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738363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Read the pages </a:t>
            </a:r>
            <a:r>
              <a:rPr lang="en-US" dirty="0" smtClean="0"/>
              <a:t>102-104 (Test Your Computer Speed)</a:t>
            </a:r>
            <a:endParaRPr lang="en-US" dirty="0" smtClean="0"/>
          </a:p>
          <a:p>
            <a:pPr lvl="1"/>
            <a:r>
              <a:rPr lang="en-US" dirty="0" smtClean="0"/>
              <a:t>Copy the program and run it</a:t>
            </a:r>
          </a:p>
          <a:p>
            <a:pPr lvl="1"/>
            <a:r>
              <a:rPr lang="en-US" dirty="0" smtClean="0"/>
              <a:t>Make sure you understand how </a:t>
            </a:r>
            <a:r>
              <a:rPr lang="en-US" dirty="0" smtClean="0"/>
              <a:t>the loop works</a:t>
            </a:r>
            <a:endParaRPr lang="en-US" dirty="0" smtClean="0"/>
          </a:p>
          <a:p>
            <a:r>
              <a:rPr lang="en-US" dirty="0" smtClean="0"/>
              <a:t>Change your </a:t>
            </a:r>
            <a:r>
              <a:rPr lang="en-US" dirty="0" err="1" smtClean="0"/>
              <a:t>SecretWord</a:t>
            </a:r>
            <a:r>
              <a:rPr lang="en-US" dirty="0" smtClean="0"/>
              <a:t> program so that: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 smtClean="0"/>
              <a:t>Instead of using </a:t>
            </a:r>
            <a:r>
              <a:rPr lang="en-US" dirty="0" err="1" smtClean="0"/>
              <a:t>args</a:t>
            </a:r>
            <a:r>
              <a:rPr lang="en-US" dirty="0" smtClean="0"/>
              <a:t>[0], it uses the following to read the guess from the user:</a:t>
            </a:r>
          </a:p>
          <a:p>
            <a:pPr marL="548640" lvl="2" indent="0">
              <a:buNone/>
            </a:pPr>
            <a:r>
              <a:rPr lang="en-US" dirty="0"/>
              <a:t>	</a:t>
            </a:r>
            <a:r>
              <a:rPr lang="en-US" dirty="0" smtClean="0"/>
              <a:t>Scanner</a:t>
            </a:r>
            <a:r>
              <a:rPr lang="en-US" dirty="0"/>
              <a:t> </a:t>
            </a:r>
            <a:r>
              <a:rPr lang="en-US" dirty="0" err="1" smtClean="0"/>
              <a:t>readUserInput</a:t>
            </a:r>
            <a:r>
              <a:rPr lang="en-US" dirty="0" smtClean="0"/>
              <a:t> = new</a:t>
            </a:r>
            <a:r>
              <a:rPr lang="en-US" dirty="0"/>
              <a:t> Scanner(System.in); </a:t>
            </a:r>
            <a:endParaRPr lang="en-US" dirty="0" smtClean="0"/>
          </a:p>
          <a:p>
            <a:pPr marL="548640" lvl="2" indent="0" algn="ctr">
              <a:buNone/>
            </a:pPr>
            <a:r>
              <a:rPr lang="en-US" dirty="0" smtClean="0"/>
              <a:t>-- and --</a:t>
            </a:r>
          </a:p>
          <a:p>
            <a:pPr marL="548640" lvl="2" indent="0">
              <a:buNone/>
            </a:pPr>
            <a:r>
              <a:rPr lang="en-US" dirty="0"/>
              <a:t> </a:t>
            </a:r>
            <a:r>
              <a:rPr lang="en-US" dirty="0" smtClean="0"/>
              <a:t>	</a:t>
            </a:r>
            <a:r>
              <a:rPr lang="en-US" dirty="0" err="1" smtClean="0"/>
              <a:t>System.out.print</a:t>
            </a:r>
            <a:r>
              <a:rPr lang="en-US" dirty="0"/>
              <a:t>( "Enter your guess: " ); </a:t>
            </a:r>
            <a:endParaRPr lang="en-US" dirty="0"/>
          </a:p>
          <a:p>
            <a:pPr marL="548640" lvl="2" indent="0">
              <a:buNone/>
            </a:pPr>
            <a:r>
              <a:rPr lang="en-US" dirty="0" smtClean="0"/>
              <a:t>	</a:t>
            </a:r>
            <a:r>
              <a:rPr lang="en-US" dirty="0" smtClean="0"/>
              <a:t>String</a:t>
            </a:r>
            <a:r>
              <a:rPr lang="en-US" dirty="0"/>
              <a:t> </a:t>
            </a:r>
            <a:r>
              <a:rPr lang="en-US" dirty="0" smtClean="0"/>
              <a:t>guess = </a:t>
            </a:r>
            <a:r>
              <a:rPr lang="en-US" dirty="0" err="1" smtClean="0"/>
              <a:t>readUserInput.nextLine</a:t>
            </a:r>
            <a:r>
              <a:rPr lang="en-US" dirty="0" smtClean="0"/>
              <a:t>();</a:t>
            </a:r>
            <a:r>
              <a:rPr lang="en-US" dirty="0"/>
              <a:t>  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 smtClean="0"/>
              <a:t>Loop until the user guesses the </a:t>
            </a:r>
            <a:r>
              <a:rPr lang="en-US" smtClean="0"/>
              <a:t>right answer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621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Hour 9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Storing Information with Arrays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820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00306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 numCol="2">
            <a:normAutofit fontScale="62500" lnSpcReduction="20000"/>
          </a:bodyPr>
          <a:lstStyle/>
          <a:p>
            <a:r>
              <a:rPr lang="en-US" dirty="0" smtClean="0"/>
              <a:t>Keywords</a:t>
            </a:r>
          </a:p>
          <a:p>
            <a:pPr lvl="1"/>
            <a:r>
              <a:rPr lang="en-US" dirty="0" smtClean="0"/>
              <a:t>class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extends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final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import</a:t>
            </a:r>
          </a:p>
          <a:p>
            <a:pPr lvl="1"/>
            <a:r>
              <a:rPr lang="en-US" dirty="0" smtClean="0"/>
              <a:t>public</a:t>
            </a:r>
          </a:p>
          <a:p>
            <a:pPr lvl="1"/>
            <a:r>
              <a:rPr lang="en-US" dirty="0" smtClean="0"/>
              <a:t>static</a:t>
            </a:r>
          </a:p>
          <a:p>
            <a:pPr lvl="1"/>
            <a:r>
              <a:rPr lang="en-US" dirty="0" smtClean="0"/>
              <a:t>void</a:t>
            </a:r>
          </a:p>
          <a:p>
            <a:r>
              <a:rPr lang="en-US" dirty="0" smtClean="0"/>
              <a:t>Special characters</a:t>
            </a:r>
          </a:p>
          <a:p>
            <a:pPr lvl="1"/>
            <a:r>
              <a:rPr lang="en-US" dirty="0" smtClean="0"/>
              <a:t>( )</a:t>
            </a:r>
          </a:p>
          <a:p>
            <a:pPr lvl="1"/>
            <a:r>
              <a:rPr lang="en-US" dirty="0" smtClean="0"/>
              <a:t>{ }</a:t>
            </a:r>
          </a:p>
          <a:p>
            <a:pPr lvl="1"/>
            <a:r>
              <a:rPr lang="en-US" dirty="0" smtClean="0"/>
              <a:t>[ ]</a:t>
            </a:r>
          </a:p>
          <a:p>
            <a:r>
              <a:rPr lang="en-US" dirty="0" smtClean="0"/>
              <a:t>Operators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=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+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-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*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/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%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++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--</a:t>
            </a:r>
          </a:p>
          <a:p>
            <a:r>
              <a:rPr lang="en-US" dirty="0" smtClean="0"/>
              <a:t>Types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boolean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byte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>
                <a:solidFill>
                  <a:srgbClr val="FF0000"/>
                </a:solidFill>
              </a:rPr>
              <a:t>char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double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float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>
                <a:solidFill>
                  <a:srgbClr val="FF0000"/>
                </a:solidFill>
              </a:rPr>
              <a:t>Graphics</a:t>
            </a:r>
          </a:p>
          <a:p>
            <a:pPr lvl="1"/>
            <a:r>
              <a:rPr lang="en-US" dirty="0" err="1" smtClean="0">
                <a:solidFill>
                  <a:srgbClr val="FF0000"/>
                </a:solidFill>
              </a:rPr>
              <a:t>int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>
                <a:solidFill>
                  <a:srgbClr val="FF0000"/>
                </a:solidFill>
              </a:rPr>
              <a:t>long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short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 smtClean="0"/>
              <a:t>String</a:t>
            </a:r>
          </a:p>
          <a:p>
            <a:r>
              <a:rPr lang="en-US" dirty="0" smtClean="0"/>
              <a:t>API Calls</a:t>
            </a: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Graphics.drawString</a:t>
            </a:r>
            <a:r>
              <a:rPr lang="en-US" dirty="0">
                <a:solidFill>
                  <a:srgbClr val="FF0000"/>
                </a:solidFill>
              </a:rPr>
              <a:t>()</a:t>
            </a:r>
          </a:p>
          <a:p>
            <a:pPr lvl="1"/>
            <a:r>
              <a:rPr lang="en-US" dirty="0" err="1" smtClean="0">
                <a:solidFill>
                  <a:srgbClr val="FF0000"/>
                </a:solidFill>
              </a:rPr>
              <a:t>Integer.decode</a:t>
            </a:r>
            <a:r>
              <a:rPr lang="en-US" dirty="0" smtClean="0">
                <a:solidFill>
                  <a:srgbClr val="FF0000"/>
                </a:solidFill>
              </a:rPr>
              <a:t>()</a:t>
            </a:r>
          </a:p>
          <a:p>
            <a:pPr lvl="1"/>
            <a:r>
              <a:rPr lang="en-US" dirty="0" err="1" smtClean="0">
                <a:solidFill>
                  <a:srgbClr val="FF0000"/>
                </a:solidFill>
              </a:rPr>
              <a:t>Math.sqrt</a:t>
            </a:r>
            <a:r>
              <a:rPr lang="en-US" dirty="0" smtClean="0">
                <a:solidFill>
                  <a:srgbClr val="FF0000"/>
                </a:solidFill>
              </a:rPr>
              <a:t>()</a:t>
            </a:r>
          </a:p>
          <a:p>
            <a:pPr lvl="1"/>
            <a:r>
              <a:rPr lang="en-US" dirty="0" err="1" smtClean="0"/>
              <a:t>System.out.println</a:t>
            </a:r>
            <a:r>
              <a:rPr lang="en-US" dirty="0" smtClean="0"/>
              <a:t>()</a:t>
            </a:r>
          </a:p>
          <a:p>
            <a:pPr lvl="1"/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5998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a Java Development Tool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Use the provided CD</a:t>
            </a:r>
          </a:p>
          <a:p>
            <a:endParaRPr lang="en-US" dirty="0" smtClean="0"/>
          </a:p>
          <a:p>
            <a:r>
              <a:rPr lang="en-US" dirty="0" smtClean="0"/>
              <a:t>Install JDK on your PC</a:t>
            </a:r>
          </a:p>
          <a:p>
            <a:pPr lvl="1"/>
            <a:r>
              <a:rPr lang="en-US" dirty="0" smtClean="0"/>
              <a:t>Try 64-bit version first</a:t>
            </a:r>
          </a:p>
          <a:p>
            <a:pPr lvl="1"/>
            <a:r>
              <a:rPr lang="en-US" dirty="0" smtClean="0"/>
              <a:t>If it does not work, use x86 version</a:t>
            </a:r>
          </a:p>
          <a:p>
            <a:endParaRPr lang="en-US" dirty="0"/>
          </a:p>
          <a:p>
            <a:r>
              <a:rPr lang="en-US" dirty="0" smtClean="0"/>
              <a:t>Install </a:t>
            </a:r>
            <a:r>
              <a:rPr lang="en-US" dirty="0" err="1" smtClean="0"/>
              <a:t>Netbeans</a:t>
            </a:r>
            <a:r>
              <a:rPr lang="en-US" dirty="0" smtClean="0"/>
              <a:t> on you PC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935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Concept of Programming – Giving instructions</a:t>
            </a:r>
          </a:p>
          <a:p>
            <a:endParaRPr lang="en-US" dirty="0"/>
          </a:p>
          <a:p>
            <a:r>
              <a:rPr lang="en-US" dirty="0" smtClean="0"/>
              <a:t>Installed JDK and </a:t>
            </a:r>
            <a:r>
              <a:rPr lang="en-US" dirty="0" err="1" smtClean="0"/>
              <a:t>Netbeans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951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Hour 2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Writing Your First Program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065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Need To Write Programs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Netbeans</a:t>
            </a:r>
            <a:r>
              <a:rPr lang="en-US" dirty="0" smtClean="0"/>
              <a:t> IDE</a:t>
            </a:r>
          </a:p>
          <a:p>
            <a:r>
              <a:rPr lang="en-US" dirty="0" smtClean="0"/>
              <a:t>Source code (Text) editor</a:t>
            </a:r>
          </a:p>
          <a:p>
            <a:r>
              <a:rPr lang="en-US" dirty="0" smtClean="0"/>
              <a:t>Simple text files – can open in Notepad</a:t>
            </a:r>
          </a:p>
          <a:p>
            <a:r>
              <a:rPr lang="en-US" dirty="0" smtClean="0"/>
              <a:t>Color highlights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183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Project for This Class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We need to create a project for this class</a:t>
            </a:r>
          </a:p>
          <a:p>
            <a:r>
              <a:rPr lang="en-US" dirty="0" smtClean="0"/>
              <a:t>All our programs will go into this project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dirty="0" smtClean="0"/>
              <a:t>Open </a:t>
            </a:r>
            <a:r>
              <a:rPr lang="en-US" dirty="0" err="1" smtClean="0"/>
              <a:t>Netbeans</a:t>
            </a:r>
            <a:endParaRPr lang="en-US" dirty="0" smtClean="0"/>
          </a:p>
          <a:p>
            <a:pPr marL="788670" lvl="1" indent="-514350">
              <a:buFont typeface="+mj-lt"/>
              <a:buAutoNum type="arabicPeriod"/>
            </a:pPr>
            <a:r>
              <a:rPr lang="en-US" dirty="0" smtClean="0"/>
              <a:t>Select File &gt; New Project</a:t>
            </a:r>
          </a:p>
          <a:p>
            <a:pPr marL="1062990" lvl="2" indent="-514350">
              <a:buFont typeface="+mj-lt"/>
              <a:buAutoNum type="arabicPeriod"/>
            </a:pPr>
            <a:r>
              <a:rPr lang="en-US" dirty="0" smtClean="0"/>
              <a:t>Category: Java</a:t>
            </a:r>
          </a:p>
          <a:p>
            <a:pPr marL="1062990" lvl="2" indent="-514350">
              <a:buFont typeface="+mj-lt"/>
              <a:buAutoNum type="arabicPeriod"/>
            </a:pPr>
            <a:r>
              <a:rPr lang="en-US" dirty="0" smtClean="0"/>
              <a:t>Project: Java Application</a:t>
            </a:r>
          </a:p>
          <a:p>
            <a:pPr marL="1062990" lvl="2" indent="-514350">
              <a:buFont typeface="+mj-lt"/>
              <a:buAutoNum type="arabicPeriod"/>
            </a:pPr>
            <a:r>
              <a:rPr lang="en-US" dirty="0" smtClean="0"/>
              <a:t>Click Next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dirty="0" smtClean="0"/>
              <a:t>Project Name: Java24</a:t>
            </a:r>
          </a:p>
          <a:p>
            <a:pPr marL="1062990" lvl="2" indent="-514350">
              <a:buFont typeface="+mj-lt"/>
              <a:buAutoNum type="arabicPeriod"/>
            </a:pPr>
            <a:r>
              <a:rPr lang="en-US" dirty="0" smtClean="0"/>
              <a:t>Deselect “Create Main Class”</a:t>
            </a:r>
          </a:p>
          <a:p>
            <a:pPr marL="1062990" lvl="2" indent="-514350">
              <a:buFont typeface="+mj-lt"/>
              <a:buAutoNum type="arabicPeriod"/>
            </a:pPr>
            <a:r>
              <a:rPr lang="en-US" dirty="0" smtClean="0"/>
              <a:t>Click Finish</a:t>
            </a:r>
          </a:p>
          <a:p>
            <a:pPr marL="1062990" lvl="2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0484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Beginning the “Hello World” Program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Our first program will simply print “Hello World” on the screen</a:t>
            </a:r>
          </a:p>
          <a:p>
            <a:r>
              <a:rPr lang="en-US" dirty="0" smtClean="0"/>
              <a:t>Add a new program to the Java24 Project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 smtClean="0"/>
              <a:t>File &gt; New File</a:t>
            </a:r>
          </a:p>
          <a:p>
            <a:pPr marL="1005840" lvl="2" indent="-457200">
              <a:buFont typeface="+mj-lt"/>
              <a:buAutoNum type="arabicPeriod"/>
            </a:pPr>
            <a:r>
              <a:rPr lang="en-US" dirty="0" smtClean="0"/>
              <a:t>Project: Java24</a:t>
            </a:r>
          </a:p>
          <a:p>
            <a:pPr marL="1005840" lvl="2" indent="-457200">
              <a:buFont typeface="+mj-lt"/>
              <a:buAutoNum type="arabicPeriod"/>
            </a:pPr>
            <a:r>
              <a:rPr lang="en-US" dirty="0" smtClean="0"/>
              <a:t>Categories: Java</a:t>
            </a:r>
          </a:p>
          <a:p>
            <a:pPr marL="1005840" lvl="2" indent="-457200">
              <a:buFont typeface="+mj-lt"/>
              <a:buAutoNum type="arabicPeriod"/>
            </a:pPr>
            <a:r>
              <a:rPr lang="en-US" dirty="0" smtClean="0"/>
              <a:t>File Types: Empty Java File</a:t>
            </a:r>
          </a:p>
          <a:p>
            <a:pPr marL="1005840" lvl="2" indent="-457200">
              <a:buFont typeface="+mj-lt"/>
              <a:buAutoNum type="arabicPeriod"/>
            </a:pPr>
            <a:r>
              <a:rPr lang="en-US" dirty="0" smtClean="0"/>
              <a:t>Click Next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 smtClean="0"/>
              <a:t>Name and Location</a:t>
            </a:r>
          </a:p>
          <a:p>
            <a:pPr marL="1005840" lvl="2" indent="-457200">
              <a:buFont typeface="+mj-lt"/>
              <a:buAutoNum type="arabicPeriod"/>
            </a:pPr>
            <a:r>
              <a:rPr lang="en-US" dirty="0" smtClean="0"/>
              <a:t>Name: </a:t>
            </a:r>
            <a:r>
              <a:rPr lang="en-US" dirty="0" err="1" smtClean="0"/>
              <a:t>HelloWorld</a:t>
            </a:r>
            <a:endParaRPr lang="en-US" dirty="0" smtClean="0"/>
          </a:p>
          <a:p>
            <a:pPr marL="1005840" lvl="2" indent="-457200">
              <a:buFont typeface="+mj-lt"/>
              <a:buAutoNum type="arabicPeriod"/>
            </a:pPr>
            <a:r>
              <a:rPr lang="en-US" dirty="0" smtClean="0"/>
              <a:t>Package: &lt;blank&gt;</a:t>
            </a:r>
          </a:p>
          <a:p>
            <a:pPr marL="1005840" lvl="2" indent="-457200">
              <a:buFont typeface="+mj-lt"/>
              <a:buAutoNum type="arabicPeriod"/>
            </a:pPr>
            <a:r>
              <a:rPr lang="en-US" dirty="0" smtClean="0"/>
              <a:t>Note created file name (HelloWorld.java)</a:t>
            </a:r>
          </a:p>
          <a:p>
            <a:pPr marL="1005840" lvl="2" indent="-457200">
              <a:buFont typeface="+mj-lt"/>
              <a:buAutoNum type="arabicPeriod"/>
            </a:pPr>
            <a:r>
              <a:rPr lang="en-US" dirty="0" smtClean="0"/>
              <a:t>Click Finish</a:t>
            </a:r>
          </a:p>
        </p:txBody>
      </p:sp>
    </p:spTree>
    <p:extLst>
      <p:ext uri="{BB962C8B-B14F-4D97-AF65-F5344CB8AC3E}">
        <p14:creationId xmlns:p14="http://schemas.microsoft.com/office/powerpoint/2010/main" val="3631166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/>
          <p:cNvPicPr>
            <a:picLocks noGrp="1" noChangeAspect="1" noChangeArrowheads="1"/>
          </p:cNvPicPr>
          <p:nvPr>
            <p:ph sz="quarter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00" t="11334" b="32000"/>
          <a:stretch/>
        </p:blipFill>
        <p:spPr bwMode="auto">
          <a:xfrm>
            <a:off x="457200" y="1814081"/>
            <a:ext cx="8229600" cy="374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class Statement</a:t>
            </a:r>
          </a:p>
        </p:txBody>
      </p:sp>
      <p:sp>
        <p:nvSpPr>
          <p:cNvPr id="8" name="Rectangular Callout 7"/>
          <p:cNvSpPr/>
          <p:nvPr/>
        </p:nvSpPr>
        <p:spPr>
          <a:xfrm>
            <a:off x="1066800" y="2438400"/>
            <a:ext cx="2362200" cy="914400"/>
          </a:xfrm>
          <a:prstGeom prst="wedgeRectCallout">
            <a:avLst>
              <a:gd name="adj1" fmla="val 4141"/>
              <a:gd name="adj2" fmla="val 93146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Gives your class (program) a name: </a:t>
            </a:r>
            <a:r>
              <a:rPr lang="en-US" dirty="0" err="1">
                <a:solidFill>
                  <a:schemeClr val="tx1"/>
                </a:solidFill>
              </a:rPr>
              <a:t>HelloWorld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ular Callout 6"/>
          <p:cNvSpPr/>
          <p:nvPr/>
        </p:nvSpPr>
        <p:spPr>
          <a:xfrm>
            <a:off x="5867400" y="2438400"/>
            <a:ext cx="2362200" cy="914400"/>
          </a:xfrm>
          <a:prstGeom prst="wedgeRectCallout">
            <a:avLst>
              <a:gd name="adj1" fmla="val -186285"/>
              <a:gd name="adj2" fmla="val -11008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In Java class name always matches the file name</a:t>
            </a:r>
          </a:p>
        </p:txBody>
      </p:sp>
    </p:spTree>
    <p:extLst>
      <p:ext uri="{BB962C8B-B14F-4D97-AF65-F5344CB8AC3E}">
        <p14:creationId xmlns:p14="http://schemas.microsoft.com/office/powerpoint/2010/main" val="1642368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the main Statement Does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The main part of the program begins here</a:t>
            </a:r>
          </a:p>
          <a:p>
            <a:pPr lvl="1"/>
            <a:r>
              <a:rPr lang="en-US" dirty="0" smtClean="0"/>
              <a:t>Programs always start with main</a:t>
            </a:r>
          </a:p>
          <a:p>
            <a:r>
              <a:rPr lang="en-US" dirty="0" smtClean="0"/>
              <a:t>Exceptions: applets and servlets</a:t>
            </a:r>
          </a:p>
          <a:p>
            <a:pPr lvl="1"/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00" t="12000" b="32000"/>
          <a:stretch/>
        </p:blipFill>
        <p:spPr bwMode="auto">
          <a:xfrm>
            <a:off x="457200" y="1836102"/>
            <a:ext cx="8229600" cy="3703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ular Callout 7"/>
          <p:cNvSpPr/>
          <p:nvPr/>
        </p:nvSpPr>
        <p:spPr>
          <a:xfrm>
            <a:off x="1066800" y="2438400"/>
            <a:ext cx="2362200" cy="914400"/>
          </a:xfrm>
          <a:prstGeom prst="wedgeRectCallout">
            <a:avLst>
              <a:gd name="adj1" fmla="val 25369"/>
              <a:gd name="adj2" fmla="val 114114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The main part of the program begins here</a:t>
            </a:r>
          </a:p>
        </p:txBody>
      </p:sp>
      <p:sp>
        <p:nvSpPr>
          <p:cNvPr id="9" name="Rectangular Callout 8"/>
          <p:cNvSpPr/>
          <p:nvPr/>
        </p:nvSpPr>
        <p:spPr>
          <a:xfrm>
            <a:off x="3505200" y="2438400"/>
            <a:ext cx="2362200" cy="914400"/>
          </a:xfrm>
          <a:prstGeom prst="wedgeRectCallout">
            <a:avLst>
              <a:gd name="adj1" fmla="val -76399"/>
              <a:gd name="adj2" fmla="val 1125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Programs always start with main</a:t>
            </a:r>
          </a:p>
        </p:txBody>
      </p:sp>
    </p:spTree>
    <p:extLst>
      <p:ext uri="{BB962C8B-B14F-4D97-AF65-F5344CB8AC3E}">
        <p14:creationId xmlns:p14="http://schemas.microsoft.com/office/powerpoint/2010/main" val="1190870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Those Squiggly Bracket Marks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The main part of the program begins here</a:t>
            </a:r>
          </a:p>
          <a:p>
            <a:pPr lvl="1"/>
            <a:r>
              <a:rPr lang="en-US" dirty="0" smtClean="0"/>
              <a:t>Programs always start with main</a:t>
            </a:r>
          </a:p>
          <a:p>
            <a:r>
              <a:rPr lang="en-US" dirty="0" smtClean="0"/>
              <a:t>Exceptions: applets and servlets</a:t>
            </a:r>
          </a:p>
          <a:p>
            <a:pPr lvl="1"/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00" t="12000" b="32000"/>
          <a:stretch/>
        </p:blipFill>
        <p:spPr bwMode="auto">
          <a:xfrm>
            <a:off x="457200" y="1836102"/>
            <a:ext cx="8229600" cy="3703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ular Callout 7"/>
          <p:cNvSpPr/>
          <p:nvPr/>
        </p:nvSpPr>
        <p:spPr>
          <a:xfrm>
            <a:off x="5943600" y="2286000"/>
            <a:ext cx="2362200" cy="304800"/>
          </a:xfrm>
          <a:prstGeom prst="wedgeRectCallout">
            <a:avLst>
              <a:gd name="adj1" fmla="val -181291"/>
              <a:gd name="adj2" fmla="val 43830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{ and } enclose blocks</a:t>
            </a:r>
          </a:p>
        </p:txBody>
      </p:sp>
      <p:sp>
        <p:nvSpPr>
          <p:cNvPr id="9" name="Rectangular Callout 8"/>
          <p:cNvSpPr/>
          <p:nvPr/>
        </p:nvSpPr>
        <p:spPr>
          <a:xfrm>
            <a:off x="5958348" y="2984090"/>
            <a:ext cx="2362200" cy="304800"/>
          </a:xfrm>
          <a:prstGeom prst="wedgeRectCallout">
            <a:avLst>
              <a:gd name="adj1" fmla="val -180665"/>
              <a:gd name="adj2" fmla="val 228629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Class Block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ular Callout 9"/>
          <p:cNvSpPr/>
          <p:nvPr/>
        </p:nvSpPr>
        <p:spPr>
          <a:xfrm>
            <a:off x="5958348" y="3535362"/>
            <a:ext cx="2362200" cy="304800"/>
          </a:xfrm>
          <a:prstGeom prst="wedgeRectCallout">
            <a:avLst>
              <a:gd name="adj1" fmla="val -97002"/>
              <a:gd name="adj2" fmla="val 107661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Main Function block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ular Callout 10"/>
          <p:cNvSpPr/>
          <p:nvPr/>
        </p:nvSpPr>
        <p:spPr>
          <a:xfrm>
            <a:off x="5958348" y="4114800"/>
            <a:ext cx="2362200" cy="609600"/>
          </a:xfrm>
          <a:prstGeom prst="wedgeRectCallout">
            <a:avLst>
              <a:gd name="adj1" fmla="val -96378"/>
              <a:gd name="adj2" fmla="val -61694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Blocks inside of blocks - Nesting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6490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US" dirty="0" err="1" smtClean="0"/>
              <a:t>Sams</a:t>
            </a:r>
            <a:r>
              <a:rPr lang="en-US" dirty="0" smtClean="0"/>
              <a:t> Teach Yourself Java in 24 Hours</a:t>
            </a:r>
          </a:p>
          <a:p>
            <a:pPr lvl="1"/>
            <a:r>
              <a:rPr lang="en-US" dirty="0" smtClean="0"/>
              <a:t>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</a:p>
          <a:p>
            <a:pPr lvl="1"/>
            <a:r>
              <a:rPr lang="en-US" dirty="0" smtClean="0"/>
              <a:t>Rogers </a:t>
            </a:r>
            <a:r>
              <a:rPr lang="en-US" dirty="0" err="1" smtClean="0"/>
              <a:t>Cadenhead</a:t>
            </a:r>
            <a:endParaRPr lang="en-US" dirty="0"/>
          </a:p>
        </p:txBody>
      </p:sp>
      <p:pic>
        <p:nvPicPr>
          <p:cNvPr id="1026" name="Picture 2" descr="http://images.pearsoned-ema.com/jpeg/large/9780672335754.jp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26230"/>
            <a:ext cx="4041775" cy="4923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0132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Storing Information in a Variable</a:t>
            </a:r>
            <a:endParaRPr lang="en-US" dirty="0"/>
          </a:p>
        </p:txBody>
      </p:sp>
      <p:pic>
        <p:nvPicPr>
          <p:cNvPr id="6" name="Picture 2"/>
          <p:cNvPicPr>
            <a:picLocks noGrp="1" noChangeAspect="1" noChangeArrowheads="1"/>
          </p:cNvPicPr>
          <p:nvPr>
            <p:ph sz="quarter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25" t="11111" b="32000"/>
          <a:stretch/>
        </p:blipFill>
        <p:spPr bwMode="auto">
          <a:xfrm>
            <a:off x="457200" y="1803342"/>
            <a:ext cx="8229600" cy="3768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ular Callout 6"/>
          <p:cNvSpPr/>
          <p:nvPr/>
        </p:nvSpPr>
        <p:spPr>
          <a:xfrm>
            <a:off x="5943600" y="2418734"/>
            <a:ext cx="2362200" cy="1696066"/>
          </a:xfrm>
          <a:prstGeom prst="wedgeRectCallout">
            <a:avLst>
              <a:gd name="adj1" fmla="val -196899"/>
              <a:gd name="adj2" fmla="val 4933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Variable: storage place in computer memory: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Numbers, characters, text, true/false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Can change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ular Callout 7"/>
          <p:cNvSpPr/>
          <p:nvPr/>
        </p:nvSpPr>
        <p:spPr>
          <a:xfrm>
            <a:off x="990600" y="4683840"/>
            <a:ext cx="2362200" cy="543234"/>
          </a:xfrm>
          <a:prstGeom prst="wedgeRectCallout">
            <a:avLst>
              <a:gd name="adj1" fmla="val -17086"/>
              <a:gd name="adj2" fmla="val -12581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Type of variable: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String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ular Callout 8"/>
          <p:cNvSpPr/>
          <p:nvPr/>
        </p:nvSpPr>
        <p:spPr>
          <a:xfrm>
            <a:off x="3429000" y="4671551"/>
            <a:ext cx="2362200" cy="543234"/>
          </a:xfrm>
          <a:prstGeom prst="wedgeRectCallout">
            <a:avLst>
              <a:gd name="adj1" fmla="val -46431"/>
              <a:gd name="adj2" fmla="val -120379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Content of variable: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Hello World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ular Callout 9"/>
          <p:cNvSpPr/>
          <p:nvPr/>
        </p:nvSpPr>
        <p:spPr>
          <a:xfrm>
            <a:off x="5928852" y="4672779"/>
            <a:ext cx="2362200" cy="543234"/>
          </a:xfrm>
          <a:prstGeom prst="wedgeRectCallout">
            <a:avLst>
              <a:gd name="adj1" fmla="val -130718"/>
              <a:gd name="adj2" fmla="val -136669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Statement ends with ;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3311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Displaying the Contents of a Variable</a:t>
            </a:r>
            <a:endParaRPr lang="en-US" dirty="0"/>
          </a:p>
        </p:txBody>
      </p:sp>
      <p:pic>
        <p:nvPicPr>
          <p:cNvPr id="6" name="Picture 2"/>
          <p:cNvPicPr>
            <a:picLocks noGrp="1" noChangeAspect="1" noChangeArrowheads="1"/>
          </p:cNvPicPr>
          <p:nvPr>
            <p:ph sz="quarter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25" t="10889" b="31778"/>
          <a:stretch/>
        </p:blipFill>
        <p:spPr bwMode="auto">
          <a:xfrm>
            <a:off x="457200" y="1788635"/>
            <a:ext cx="8229600" cy="37982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ular Callout 6"/>
          <p:cNvSpPr/>
          <p:nvPr/>
        </p:nvSpPr>
        <p:spPr>
          <a:xfrm>
            <a:off x="5928852" y="4672779"/>
            <a:ext cx="2362200" cy="543234"/>
          </a:xfrm>
          <a:prstGeom prst="wedgeRectCallout">
            <a:avLst>
              <a:gd name="adj1" fmla="val -136961"/>
              <a:gd name="adj2" fmla="val -10680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Print the greeting to the console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57200" y="59436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Save the file: File &gt; Save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4822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Fixing Errors</a:t>
            </a:r>
            <a:endParaRPr lang="en-US" dirty="0"/>
          </a:p>
        </p:txBody>
      </p:sp>
      <p:pic>
        <p:nvPicPr>
          <p:cNvPr id="6" name="Picture 2"/>
          <p:cNvPicPr>
            <a:picLocks noGrp="1" noChangeAspect="1" noChangeArrowheads="1"/>
          </p:cNvPicPr>
          <p:nvPr>
            <p:ph sz="quarter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25" t="11111" b="32445"/>
          <a:stretch/>
        </p:blipFill>
        <p:spPr bwMode="auto">
          <a:xfrm>
            <a:off x="457200" y="1818083"/>
            <a:ext cx="8229600" cy="37393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ular Callout 6"/>
          <p:cNvSpPr/>
          <p:nvPr/>
        </p:nvSpPr>
        <p:spPr>
          <a:xfrm>
            <a:off x="5928852" y="4672779"/>
            <a:ext cx="2362200" cy="543234"/>
          </a:xfrm>
          <a:prstGeom prst="wedgeRectCallout">
            <a:avLst>
              <a:gd name="adj1" fmla="val -269948"/>
              <a:gd name="adj2" fmla="val -10680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Error due to missing semicolon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431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Running a Java Program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Run &gt; Run Project, or</a:t>
            </a:r>
          </a:p>
          <a:p>
            <a:r>
              <a:rPr lang="en-US" dirty="0" smtClean="0"/>
              <a:t>Run button (green arrow), or</a:t>
            </a:r>
          </a:p>
          <a:p>
            <a:r>
              <a:rPr lang="en-US" dirty="0" smtClean="0"/>
              <a:t>F6</a:t>
            </a:r>
          </a:p>
          <a:p>
            <a:endParaRPr lang="en-US" dirty="0"/>
          </a:p>
          <a:p>
            <a:r>
              <a:rPr lang="en-US" dirty="0" smtClean="0"/>
              <a:t>Output displays in Output pane</a:t>
            </a:r>
          </a:p>
        </p:txBody>
      </p:sp>
    </p:spTree>
    <p:extLst>
      <p:ext uri="{BB962C8B-B14F-4D97-AF65-F5344CB8AC3E}">
        <p14:creationId xmlns:p14="http://schemas.microsoft.com/office/powerpoint/2010/main" val="1757417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Wrote our first program</a:t>
            </a:r>
          </a:p>
          <a:p>
            <a:r>
              <a:rPr lang="en-US" dirty="0" smtClean="0"/>
              <a:t>Compile program</a:t>
            </a:r>
          </a:p>
          <a:p>
            <a:r>
              <a:rPr lang="en-US" dirty="0" smtClean="0"/>
              <a:t>Run program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233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Read Chapter 3</a:t>
            </a:r>
          </a:p>
          <a:p>
            <a:pPr lvl="1"/>
            <a:r>
              <a:rPr lang="en-US" dirty="0" smtClean="0"/>
              <a:t>Visit the websites mentioned in the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0024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Hour 4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Understanding How Java Programs 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862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are the two types of programming languages?</a:t>
            </a:r>
          </a:p>
          <a:p>
            <a:pPr lvl="1"/>
            <a:r>
              <a:rPr lang="en-US" dirty="0" smtClean="0"/>
              <a:t>Interpreted</a:t>
            </a:r>
          </a:p>
          <a:p>
            <a:pPr lvl="1"/>
            <a:r>
              <a:rPr lang="en-US" dirty="0" smtClean="0"/>
              <a:t>Compiled</a:t>
            </a:r>
          </a:p>
          <a:p>
            <a:r>
              <a:rPr lang="en-US" dirty="0" smtClean="0"/>
              <a:t>When you compile a Java program, what are you doing?</a:t>
            </a:r>
          </a:p>
          <a:p>
            <a:pPr lvl="1"/>
            <a:r>
              <a:rPr lang="en-US" dirty="0" smtClean="0"/>
              <a:t>Converting it into a form the computer can understand</a:t>
            </a:r>
          </a:p>
          <a:p>
            <a:r>
              <a:rPr lang="en-US" dirty="0" smtClean="0"/>
              <a:t>What is a variable?</a:t>
            </a:r>
          </a:p>
          <a:p>
            <a:pPr lvl="1"/>
            <a:r>
              <a:rPr lang="en-US" dirty="0" smtClean="0"/>
              <a:t>A place to store information in a program</a:t>
            </a:r>
          </a:p>
          <a:p>
            <a:r>
              <a:rPr lang="en-US" dirty="0" smtClean="0"/>
              <a:t>What is the process of fixing errors called?</a:t>
            </a:r>
          </a:p>
          <a:p>
            <a:pPr lvl="1"/>
            <a:r>
              <a:rPr lang="en-US" dirty="0" smtClean="0"/>
              <a:t>Debugging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70046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 numCol="2">
            <a:normAutofit/>
          </a:bodyPr>
          <a:lstStyle/>
          <a:p>
            <a:r>
              <a:rPr lang="en-US" dirty="0" smtClean="0"/>
              <a:t>Keywords</a:t>
            </a:r>
          </a:p>
          <a:p>
            <a:pPr lvl="1"/>
            <a:r>
              <a:rPr lang="en-US" dirty="0" smtClean="0"/>
              <a:t>class</a:t>
            </a:r>
          </a:p>
          <a:p>
            <a:pPr lvl="1"/>
            <a:r>
              <a:rPr lang="en-US" dirty="0" smtClean="0"/>
              <a:t>public</a:t>
            </a:r>
          </a:p>
          <a:p>
            <a:pPr lvl="1"/>
            <a:r>
              <a:rPr lang="en-US" dirty="0" smtClean="0"/>
              <a:t>static</a:t>
            </a:r>
          </a:p>
          <a:p>
            <a:pPr lvl="1"/>
            <a:r>
              <a:rPr lang="en-US" dirty="0" smtClean="0"/>
              <a:t>void</a:t>
            </a:r>
          </a:p>
          <a:p>
            <a:r>
              <a:rPr lang="en-US" dirty="0" smtClean="0"/>
              <a:t>Special characters</a:t>
            </a:r>
          </a:p>
          <a:p>
            <a:pPr lvl="1"/>
            <a:r>
              <a:rPr lang="en-US" dirty="0" smtClean="0"/>
              <a:t>( )</a:t>
            </a:r>
          </a:p>
          <a:p>
            <a:pPr lvl="1"/>
            <a:r>
              <a:rPr lang="en-US" dirty="0" smtClean="0"/>
              <a:t>{ }</a:t>
            </a:r>
          </a:p>
          <a:p>
            <a:pPr lvl="1"/>
            <a:r>
              <a:rPr lang="en-US" dirty="0" smtClean="0"/>
              <a:t>[ ]</a:t>
            </a:r>
          </a:p>
          <a:p>
            <a:r>
              <a:rPr lang="en-US" dirty="0" smtClean="0"/>
              <a:t>Types</a:t>
            </a:r>
          </a:p>
          <a:p>
            <a:pPr lvl="1"/>
            <a:r>
              <a:rPr lang="en-US" dirty="0" smtClean="0"/>
              <a:t>String</a:t>
            </a:r>
          </a:p>
          <a:p>
            <a:r>
              <a:rPr lang="en-US" dirty="0" smtClean="0"/>
              <a:t>API Calls</a:t>
            </a:r>
          </a:p>
          <a:p>
            <a:pPr lvl="1"/>
            <a:r>
              <a:rPr lang="en-US" dirty="0" err="1" smtClean="0"/>
              <a:t>System.out.println</a:t>
            </a:r>
            <a:r>
              <a:rPr lang="en-US" dirty="0" smtClean="0"/>
              <a:t>()</a:t>
            </a:r>
          </a:p>
          <a:p>
            <a:pPr lvl="1"/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98630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Types of Java Programs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Applications</a:t>
            </a:r>
          </a:p>
          <a:p>
            <a:pPr lvl="1"/>
            <a:r>
              <a:rPr lang="en-US" dirty="0" smtClean="0"/>
              <a:t>Programs that run on your computer</a:t>
            </a:r>
          </a:p>
          <a:p>
            <a:r>
              <a:rPr lang="en-US" dirty="0" smtClean="0"/>
              <a:t>Applets</a:t>
            </a:r>
          </a:p>
          <a:p>
            <a:pPr lvl="1"/>
            <a:r>
              <a:rPr lang="en-US" dirty="0" smtClean="0"/>
              <a:t>Programs that run on a web page</a:t>
            </a:r>
          </a:p>
        </p:txBody>
      </p:sp>
    </p:spTree>
    <p:extLst>
      <p:ext uri="{BB962C8B-B14F-4D97-AF65-F5344CB8AC3E}">
        <p14:creationId xmlns:p14="http://schemas.microsoft.com/office/powerpoint/2010/main" val="734233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Hour 1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Becoming a Programmer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821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an Application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HelloWorld</a:t>
            </a:r>
            <a:r>
              <a:rPr lang="en-US" dirty="0" smtClean="0"/>
              <a:t> was our first application</a:t>
            </a:r>
          </a:p>
          <a:p>
            <a:r>
              <a:rPr lang="en-US" dirty="0" smtClean="0"/>
              <a:t>New application: Root </a:t>
            </a:r>
          </a:p>
          <a:p>
            <a:pPr lvl="1"/>
            <a:r>
              <a:rPr lang="en-US" dirty="0" smtClean="0"/>
              <a:t>Will compute the square root of a number</a:t>
            </a:r>
          </a:p>
          <a:p>
            <a:pPr lvl="1"/>
            <a:r>
              <a:rPr lang="en-US" dirty="0" smtClean="0"/>
              <a:t>File &gt; New File…</a:t>
            </a:r>
          </a:p>
          <a:p>
            <a:pPr lvl="1"/>
            <a:r>
              <a:rPr lang="en-US" dirty="0" smtClean="0"/>
              <a:t>Category: Java</a:t>
            </a:r>
          </a:p>
          <a:p>
            <a:pPr lvl="1"/>
            <a:r>
              <a:rPr lang="en-US" dirty="0" smtClean="0"/>
              <a:t>Type: Empty Java File</a:t>
            </a:r>
          </a:p>
          <a:p>
            <a:pPr lvl="1"/>
            <a:r>
              <a:rPr lang="en-US" dirty="0" smtClean="0"/>
              <a:t>Next</a:t>
            </a:r>
          </a:p>
          <a:p>
            <a:pPr lvl="1"/>
            <a:r>
              <a:rPr lang="en-US" dirty="0" smtClean="0"/>
              <a:t>Class Name: Root</a:t>
            </a:r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41843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an Application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1"/>
            <a:endParaRPr lang="en-US" dirty="0" smtClean="0"/>
          </a:p>
          <a:p>
            <a:endParaRPr lang="en-US" dirty="0" smtClean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5" y="1490663"/>
            <a:ext cx="8477250" cy="387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ular Callout 8"/>
          <p:cNvSpPr/>
          <p:nvPr/>
        </p:nvSpPr>
        <p:spPr>
          <a:xfrm>
            <a:off x="762000" y="4401162"/>
            <a:ext cx="2667000" cy="543234"/>
          </a:xfrm>
          <a:prstGeom prst="wedgeRectCallout">
            <a:avLst>
              <a:gd name="adj1" fmla="val -18591"/>
              <a:gd name="adj2" fmla="val -344179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Type </a:t>
            </a:r>
            <a:r>
              <a:rPr lang="en-US" dirty="0" err="1" smtClean="0">
                <a:solidFill>
                  <a:schemeClr val="tx1"/>
                </a:solidFill>
              </a:rPr>
              <a:t>int</a:t>
            </a:r>
            <a:r>
              <a:rPr lang="en-US" dirty="0" smtClean="0">
                <a:solidFill>
                  <a:schemeClr val="tx1"/>
                </a:solidFill>
              </a:rPr>
              <a:t> (integer) = whole numbers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ular Callout 9"/>
          <p:cNvSpPr/>
          <p:nvPr/>
        </p:nvSpPr>
        <p:spPr>
          <a:xfrm>
            <a:off x="3581400" y="4401162"/>
            <a:ext cx="2667000" cy="543234"/>
          </a:xfrm>
          <a:prstGeom prst="wedgeRectCallout">
            <a:avLst>
              <a:gd name="adj1" fmla="val -106591"/>
              <a:gd name="adj2" fmla="val -341373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Variable number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ular Callout 10"/>
          <p:cNvSpPr/>
          <p:nvPr/>
        </p:nvSpPr>
        <p:spPr>
          <a:xfrm>
            <a:off x="5715000" y="3657600"/>
            <a:ext cx="2667000" cy="543234"/>
          </a:xfrm>
          <a:prstGeom prst="wedgeRectCallout">
            <a:avLst>
              <a:gd name="adj1" fmla="val -159734"/>
              <a:gd name="adj2" fmla="val -217934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Initialized to 225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8525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an Application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1"/>
            <a:endParaRPr lang="en-US" dirty="0" smtClean="0"/>
          </a:p>
          <a:p>
            <a:endParaRPr lang="en-US" dirty="0" smtClean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5" y="1490663"/>
            <a:ext cx="8477250" cy="387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ular Callout 8"/>
          <p:cNvSpPr/>
          <p:nvPr/>
        </p:nvSpPr>
        <p:spPr>
          <a:xfrm>
            <a:off x="5638800" y="2133600"/>
            <a:ext cx="2667000" cy="543234"/>
          </a:xfrm>
          <a:prstGeom prst="wedgeRectCallout">
            <a:avLst>
              <a:gd name="adj1" fmla="val -175589"/>
              <a:gd name="adj2" fmla="val 76634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Normal print command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ular Callout 9"/>
          <p:cNvSpPr/>
          <p:nvPr/>
        </p:nvSpPr>
        <p:spPr>
          <a:xfrm>
            <a:off x="5638800" y="2880848"/>
            <a:ext cx="2667000" cy="543234"/>
          </a:xfrm>
          <a:prstGeom prst="wedgeRectCallout">
            <a:avLst>
              <a:gd name="adj1" fmla="val -80600"/>
              <a:gd name="adj2" fmla="val -42731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Concatenation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ular Callout 10"/>
          <p:cNvSpPr/>
          <p:nvPr/>
        </p:nvSpPr>
        <p:spPr>
          <a:xfrm>
            <a:off x="5638800" y="3581400"/>
            <a:ext cx="2667000" cy="543234"/>
          </a:xfrm>
          <a:prstGeom prst="wedgeRectCallout">
            <a:avLst>
              <a:gd name="adj1" fmla="val -129319"/>
              <a:gd name="adj2" fmla="val -141916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Prints contents of number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ular Callout 11"/>
          <p:cNvSpPr/>
          <p:nvPr/>
        </p:nvSpPr>
        <p:spPr>
          <a:xfrm>
            <a:off x="3276600" y="4277034"/>
            <a:ext cx="5029200" cy="543234"/>
          </a:xfrm>
          <a:prstGeom prst="wedgeRectCallout">
            <a:avLst>
              <a:gd name="adj1" fmla="val -40674"/>
              <a:gd name="adj2" fmla="val -19078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Compute square root of number AND print it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8398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Set up Java so that it can be run from the command line</a:t>
            </a:r>
          </a:p>
          <a:p>
            <a:pPr lvl="1"/>
            <a:r>
              <a:rPr lang="en-US" dirty="0" smtClean="0"/>
              <a:t>Add </a:t>
            </a:r>
            <a:r>
              <a:rPr lang="en-US" dirty="0"/>
              <a:t>java to your path</a:t>
            </a:r>
          </a:p>
          <a:p>
            <a:pPr lvl="2"/>
            <a:r>
              <a:rPr lang="en-US" dirty="0"/>
              <a:t>Open Windows Explorer</a:t>
            </a:r>
          </a:p>
          <a:p>
            <a:pPr lvl="3"/>
            <a:r>
              <a:rPr lang="en-US" dirty="0"/>
              <a:t>Go to </a:t>
            </a:r>
            <a:endParaRPr lang="en-US" dirty="0" smtClean="0"/>
          </a:p>
          <a:p>
            <a:pPr lvl="4"/>
            <a:r>
              <a:rPr lang="en-US" dirty="0" smtClean="0"/>
              <a:t>C</a:t>
            </a:r>
            <a:r>
              <a:rPr lang="en-US" dirty="0"/>
              <a:t>:\Program </a:t>
            </a:r>
            <a:r>
              <a:rPr lang="en-US" dirty="0" smtClean="0"/>
              <a:t>Files\Java\jdk1.7.0_21\bin, or</a:t>
            </a:r>
          </a:p>
          <a:p>
            <a:pPr lvl="4"/>
            <a:r>
              <a:rPr lang="en-US" dirty="0" smtClean="0"/>
              <a:t>C</a:t>
            </a:r>
            <a:r>
              <a:rPr lang="en-US" dirty="0"/>
              <a:t>:\Program Files(x86)Java\jdk1.7.0_21\bin</a:t>
            </a:r>
          </a:p>
          <a:p>
            <a:pPr lvl="3"/>
            <a:r>
              <a:rPr lang="en-US" dirty="0" smtClean="0"/>
              <a:t>Right-Click on “Computer” -&gt; Select Properties</a:t>
            </a:r>
          </a:p>
          <a:p>
            <a:pPr lvl="3"/>
            <a:r>
              <a:rPr lang="en-US" dirty="0" smtClean="0"/>
              <a:t>Click Advanced System Settings</a:t>
            </a:r>
          </a:p>
          <a:p>
            <a:pPr lvl="4"/>
            <a:r>
              <a:rPr lang="en-US" dirty="0" smtClean="0"/>
              <a:t>Click Environment Variables</a:t>
            </a:r>
          </a:p>
          <a:p>
            <a:pPr lvl="5"/>
            <a:r>
              <a:rPr lang="en-US" dirty="0" smtClean="0"/>
              <a:t>Under User Variables, Click New…</a:t>
            </a:r>
          </a:p>
          <a:p>
            <a:pPr lvl="6"/>
            <a:r>
              <a:rPr lang="en-US" dirty="0" smtClean="0"/>
              <a:t>Variable Name: PATH</a:t>
            </a:r>
          </a:p>
          <a:p>
            <a:pPr lvl="6"/>
            <a:r>
              <a:rPr lang="en-US" dirty="0" smtClean="0"/>
              <a:t>Variable Value: </a:t>
            </a:r>
            <a:r>
              <a:rPr lang="en-US" dirty="0"/>
              <a:t>C:\Program </a:t>
            </a:r>
            <a:r>
              <a:rPr lang="en-US" dirty="0" smtClean="0"/>
              <a:t>Files\Java\jdk1.7.0_21\bin;%PATH%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up Java Path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743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Open </a:t>
            </a:r>
            <a:r>
              <a:rPr lang="en-US" dirty="0"/>
              <a:t>command tool: </a:t>
            </a:r>
          </a:p>
          <a:p>
            <a:pPr lvl="1"/>
            <a:r>
              <a:rPr lang="en-US" dirty="0"/>
              <a:t>Windows 7: Start &gt; Run… &gt; Type “</a:t>
            </a:r>
            <a:r>
              <a:rPr lang="en-US" dirty="0" err="1" smtClean="0"/>
              <a:t>cmd</a:t>
            </a:r>
            <a:r>
              <a:rPr lang="en-US" dirty="0" smtClean="0"/>
              <a:t>”</a:t>
            </a:r>
            <a:endParaRPr lang="en-US" dirty="0"/>
          </a:p>
          <a:p>
            <a:pPr lvl="1"/>
            <a:r>
              <a:rPr lang="en-US" dirty="0"/>
              <a:t>Windows 8: Start Screen &gt; All Apps &gt; Windows System &gt; Command Prompt</a:t>
            </a:r>
          </a:p>
          <a:p>
            <a:r>
              <a:rPr lang="en-US" dirty="0"/>
              <a:t>Type: </a:t>
            </a:r>
            <a:endParaRPr lang="en-US" dirty="0" smtClean="0"/>
          </a:p>
          <a:p>
            <a:pPr lvl="1"/>
            <a:r>
              <a:rPr lang="en-US" dirty="0" smtClean="0"/>
              <a:t>cd </a:t>
            </a:r>
            <a:r>
              <a:rPr lang="en-US" dirty="0"/>
              <a:t>c:\</a:t>
            </a:r>
            <a:r>
              <a:rPr lang="en-US" dirty="0" smtClean="0"/>
              <a:t>Users\XXX\Documents\NetBeansProjects\Examples\build\classes</a:t>
            </a:r>
          </a:p>
          <a:p>
            <a:pPr lvl="1"/>
            <a:r>
              <a:rPr lang="en-US" dirty="0" smtClean="0"/>
              <a:t>java </a:t>
            </a:r>
            <a:r>
              <a:rPr lang="en-US" dirty="0" err="1" smtClean="0"/>
              <a:t>HelloWorld</a:t>
            </a:r>
            <a:endParaRPr lang="en-US" dirty="0"/>
          </a:p>
          <a:p>
            <a:r>
              <a:rPr lang="en-US" dirty="0"/>
              <a:t>This is what </a:t>
            </a:r>
            <a:r>
              <a:rPr lang="en-US" dirty="0" err="1"/>
              <a:t>Netbeans</a:t>
            </a:r>
            <a:r>
              <a:rPr lang="en-US" dirty="0"/>
              <a:t> is doing when we hit </a:t>
            </a:r>
            <a:r>
              <a:rPr lang="en-US" dirty="0" smtClean="0"/>
              <a:t>run</a:t>
            </a:r>
            <a:endParaRPr lang="en-US" sz="2600" dirty="0">
              <a:solidFill>
                <a:schemeClr val="tx1"/>
              </a:solidFill>
            </a:endParaRPr>
          </a:p>
          <a:p>
            <a:r>
              <a:rPr lang="en-US" dirty="0"/>
              <a:t>We can add arguments</a:t>
            </a:r>
          </a:p>
          <a:p>
            <a:pPr lvl="1"/>
            <a:r>
              <a:rPr lang="en-US" dirty="0"/>
              <a:t>java </a:t>
            </a:r>
            <a:r>
              <a:rPr lang="en-US" dirty="0" err="1"/>
              <a:t>TextDisplayer</a:t>
            </a:r>
            <a:r>
              <a:rPr lang="en-US" dirty="0"/>
              <a:t> readme.txt /p “Page Title”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 Java From the Command 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4596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Sending Arguments to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New application: </a:t>
            </a:r>
            <a:r>
              <a:rPr lang="en-US" dirty="0" err="1" smtClean="0"/>
              <a:t>BlankFiller</a:t>
            </a:r>
            <a:endParaRPr lang="en-US" dirty="0"/>
          </a:p>
          <a:p>
            <a:pPr lvl="1"/>
            <a:r>
              <a:rPr lang="en-US" dirty="0"/>
              <a:t>Will </a:t>
            </a:r>
            <a:r>
              <a:rPr lang="en-US" dirty="0" smtClean="0"/>
              <a:t>use command line arguments to fill in the blanks in a sentence</a:t>
            </a:r>
            <a:endParaRPr lang="en-US" dirty="0"/>
          </a:p>
          <a:p>
            <a:pPr lvl="1"/>
            <a:r>
              <a:rPr lang="en-US" dirty="0"/>
              <a:t>File &gt; New File…</a:t>
            </a:r>
          </a:p>
          <a:p>
            <a:pPr lvl="1"/>
            <a:r>
              <a:rPr lang="en-US" dirty="0"/>
              <a:t>Category: Java</a:t>
            </a:r>
          </a:p>
          <a:p>
            <a:pPr lvl="1"/>
            <a:r>
              <a:rPr lang="en-US" dirty="0"/>
              <a:t>Type: Empty Java File</a:t>
            </a:r>
          </a:p>
          <a:p>
            <a:pPr lvl="1"/>
            <a:r>
              <a:rPr lang="en-US" dirty="0"/>
              <a:t>Next</a:t>
            </a:r>
          </a:p>
          <a:p>
            <a:pPr lvl="1"/>
            <a:r>
              <a:rPr lang="en-US" dirty="0"/>
              <a:t>Class Name: </a:t>
            </a:r>
            <a:r>
              <a:rPr lang="en-US" dirty="0" err="1" smtClean="0"/>
              <a:t>BlankFiller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256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Sending Arguments to Applications</a:t>
            </a:r>
            <a:endParaRPr lang="en-US" dirty="0"/>
          </a:p>
        </p:txBody>
      </p: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1485900"/>
            <a:ext cx="84963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ular Callout 8"/>
          <p:cNvSpPr/>
          <p:nvPr/>
        </p:nvSpPr>
        <p:spPr>
          <a:xfrm>
            <a:off x="4800600" y="1600200"/>
            <a:ext cx="3810000" cy="543234"/>
          </a:xfrm>
          <a:prstGeom prst="wedgeRectCallout">
            <a:avLst>
              <a:gd name="adj1" fmla="val -82269"/>
              <a:gd name="adj2" fmla="val 8477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Array: 0 to N of the same type of thing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ular Callout 9"/>
          <p:cNvSpPr/>
          <p:nvPr/>
        </p:nvSpPr>
        <p:spPr>
          <a:xfrm>
            <a:off x="762000" y="3427772"/>
            <a:ext cx="3048000" cy="543234"/>
          </a:xfrm>
          <a:prstGeom prst="wedgeRectCallout">
            <a:avLst>
              <a:gd name="adj1" fmla="val 70441"/>
              <a:gd name="adj2" fmla="val -16228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Arrays always start from 0 – i.e. 0 is the first item in array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ular Callout 10"/>
          <p:cNvSpPr/>
          <p:nvPr/>
        </p:nvSpPr>
        <p:spPr>
          <a:xfrm>
            <a:off x="5334000" y="3406881"/>
            <a:ext cx="3048000" cy="543234"/>
          </a:xfrm>
          <a:prstGeom prst="wedgeRectCallout">
            <a:avLst>
              <a:gd name="adj1" fmla="val -29720"/>
              <a:gd name="adj2" fmla="val -16228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Next </a:t>
            </a:r>
            <a:r>
              <a:rPr lang="en-US" dirty="0" err="1" smtClean="0">
                <a:solidFill>
                  <a:schemeClr val="tx1"/>
                </a:solidFill>
              </a:rPr>
              <a:t>arg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ular Callout 11"/>
          <p:cNvSpPr/>
          <p:nvPr/>
        </p:nvSpPr>
        <p:spPr>
          <a:xfrm>
            <a:off x="2590800" y="4022888"/>
            <a:ext cx="3048000" cy="543234"/>
          </a:xfrm>
          <a:prstGeom prst="wedgeRectCallout">
            <a:avLst>
              <a:gd name="adj1" fmla="val 38506"/>
              <a:gd name="adj2" fmla="val -23286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Next </a:t>
            </a:r>
            <a:r>
              <a:rPr lang="en-US" dirty="0" err="1" smtClean="0">
                <a:solidFill>
                  <a:schemeClr val="tx1"/>
                </a:solidFill>
              </a:rPr>
              <a:t>arg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7536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4"/>
          <p:cNvSpPr txBox="1">
            <a:spLocks/>
          </p:cNvSpPr>
          <p:nvPr/>
        </p:nvSpPr>
        <p:spPr>
          <a:xfrm>
            <a:off x="457200" y="1219200"/>
            <a:ext cx="8229600" cy="4937760"/>
          </a:xfrm>
          <a:prstGeom prst="rect">
            <a:avLst/>
          </a:prstGeom>
        </p:spPr>
        <p:txBody>
          <a:bodyPr vert="horz">
            <a:normAutofit fontScale="77500" lnSpcReduction="20000"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Run </a:t>
            </a:r>
            <a:r>
              <a:rPr lang="en-US" dirty="0" err="1" smtClean="0"/>
              <a:t>BlankFiller</a:t>
            </a:r>
            <a:r>
              <a:rPr lang="en-US" dirty="0" smtClean="0"/>
              <a:t> from command line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cd to path, java </a:t>
            </a:r>
            <a:r>
              <a:rPr lang="en-US" dirty="0" err="1" smtClean="0"/>
              <a:t>BlankFiller</a:t>
            </a:r>
            <a:r>
              <a:rPr lang="en-US" dirty="0" smtClean="0"/>
              <a:t> crazy red happy</a:t>
            </a:r>
          </a:p>
          <a:p>
            <a:r>
              <a:rPr lang="en-US" dirty="0" smtClean="0"/>
              <a:t>Run from </a:t>
            </a:r>
            <a:r>
              <a:rPr lang="en-US" dirty="0" err="1" smtClean="0"/>
              <a:t>Netbeans</a:t>
            </a:r>
            <a:endParaRPr lang="en-US" dirty="0" smtClean="0"/>
          </a:p>
          <a:p>
            <a:pPr lvl="1"/>
            <a:r>
              <a:rPr lang="en-US" dirty="0" smtClean="0"/>
              <a:t>Run &gt; Set Project Configuration &gt; Customize…</a:t>
            </a:r>
          </a:p>
          <a:p>
            <a:pPr lvl="1"/>
            <a:r>
              <a:rPr lang="en-US" dirty="0" smtClean="0"/>
              <a:t>Main Class: </a:t>
            </a:r>
            <a:r>
              <a:rPr lang="en-US" dirty="0" err="1" smtClean="0"/>
              <a:t>BlankFiller</a:t>
            </a:r>
            <a:r>
              <a:rPr lang="en-US" dirty="0" smtClean="0"/>
              <a:t>,  Arguments: quick brown lazy (choose 3 adjectives) OK</a:t>
            </a:r>
          </a:p>
          <a:p>
            <a:pPr lvl="1"/>
            <a:r>
              <a:rPr lang="en-US" dirty="0" smtClean="0"/>
              <a:t>Run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Sending Arguments to Applications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7350" y="1623060"/>
            <a:ext cx="5829300" cy="294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76000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4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372034"/>
            <a:ext cx="8229600" cy="4631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an Applet</a:t>
            </a:r>
            <a:endParaRPr lang="en-US" dirty="0"/>
          </a:p>
        </p:txBody>
      </p:sp>
      <p:sp>
        <p:nvSpPr>
          <p:cNvPr id="7" name="Rectangular Callout 6"/>
          <p:cNvSpPr/>
          <p:nvPr/>
        </p:nvSpPr>
        <p:spPr>
          <a:xfrm>
            <a:off x="4800600" y="1447800"/>
            <a:ext cx="3810000" cy="685800"/>
          </a:xfrm>
          <a:prstGeom prst="wedgeRectCallout">
            <a:avLst>
              <a:gd name="adj1" fmla="val -89624"/>
              <a:gd name="adj2" fmla="val 5477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extends – inheritance – gets properties of </a:t>
            </a:r>
            <a:r>
              <a:rPr lang="en-US" dirty="0" err="1" smtClean="0">
                <a:solidFill>
                  <a:schemeClr val="tx1"/>
                </a:solidFill>
              </a:rPr>
              <a:t>JApplet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ular Callout 7"/>
          <p:cNvSpPr/>
          <p:nvPr/>
        </p:nvSpPr>
        <p:spPr>
          <a:xfrm>
            <a:off x="4800600" y="2271866"/>
            <a:ext cx="3810000" cy="342900"/>
          </a:xfrm>
          <a:prstGeom prst="wedgeRectCallout">
            <a:avLst>
              <a:gd name="adj1" fmla="val -120592"/>
              <a:gd name="adj2" fmla="val 31122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Member of class Root Applet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ular Callout 8"/>
          <p:cNvSpPr/>
          <p:nvPr/>
        </p:nvSpPr>
        <p:spPr>
          <a:xfrm>
            <a:off x="4800600" y="2743200"/>
            <a:ext cx="3810000" cy="562897"/>
          </a:xfrm>
          <a:prstGeom prst="wedgeRectCallout">
            <a:avLst>
              <a:gd name="adj1" fmla="val -105883"/>
              <a:gd name="adj2" fmla="val -2424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>
                <a:solidFill>
                  <a:schemeClr val="tx1"/>
                </a:solidFill>
              </a:rPr>
              <a:t>init</a:t>
            </a:r>
            <a:r>
              <a:rPr lang="en-US" dirty="0" smtClean="0">
                <a:solidFill>
                  <a:schemeClr val="tx1"/>
                </a:solidFill>
              </a:rPr>
              <a:t>() – inherited from </a:t>
            </a:r>
            <a:r>
              <a:rPr lang="en-US" dirty="0" err="1" smtClean="0">
                <a:solidFill>
                  <a:schemeClr val="tx1"/>
                </a:solidFill>
              </a:rPr>
              <a:t>JApplet</a:t>
            </a:r>
            <a:r>
              <a:rPr lang="en-US" dirty="0" smtClean="0">
                <a:solidFill>
                  <a:schemeClr val="tx1"/>
                </a:solidFill>
              </a:rPr>
              <a:t> – </a:t>
            </a:r>
            <a:r>
              <a:rPr lang="en-US" dirty="0" err="1" smtClean="0">
                <a:solidFill>
                  <a:schemeClr val="tx1"/>
                </a:solidFill>
              </a:rPr>
              <a:t>JApplet</a:t>
            </a:r>
            <a:r>
              <a:rPr lang="en-US" dirty="0" smtClean="0">
                <a:solidFill>
                  <a:schemeClr val="tx1"/>
                </a:solidFill>
              </a:rPr>
              <a:t> always calls this on startup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ular Callout 9"/>
          <p:cNvSpPr/>
          <p:nvPr/>
        </p:nvSpPr>
        <p:spPr>
          <a:xfrm>
            <a:off x="5832987" y="3429000"/>
            <a:ext cx="2743200" cy="1157750"/>
          </a:xfrm>
          <a:prstGeom prst="wedgeRectCallout">
            <a:avLst>
              <a:gd name="adj1" fmla="val -123237"/>
              <a:gd name="adj2" fmla="val -26624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paint() – inherited from </a:t>
            </a:r>
            <a:r>
              <a:rPr lang="en-US" dirty="0" err="1" smtClean="0">
                <a:solidFill>
                  <a:schemeClr val="tx1"/>
                </a:solidFill>
              </a:rPr>
              <a:t>JApplet</a:t>
            </a:r>
            <a:r>
              <a:rPr lang="en-US" dirty="0" smtClean="0">
                <a:solidFill>
                  <a:schemeClr val="tx1"/>
                </a:solidFill>
              </a:rPr>
              <a:t> – </a:t>
            </a:r>
            <a:r>
              <a:rPr lang="en-US" dirty="0" err="1" smtClean="0">
                <a:solidFill>
                  <a:schemeClr val="tx1"/>
                </a:solidFill>
              </a:rPr>
              <a:t>JApplet</a:t>
            </a:r>
            <a:r>
              <a:rPr lang="en-US" dirty="0" smtClean="0">
                <a:solidFill>
                  <a:schemeClr val="tx1"/>
                </a:solidFill>
              </a:rPr>
              <a:t> calls this every time the screen is painted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8718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372034"/>
            <a:ext cx="8229600" cy="4631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an Applet</a:t>
            </a:r>
            <a:endParaRPr lang="en-US" dirty="0"/>
          </a:p>
        </p:txBody>
      </p:sp>
      <p:sp>
        <p:nvSpPr>
          <p:cNvPr id="5" name="Rectangular Callout 4"/>
          <p:cNvSpPr/>
          <p:nvPr/>
        </p:nvSpPr>
        <p:spPr>
          <a:xfrm>
            <a:off x="762000" y="1600200"/>
            <a:ext cx="3810000" cy="685800"/>
          </a:xfrm>
          <a:prstGeom prst="wedgeRectCallout">
            <a:avLst>
              <a:gd name="adj1" fmla="val 15279"/>
              <a:gd name="adj2" fmla="val 25262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Graphics screen – tells paint where to draw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ular Callout 6"/>
          <p:cNvSpPr/>
          <p:nvPr/>
        </p:nvSpPr>
        <p:spPr>
          <a:xfrm>
            <a:off x="4763729" y="1600200"/>
            <a:ext cx="3810000" cy="685800"/>
          </a:xfrm>
          <a:prstGeom prst="wedgeRectCallout">
            <a:avLst>
              <a:gd name="adj1" fmla="val -43173"/>
              <a:gd name="adj2" fmla="val 299939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>
                <a:solidFill>
                  <a:schemeClr val="tx1"/>
                </a:solidFill>
              </a:rPr>
              <a:t>drawString</a:t>
            </a:r>
            <a:r>
              <a:rPr lang="en-US" dirty="0" smtClean="0">
                <a:solidFill>
                  <a:schemeClr val="tx1"/>
                </a:solidFill>
              </a:rPr>
              <a:t> – draws a sting on the screen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ular Callout 8"/>
          <p:cNvSpPr/>
          <p:nvPr/>
        </p:nvSpPr>
        <p:spPr>
          <a:xfrm>
            <a:off x="4557252" y="4419600"/>
            <a:ext cx="1233948" cy="342900"/>
          </a:xfrm>
          <a:prstGeom prst="wedgeRectCallout">
            <a:avLst>
              <a:gd name="adj1" fmla="val -163476"/>
              <a:gd name="adj2" fmla="val -59201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X position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ular Callout 9"/>
          <p:cNvSpPr/>
          <p:nvPr/>
        </p:nvSpPr>
        <p:spPr>
          <a:xfrm>
            <a:off x="4557252" y="4876800"/>
            <a:ext cx="1219200" cy="342900"/>
          </a:xfrm>
          <a:prstGeom prst="wedgeRectCallout">
            <a:avLst>
              <a:gd name="adj1" fmla="val -163464"/>
              <a:gd name="adj2" fmla="val -145223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Y</a:t>
            </a:r>
            <a:r>
              <a:rPr lang="en-US" dirty="0" smtClean="0">
                <a:solidFill>
                  <a:schemeClr val="tx1"/>
                </a:solidFill>
              </a:rPr>
              <a:t> position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3660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Programming Language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Programming languages work like spoken language </a:t>
            </a:r>
          </a:p>
          <a:p>
            <a:r>
              <a:rPr lang="en-US" dirty="0" smtClean="0"/>
              <a:t>Gives humans a way to tell a computer what to do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467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an Applet</a:t>
            </a:r>
            <a:endParaRPr lang="en-US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1619" y="1624012"/>
            <a:ext cx="6100763" cy="470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1676400" y="2438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676400" y="2514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676400" y="2590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676400" y="2667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676400" y="2743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676400" y="2819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676400" y="2895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676400" y="2971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676400" y="3048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676400" y="3124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1752600" y="2438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1752600" y="2514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1752600" y="2590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1752600" y="2667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1752600" y="2743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1752600" y="2819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1752600" y="2895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752600" y="2971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1752600" y="3048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1752600" y="3124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1828800" y="2438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1828800" y="2514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1828800" y="2590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1828800" y="2667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1828800" y="2743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1828800" y="2819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1828800" y="2895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1828800" y="2971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1828800" y="3048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1828800" y="3124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1905000" y="2438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1905000" y="2514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1905000" y="2590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1905000" y="2667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1905000" y="2743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1905000" y="2819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1905000" y="2895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1905000" y="2971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1905000" y="3048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1905000" y="3124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1981200" y="2438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1981200" y="2514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1981200" y="2590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1981200" y="2667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1981200" y="2743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1981200" y="2819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1981200" y="2895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1981200" y="2971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1981200" y="3048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1981200" y="3124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2057400" y="2438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2057400" y="2514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2057400" y="2590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2057400" y="2667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2057400" y="2743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2057400" y="2819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2057400" y="2895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2057400" y="2971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2057400" y="3048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2057400" y="3124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2133600" y="2438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2133600" y="2514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2133600" y="2590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2133600" y="2667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2133600" y="2743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2133600" y="2819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2133600" y="2895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2133600" y="2971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2133600" y="3048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2133600" y="3124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2209800" y="2438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2209800" y="2514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2209800" y="2590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2209800" y="2667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2209800" y="2743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/>
          <p:nvPr/>
        </p:nvSpPr>
        <p:spPr>
          <a:xfrm>
            <a:off x="2209800" y="2819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/>
          <p:cNvSpPr/>
          <p:nvPr/>
        </p:nvSpPr>
        <p:spPr>
          <a:xfrm>
            <a:off x="2209800" y="2895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/>
          <p:cNvSpPr/>
          <p:nvPr/>
        </p:nvSpPr>
        <p:spPr>
          <a:xfrm>
            <a:off x="2209800" y="2971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/>
          <p:cNvSpPr/>
          <p:nvPr/>
        </p:nvSpPr>
        <p:spPr>
          <a:xfrm>
            <a:off x="2209800" y="3048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/>
          <p:cNvSpPr/>
          <p:nvPr/>
        </p:nvSpPr>
        <p:spPr>
          <a:xfrm>
            <a:off x="2209800" y="3124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2286000" y="2438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/>
          <p:cNvSpPr/>
          <p:nvPr/>
        </p:nvSpPr>
        <p:spPr>
          <a:xfrm>
            <a:off x="2286000" y="2514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/>
          <p:cNvSpPr/>
          <p:nvPr/>
        </p:nvSpPr>
        <p:spPr>
          <a:xfrm>
            <a:off x="2286000" y="2590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2286000" y="2667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/>
          <p:cNvSpPr/>
          <p:nvPr/>
        </p:nvSpPr>
        <p:spPr>
          <a:xfrm>
            <a:off x="2286000" y="2743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/>
          <p:cNvSpPr/>
          <p:nvPr/>
        </p:nvSpPr>
        <p:spPr>
          <a:xfrm>
            <a:off x="2286000" y="2819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/>
          <p:cNvSpPr/>
          <p:nvPr/>
        </p:nvSpPr>
        <p:spPr>
          <a:xfrm>
            <a:off x="2286000" y="2895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/>
          <p:cNvSpPr/>
          <p:nvPr/>
        </p:nvSpPr>
        <p:spPr>
          <a:xfrm>
            <a:off x="2286000" y="2971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/>
          <p:cNvSpPr/>
          <p:nvPr/>
        </p:nvSpPr>
        <p:spPr>
          <a:xfrm>
            <a:off x="2286000" y="3048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/>
          <p:cNvSpPr/>
          <p:nvPr/>
        </p:nvSpPr>
        <p:spPr>
          <a:xfrm>
            <a:off x="2286000" y="3124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/>
          <p:cNvSpPr/>
          <p:nvPr/>
        </p:nvSpPr>
        <p:spPr>
          <a:xfrm>
            <a:off x="2362200" y="2438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/>
          <p:cNvSpPr/>
          <p:nvPr/>
        </p:nvSpPr>
        <p:spPr>
          <a:xfrm>
            <a:off x="2362200" y="2514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/>
          <p:cNvSpPr/>
          <p:nvPr/>
        </p:nvSpPr>
        <p:spPr>
          <a:xfrm>
            <a:off x="2362200" y="2590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/>
          <p:cNvSpPr/>
          <p:nvPr/>
        </p:nvSpPr>
        <p:spPr>
          <a:xfrm>
            <a:off x="2362200" y="2667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/>
          <p:cNvSpPr/>
          <p:nvPr/>
        </p:nvSpPr>
        <p:spPr>
          <a:xfrm>
            <a:off x="2362200" y="2743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/>
          <p:cNvSpPr/>
          <p:nvPr/>
        </p:nvSpPr>
        <p:spPr>
          <a:xfrm>
            <a:off x="2362200" y="2819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/>
          <p:cNvSpPr/>
          <p:nvPr/>
        </p:nvSpPr>
        <p:spPr>
          <a:xfrm>
            <a:off x="2362200" y="2895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/>
          <p:cNvSpPr/>
          <p:nvPr/>
        </p:nvSpPr>
        <p:spPr>
          <a:xfrm>
            <a:off x="2362200" y="2971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/>
          <p:cNvSpPr/>
          <p:nvPr/>
        </p:nvSpPr>
        <p:spPr>
          <a:xfrm>
            <a:off x="2362200" y="3048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/>
          <p:cNvSpPr/>
          <p:nvPr/>
        </p:nvSpPr>
        <p:spPr>
          <a:xfrm>
            <a:off x="2362200" y="3124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/>
          <p:cNvSpPr/>
          <p:nvPr/>
        </p:nvSpPr>
        <p:spPr>
          <a:xfrm>
            <a:off x="2438400" y="2438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/>
          <p:cNvSpPr/>
          <p:nvPr/>
        </p:nvSpPr>
        <p:spPr>
          <a:xfrm>
            <a:off x="2438400" y="2514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/>
          <p:cNvSpPr/>
          <p:nvPr/>
        </p:nvSpPr>
        <p:spPr>
          <a:xfrm>
            <a:off x="2438400" y="2590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/>
          <p:cNvSpPr/>
          <p:nvPr/>
        </p:nvSpPr>
        <p:spPr>
          <a:xfrm>
            <a:off x="2438400" y="2667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/>
          <p:cNvSpPr/>
          <p:nvPr/>
        </p:nvSpPr>
        <p:spPr>
          <a:xfrm>
            <a:off x="2438400" y="2743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/>
          <p:cNvSpPr/>
          <p:nvPr/>
        </p:nvSpPr>
        <p:spPr>
          <a:xfrm>
            <a:off x="2438400" y="2819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129"/>
          <p:cNvSpPr/>
          <p:nvPr/>
        </p:nvSpPr>
        <p:spPr>
          <a:xfrm>
            <a:off x="2438400" y="2895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/>
          <p:cNvSpPr/>
          <p:nvPr/>
        </p:nvSpPr>
        <p:spPr>
          <a:xfrm>
            <a:off x="2438400" y="2971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/>
          <p:cNvSpPr/>
          <p:nvPr/>
        </p:nvSpPr>
        <p:spPr>
          <a:xfrm>
            <a:off x="2438400" y="3048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ectangle 132"/>
          <p:cNvSpPr/>
          <p:nvPr/>
        </p:nvSpPr>
        <p:spPr>
          <a:xfrm>
            <a:off x="2438400" y="3124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/>
          <p:cNvSpPr/>
          <p:nvPr/>
        </p:nvSpPr>
        <p:spPr>
          <a:xfrm>
            <a:off x="2514600" y="2438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ectangle 135"/>
          <p:cNvSpPr/>
          <p:nvPr/>
        </p:nvSpPr>
        <p:spPr>
          <a:xfrm>
            <a:off x="2514600" y="2514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/>
          <p:cNvSpPr/>
          <p:nvPr/>
        </p:nvSpPr>
        <p:spPr>
          <a:xfrm>
            <a:off x="2514600" y="2590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ectangle 137"/>
          <p:cNvSpPr/>
          <p:nvPr/>
        </p:nvSpPr>
        <p:spPr>
          <a:xfrm>
            <a:off x="2514600" y="2667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/>
          <p:cNvSpPr/>
          <p:nvPr/>
        </p:nvSpPr>
        <p:spPr>
          <a:xfrm>
            <a:off x="2514600" y="2743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 139"/>
          <p:cNvSpPr/>
          <p:nvPr/>
        </p:nvSpPr>
        <p:spPr>
          <a:xfrm>
            <a:off x="2514600" y="2819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/>
          <p:cNvSpPr/>
          <p:nvPr/>
        </p:nvSpPr>
        <p:spPr>
          <a:xfrm>
            <a:off x="2514600" y="2895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tangle 141"/>
          <p:cNvSpPr/>
          <p:nvPr/>
        </p:nvSpPr>
        <p:spPr>
          <a:xfrm>
            <a:off x="2514600" y="2971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42"/>
          <p:cNvSpPr/>
          <p:nvPr/>
        </p:nvSpPr>
        <p:spPr>
          <a:xfrm>
            <a:off x="2514600" y="3048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ectangle 143"/>
          <p:cNvSpPr/>
          <p:nvPr/>
        </p:nvSpPr>
        <p:spPr>
          <a:xfrm>
            <a:off x="2514600" y="3124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 145"/>
          <p:cNvSpPr/>
          <p:nvPr/>
        </p:nvSpPr>
        <p:spPr>
          <a:xfrm>
            <a:off x="2590800" y="2438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ectangle 146"/>
          <p:cNvSpPr/>
          <p:nvPr/>
        </p:nvSpPr>
        <p:spPr>
          <a:xfrm>
            <a:off x="2590800" y="2514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ectangle 147"/>
          <p:cNvSpPr/>
          <p:nvPr/>
        </p:nvSpPr>
        <p:spPr>
          <a:xfrm>
            <a:off x="2590800" y="2590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/>
          <p:cNvSpPr/>
          <p:nvPr/>
        </p:nvSpPr>
        <p:spPr>
          <a:xfrm>
            <a:off x="2590800" y="2667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/>
          <p:cNvSpPr/>
          <p:nvPr/>
        </p:nvSpPr>
        <p:spPr>
          <a:xfrm>
            <a:off x="2590800" y="2743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/>
          <p:cNvSpPr/>
          <p:nvPr/>
        </p:nvSpPr>
        <p:spPr>
          <a:xfrm>
            <a:off x="2590800" y="2819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ectangle 151"/>
          <p:cNvSpPr/>
          <p:nvPr/>
        </p:nvSpPr>
        <p:spPr>
          <a:xfrm>
            <a:off x="2590800" y="2895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Rectangle 152"/>
          <p:cNvSpPr/>
          <p:nvPr/>
        </p:nvSpPr>
        <p:spPr>
          <a:xfrm>
            <a:off x="2590800" y="2971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ectangle 153"/>
          <p:cNvSpPr/>
          <p:nvPr/>
        </p:nvSpPr>
        <p:spPr>
          <a:xfrm>
            <a:off x="2590800" y="3048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Rectangle 154"/>
          <p:cNvSpPr/>
          <p:nvPr/>
        </p:nvSpPr>
        <p:spPr>
          <a:xfrm>
            <a:off x="2590800" y="3124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ectangle 156"/>
          <p:cNvSpPr/>
          <p:nvPr/>
        </p:nvSpPr>
        <p:spPr>
          <a:xfrm>
            <a:off x="2667000" y="2438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Rectangle 157"/>
          <p:cNvSpPr/>
          <p:nvPr/>
        </p:nvSpPr>
        <p:spPr>
          <a:xfrm>
            <a:off x="2667000" y="2514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Rectangle 158"/>
          <p:cNvSpPr/>
          <p:nvPr/>
        </p:nvSpPr>
        <p:spPr>
          <a:xfrm>
            <a:off x="2667000" y="2590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Rectangle 159"/>
          <p:cNvSpPr/>
          <p:nvPr/>
        </p:nvSpPr>
        <p:spPr>
          <a:xfrm>
            <a:off x="2667000" y="2667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Rectangle 160"/>
          <p:cNvSpPr/>
          <p:nvPr/>
        </p:nvSpPr>
        <p:spPr>
          <a:xfrm>
            <a:off x="2667000" y="2743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Rectangle 161"/>
          <p:cNvSpPr/>
          <p:nvPr/>
        </p:nvSpPr>
        <p:spPr>
          <a:xfrm>
            <a:off x="2667000" y="2819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Rectangle 162"/>
          <p:cNvSpPr/>
          <p:nvPr/>
        </p:nvSpPr>
        <p:spPr>
          <a:xfrm>
            <a:off x="2667000" y="2895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Rectangle 163"/>
          <p:cNvSpPr/>
          <p:nvPr/>
        </p:nvSpPr>
        <p:spPr>
          <a:xfrm>
            <a:off x="2667000" y="2971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Rectangle 164"/>
          <p:cNvSpPr/>
          <p:nvPr/>
        </p:nvSpPr>
        <p:spPr>
          <a:xfrm>
            <a:off x="2667000" y="3048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Rectangle 165"/>
          <p:cNvSpPr/>
          <p:nvPr/>
        </p:nvSpPr>
        <p:spPr>
          <a:xfrm>
            <a:off x="2667000" y="3124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Rectangle 167"/>
          <p:cNvSpPr/>
          <p:nvPr/>
        </p:nvSpPr>
        <p:spPr>
          <a:xfrm>
            <a:off x="2743200" y="2438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Rectangle 168"/>
          <p:cNvSpPr/>
          <p:nvPr/>
        </p:nvSpPr>
        <p:spPr>
          <a:xfrm>
            <a:off x="2743200" y="2514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Rectangle 169"/>
          <p:cNvSpPr/>
          <p:nvPr/>
        </p:nvSpPr>
        <p:spPr>
          <a:xfrm>
            <a:off x="2743200" y="2590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Rectangle 170"/>
          <p:cNvSpPr/>
          <p:nvPr/>
        </p:nvSpPr>
        <p:spPr>
          <a:xfrm>
            <a:off x="2743200" y="2667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Rectangle 171"/>
          <p:cNvSpPr/>
          <p:nvPr/>
        </p:nvSpPr>
        <p:spPr>
          <a:xfrm>
            <a:off x="2743200" y="2743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Rectangle 172"/>
          <p:cNvSpPr/>
          <p:nvPr/>
        </p:nvSpPr>
        <p:spPr>
          <a:xfrm>
            <a:off x="2743200" y="2819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Rectangle 173"/>
          <p:cNvSpPr/>
          <p:nvPr/>
        </p:nvSpPr>
        <p:spPr>
          <a:xfrm>
            <a:off x="2743200" y="2895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Rectangle 174"/>
          <p:cNvSpPr/>
          <p:nvPr/>
        </p:nvSpPr>
        <p:spPr>
          <a:xfrm>
            <a:off x="2743200" y="2971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Rectangle 175"/>
          <p:cNvSpPr/>
          <p:nvPr/>
        </p:nvSpPr>
        <p:spPr>
          <a:xfrm>
            <a:off x="2743200" y="3048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Rectangle 176"/>
          <p:cNvSpPr/>
          <p:nvPr/>
        </p:nvSpPr>
        <p:spPr>
          <a:xfrm>
            <a:off x="2743200" y="3124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Rectangle 178"/>
          <p:cNvSpPr/>
          <p:nvPr/>
        </p:nvSpPr>
        <p:spPr>
          <a:xfrm>
            <a:off x="2819400" y="2438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Rectangle 179"/>
          <p:cNvSpPr/>
          <p:nvPr/>
        </p:nvSpPr>
        <p:spPr>
          <a:xfrm>
            <a:off x="2819400" y="2514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Rectangle 180"/>
          <p:cNvSpPr/>
          <p:nvPr/>
        </p:nvSpPr>
        <p:spPr>
          <a:xfrm>
            <a:off x="2819400" y="2590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Rectangle 181"/>
          <p:cNvSpPr/>
          <p:nvPr/>
        </p:nvSpPr>
        <p:spPr>
          <a:xfrm>
            <a:off x="2819400" y="2667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Rectangle 182"/>
          <p:cNvSpPr/>
          <p:nvPr/>
        </p:nvSpPr>
        <p:spPr>
          <a:xfrm>
            <a:off x="2819400" y="2743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Rectangle 183"/>
          <p:cNvSpPr/>
          <p:nvPr/>
        </p:nvSpPr>
        <p:spPr>
          <a:xfrm>
            <a:off x="2819400" y="2819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Rectangle 184"/>
          <p:cNvSpPr/>
          <p:nvPr/>
        </p:nvSpPr>
        <p:spPr>
          <a:xfrm>
            <a:off x="2819400" y="2895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Rectangle 185"/>
          <p:cNvSpPr/>
          <p:nvPr/>
        </p:nvSpPr>
        <p:spPr>
          <a:xfrm>
            <a:off x="2819400" y="2971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Rectangle 186"/>
          <p:cNvSpPr/>
          <p:nvPr/>
        </p:nvSpPr>
        <p:spPr>
          <a:xfrm>
            <a:off x="2819400" y="3048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Rectangle 187"/>
          <p:cNvSpPr/>
          <p:nvPr/>
        </p:nvSpPr>
        <p:spPr>
          <a:xfrm>
            <a:off x="2819400" y="3124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Rectangle 189"/>
          <p:cNvSpPr/>
          <p:nvPr/>
        </p:nvSpPr>
        <p:spPr>
          <a:xfrm>
            <a:off x="2895600" y="2438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Rectangle 190"/>
          <p:cNvSpPr/>
          <p:nvPr/>
        </p:nvSpPr>
        <p:spPr>
          <a:xfrm>
            <a:off x="2895600" y="2514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Rectangle 191"/>
          <p:cNvSpPr/>
          <p:nvPr/>
        </p:nvSpPr>
        <p:spPr>
          <a:xfrm>
            <a:off x="2895600" y="2590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Rectangle 192"/>
          <p:cNvSpPr/>
          <p:nvPr/>
        </p:nvSpPr>
        <p:spPr>
          <a:xfrm>
            <a:off x="2895600" y="2667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Rectangle 193"/>
          <p:cNvSpPr/>
          <p:nvPr/>
        </p:nvSpPr>
        <p:spPr>
          <a:xfrm>
            <a:off x="2895600" y="2743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Rectangle 194"/>
          <p:cNvSpPr/>
          <p:nvPr/>
        </p:nvSpPr>
        <p:spPr>
          <a:xfrm>
            <a:off x="2895600" y="2819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Rectangle 195"/>
          <p:cNvSpPr/>
          <p:nvPr/>
        </p:nvSpPr>
        <p:spPr>
          <a:xfrm>
            <a:off x="2895600" y="2895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Rectangle 196"/>
          <p:cNvSpPr/>
          <p:nvPr/>
        </p:nvSpPr>
        <p:spPr>
          <a:xfrm>
            <a:off x="2895600" y="2971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Rectangle 197"/>
          <p:cNvSpPr/>
          <p:nvPr/>
        </p:nvSpPr>
        <p:spPr>
          <a:xfrm>
            <a:off x="2895600" y="3048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Rectangle 198"/>
          <p:cNvSpPr/>
          <p:nvPr/>
        </p:nvSpPr>
        <p:spPr>
          <a:xfrm>
            <a:off x="2895600" y="3124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Rectangle 200"/>
          <p:cNvSpPr/>
          <p:nvPr/>
        </p:nvSpPr>
        <p:spPr>
          <a:xfrm>
            <a:off x="2971800" y="2438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Rectangle 201"/>
          <p:cNvSpPr/>
          <p:nvPr/>
        </p:nvSpPr>
        <p:spPr>
          <a:xfrm>
            <a:off x="2971800" y="2514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Rectangle 202"/>
          <p:cNvSpPr/>
          <p:nvPr/>
        </p:nvSpPr>
        <p:spPr>
          <a:xfrm>
            <a:off x="2971800" y="2590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Rectangle 203"/>
          <p:cNvSpPr/>
          <p:nvPr/>
        </p:nvSpPr>
        <p:spPr>
          <a:xfrm>
            <a:off x="2971800" y="2667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Rectangle 204"/>
          <p:cNvSpPr/>
          <p:nvPr/>
        </p:nvSpPr>
        <p:spPr>
          <a:xfrm>
            <a:off x="2971800" y="2743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Rectangle 205"/>
          <p:cNvSpPr/>
          <p:nvPr/>
        </p:nvSpPr>
        <p:spPr>
          <a:xfrm>
            <a:off x="2971800" y="2819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Rectangle 206"/>
          <p:cNvSpPr/>
          <p:nvPr/>
        </p:nvSpPr>
        <p:spPr>
          <a:xfrm>
            <a:off x="2971800" y="2895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Rectangle 207"/>
          <p:cNvSpPr/>
          <p:nvPr/>
        </p:nvSpPr>
        <p:spPr>
          <a:xfrm>
            <a:off x="2971800" y="2971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Rectangle 208"/>
          <p:cNvSpPr/>
          <p:nvPr/>
        </p:nvSpPr>
        <p:spPr>
          <a:xfrm>
            <a:off x="2971800" y="3048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Rectangle 209"/>
          <p:cNvSpPr/>
          <p:nvPr/>
        </p:nvSpPr>
        <p:spPr>
          <a:xfrm>
            <a:off x="2971800" y="3124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Rectangle 211"/>
          <p:cNvSpPr/>
          <p:nvPr/>
        </p:nvSpPr>
        <p:spPr>
          <a:xfrm>
            <a:off x="3048000" y="2438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Rectangle 212"/>
          <p:cNvSpPr/>
          <p:nvPr/>
        </p:nvSpPr>
        <p:spPr>
          <a:xfrm>
            <a:off x="3048000" y="2514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Rectangle 213"/>
          <p:cNvSpPr/>
          <p:nvPr/>
        </p:nvSpPr>
        <p:spPr>
          <a:xfrm>
            <a:off x="3048000" y="2590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Rectangle 214"/>
          <p:cNvSpPr/>
          <p:nvPr/>
        </p:nvSpPr>
        <p:spPr>
          <a:xfrm>
            <a:off x="3048000" y="2667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Rectangle 215"/>
          <p:cNvSpPr/>
          <p:nvPr/>
        </p:nvSpPr>
        <p:spPr>
          <a:xfrm>
            <a:off x="3048000" y="2743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Rectangle 216"/>
          <p:cNvSpPr/>
          <p:nvPr/>
        </p:nvSpPr>
        <p:spPr>
          <a:xfrm>
            <a:off x="3048000" y="2819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Rectangle 217"/>
          <p:cNvSpPr/>
          <p:nvPr/>
        </p:nvSpPr>
        <p:spPr>
          <a:xfrm>
            <a:off x="3048000" y="2895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Rectangle 218"/>
          <p:cNvSpPr/>
          <p:nvPr/>
        </p:nvSpPr>
        <p:spPr>
          <a:xfrm>
            <a:off x="3048000" y="2971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Rectangle 219"/>
          <p:cNvSpPr/>
          <p:nvPr/>
        </p:nvSpPr>
        <p:spPr>
          <a:xfrm>
            <a:off x="3048000" y="3048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Rectangle 220"/>
          <p:cNvSpPr/>
          <p:nvPr/>
        </p:nvSpPr>
        <p:spPr>
          <a:xfrm>
            <a:off x="3048000" y="3124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Rectangle 222"/>
          <p:cNvSpPr/>
          <p:nvPr/>
        </p:nvSpPr>
        <p:spPr>
          <a:xfrm>
            <a:off x="3124200" y="2438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Rectangle 223"/>
          <p:cNvSpPr/>
          <p:nvPr/>
        </p:nvSpPr>
        <p:spPr>
          <a:xfrm>
            <a:off x="3124200" y="2514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" name="Rectangle 224"/>
          <p:cNvSpPr/>
          <p:nvPr/>
        </p:nvSpPr>
        <p:spPr>
          <a:xfrm>
            <a:off x="3124200" y="2590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Rectangle 225"/>
          <p:cNvSpPr/>
          <p:nvPr/>
        </p:nvSpPr>
        <p:spPr>
          <a:xfrm>
            <a:off x="3124200" y="2667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Rectangle 226"/>
          <p:cNvSpPr/>
          <p:nvPr/>
        </p:nvSpPr>
        <p:spPr>
          <a:xfrm>
            <a:off x="3124200" y="2743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Rectangle 227"/>
          <p:cNvSpPr/>
          <p:nvPr/>
        </p:nvSpPr>
        <p:spPr>
          <a:xfrm>
            <a:off x="3124200" y="2819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Rectangle 228"/>
          <p:cNvSpPr/>
          <p:nvPr/>
        </p:nvSpPr>
        <p:spPr>
          <a:xfrm>
            <a:off x="3124200" y="2895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0" name="Rectangle 229"/>
          <p:cNvSpPr/>
          <p:nvPr/>
        </p:nvSpPr>
        <p:spPr>
          <a:xfrm>
            <a:off x="3124200" y="2971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Rectangle 230"/>
          <p:cNvSpPr/>
          <p:nvPr/>
        </p:nvSpPr>
        <p:spPr>
          <a:xfrm>
            <a:off x="3124200" y="3048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Rectangle 231"/>
          <p:cNvSpPr/>
          <p:nvPr/>
        </p:nvSpPr>
        <p:spPr>
          <a:xfrm>
            <a:off x="3124200" y="3124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Rectangle 233"/>
          <p:cNvSpPr/>
          <p:nvPr/>
        </p:nvSpPr>
        <p:spPr>
          <a:xfrm>
            <a:off x="3200400" y="2438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Rectangle 234"/>
          <p:cNvSpPr/>
          <p:nvPr/>
        </p:nvSpPr>
        <p:spPr>
          <a:xfrm>
            <a:off x="3200400" y="2514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Rectangle 235"/>
          <p:cNvSpPr/>
          <p:nvPr/>
        </p:nvSpPr>
        <p:spPr>
          <a:xfrm>
            <a:off x="3200400" y="2590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Rectangle 236"/>
          <p:cNvSpPr/>
          <p:nvPr/>
        </p:nvSpPr>
        <p:spPr>
          <a:xfrm>
            <a:off x="3200400" y="2667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Rectangle 237"/>
          <p:cNvSpPr/>
          <p:nvPr/>
        </p:nvSpPr>
        <p:spPr>
          <a:xfrm>
            <a:off x="3200400" y="2743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" name="Rectangle 238"/>
          <p:cNvSpPr/>
          <p:nvPr/>
        </p:nvSpPr>
        <p:spPr>
          <a:xfrm>
            <a:off x="3200400" y="2819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Rectangle 239"/>
          <p:cNvSpPr/>
          <p:nvPr/>
        </p:nvSpPr>
        <p:spPr>
          <a:xfrm>
            <a:off x="3200400" y="2895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Rectangle 240"/>
          <p:cNvSpPr/>
          <p:nvPr/>
        </p:nvSpPr>
        <p:spPr>
          <a:xfrm>
            <a:off x="3200400" y="2971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Rectangle 241"/>
          <p:cNvSpPr/>
          <p:nvPr/>
        </p:nvSpPr>
        <p:spPr>
          <a:xfrm>
            <a:off x="3200400" y="3048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3" name="Rectangle 242"/>
          <p:cNvSpPr/>
          <p:nvPr/>
        </p:nvSpPr>
        <p:spPr>
          <a:xfrm>
            <a:off x="3200400" y="3124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Rectangle 244"/>
          <p:cNvSpPr/>
          <p:nvPr/>
        </p:nvSpPr>
        <p:spPr>
          <a:xfrm>
            <a:off x="3276600" y="2438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" name="Rectangle 245"/>
          <p:cNvSpPr/>
          <p:nvPr/>
        </p:nvSpPr>
        <p:spPr>
          <a:xfrm>
            <a:off x="3276600" y="2514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7" name="Rectangle 246"/>
          <p:cNvSpPr/>
          <p:nvPr/>
        </p:nvSpPr>
        <p:spPr>
          <a:xfrm>
            <a:off x="3276600" y="2590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8" name="Rectangle 247"/>
          <p:cNvSpPr/>
          <p:nvPr/>
        </p:nvSpPr>
        <p:spPr>
          <a:xfrm>
            <a:off x="3276600" y="2667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9" name="Rectangle 248"/>
          <p:cNvSpPr/>
          <p:nvPr/>
        </p:nvSpPr>
        <p:spPr>
          <a:xfrm>
            <a:off x="3276600" y="2743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0" name="Rectangle 249"/>
          <p:cNvSpPr/>
          <p:nvPr/>
        </p:nvSpPr>
        <p:spPr>
          <a:xfrm>
            <a:off x="3276600" y="2819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1" name="Rectangle 250"/>
          <p:cNvSpPr/>
          <p:nvPr/>
        </p:nvSpPr>
        <p:spPr>
          <a:xfrm>
            <a:off x="3276600" y="2895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2" name="Rectangle 251"/>
          <p:cNvSpPr/>
          <p:nvPr/>
        </p:nvSpPr>
        <p:spPr>
          <a:xfrm>
            <a:off x="3276600" y="2971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" name="Rectangle 252"/>
          <p:cNvSpPr/>
          <p:nvPr/>
        </p:nvSpPr>
        <p:spPr>
          <a:xfrm>
            <a:off x="3276600" y="3048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4" name="Rectangle 253"/>
          <p:cNvSpPr/>
          <p:nvPr/>
        </p:nvSpPr>
        <p:spPr>
          <a:xfrm>
            <a:off x="3276600" y="3124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6" name="Rectangle 255"/>
          <p:cNvSpPr/>
          <p:nvPr/>
        </p:nvSpPr>
        <p:spPr>
          <a:xfrm>
            <a:off x="3352800" y="2438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7" name="Rectangle 256"/>
          <p:cNvSpPr/>
          <p:nvPr/>
        </p:nvSpPr>
        <p:spPr>
          <a:xfrm>
            <a:off x="3352800" y="2514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8" name="Rectangle 257"/>
          <p:cNvSpPr/>
          <p:nvPr/>
        </p:nvSpPr>
        <p:spPr>
          <a:xfrm>
            <a:off x="3352800" y="2590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9" name="Rectangle 258"/>
          <p:cNvSpPr/>
          <p:nvPr/>
        </p:nvSpPr>
        <p:spPr>
          <a:xfrm>
            <a:off x="3352800" y="2667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0" name="Rectangle 259"/>
          <p:cNvSpPr/>
          <p:nvPr/>
        </p:nvSpPr>
        <p:spPr>
          <a:xfrm>
            <a:off x="3352800" y="2743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1" name="Rectangle 260"/>
          <p:cNvSpPr/>
          <p:nvPr/>
        </p:nvSpPr>
        <p:spPr>
          <a:xfrm>
            <a:off x="3352800" y="2819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2" name="Rectangle 261"/>
          <p:cNvSpPr/>
          <p:nvPr/>
        </p:nvSpPr>
        <p:spPr>
          <a:xfrm>
            <a:off x="3352800" y="2895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3" name="Rectangle 262"/>
          <p:cNvSpPr/>
          <p:nvPr/>
        </p:nvSpPr>
        <p:spPr>
          <a:xfrm>
            <a:off x="3352800" y="2971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4" name="Rectangle 263"/>
          <p:cNvSpPr/>
          <p:nvPr/>
        </p:nvSpPr>
        <p:spPr>
          <a:xfrm>
            <a:off x="3352800" y="3048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5" name="Rectangle 264"/>
          <p:cNvSpPr/>
          <p:nvPr/>
        </p:nvSpPr>
        <p:spPr>
          <a:xfrm>
            <a:off x="3352800" y="3124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7" name="Rectangle 266"/>
          <p:cNvSpPr/>
          <p:nvPr/>
        </p:nvSpPr>
        <p:spPr>
          <a:xfrm>
            <a:off x="3429000" y="2438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8" name="Rectangle 267"/>
          <p:cNvSpPr/>
          <p:nvPr/>
        </p:nvSpPr>
        <p:spPr>
          <a:xfrm>
            <a:off x="3429000" y="2514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9" name="Rectangle 268"/>
          <p:cNvSpPr/>
          <p:nvPr/>
        </p:nvSpPr>
        <p:spPr>
          <a:xfrm>
            <a:off x="3429000" y="2590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0" name="Rectangle 269"/>
          <p:cNvSpPr/>
          <p:nvPr/>
        </p:nvSpPr>
        <p:spPr>
          <a:xfrm>
            <a:off x="3429000" y="2667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1" name="Rectangle 270"/>
          <p:cNvSpPr/>
          <p:nvPr/>
        </p:nvSpPr>
        <p:spPr>
          <a:xfrm>
            <a:off x="3429000" y="2743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2" name="Rectangle 271"/>
          <p:cNvSpPr/>
          <p:nvPr/>
        </p:nvSpPr>
        <p:spPr>
          <a:xfrm>
            <a:off x="3429000" y="2819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3" name="Rectangle 272"/>
          <p:cNvSpPr/>
          <p:nvPr/>
        </p:nvSpPr>
        <p:spPr>
          <a:xfrm>
            <a:off x="3429000" y="2895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4" name="Rectangle 273"/>
          <p:cNvSpPr/>
          <p:nvPr/>
        </p:nvSpPr>
        <p:spPr>
          <a:xfrm>
            <a:off x="3429000" y="2971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5" name="Rectangle 274"/>
          <p:cNvSpPr/>
          <p:nvPr/>
        </p:nvSpPr>
        <p:spPr>
          <a:xfrm>
            <a:off x="3429000" y="3048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6" name="Rectangle 275"/>
          <p:cNvSpPr/>
          <p:nvPr/>
        </p:nvSpPr>
        <p:spPr>
          <a:xfrm>
            <a:off x="3429000" y="3124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8" name="Rectangle 277"/>
          <p:cNvSpPr/>
          <p:nvPr/>
        </p:nvSpPr>
        <p:spPr>
          <a:xfrm>
            <a:off x="3505200" y="2438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9" name="Rectangle 278"/>
          <p:cNvSpPr/>
          <p:nvPr/>
        </p:nvSpPr>
        <p:spPr>
          <a:xfrm>
            <a:off x="3505200" y="2514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0" name="Rectangle 279"/>
          <p:cNvSpPr/>
          <p:nvPr/>
        </p:nvSpPr>
        <p:spPr>
          <a:xfrm>
            <a:off x="3505200" y="2590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1" name="Rectangle 280"/>
          <p:cNvSpPr/>
          <p:nvPr/>
        </p:nvSpPr>
        <p:spPr>
          <a:xfrm>
            <a:off x="3505200" y="2667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2" name="Rectangle 281"/>
          <p:cNvSpPr/>
          <p:nvPr/>
        </p:nvSpPr>
        <p:spPr>
          <a:xfrm>
            <a:off x="3505200" y="2743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3" name="Rectangle 282"/>
          <p:cNvSpPr/>
          <p:nvPr/>
        </p:nvSpPr>
        <p:spPr>
          <a:xfrm>
            <a:off x="3505200" y="2819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4" name="Rectangle 283"/>
          <p:cNvSpPr/>
          <p:nvPr/>
        </p:nvSpPr>
        <p:spPr>
          <a:xfrm>
            <a:off x="3505200" y="2895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5" name="Rectangle 284"/>
          <p:cNvSpPr/>
          <p:nvPr/>
        </p:nvSpPr>
        <p:spPr>
          <a:xfrm>
            <a:off x="3505200" y="2971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6" name="Rectangle 285"/>
          <p:cNvSpPr/>
          <p:nvPr/>
        </p:nvSpPr>
        <p:spPr>
          <a:xfrm>
            <a:off x="3505200" y="3048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7" name="Rectangle 286"/>
          <p:cNvSpPr/>
          <p:nvPr/>
        </p:nvSpPr>
        <p:spPr>
          <a:xfrm>
            <a:off x="3505200" y="3124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9" name="Rectangle 288"/>
          <p:cNvSpPr/>
          <p:nvPr/>
        </p:nvSpPr>
        <p:spPr>
          <a:xfrm>
            <a:off x="3581400" y="2438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0" name="Rectangle 289"/>
          <p:cNvSpPr/>
          <p:nvPr/>
        </p:nvSpPr>
        <p:spPr>
          <a:xfrm>
            <a:off x="3581400" y="2514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1" name="Rectangle 290"/>
          <p:cNvSpPr/>
          <p:nvPr/>
        </p:nvSpPr>
        <p:spPr>
          <a:xfrm>
            <a:off x="3581400" y="2590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2" name="Rectangle 291"/>
          <p:cNvSpPr/>
          <p:nvPr/>
        </p:nvSpPr>
        <p:spPr>
          <a:xfrm>
            <a:off x="3581400" y="2667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3" name="Rectangle 292"/>
          <p:cNvSpPr/>
          <p:nvPr/>
        </p:nvSpPr>
        <p:spPr>
          <a:xfrm>
            <a:off x="3581400" y="2743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4" name="Rectangle 293"/>
          <p:cNvSpPr/>
          <p:nvPr/>
        </p:nvSpPr>
        <p:spPr>
          <a:xfrm>
            <a:off x="3581400" y="2819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5" name="Rectangle 294"/>
          <p:cNvSpPr/>
          <p:nvPr/>
        </p:nvSpPr>
        <p:spPr>
          <a:xfrm>
            <a:off x="3581400" y="2895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6" name="Rectangle 295"/>
          <p:cNvSpPr/>
          <p:nvPr/>
        </p:nvSpPr>
        <p:spPr>
          <a:xfrm>
            <a:off x="3581400" y="2971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7" name="Rectangle 296"/>
          <p:cNvSpPr/>
          <p:nvPr/>
        </p:nvSpPr>
        <p:spPr>
          <a:xfrm>
            <a:off x="3581400" y="3048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8" name="Rectangle 297"/>
          <p:cNvSpPr/>
          <p:nvPr/>
        </p:nvSpPr>
        <p:spPr>
          <a:xfrm>
            <a:off x="3581400" y="3124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" name="Rectangle 299"/>
          <p:cNvSpPr/>
          <p:nvPr/>
        </p:nvSpPr>
        <p:spPr>
          <a:xfrm>
            <a:off x="3657600" y="2438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" name="Rectangle 300"/>
          <p:cNvSpPr/>
          <p:nvPr/>
        </p:nvSpPr>
        <p:spPr>
          <a:xfrm>
            <a:off x="3657600" y="2514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2" name="Rectangle 301"/>
          <p:cNvSpPr/>
          <p:nvPr/>
        </p:nvSpPr>
        <p:spPr>
          <a:xfrm>
            <a:off x="3657600" y="2590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3" name="Rectangle 302"/>
          <p:cNvSpPr/>
          <p:nvPr/>
        </p:nvSpPr>
        <p:spPr>
          <a:xfrm>
            <a:off x="3657600" y="2667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4" name="Rectangle 303"/>
          <p:cNvSpPr/>
          <p:nvPr/>
        </p:nvSpPr>
        <p:spPr>
          <a:xfrm>
            <a:off x="3657600" y="2743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5" name="Rectangle 304"/>
          <p:cNvSpPr/>
          <p:nvPr/>
        </p:nvSpPr>
        <p:spPr>
          <a:xfrm>
            <a:off x="3657600" y="2819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6" name="Rectangle 305"/>
          <p:cNvSpPr/>
          <p:nvPr/>
        </p:nvSpPr>
        <p:spPr>
          <a:xfrm>
            <a:off x="3657600" y="2895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7" name="Rectangle 306"/>
          <p:cNvSpPr/>
          <p:nvPr/>
        </p:nvSpPr>
        <p:spPr>
          <a:xfrm>
            <a:off x="3657600" y="2971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" name="Rectangle 307"/>
          <p:cNvSpPr/>
          <p:nvPr/>
        </p:nvSpPr>
        <p:spPr>
          <a:xfrm>
            <a:off x="3657600" y="3048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" name="Rectangle 308"/>
          <p:cNvSpPr/>
          <p:nvPr/>
        </p:nvSpPr>
        <p:spPr>
          <a:xfrm>
            <a:off x="3657600" y="3124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1" name="Rectangle 310"/>
          <p:cNvSpPr/>
          <p:nvPr/>
        </p:nvSpPr>
        <p:spPr>
          <a:xfrm>
            <a:off x="3733800" y="2438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2" name="Rectangle 311"/>
          <p:cNvSpPr/>
          <p:nvPr/>
        </p:nvSpPr>
        <p:spPr>
          <a:xfrm>
            <a:off x="3733800" y="2514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3" name="Rectangle 312"/>
          <p:cNvSpPr/>
          <p:nvPr/>
        </p:nvSpPr>
        <p:spPr>
          <a:xfrm>
            <a:off x="3733800" y="2590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4" name="Rectangle 313"/>
          <p:cNvSpPr/>
          <p:nvPr/>
        </p:nvSpPr>
        <p:spPr>
          <a:xfrm>
            <a:off x="3733800" y="2667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5" name="Rectangle 314"/>
          <p:cNvSpPr/>
          <p:nvPr/>
        </p:nvSpPr>
        <p:spPr>
          <a:xfrm>
            <a:off x="3733800" y="2743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6" name="Rectangle 315"/>
          <p:cNvSpPr/>
          <p:nvPr/>
        </p:nvSpPr>
        <p:spPr>
          <a:xfrm>
            <a:off x="3733800" y="2819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7" name="Rectangle 316"/>
          <p:cNvSpPr/>
          <p:nvPr/>
        </p:nvSpPr>
        <p:spPr>
          <a:xfrm>
            <a:off x="3733800" y="2895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8" name="Rectangle 317"/>
          <p:cNvSpPr/>
          <p:nvPr/>
        </p:nvSpPr>
        <p:spPr>
          <a:xfrm>
            <a:off x="3733800" y="2971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9" name="Rectangle 318"/>
          <p:cNvSpPr/>
          <p:nvPr/>
        </p:nvSpPr>
        <p:spPr>
          <a:xfrm>
            <a:off x="3733800" y="3048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0" name="Rectangle 319"/>
          <p:cNvSpPr/>
          <p:nvPr/>
        </p:nvSpPr>
        <p:spPr>
          <a:xfrm>
            <a:off x="3733800" y="3124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2" name="Rectangle 321"/>
          <p:cNvSpPr/>
          <p:nvPr/>
        </p:nvSpPr>
        <p:spPr>
          <a:xfrm>
            <a:off x="3810000" y="2438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3" name="Rectangle 322"/>
          <p:cNvSpPr/>
          <p:nvPr/>
        </p:nvSpPr>
        <p:spPr>
          <a:xfrm>
            <a:off x="3810000" y="2514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4" name="Rectangle 323"/>
          <p:cNvSpPr/>
          <p:nvPr/>
        </p:nvSpPr>
        <p:spPr>
          <a:xfrm>
            <a:off x="3810000" y="2590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5" name="Rectangle 324"/>
          <p:cNvSpPr/>
          <p:nvPr/>
        </p:nvSpPr>
        <p:spPr>
          <a:xfrm>
            <a:off x="3810000" y="2667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6" name="Rectangle 325"/>
          <p:cNvSpPr/>
          <p:nvPr/>
        </p:nvSpPr>
        <p:spPr>
          <a:xfrm>
            <a:off x="3810000" y="2743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7" name="Rectangle 326"/>
          <p:cNvSpPr/>
          <p:nvPr/>
        </p:nvSpPr>
        <p:spPr>
          <a:xfrm>
            <a:off x="3810000" y="2819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8" name="Rectangle 327"/>
          <p:cNvSpPr/>
          <p:nvPr/>
        </p:nvSpPr>
        <p:spPr>
          <a:xfrm>
            <a:off x="3810000" y="2895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9" name="Rectangle 328"/>
          <p:cNvSpPr/>
          <p:nvPr/>
        </p:nvSpPr>
        <p:spPr>
          <a:xfrm>
            <a:off x="3810000" y="2971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0" name="Rectangle 329"/>
          <p:cNvSpPr/>
          <p:nvPr/>
        </p:nvSpPr>
        <p:spPr>
          <a:xfrm>
            <a:off x="3810000" y="3048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1" name="Rectangle 330"/>
          <p:cNvSpPr/>
          <p:nvPr/>
        </p:nvSpPr>
        <p:spPr>
          <a:xfrm>
            <a:off x="3810000" y="3124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3" name="Rectangle 332"/>
          <p:cNvSpPr/>
          <p:nvPr/>
        </p:nvSpPr>
        <p:spPr>
          <a:xfrm>
            <a:off x="3886200" y="2438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4" name="Rectangle 333"/>
          <p:cNvSpPr/>
          <p:nvPr/>
        </p:nvSpPr>
        <p:spPr>
          <a:xfrm>
            <a:off x="3886200" y="2514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5" name="Rectangle 334"/>
          <p:cNvSpPr/>
          <p:nvPr/>
        </p:nvSpPr>
        <p:spPr>
          <a:xfrm>
            <a:off x="3886200" y="2590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6" name="Rectangle 335"/>
          <p:cNvSpPr/>
          <p:nvPr/>
        </p:nvSpPr>
        <p:spPr>
          <a:xfrm>
            <a:off x="3886200" y="2667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7" name="Rectangle 336"/>
          <p:cNvSpPr/>
          <p:nvPr/>
        </p:nvSpPr>
        <p:spPr>
          <a:xfrm>
            <a:off x="3886200" y="2743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8" name="Rectangle 337"/>
          <p:cNvSpPr/>
          <p:nvPr/>
        </p:nvSpPr>
        <p:spPr>
          <a:xfrm>
            <a:off x="3886200" y="2819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9" name="Rectangle 338"/>
          <p:cNvSpPr/>
          <p:nvPr/>
        </p:nvSpPr>
        <p:spPr>
          <a:xfrm>
            <a:off x="3886200" y="2895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0" name="Rectangle 339"/>
          <p:cNvSpPr/>
          <p:nvPr/>
        </p:nvSpPr>
        <p:spPr>
          <a:xfrm>
            <a:off x="3886200" y="2971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1" name="Rectangle 340"/>
          <p:cNvSpPr/>
          <p:nvPr/>
        </p:nvSpPr>
        <p:spPr>
          <a:xfrm>
            <a:off x="3886200" y="3048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2" name="Rectangle 341"/>
          <p:cNvSpPr/>
          <p:nvPr/>
        </p:nvSpPr>
        <p:spPr>
          <a:xfrm>
            <a:off x="3886200" y="3124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4" name="Rectangle 343"/>
          <p:cNvSpPr/>
          <p:nvPr/>
        </p:nvSpPr>
        <p:spPr>
          <a:xfrm>
            <a:off x="3962400" y="2438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5" name="Rectangle 344"/>
          <p:cNvSpPr/>
          <p:nvPr/>
        </p:nvSpPr>
        <p:spPr>
          <a:xfrm>
            <a:off x="3962400" y="2514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6" name="Rectangle 345"/>
          <p:cNvSpPr/>
          <p:nvPr/>
        </p:nvSpPr>
        <p:spPr>
          <a:xfrm>
            <a:off x="3962400" y="2590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7" name="Rectangle 346"/>
          <p:cNvSpPr/>
          <p:nvPr/>
        </p:nvSpPr>
        <p:spPr>
          <a:xfrm>
            <a:off x="3962400" y="2667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8" name="Rectangle 347"/>
          <p:cNvSpPr/>
          <p:nvPr/>
        </p:nvSpPr>
        <p:spPr>
          <a:xfrm>
            <a:off x="3962400" y="2743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9" name="Rectangle 348"/>
          <p:cNvSpPr/>
          <p:nvPr/>
        </p:nvSpPr>
        <p:spPr>
          <a:xfrm>
            <a:off x="3962400" y="2819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0" name="Rectangle 349"/>
          <p:cNvSpPr/>
          <p:nvPr/>
        </p:nvSpPr>
        <p:spPr>
          <a:xfrm>
            <a:off x="3962400" y="2895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1" name="Rectangle 350"/>
          <p:cNvSpPr/>
          <p:nvPr/>
        </p:nvSpPr>
        <p:spPr>
          <a:xfrm>
            <a:off x="3962400" y="2971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2" name="Rectangle 351"/>
          <p:cNvSpPr/>
          <p:nvPr/>
        </p:nvSpPr>
        <p:spPr>
          <a:xfrm>
            <a:off x="3962400" y="3048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3" name="Rectangle 352"/>
          <p:cNvSpPr/>
          <p:nvPr/>
        </p:nvSpPr>
        <p:spPr>
          <a:xfrm>
            <a:off x="3962400" y="3124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5" name="Rectangle 354"/>
          <p:cNvSpPr/>
          <p:nvPr/>
        </p:nvSpPr>
        <p:spPr>
          <a:xfrm>
            <a:off x="4038600" y="2438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6" name="Rectangle 355"/>
          <p:cNvSpPr/>
          <p:nvPr/>
        </p:nvSpPr>
        <p:spPr>
          <a:xfrm>
            <a:off x="4038600" y="2514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7" name="Rectangle 356"/>
          <p:cNvSpPr/>
          <p:nvPr/>
        </p:nvSpPr>
        <p:spPr>
          <a:xfrm>
            <a:off x="4038600" y="2590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8" name="Rectangle 357"/>
          <p:cNvSpPr/>
          <p:nvPr/>
        </p:nvSpPr>
        <p:spPr>
          <a:xfrm>
            <a:off x="4038600" y="2667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9" name="Rectangle 358"/>
          <p:cNvSpPr/>
          <p:nvPr/>
        </p:nvSpPr>
        <p:spPr>
          <a:xfrm>
            <a:off x="4038600" y="2743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0" name="Rectangle 359"/>
          <p:cNvSpPr/>
          <p:nvPr/>
        </p:nvSpPr>
        <p:spPr>
          <a:xfrm>
            <a:off x="4038600" y="2819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1" name="Rectangle 360"/>
          <p:cNvSpPr/>
          <p:nvPr/>
        </p:nvSpPr>
        <p:spPr>
          <a:xfrm>
            <a:off x="4038600" y="2895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2" name="Rectangle 361"/>
          <p:cNvSpPr/>
          <p:nvPr/>
        </p:nvSpPr>
        <p:spPr>
          <a:xfrm>
            <a:off x="4038600" y="2971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3" name="Rectangle 362"/>
          <p:cNvSpPr/>
          <p:nvPr/>
        </p:nvSpPr>
        <p:spPr>
          <a:xfrm>
            <a:off x="4038600" y="3048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4" name="Rectangle 363"/>
          <p:cNvSpPr/>
          <p:nvPr/>
        </p:nvSpPr>
        <p:spPr>
          <a:xfrm>
            <a:off x="4038600" y="3124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1181100" y="2438400"/>
            <a:ext cx="495300" cy="3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1" name="Straight Connector 720"/>
          <p:cNvCxnSpPr/>
          <p:nvPr/>
        </p:nvCxnSpPr>
        <p:spPr>
          <a:xfrm flipV="1">
            <a:off x="1193679" y="3200400"/>
            <a:ext cx="495300" cy="3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2" name="Straight Connector 721"/>
          <p:cNvCxnSpPr/>
          <p:nvPr/>
        </p:nvCxnSpPr>
        <p:spPr>
          <a:xfrm>
            <a:off x="1676400" y="1524000"/>
            <a:ext cx="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6" name="Straight Connector 725"/>
          <p:cNvCxnSpPr/>
          <p:nvPr/>
        </p:nvCxnSpPr>
        <p:spPr>
          <a:xfrm>
            <a:off x="1752600" y="1524000"/>
            <a:ext cx="0" cy="9159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7" name="TextBox 2056"/>
          <p:cNvSpPr txBox="1"/>
          <p:nvPr/>
        </p:nvSpPr>
        <p:spPr>
          <a:xfrm>
            <a:off x="1389142" y="1261646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0</a:t>
            </a:r>
            <a:endParaRPr lang="en-US" sz="1600" dirty="0"/>
          </a:p>
        </p:txBody>
      </p:sp>
      <p:sp>
        <p:nvSpPr>
          <p:cNvPr id="731" name="TextBox 730"/>
          <p:cNvSpPr txBox="1"/>
          <p:nvPr/>
        </p:nvSpPr>
        <p:spPr>
          <a:xfrm>
            <a:off x="1770142" y="1261646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5</a:t>
            </a:r>
          </a:p>
        </p:txBody>
      </p:sp>
      <p:sp>
        <p:nvSpPr>
          <p:cNvPr id="732" name="TextBox 731"/>
          <p:cNvSpPr txBox="1"/>
          <p:nvPr/>
        </p:nvSpPr>
        <p:spPr>
          <a:xfrm>
            <a:off x="1066800" y="2099846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0</a:t>
            </a:r>
            <a:endParaRPr lang="en-US" sz="1600" dirty="0"/>
          </a:p>
        </p:txBody>
      </p:sp>
      <p:sp>
        <p:nvSpPr>
          <p:cNvPr id="733" name="TextBox 732"/>
          <p:cNvSpPr txBox="1"/>
          <p:nvPr/>
        </p:nvSpPr>
        <p:spPr>
          <a:xfrm>
            <a:off x="981750" y="3200400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50</a:t>
            </a:r>
            <a:endParaRPr lang="en-US" sz="1600" dirty="0"/>
          </a:p>
        </p:txBody>
      </p:sp>
      <p:sp>
        <p:nvSpPr>
          <p:cNvPr id="734" name="TextBox 733"/>
          <p:cNvSpPr txBox="1"/>
          <p:nvPr/>
        </p:nvSpPr>
        <p:spPr>
          <a:xfrm>
            <a:off x="2336124" y="1126123"/>
            <a:ext cx="10547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X Position</a:t>
            </a:r>
            <a:endParaRPr lang="en-US" sz="1600" dirty="0"/>
          </a:p>
        </p:txBody>
      </p:sp>
      <p:sp>
        <p:nvSpPr>
          <p:cNvPr id="735" name="TextBox 734"/>
          <p:cNvSpPr txBox="1"/>
          <p:nvPr/>
        </p:nvSpPr>
        <p:spPr>
          <a:xfrm rot="5400000">
            <a:off x="186510" y="2667356"/>
            <a:ext cx="10323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Y</a:t>
            </a:r>
            <a:r>
              <a:rPr lang="en-US" sz="1600" dirty="0" smtClean="0"/>
              <a:t> Position</a:t>
            </a:r>
            <a:endParaRPr lang="en-US" sz="1600" dirty="0"/>
          </a:p>
        </p:txBody>
      </p:sp>
      <p:cxnSp>
        <p:nvCxnSpPr>
          <p:cNvPr id="2059" name="Straight Arrow Connector 2058"/>
          <p:cNvCxnSpPr/>
          <p:nvPr/>
        </p:nvCxnSpPr>
        <p:spPr>
          <a:xfrm>
            <a:off x="2247900" y="1464677"/>
            <a:ext cx="1295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1" name="Straight Arrow Connector 2060"/>
          <p:cNvCxnSpPr/>
          <p:nvPr/>
        </p:nvCxnSpPr>
        <p:spPr>
          <a:xfrm>
            <a:off x="849304" y="2269123"/>
            <a:ext cx="0" cy="11005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691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Hint: Changing a String to an </a:t>
            </a:r>
            <a:r>
              <a:rPr lang="en-US" dirty="0" err="1" smtClean="0"/>
              <a:t>int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You can’t to math on a String</a:t>
            </a:r>
          </a:p>
          <a:p>
            <a:r>
              <a:rPr lang="en-US" dirty="0" smtClean="0"/>
              <a:t>You need to change the String to an </a:t>
            </a:r>
            <a:r>
              <a:rPr lang="en-US" dirty="0" err="1" smtClean="0"/>
              <a:t>int</a:t>
            </a:r>
            <a:endParaRPr lang="en-US" dirty="0"/>
          </a:p>
          <a:p>
            <a:pPr lvl="1"/>
            <a:r>
              <a:rPr lang="en-US" dirty="0" err="1" smtClean="0"/>
              <a:t>Integer.decode</a:t>
            </a:r>
            <a:r>
              <a:rPr lang="en-US" dirty="0" smtClean="0"/>
              <a:t>() will do the trick</a:t>
            </a:r>
          </a:p>
          <a:p>
            <a:pPr lvl="1"/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9916" y="2728106"/>
            <a:ext cx="6684169" cy="950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63845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GitHub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 numCol="2">
            <a:noAutofit/>
          </a:bodyPr>
          <a:lstStyle/>
          <a:p>
            <a:r>
              <a:rPr lang="en-US" sz="1800" dirty="0" smtClean="0"/>
              <a:t>Go to </a:t>
            </a:r>
            <a:r>
              <a:rPr lang="en-US" sz="1800" dirty="0" smtClean="0">
                <a:hlinkClick r:id="rId2"/>
              </a:rPr>
              <a:t>http://github.com</a:t>
            </a:r>
            <a:endParaRPr lang="en-US" sz="1800" dirty="0" smtClean="0"/>
          </a:p>
          <a:p>
            <a:pPr lvl="1"/>
            <a:r>
              <a:rPr lang="en-US" sz="1800" dirty="0" smtClean="0"/>
              <a:t>Create an account (free)</a:t>
            </a:r>
          </a:p>
          <a:p>
            <a:pPr lvl="2"/>
            <a:r>
              <a:rPr lang="en-US" sz="1600" dirty="0" smtClean="0"/>
              <a:t>Create a user name</a:t>
            </a:r>
          </a:p>
          <a:p>
            <a:pPr lvl="2"/>
            <a:r>
              <a:rPr lang="en-US" sz="1600" dirty="0" smtClean="0"/>
              <a:t>Enter your email (ask if you can use your parents)</a:t>
            </a:r>
          </a:p>
          <a:p>
            <a:pPr lvl="2"/>
            <a:r>
              <a:rPr lang="en-US" sz="1600" dirty="0" smtClean="0"/>
              <a:t>Create a password you can remember</a:t>
            </a:r>
          </a:p>
          <a:p>
            <a:pPr lvl="2"/>
            <a:r>
              <a:rPr lang="en-US" sz="1600" dirty="0" smtClean="0"/>
              <a:t>Click “Sign up for free”</a:t>
            </a:r>
          </a:p>
          <a:p>
            <a:pPr lvl="1"/>
            <a:r>
              <a:rPr lang="en-US" sz="1800" dirty="0" smtClean="0"/>
              <a:t>Setup </a:t>
            </a:r>
            <a:r>
              <a:rPr lang="en-US" sz="1800" dirty="0" err="1" smtClean="0"/>
              <a:t>GitHub</a:t>
            </a:r>
            <a:endParaRPr lang="en-US" sz="1800" dirty="0" smtClean="0"/>
          </a:p>
          <a:p>
            <a:pPr lvl="2"/>
            <a:r>
              <a:rPr lang="en-US" sz="1600" dirty="0" smtClean="0"/>
              <a:t>Click on “Set Up </a:t>
            </a:r>
            <a:r>
              <a:rPr lang="en-US" sz="1600" dirty="0" err="1" smtClean="0"/>
              <a:t>Git</a:t>
            </a:r>
            <a:r>
              <a:rPr lang="en-US" sz="1600" dirty="0" smtClean="0"/>
              <a:t>”</a:t>
            </a:r>
          </a:p>
          <a:p>
            <a:pPr lvl="2"/>
            <a:r>
              <a:rPr lang="en-US" sz="1600" dirty="0" smtClean="0"/>
              <a:t>Click on “Download </a:t>
            </a:r>
            <a:r>
              <a:rPr lang="en-US" sz="1600" dirty="0" err="1" smtClean="0"/>
              <a:t>Github</a:t>
            </a:r>
            <a:r>
              <a:rPr lang="en-US" sz="1600" dirty="0" smtClean="0"/>
              <a:t> for Windows”</a:t>
            </a:r>
          </a:p>
          <a:p>
            <a:pPr lvl="2"/>
            <a:r>
              <a:rPr lang="en-US" sz="1600" dirty="0" smtClean="0"/>
              <a:t>In the download popup, click “Run” </a:t>
            </a:r>
          </a:p>
          <a:p>
            <a:pPr lvl="2"/>
            <a:r>
              <a:rPr lang="en-US" sz="1600" dirty="0" smtClean="0"/>
              <a:t>In the security warning popup, click “Install” and wait for the download to complete</a:t>
            </a:r>
          </a:p>
          <a:p>
            <a:pPr lvl="2"/>
            <a:r>
              <a:rPr lang="en-US" sz="1600" dirty="0" err="1" smtClean="0"/>
              <a:t>GitHub</a:t>
            </a:r>
            <a:r>
              <a:rPr lang="en-US" sz="1600" dirty="0" smtClean="0"/>
              <a:t> tool launches automatically</a:t>
            </a:r>
          </a:p>
          <a:p>
            <a:r>
              <a:rPr lang="en-US" sz="1800" dirty="0" smtClean="0"/>
              <a:t>Run the </a:t>
            </a:r>
            <a:r>
              <a:rPr lang="en-US" sz="1800" dirty="0" err="1" smtClean="0"/>
              <a:t>GitHub</a:t>
            </a:r>
            <a:r>
              <a:rPr lang="en-US" sz="1800" dirty="0" smtClean="0"/>
              <a:t> windows tool</a:t>
            </a:r>
          </a:p>
          <a:p>
            <a:pPr lvl="1"/>
            <a:r>
              <a:rPr lang="en-US" sz="1800" dirty="0" smtClean="0"/>
              <a:t>Sign in using your new username and password</a:t>
            </a:r>
          </a:p>
          <a:p>
            <a:pPr lvl="1"/>
            <a:r>
              <a:rPr lang="en-US" sz="1800" dirty="0" smtClean="0"/>
              <a:t>On the configure page, enter your first and last name and email address</a:t>
            </a:r>
          </a:p>
          <a:p>
            <a:endParaRPr lang="en-US" sz="1800" dirty="0" smtClean="0"/>
          </a:p>
          <a:p>
            <a:r>
              <a:rPr lang="en-US" sz="1800" dirty="0" smtClean="0"/>
              <a:t>In Internet Explorer, </a:t>
            </a:r>
            <a:r>
              <a:rPr lang="en-US" sz="1800" dirty="0"/>
              <a:t>g</a:t>
            </a:r>
            <a:r>
              <a:rPr lang="en-US" sz="1800" dirty="0" smtClean="0"/>
              <a:t>o to </a:t>
            </a:r>
            <a:r>
              <a:rPr lang="en-US" sz="1800" dirty="0" smtClean="0">
                <a:hlinkClick r:id="rId3"/>
              </a:rPr>
              <a:t>https</a:t>
            </a:r>
            <a:r>
              <a:rPr lang="en-US" sz="1800" dirty="0">
                <a:hlinkClick r:id="rId3"/>
              </a:rPr>
              <a:t>://</a:t>
            </a:r>
            <a:r>
              <a:rPr lang="en-US" sz="1800" dirty="0" smtClean="0">
                <a:hlinkClick r:id="rId3"/>
              </a:rPr>
              <a:t>github.com/bcraig108/JavaClass_2013_Summer</a:t>
            </a:r>
            <a:endParaRPr lang="en-US" sz="1800" dirty="0" smtClean="0"/>
          </a:p>
          <a:p>
            <a:pPr lvl="1"/>
            <a:r>
              <a:rPr lang="en-US" sz="1900" dirty="0" smtClean="0"/>
              <a:t>Click Fork</a:t>
            </a:r>
          </a:p>
          <a:p>
            <a:pPr lvl="1"/>
            <a:r>
              <a:rPr lang="en-US" sz="1900" dirty="0" smtClean="0"/>
              <a:t>Click Clone in Windows</a:t>
            </a:r>
          </a:p>
          <a:p>
            <a:pPr lvl="2"/>
            <a:r>
              <a:rPr lang="en-US" sz="1600" dirty="0" smtClean="0"/>
              <a:t>You can view these slides, and examples</a:t>
            </a:r>
          </a:p>
          <a:p>
            <a:pPr lvl="2"/>
            <a:r>
              <a:rPr lang="en-US" sz="1600" dirty="0" smtClean="0"/>
              <a:t>You can upload your homework</a:t>
            </a:r>
          </a:p>
          <a:p>
            <a:pPr lvl="2"/>
            <a:r>
              <a:rPr lang="en-US" sz="1600" dirty="0" smtClean="0"/>
              <a:t>I will post homework solutions</a:t>
            </a:r>
          </a:p>
        </p:txBody>
      </p:sp>
    </p:spTree>
    <p:extLst>
      <p:ext uri="{BB962C8B-B14F-4D97-AF65-F5344CB8AC3E}">
        <p14:creationId xmlns:p14="http://schemas.microsoft.com/office/powerpoint/2010/main" val="2125430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Created Java Application</a:t>
            </a:r>
            <a:r>
              <a:rPr lang="en-US" dirty="0"/>
              <a:t> </a:t>
            </a:r>
            <a:r>
              <a:rPr lang="en-US" dirty="0" smtClean="0"/>
              <a:t>that computes square roots</a:t>
            </a:r>
          </a:p>
          <a:p>
            <a:r>
              <a:rPr lang="en-US" dirty="0" smtClean="0"/>
              <a:t>Created Java Application that uses arguments</a:t>
            </a:r>
          </a:p>
          <a:p>
            <a:r>
              <a:rPr lang="en-US" dirty="0" smtClean="0"/>
              <a:t>Created </a:t>
            </a:r>
            <a:r>
              <a:rPr lang="en-US" smtClean="0"/>
              <a:t>Java Applet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41592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60394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Create a New Project: “</a:t>
            </a:r>
            <a:r>
              <a:rPr lang="en-US" dirty="0" err="1" smtClean="0"/>
              <a:t>Homework_yourname</a:t>
            </a:r>
            <a:r>
              <a:rPr lang="en-US" dirty="0" smtClean="0"/>
              <a:t>” </a:t>
            </a:r>
            <a:r>
              <a:rPr lang="en-US" dirty="0"/>
              <a:t>in C:\</a:t>
            </a:r>
            <a:r>
              <a:rPr lang="en-US" dirty="0" smtClean="0"/>
              <a:t>Users\&lt;UserName&gt;\Documents\GitHub\JavaClass_2013_Summer</a:t>
            </a:r>
          </a:p>
          <a:p>
            <a:pPr lvl="1"/>
            <a:r>
              <a:rPr lang="en-US" dirty="0" smtClean="0"/>
              <a:t>In the </a:t>
            </a:r>
            <a:r>
              <a:rPr lang="en-US" dirty="0" err="1" smtClean="0"/>
              <a:t>Homework_yourname</a:t>
            </a:r>
            <a:r>
              <a:rPr lang="en-US" dirty="0"/>
              <a:t> </a:t>
            </a:r>
            <a:r>
              <a:rPr lang="en-US" dirty="0" smtClean="0"/>
              <a:t>project, using the Root application as a guide, create a </a:t>
            </a:r>
            <a:r>
              <a:rPr lang="en-US" dirty="0" err="1" smtClean="0"/>
              <a:t>NewRoot</a:t>
            </a:r>
            <a:r>
              <a:rPr lang="en-US" dirty="0" smtClean="0"/>
              <a:t> application that can display the square root of 625</a:t>
            </a:r>
          </a:p>
          <a:p>
            <a:pPr lvl="1"/>
            <a:r>
              <a:rPr lang="en-US" dirty="0" smtClean="0"/>
              <a:t>In </a:t>
            </a:r>
            <a:r>
              <a:rPr lang="en-US" dirty="0"/>
              <a:t>the </a:t>
            </a:r>
            <a:r>
              <a:rPr lang="en-US" dirty="0" err="1"/>
              <a:t>Homework_yourname</a:t>
            </a:r>
            <a:r>
              <a:rPr lang="en-US" dirty="0"/>
              <a:t> project, using the </a:t>
            </a:r>
            <a:r>
              <a:rPr lang="en-US" dirty="0" smtClean="0"/>
              <a:t>Root application as a guide, create an </a:t>
            </a:r>
            <a:r>
              <a:rPr lang="en-US" dirty="0" err="1" smtClean="0"/>
              <a:t>ArgRoot</a:t>
            </a:r>
            <a:r>
              <a:rPr lang="en-US" dirty="0" smtClean="0"/>
              <a:t> application that can display the square root of the number provided as an argument</a:t>
            </a:r>
          </a:p>
          <a:p>
            <a:pPr lvl="1"/>
            <a:r>
              <a:rPr lang="en-US" dirty="0" smtClean="0"/>
              <a:t>Upload the new project to </a:t>
            </a:r>
            <a:r>
              <a:rPr lang="en-US" dirty="0" err="1" smtClean="0"/>
              <a:t>GitHub</a:t>
            </a:r>
            <a:r>
              <a:rPr lang="en-US" dirty="0" smtClean="0"/>
              <a:t> (sync)</a:t>
            </a:r>
          </a:p>
        </p:txBody>
      </p:sp>
    </p:spTree>
    <p:extLst>
      <p:ext uri="{BB962C8B-B14F-4D97-AF65-F5344CB8AC3E}">
        <p14:creationId xmlns:p14="http://schemas.microsoft.com/office/powerpoint/2010/main" val="2026422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Hour 5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Storing and Changing Information in a Program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0227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are the two types of java programs?</a:t>
            </a:r>
          </a:p>
          <a:p>
            <a:pPr lvl="1"/>
            <a:r>
              <a:rPr lang="en-US" dirty="0" smtClean="0"/>
              <a:t>Applications</a:t>
            </a:r>
          </a:p>
          <a:p>
            <a:pPr lvl="1"/>
            <a:r>
              <a:rPr lang="en-US" dirty="0" smtClean="0"/>
              <a:t>Applets</a:t>
            </a:r>
          </a:p>
          <a:p>
            <a:r>
              <a:rPr lang="en-US" dirty="0" smtClean="0"/>
              <a:t>How do you run java applications?</a:t>
            </a:r>
          </a:p>
          <a:p>
            <a:pPr lvl="1"/>
            <a:r>
              <a:rPr lang="en-US" dirty="0" smtClean="0"/>
              <a:t>Command line: java </a:t>
            </a:r>
            <a:r>
              <a:rPr lang="en-US" dirty="0" err="1" smtClean="0"/>
              <a:t>ClassName</a:t>
            </a:r>
            <a:r>
              <a:rPr lang="en-US" dirty="0" smtClean="0"/>
              <a:t> </a:t>
            </a:r>
            <a:r>
              <a:rPr lang="en-US" dirty="0" err="1" smtClean="0"/>
              <a:t>arga</a:t>
            </a:r>
            <a:r>
              <a:rPr lang="en-US" dirty="0" smtClean="0"/>
              <a:t> </a:t>
            </a:r>
            <a:r>
              <a:rPr lang="en-US" dirty="0" err="1" smtClean="0"/>
              <a:t>argb</a:t>
            </a:r>
            <a:r>
              <a:rPr lang="en-US" dirty="0" smtClean="0"/>
              <a:t> </a:t>
            </a:r>
            <a:r>
              <a:rPr lang="en-US" dirty="0" err="1" smtClean="0"/>
              <a:t>argc</a:t>
            </a:r>
            <a:endParaRPr lang="en-US" dirty="0" smtClean="0"/>
          </a:p>
          <a:p>
            <a:pPr lvl="1"/>
            <a:r>
              <a:rPr lang="en-US" dirty="0" err="1" smtClean="0"/>
              <a:t>Netbeans</a:t>
            </a:r>
            <a:r>
              <a:rPr lang="en-US" dirty="0" smtClean="0"/>
              <a:t>: Run File</a:t>
            </a:r>
          </a:p>
          <a:p>
            <a:r>
              <a:rPr lang="en-US" dirty="0" smtClean="0"/>
              <a:t>How do you run java applets?</a:t>
            </a:r>
          </a:p>
          <a:p>
            <a:pPr lvl="1"/>
            <a:r>
              <a:rPr lang="en-US" dirty="0" smtClean="0"/>
              <a:t>Web Browser</a:t>
            </a:r>
          </a:p>
          <a:p>
            <a:pPr lvl="1"/>
            <a:r>
              <a:rPr lang="en-US" dirty="0" smtClean="0"/>
              <a:t>Applet viewer</a:t>
            </a:r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25061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 numCol="2">
            <a:normAutofit fontScale="92500" lnSpcReduction="20000"/>
          </a:bodyPr>
          <a:lstStyle/>
          <a:p>
            <a:r>
              <a:rPr lang="en-US" dirty="0" smtClean="0"/>
              <a:t>Keywords</a:t>
            </a:r>
          </a:p>
          <a:p>
            <a:pPr lvl="1"/>
            <a:r>
              <a:rPr lang="en-US" dirty="0" smtClean="0"/>
              <a:t>class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extends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import</a:t>
            </a:r>
          </a:p>
          <a:p>
            <a:pPr lvl="1"/>
            <a:r>
              <a:rPr lang="en-US" dirty="0" smtClean="0"/>
              <a:t>public</a:t>
            </a:r>
          </a:p>
          <a:p>
            <a:pPr lvl="1"/>
            <a:r>
              <a:rPr lang="en-US" dirty="0" smtClean="0"/>
              <a:t>static</a:t>
            </a:r>
          </a:p>
          <a:p>
            <a:pPr lvl="1"/>
            <a:r>
              <a:rPr lang="en-US" dirty="0" smtClean="0"/>
              <a:t>void</a:t>
            </a:r>
          </a:p>
          <a:p>
            <a:r>
              <a:rPr lang="en-US" dirty="0" smtClean="0"/>
              <a:t>Special characters</a:t>
            </a:r>
          </a:p>
          <a:p>
            <a:pPr lvl="1"/>
            <a:r>
              <a:rPr lang="en-US" dirty="0" smtClean="0"/>
              <a:t>( )</a:t>
            </a:r>
          </a:p>
          <a:p>
            <a:pPr lvl="1"/>
            <a:r>
              <a:rPr lang="en-US" dirty="0" smtClean="0"/>
              <a:t>{ }</a:t>
            </a:r>
          </a:p>
          <a:p>
            <a:pPr lvl="1"/>
            <a:r>
              <a:rPr lang="en-US" dirty="0" smtClean="0"/>
              <a:t>[ ]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Operators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+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=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Types</a:t>
            </a:r>
          </a:p>
          <a:p>
            <a:pPr lvl="1"/>
            <a:r>
              <a:rPr lang="en-US" dirty="0" smtClean="0"/>
              <a:t>String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Graphics</a:t>
            </a:r>
          </a:p>
          <a:p>
            <a:pPr lvl="1"/>
            <a:r>
              <a:rPr lang="en-US" dirty="0" err="1" smtClean="0">
                <a:solidFill>
                  <a:srgbClr val="FF0000"/>
                </a:solidFill>
              </a:rPr>
              <a:t>int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API Calls</a:t>
            </a: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Graphics.drawString</a:t>
            </a:r>
            <a:r>
              <a:rPr lang="en-US" dirty="0">
                <a:solidFill>
                  <a:srgbClr val="FF0000"/>
                </a:solidFill>
              </a:rPr>
              <a:t>()</a:t>
            </a:r>
          </a:p>
          <a:p>
            <a:pPr lvl="1"/>
            <a:r>
              <a:rPr lang="en-US" dirty="0" err="1" smtClean="0">
                <a:solidFill>
                  <a:srgbClr val="FF0000"/>
                </a:solidFill>
              </a:rPr>
              <a:t>Integer.decode</a:t>
            </a:r>
            <a:r>
              <a:rPr lang="en-US" dirty="0" smtClean="0">
                <a:solidFill>
                  <a:srgbClr val="FF0000"/>
                </a:solidFill>
              </a:rPr>
              <a:t>()</a:t>
            </a:r>
          </a:p>
          <a:p>
            <a:pPr lvl="1"/>
            <a:r>
              <a:rPr lang="en-US" dirty="0" err="1" smtClean="0">
                <a:solidFill>
                  <a:srgbClr val="FF0000"/>
                </a:solidFill>
              </a:rPr>
              <a:t>Math.sqrt</a:t>
            </a:r>
            <a:r>
              <a:rPr lang="en-US" dirty="0" smtClean="0">
                <a:solidFill>
                  <a:srgbClr val="FF0000"/>
                </a:solidFill>
              </a:rPr>
              <a:t>()</a:t>
            </a:r>
          </a:p>
          <a:p>
            <a:pPr lvl="1"/>
            <a:r>
              <a:rPr lang="en-US" dirty="0" err="1" smtClean="0"/>
              <a:t>System.out.println</a:t>
            </a:r>
            <a:r>
              <a:rPr lang="en-US" dirty="0" smtClean="0"/>
              <a:t>()</a:t>
            </a:r>
          </a:p>
          <a:p>
            <a:pPr lvl="1"/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28198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Statements and Expressions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Programs are sets of instructions telling a computer what to do</a:t>
            </a:r>
          </a:p>
          <a:p>
            <a:r>
              <a:rPr lang="en-US" dirty="0" smtClean="0"/>
              <a:t>Each instruction is called a </a:t>
            </a:r>
            <a:r>
              <a:rPr lang="en-US" i="1" dirty="0" smtClean="0"/>
              <a:t>statement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Curly braces group statements together into </a:t>
            </a:r>
            <a:r>
              <a:rPr lang="en-US" i="1" dirty="0" smtClean="0"/>
              <a:t>blocks</a:t>
            </a:r>
            <a:r>
              <a:rPr lang="en-US" dirty="0" smtClean="0"/>
              <a:t> or </a:t>
            </a:r>
            <a:r>
              <a:rPr lang="en-US" i="1" dirty="0" smtClean="0"/>
              <a:t>block statements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Statements with mathematical calculations are called </a:t>
            </a:r>
            <a:r>
              <a:rPr lang="en-US" i="1" dirty="0" smtClean="0"/>
              <a:t>expressions</a:t>
            </a:r>
            <a:endParaRPr lang="en-US" dirty="0" smtClean="0"/>
          </a:p>
          <a:p>
            <a:pPr lvl="1"/>
            <a:endParaRPr lang="en-US" i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6" y="2657475"/>
            <a:ext cx="1790700" cy="2381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6" y="3810000"/>
            <a:ext cx="3286125" cy="10858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5406" y="5810250"/>
            <a:ext cx="1190625" cy="20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587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Choosing a Language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 numCol="2"/>
          <a:lstStyle/>
          <a:p>
            <a:r>
              <a:rPr lang="en-US" dirty="0" smtClean="0"/>
              <a:t>Languages</a:t>
            </a:r>
          </a:p>
          <a:p>
            <a:pPr lvl="1"/>
            <a:r>
              <a:rPr lang="en-US" dirty="0" smtClean="0"/>
              <a:t>BASIC</a:t>
            </a:r>
          </a:p>
          <a:p>
            <a:pPr lvl="1"/>
            <a:r>
              <a:rPr lang="en-US" dirty="0" smtClean="0"/>
              <a:t>Visual Basic</a:t>
            </a:r>
          </a:p>
          <a:p>
            <a:pPr lvl="1"/>
            <a:r>
              <a:rPr lang="en-US" dirty="0" smtClean="0"/>
              <a:t>C#</a:t>
            </a:r>
          </a:p>
          <a:p>
            <a:pPr lvl="1"/>
            <a:r>
              <a:rPr lang="en-US" dirty="0" smtClean="0"/>
              <a:t>C++</a:t>
            </a:r>
          </a:p>
          <a:p>
            <a:pPr lvl="1"/>
            <a:r>
              <a:rPr lang="en-US" dirty="0" smtClean="0"/>
              <a:t>Java</a:t>
            </a:r>
          </a:p>
          <a:p>
            <a:pPr lvl="1"/>
            <a:r>
              <a:rPr lang="en-US" dirty="0" smtClean="0"/>
              <a:t>100’s of others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Why Java?</a:t>
            </a:r>
          </a:p>
          <a:p>
            <a:pPr lvl="1"/>
            <a:r>
              <a:rPr lang="en-US" dirty="0" smtClean="0"/>
              <a:t>Used on internet &amp; mobile phones</a:t>
            </a:r>
          </a:p>
          <a:p>
            <a:pPr lvl="1"/>
            <a:r>
              <a:rPr lang="en-US" dirty="0" smtClean="0"/>
              <a:t>Organized language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nvented by James Gosling</a:t>
            </a:r>
          </a:p>
          <a:p>
            <a:pPr lvl="2"/>
            <a:r>
              <a:rPr lang="en-US" dirty="0" smtClean="0"/>
              <a:t>Didn’t like C++</a:t>
            </a:r>
          </a:p>
          <a:p>
            <a:pPr lvl="1"/>
            <a:r>
              <a:rPr lang="en-US" dirty="0" smtClean="0"/>
              <a:t>3 billion devices run Java</a:t>
            </a:r>
          </a:p>
        </p:txBody>
      </p:sp>
      <p:sp>
        <p:nvSpPr>
          <p:cNvPr id="2" name="Rectangle 1"/>
          <p:cNvSpPr/>
          <p:nvPr/>
        </p:nvSpPr>
        <p:spPr>
          <a:xfrm>
            <a:off x="457200" y="5808681"/>
            <a:ext cx="8229600" cy="446276"/>
          </a:xfrm>
          <a:prstGeom prst="rect">
            <a:avLst/>
          </a:prstGeom>
        </p:spPr>
        <p:txBody>
          <a:bodyPr vert="horz" numCol="1">
            <a:normAutofit fontScale="92500" lnSpcReduction="10000"/>
          </a:bodyPr>
          <a:lstStyle/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</a:pPr>
            <a:r>
              <a:rPr lang="en-US" sz="2600" dirty="0"/>
              <a:t>Learning one language makes it easy to learn others</a:t>
            </a:r>
          </a:p>
        </p:txBody>
      </p:sp>
    </p:spTree>
    <p:extLst>
      <p:ext uri="{BB962C8B-B14F-4D97-AF65-F5344CB8AC3E}">
        <p14:creationId xmlns:p14="http://schemas.microsoft.com/office/powerpoint/2010/main" val="178019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Assigning Variable Types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 numCol="1">
            <a:normAutofit/>
          </a:bodyPr>
          <a:lstStyle/>
          <a:p>
            <a:r>
              <a:rPr lang="en-US" dirty="0" smtClean="0"/>
              <a:t>Variables are the way a program remembers something</a:t>
            </a:r>
          </a:p>
          <a:p>
            <a:r>
              <a:rPr lang="en-US" dirty="0" smtClean="0"/>
              <a:t>Variable statements contain</a:t>
            </a:r>
          </a:p>
          <a:p>
            <a:pPr lvl="1"/>
            <a:r>
              <a:rPr lang="en-US" dirty="0" smtClean="0"/>
              <a:t>The type of the variable: </a:t>
            </a:r>
            <a:r>
              <a:rPr lang="en-US" dirty="0" err="1" smtClean="0"/>
              <a:t>int</a:t>
            </a:r>
            <a:r>
              <a:rPr lang="en-US" dirty="0" smtClean="0"/>
              <a:t>, float, String (required)</a:t>
            </a:r>
          </a:p>
          <a:p>
            <a:pPr lvl="1"/>
            <a:r>
              <a:rPr lang="en-US" dirty="0" smtClean="0"/>
              <a:t>The name of the variable (required)</a:t>
            </a:r>
          </a:p>
          <a:p>
            <a:pPr lvl="1"/>
            <a:r>
              <a:rPr lang="en-US" dirty="0" smtClean="0"/>
              <a:t>The value of the information (optional)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4700" y="4037009"/>
            <a:ext cx="1828800" cy="10287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819400" y="3667677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Type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939437" y="5141909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941830" y="3667677"/>
            <a:ext cx="685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Value</a:t>
            </a:r>
            <a:endParaRPr lang="en-US" dirty="0"/>
          </a:p>
        </p:txBody>
      </p:sp>
      <p:cxnSp>
        <p:nvCxnSpPr>
          <p:cNvPr id="9" name="Straight Arrow Connector 8"/>
          <p:cNvCxnSpPr>
            <a:stCxn id="3" idx="3"/>
          </p:cNvCxnSpPr>
          <p:nvPr/>
        </p:nvCxnSpPr>
        <p:spPr>
          <a:xfrm>
            <a:off x="3441686" y="3852343"/>
            <a:ext cx="128240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3"/>
          </p:cNvCxnSpPr>
          <p:nvPr/>
        </p:nvCxnSpPr>
        <p:spPr>
          <a:xfrm flipV="1">
            <a:off x="3689963" y="5062080"/>
            <a:ext cx="290860" cy="264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1"/>
          </p:cNvCxnSpPr>
          <p:nvPr/>
        </p:nvCxnSpPr>
        <p:spPr>
          <a:xfrm flipH="1">
            <a:off x="4467713" y="3852343"/>
            <a:ext cx="474117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86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Variable Types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 numCol="1">
            <a:normAutofit/>
          </a:bodyPr>
          <a:lstStyle/>
          <a:p>
            <a:r>
              <a:rPr lang="en-US" dirty="0"/>
              <a:t>Integer and Floating-Point </a:t>
            </a:r>
            <a:r>
              <a:rPr lang="en-US" dirty="0" smtClean="0"/>
              <a:t>Numbers</a:t>
            </a:r>
          </a:p>
          <a:p>
            <a:pPr lvl="1"/>
            <a:r>
              <a:rPr lang="en-US" dirty="0" err="1" smtClean="0"/>
              <a:t>int</a:t>
            </a:r>
            <a:r>
              <a:rPr lang="en-US" dirty="0" smtClean="0"/>
              <a:t>: any integer from -2.14 billion to +2.14 billion</a:t>
            </a:r>
          </a:p>
          <a:p>
            <a:pPr lvl="1"/>
            <a:r>
              <a:rPr lang="en-US" dirty="0" smtClean="0"/>
              <a:t>float: any decimal number up to 38 digits (1 followed by 37 0’s)</a:t>
            </a:r>
          </a:p>
          <a:p>
            <a:r>
              <a:rPr lang="en-US" dirty="0" smtClean="0"/>
              <a:t>Characters and Strings</a:t>
            </a:r>
          </a:p>
          <a:p>
            <a:pPr lvl="1"/>
            <a:r>
              <a:rPr lang="en-US" dirty="0" smtClean="0"/>
              <a:t>char: a single letter, number for other character – anything you can type</a:t>
            </a:r>
          </a:p>
          <a:p>
            <a:pPr lvl="2"/>
            <a:r>
              <a:rPr lang="en-US" dirty="0" smtClean="0"/>
              <a:t>Enclosed in single quotes</a:t>
            </a:r>
          </a:p>
          <a:p>
            <a:pPr lvl="1"/>
            <a:r>
              <a:rPr lang="en-US" dirty="0" smtClean="0"/>
              <a:t>String: a group or string of characters (String is always capitalized because it is really a class)</a:t>
            </a:r>
          </a:p>
          <a:p>
            <a:pPr lvl="2"/>
            <a:r>
              <a:rPr lang="en-US" dirty="0" smtClean="0"/>
              <a:t>Enclosed in double quotes</a:t>
            </a:r>
          </a:p>
        </p:txBody>
      </p:sp>
    </p:spTree>
    <p:extLst>
      <p:ext uri="{BB962C8B-B14F-4D97-AF65-F5344CB8AC3E}">
        <p14:creationId xmlns:p14="http://schemas.microsoft.com/office/powerpoint/2010/main" val="2302538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Variable Types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 numCol="1">
            <a:normAutofit/>
          </a:bodyPr>
          <a:lstStyle/>
          <a:p>
            <a:r>
              <a:rPr lang="en-US" dirty="0" smtClean="0"/>
              <a:t>byte</a:t>
            </a:r>
            <a:r>
              <a:rPr lang="en-US" dirty="0"/>
              <a:t>: integers from -</a:t>
            </a:r>
            <a:r>
              <a:rPr lang="en-US" dirty="0" smtClean="0"/>
              <a:t>128 </a:t>
            </a:r>
            <a:r>
              <a:rPr lang="en-US" dirty="0"/>
              <a:t>to </a:t>
            </a:r>
            <a:r>
              <a:rPr lang="en-US" dirty="0" smtClean="0"/>
              <a:t>127</a:t>
            </a:r>
          </a:p>
          <a:p>
            <a:r>
              <a:rPr lang="en-US" dirty="0" smtClean="0"/>
              <a:t>short: integers from -32768 to 32767</a:t>
            </a:r>
            <a:endParaRPr lang="en-US" dirty="0"/>
          </a:p>
          <a:p>
            <a:r>
              <a:rPr lang="en-US" dirty="0" smtClean="0"/>
              <a:t>long: integers from -9.22 quintillion to 9.22 quintillion</a:t>
            </a:r>
          </a:p>
          <a:p>
            <a:pPr lvl="1"/>
            <a:r>
              <a:rPr lang="en-US" dirty="0" smtClean="0"/>
              <a:t>Can use underscores in numbers for readability</a:t>
            </a:r>
          </a:p>
          <a:p>
            <a:pPr lvl="1"/>
            <a:endParaRPr lang="en-US" dirty="0"/>
          </a:p>
          <a:p>
            <a:r>
              <a:rPr lang="en-US" dirty="0" smtClean="0"/>
              <a:t>double: </a:t>
            </a:r>
            <a:r>
              <a:rPr lang="en-US" dirty="0"/>
              <a:t>any decimal number up to </a:t>
            </a:r>
            <a:r>
              <a:rPr lang="en-US" dirty="0" smtClean="0"/>
              <a:t>300 digits</a:t>
            </a:r>
          </a:p>
          <a:p>
            <a:r>
              <a:rPr lang="en-US" dirty="0" smtClean="0"/>
              <a:t>boolean: true or false</a:t>
            </a:r>
            <a:endParaRPr lang="en-US" dirty="0"/>
          </a:p>
          <a:p>
            <a:pPr lvl="1"/>
            <a:endParaRPr lang="en-US" dirty="0"/>
          </a:p>
          <a:p>
            <a:endParaRPr 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13333" b="-13333"/>
          <a:stretch/>
        </p:blipFill>
        <p:spPr>
          <a:xfrm>
            <a:off x="2653240" y="3195637"/>
            <a:ext cx="3143250" cy="38576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3240" y="4576286"/>
            <a:ext cx="3157538" cy="585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814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Naming Your Variables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 numCol="1">
            <a:normAutofit/>
          </a:bodyPr>
          <a:lstStyle/>
          <a:p>
            <a:r>
              <a:rPr lang="en-US" dirty="0" smtClean="0"/>
              <a:t>Variable names can begin with a letter, underscore (_) or dollar sign ($)</a:t>
            </a:r>
          </a:p>
          <a:p>
            <a:r>
              <a:rPr lang="en-US" dirty="0" smtClean="0"/>
              <a:t>The rest of the name can contain any letters or numbers</a:t>
            </a:r>
          </a:p>
          <a:p>
            <a:r>
              <a:rPr lang="en-US" dirty="0" smtClean="0"/>
              <a:t>Variable names are case-sensitive: </a:t>
            </a:r>
          </a:p>
          <a:p>
            <a:pPr lvl="1"/>
            <a:r>
              <a:rPr lang="en-US" dirty="0" smtClean="0"/>
              <a:t>GAMEOVER, </a:t>
            </a:r>
            <a:r>
              <a:rPr lang="en-US" dirty="0" err="1" smtClean="0"/>
              <a:t>GameOver</a:t>
            </a:r>
            <a:r>
              <a:rPr lang="en-US" dirty="0" smtClean="0"/>
              <a:t>, and </a:t>
            </a:r>
            <a:r>
              <a:rPr lang="en-US" dirty="0" err="1" smtClean="0"/>
              <a:t>gameOver</a:t>
            </a:r>
            <a:r>
              <a:rPr lang="en-US" dirty="0" smtClean="0"/>
              <a:t> are not the same</a:t>
            </a:r>
          </a:p>
          <a:p>
            <a:r>
              <a:rPr lang="en-US" dirty="0" smtClean="0"/>
              <a:t>No spaces in the name</a:t>
            </a:r>
          </a:p>
          <a:p>
            <a:r>
              <a:rPr lang="en-US" dirty="0" smtClean="0"/>
              <a:t>Usually start with a lower-case letter</a:t>
            </a:r>
          </a:p>
          <a:p>
            <a:r>
              <a:rPr lang="en-US" dirty="0" smtClean="0"/>
              <a:t>Usually use </a:t>
            </a:r>
            <a:r>
              <a:rPr lang="en-US" dirty="0" err="1" smtClean="0"/>
              <a:t>camelCase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9685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Storing Information in Variables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 numCol="1">
            <a:normAutofit/>
          </a:bodyPr>
          <a:lstStyle/>
          <a:p>
            <a:r>
              <a:rPr lang="en-US" dirty="0" smtClean="0"/>
              <a:t>You can store a value in a variable when you create it</a:t>
            </a:r>
          </a:p>
          <a:p>
            <a:endParaRPr lang="en-US" dirty="0" smtClean="0"/>
          </a:p>
          <a:p>
            <a:r>
              <a:rPr lang="en-US" dirty="0" smtClean="0"/>
              <a:t>You can set one variable to the value of another of the same type</a:t>
            </a:r>
          </a:p>
          <a:p>
            <a:endParaRPr lang="en-US" dirty="0"/>
          </a:p>
          <a:p>
            <a:r>
              <a:rPr lang="en-US" dirty="0" smtClean="0"/>
              <a:t>Some variables are </a:t>
            </a:r>
            <a:r>
              <a:rPr lang="en-US" i="1" dirty="0" smtClean="0"/>
              <a:t>constants</a:t>
            </a:r>
            <a:r>
              <a:rPr lang="en-US" dirty="0" smtClean="0"/>
              <a:t>, meaning their values cannot change</a:t>
            </a:r>
          </a:p>
          <a:p>
            <a:pPr lvl="1"/>
            <a:r>
              <a:rPr lang="en-US" dirty="0" smtClean="0"/>
              <a:t>Constants are usually all capitals to make them easier to see</a:t>
            </a:r>
          </a:p>
          <a:p>
            <a:endParaRPr 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3243" y="1676400"/>
            <a:ext cx="2271713" cy="5429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8925" y="2747486"/>
            <a:ext cx="3486150" cy="72866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0336" y="4800600"/>
            <a:ext cx="3057525" cy="585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611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 numCol="1">
            <a:normAutofit/>
          </a:bodyPr>
          <a:lstStyle/>
          <a:p>
            <a:r>
              <a:rPr lang="en-US" dirty="0" smtClean="0"/>
              <a:t>Addition</a:t>
            </a:r>
          </a:p>
          <a:p>
            <a:endParaRPr lang="en-US" dirty="0" smtClean="0"/>
          </a:p>
          <a:p>
            <a:r>
              <a:rPr lang="en-US" dirty="0" smtClean="0"/>
              <a:t>Subtraction</a:t>
            </a:r>
          </a:p>
          <a:p>
            <a:endParaRPr lang="en-US" dirty="0"/>
          </a:p>
          <a:p>
            <a:r>
              <a:rPr lang="en-US" dirty="0" smtClean="0"/>
              <a:t>Division</a:t>
            </a:r>
          </a:p>
          <a:p>
            <a:endParaRPr lang="en-US" dirty="0"/>
          </a:p>
          <a:p>
            <a:r>
              <a:rPr lang="en-US" dirty="0" smtClean="0"/>
              <a:t>Modulus (Remainder)</a:t>
            </a:r>
          </a:p>
          <a:p>
            <a:endParaRPr lang="en-US" dirty="0"/>
          </a:p>
          <a:p>
            <a:r>
              <a:rPr lang="en-US" dirty="0" smtClean="0"/>
              <a:t>Multiplication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7225" y="1319212"/>
            <a:ext cx="2586038" cy="58578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7225" y="2209800"/>
            <a:ext cx="2628900" cy="41433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7225" y="3196999"/>
            <a:ext cx="2671763" cy="4286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67225" y="4150610"/>
            <a:ext cx="3000375" cy="4286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67225" y="5071564"/>
            <a:ext cx="2614613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528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Operators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 numCol="1">
            <a:normAutofit/>
          </a:bodyPr>
          <a:lstStyle/>
          <a:p>
            <a:r>
              <a:rPr lang="en-US" dirty="0" smtClean="0"/>
              <a:t>Increment (add 1)</a:t>
            </a:r>
          </a:p>
          <a:p>
            <a:endParaRPr lang="en-US" dirty="0" smtClean="0"/>
          </a:p>
          <a:p>
            <a:r>
              <a:rPr lang="en-US" dirty="0" smtClean="0"/>
              <a:t>Decrement (subtract 1)</a:t>
            </a:r>
            <a:endParaRPr lang="en-US" dirty="0"/>
          </a:p>
          <a:p>
            <a:endParaRPr 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600" y="1324429"/>
            <a:ext cx="1200150" cy="38576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6750" y="2205037"/>
            <a:ext cx="1128713" cy="385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340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Operator Precedence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 numCol="1">
            <a:normAutofit/>
          </a:bodyPr>
          <a:lstStyle/>
          <a:p>
            <a:r>
              <a:rPr lang="en-US" dirty="0" smtClean="0"/>
              <a:t>Order of operations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 smtClean="0"/>
              <a:t>Incrementing and decrementing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 smtClean="0"/>
              <a:t>Multiplication, division, and modulus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 smtClean="0"/>
              <a:t>Addition and subtraction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 smtClean="0"/>
              <a:t>Comparisons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 smtClean="0"/>
              <a:t>Assignments</a:t>
            </a:r>
            <a:endParaRPr lang="en-US" dirty="0"/>
          </a:p>
          <a:p>
            <a:endParaRPr 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7406" y="3810000"/>
            <a:ext cx="4243388" cy="6858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733800" y="45720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7" name="Straight Arrow Connector 6"/>
          <p:cNvCxnSpPr>
            <a:stCxn id="3" idx="0"/>
          </p:cNvCxnSpPr>
          <p:nvPr/>
        </p:nvCxnSpPr>
        <p:spPr>
          <a:xfrm flipV="1">
            <a:off x="3886200" y="4343400"/>
            <a:ext cx="152400" cy="22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107824" y="45720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9" name="Straight Arrow Connector 8"/>
          <p:cNvCxnSpPr>
            <a:stCxn id="8" idx="0"/>
          </p:cNvCxnSpPr>
          <p:nvPr/>
        </p:nvCxnSpPr>
        <p:spPr>
          <a:xfrm flipV="1">
            <a:off x="4260224" y="4343400"/>
            <a:ext cx="83176" cy="22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002688" y="456878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cxnSp>
        <p:nvCxnSpPr>
          <p:cNvPr id="12" name="Straight Arrow Connector 11"/>
          <p:cNvCxnSpPr>
            <a:stCxn id="11" idx="0"/>
          </p:cNvCxnSpPr>
          <p:nvPr/>
        </p:nvCxnSpPr>
        <p:spPr>
          <a:xfrm flipV="1">
            <a:off x="5155088" y="4340180"/>
            <a:ext cx="83176" cy="22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575856" y="4548457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5734218" y="4340180"/>
            <a:ext cx="83176" cy="22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555256" y="456878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4713618" y="4360503"/>
            <a:ext cx="83176" cy="22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8231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 numCol="1">
            <a:normAutofit/>
          </a:bodyPr>
          <a:lstStyle/>
          <a:p>
            <a:r>
              <a:rPr lang="en-US" dirty="0" smtClean="0"/>
              <a:t>We learned about variables and expressions</a:t>
            </a:r>
          </a:p>
          <a:p>
            <a:r>
              <a:rPr lang="en-US" dirty="0" smtClean="0"/>
              <a:t>Variables include</a:t>
            </a:r>
          </a:p>
          <a:p>
            <a:pPr lvl="1"/>
            <a:r>
              <a:rPr lang="en-US" dirty="0" smtClean="0"/>
              <a:t>Numbers</a:t>
            </a:r>
          </a:p>
          <a:p>
            <a:pPr lvl="1"/>
            <a:r>
              <a:rPr lang="en-US" dirty="0" smtClean="0"/>
              <a:t>Booleans</a:t>
            </a:r>
          </a:p>
          <a:p>
            <a:pPr lvl="1"/>
            <a:r>
              <a:rPr lang="en-US" dirty="0" smtClean="0"/>
              <a:t>Strings</a:t>
            </a:r>
          </a:p>
          <a:p>
            <a:pPr lvl="1"/>
            <a:r>
              <a:rPr lang="en-US" smtClean="0"/>
              <a:t>Characters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2368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 numCol="1">
            <a:normAutofit/>
          </a:bodyPr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10968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Telling the Computer What to Do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Computer Program = Software</a:t>
            </a:r>
          </a:p>
          <a:p>
            <a:pPr lvl="1"/>
            <a:r>
              <a:rPr lang="en-US" dirty="0" smtClean="0"/>
              <a:t>Everything a computer does is done by software</a:t>
            </a:r>
          </a:p>
          <a:p>
            <a:pPr lvl="1"/>
            <a:r>
              <a:rPr lang="en-US" dirty="0" smtClean="0"/>
              <a:t>Examples: </a:t>
            </a:r>
          </a:p>
          <a:p>
            <a:pPr lvl="2"/>
            <a:r>
              <a:rPr lang="en-US" dirty="0" smtClean="0"/>
              <a:t>Windows 8, </a:t>
            </a:r>
            <a:r>
              <a:rPr lang="en-US" dirty="0" err="1" smtClean="0"/>
              <a:t>Minecraft</a:t>
            </a:r>
            <a:r>
              <a:rPr lang="en-US" dirty="0" smtClean="0"/>
              <a:t>, Internet Explorer, iTunes, viruses</a:t>
            </a:r>
          </a:p>
          <a:p>
            <a:pPr lvl="1"/>
            <a:r>
              <a:rPr lang="en-US" dirty="0" smtClean="0"/>
              <a:t>Programs made up of list of commands to be performed in a specific order</a:t>
            </a:r>
          </a:p>
          <a:p>
            <a:r>
              <a:rPr lang="en-US" dirty="0" smtClean="0"/>
              <a:t>Command = </a:t>
            </a:r>
            <a:r>
              <a:rPr lang="en-US" dirty="0"/>
              <a:t>S</a:t>
            </a:r>
            <a:r>
              <a:rPr lang="en-US" dirty="0" smtClean="0"/>
              <a:t>tatement</a:t>
            </a:r>
          </a:p>
          <a:p>
            <a:pPr lvl="1"/>
            <a:r>
              <a:rPr lang="en-US" dirty="0" smtClean="0"/>
              <a:t>Example:</a:t>
            </a:r>
          </a:p>
          <a:p>
            <a:pPr marL="1051560" lvl="2" indent="-457200">
              <a:buFont typeface="+mj-lt"/>
              <a:buAutoNum type="arabicPeriod"/>
            </a:pPr>
            <a:r>
              <a:rPr lang="en-US" dirty="0" smtClean="0"/>
              <a:t>Clean your room</a:t>
            </a:r>
          </a:p>
          <a:p>
            <a:pPr marL="1051560" lvl="2" indent="-457200">
              <a:buFont typeface="+mj-lt"/>
              <a:buAutoNum type="arabicPeriod"/>
            </a:pPr>
            <a:r>
              <a:rPr lang="en-US" dirty="0" smtClean="0"/>
              <a:t>Mow the lawn</a:t>
            </a:r>
          </a:p>
          <a:p>
            <a:pPr marL="1051560" lvl="2" indent="-457200">
              <a:buFont typeface="+mj-lt"/>
              <a:buAutoNum type="arabicPeriod"/>
            </a:pPr>
            <a:r>
              <a:rPr lang="en-US" dirty="0" smtClean="0"/>
              <a:t>Play videogames</a:t>
            </a:r>
          </a:p>
          <a:p>
            <a:pPr marL="1051560" lvl="2" indent="-457200">
              <a:buFont typeface="+mj-lt"/>
              <a:buAutoNum type="arabicPeriod"/>
            </a:pPr>
            <a:r>
              <a:rPr lang="en-US" dirty="0" smtClean="0"/>
              <a:t>Go to bed</a:t>
            </a:r>
          </a:p>
        </p:txBody>
      </p:sp>
    </p:spTree>
    <p:extLst>
      <p:ext uri="{BB962C8B-B14F-4D97-AF65-F5344CB8AC3E}">
        <p14:creationId xmlns:p14="http://schemas.microsoft.com/office/powerpoint/2010/main" val="3313875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 numCol="1">
            <a:normAutofit/>
          </a:bodyPr>
          <a:lstStyle/>
          <a:p>
            <a:r>
              <a:rPr lang="en-US" dirty="0" smtClean="0"/>
              <a:t>Write a class called </a:t>
            </a:r>
            <a:r>
              <a:rPr lang="en-US" dirty="0" err="1" smtClean="0"/>
              <a:t>PlanetWeight</a:t>
            </a:r>
            <a:r>
              <a:rPr lang="en-US" dirty="0" smtClean="0"/>
              <a:t> that works as follows:</a:t>
            </a:r>
          </a:p>
          <a:p>
            <a:pPr lvl="1"/>
            <a:r>
              <a:rPr lang="en-US" dirty="0" smtClean="0"/>
              <a:t>When you type: “java </a:t>
            </a:r>
            <a:r>
              <a:rPr lang="en-US" dirty="0" err="1" smtClean="0"/>
              <a:t>PlanetWeight</a:t>
            </a:r>
            <a:r>
              <a:rPr lang="en-US" dirty="0" smtClean="0"/>
              <a:t> 100”</a:t>
            </a:r>
          </a:p>
          <a:p>
            <a:pPr lvl="1"/>
            <a:r>
              <a:rPr lang="en-US" dirty="0" smtClean="0"/>
              <a:t>Your program will print</a:t>
            </a:r>
            <a:r>
              <a:rPr lang="en-US" dirty="0"/>
              <a:t>: 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Your weight </a:t>
            </a:r>
            <a:r>
              <a:rPr lang="en-US" dirty="0"/>
              <a:t>on Mercury is </a:t>
            </a:r>
            <a:r>
              <a:rPr lang="en-US" dirty="0" smtClean="0"/>
              <a:t>0.378 times your weight on earth</a:t>
            </a:r>
          </a:p>
          <a:p>
            <a:pPr lvl="1"/>
            <a:r>
              <a:rPr lang="en-US" dirty="0" smtClean="0"/>
              <a:t>Your weight </a:t>
            </a:r>
            <a:r>
              <a:rPr lang="en-US" dirty="0"/>
              <a:t>on the Moon is </a:t>
            </a:r>
            <a:r>
              <a:rPr lang="en-US" dirty="0" smtClean="0"/>
              <a:t>0.166 times your weight on earth</a:t>
            </a:r>
          </a:p>
          <a:p>
            <a:pPr lvl="1"/>
            <a:r>
              <a:rPr lang="en-US" dirty="0" smtClean="0"/>
              <a:t>Your weight </a:t>
            </a:r>
            <a:r>
              <a:rPr lang="en-US" dirty="0"/>
              <a:t>on Jupiter is </a:t>
            </a:r>
            <a:r>
              <a:rPr lang="en-US" dirty="0" smtClean="0"/>
              <a:t>2.364 times your weight on earth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-4184" b="3791"/>
          <a:stretch/>
        </p:blipFill>
        <p:spPr>
          <a:xfrm>
            <a:off x="1971675" y="2514600"/>
            <a:ext cx="4514850" cy="73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893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Hour 6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Using Strings To Communicate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901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What is a statement?</a:t>
            </a:r>
          </a:p>
          <a:p>
            <a:pPr lvl="1"/>
            <a:r>
              <a:rPr lang="en-US" dirty="0" smtClean="0"/>
              <a:t>A single command to the computer</a:t>
            </a:r>
            <a:endParaRPr lang="en-US" dirty="0"/>
          </a:p>
          <a:p>
            <a:r>
              <a:rPr lang="en-US" dirty="0" smtClean="0"/>
              <a:t>What is a block?</a:t>
            </a:r>
          </a:p>
          <a:p>
            <a:pPr lvl="1"/>
            <a:r>
              <a:rPr lang="en-US" dirty="0" smtClean="0"/>
              <a:t>A group of statements enclosed in curly braces</a:t>
            </a:r>
          </a:p>
          <a:p>
            <a:r>
              <a:rPr lang="en-US" dirty="0" smtClean="0"/>
              <a:t>What is a variable?</a:t>
            </a:r>
          </a:p>
          <a:p>
            <a:pPr lvl="1"/>
            <a:r>
              <a:rPr lang="en-US" dirty="0" smtClean="0"/>
              <a:t>A place to store information in memory</a:t>
            </a:r>
          </a:p>
          <a:p>
            <a:r>
              <a:rPr lang="en-US" dirty="0" smtClean="0"/>
              <a:t>What are the parts of a variable statement?</a:t>
            </a:r>
          </a:p>
          <a:p>
            <a:pPr lvl="1"/>
            <a:r>
              <a:rPr lang="en-US" dirty="0" smtClean="0"/>
              <a:t>Type, name and optional initial value</a:t>
            </a:r>
          </a:p>
          <a:p>
            <a:r>
              <a:rPr lang="en-US" dirty="0" smtClean="0"/>
              <a:t>What is a constant?</a:t>
            </a:r>
          </a:p>
          <a:p>
            <a:pPr lvl="1"/>
            <a:r>
              <a:rPr lang="en-US" dirty="0" smtClean="0"/>
              <a:t>A variable that cannot change in value</a:t>
            </a:r>
          </a:p>
          <a:p>
            <a:r>
              <a:rPr lang="en-US" dirty="0" smtClean="0"/>
              <a:t>What is an expression?</a:t>
            </a:r>
          </a:p>
          <a:p>
            <a:pPr lvl="1"/>
            <a:r>
              <a:rPr lang="en-US" dirty="0" smtClean="0"/>
              <a:t>A mathematical operation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33511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 numCol="2">
            <a:normAutofit fontScale="62500" lnSpcReduction="20000"/>
          </a:bodyPr>
          <a:lstStyle/>
          <a:p>
            <a:r>
              <a:rPr lang="en-US" dirty="0" smtClean="0"/>
              <a:t>Keywords</a:t>
            </a:r>
          </a:p>
          <a:p>
            <a:pPr lvl="1"/>
            <a:r>
              <a:rPr lang="en-US" dirty="0" smtClean="0"/>
              <a:t>class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extends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final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import</a:t>
            </a:r>
          </a:p>
          <a:p>
            <a:pPr lvl="1"/>
            <a:r>
              <a:rPr lang="en-US" dirty="0" smtClean="0"/>
              <a:t>public</a:t>
            </a:r>
          </a:p>
          <a:p>
            <a:pPr lvl="1"/>
            <a:r>
              <a:rPr lang="en-US" dirty="0" smtClean="0"/>
              <a:t>static</a:t>
            </a:r>
          </a:p>
          <a:p>
            <a:pPr lvl="1"/>
            <a:r>
              <a:rPr lang="en-US" dirty="0" smtClean="0"/>
              <a:t>void</a:t>
            </a:r>
          </a:p>
          <a:p>
            <a:r>
              <a:rPr lang="en-US" dirty="0" smtClean="0"/>
              <a:t>Special characters</a:t>
            </a:r>
          </a:p>
          <a:p>
            <a:pPr lvl="1"/>
            <a:r>
              <a:rPr lang="en-US" dirty="0" smtClean="0"/>
              <a:t>( )</a:t>
            </a:r>
          </a:p>
          <a:p>
            <a:pPr lvl="1"/>
            <a:r>
              <a:rPr lang="en-US" dirty="0" smtClean="0"/>
              <a:t>{ }</a:t>
            </a:r>
          </a:p>
          <a:p>
            <a:pPr lvl="1"/>
            <a:r>
              <a:rPr lang="en-US" dirty="0" smtClean="0"/>
              <a:t>[ ]</a:t>
            </a:r>
          </a:p>
          <a:p>
            <a:r>
              <a:rPr lang="en-US" dirty="0" smtClean="0"/>
              <a:t>Operators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=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+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-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*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/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%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++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--</a:t>
            </a:r>
          </a:p>
          <a:p>
            <a:r>
              <a:rPr lang="en-US" dirty="0" smtClean="0"/>
              <a:t>Types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boolean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byte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>
                <a:solidFill>
                  <a:srgbClr val="FF0000"/>
                </a:solidFill>
              </a:rPr>
              <a:t>char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double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float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>
                <a:solidFill>
                  <a:srgbClr val="FF0000"/>
                </a:solidFill>
              </a:rPr>
              <a:t>Graphics</a:t>
            </a:r>
          </a:p>
          <a:p>
            <a:pPr lvl="1"/>
            <a:r>
              <a:rPr lang="en-US" dirty="0" err="1" smtClean="0">
                <a:solidFill>
                  <a:srgbClr val="FF0000"/>
                </a:solidFill>
              </a:rPr>
              <a:t>int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>
                <a:solidFill>
                  <a:srgbClr val="FF0000"/>
                </a:solidFill>
              </a:rPr>
              <a:t>long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short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 smtClean="0"/>
              <a:t>String</a:t>
            </a:r>
          </a:p>
          <a:p>
            <a:r>
              <a:rPr lang="en-US" dirty="0" smtClean="0"/>
              <a:t>API Calls</a:t>
            </a: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Graphics.drawString</a:t>
            </a:r>
            <a:r>
              <a:rPr lang="en-US" dirty="0">
                <a:solidFill>
                  <a:srgbClr val="FF0000"/>
                </a:solidFill>
              </a:rPr>
              <a:t>()</a:t>
            </a:r>
          </a:p>
          <a:p>
            <a:pPr lvl="1"/>
            <a:r>
              <a:rPr lang="en-US" dirty="0" err="1" smtClean="0">
                <a:solidFill>
                  <a:srgbClr val="FF0000"/>
                </a:solidFill>
              </a:rPr>
              <a:t>Integer.decode</a:t>
            </a:r>
            <a:r>
              <a:rPr lang="en-US" dirty="0" smtClean="0">
                <a:solidFill>
                  <a:srgbClr val="FF0000"/>
                </a:solidFill>
              </a:rPr>
              <a:t>()</a:t>
            </a:r>
          </a:p>
          <a:p>
            <a:pPr lvl="1"/>
            <a:r>
              <a:rPr lang="en-US" dirty="0" err="1" smtClean="0">
                <a:solidFill>
                  <a:srgbClr val="FF0000"/>
                </a:solidFill>
              </a:rPr>
              <a:t>Math.sqrt</a:t>
            </a:r>
            <a:r>
              <a:rPr lang="en-US" dirty="0" smtClean="0">
                <a:solidFill>
                  <a:srgbClr val="FF0000"/>
                </a:solidFill>
              </a:rPr>
              <a:t>()</a:t>
            </a:r>
          </a:p>
          <a:p>
            <a:pPr lvl="1"/>
            <a:r>
              <a:rPr lang="en-US" dirty="0" err="1" smtClean="0"/>
              <a:t>System.out.println</a:t>
            </a:r>
            <a:r>
              <a:rPr lang="en-US" dirty="0" smtClean="0"/>
              <a:t>()</a:t>
            </a:r>
          </a:p>
          <a:p>
            <a:pPr lvl="1"/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63060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Storing Text in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Basic element of string is character, or char</a:t>
            </a:r>
          </a:p>
          <a:p>
            <a:pPr lvl="1"/>
            <a:r>
              <a:rPr lang="en-US" dirty="0" smtClean="0"/>
              <a:t>A single letter, number, punctuation mark or special character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Initial value is optional, but recommended</a:t>
            </a:r>
          </a:p>
          <a:p>
            <a:pPr lvl="1"/>
            <a:r>
              <a:rPr lang="en-US" dirty="0" smtClean="0"/>
              <a:t>Value must be surrounded by single quotes</a:t>
            </a:r>
          </a:p>
          <a:p>
            <a:r>
              <a:rPr lang="en-US" dirty="0" smtClean="0"/>
              <a:t>A String is a collection of characters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Value must be surrounded by double quotes</a:t>
            </a:r>
          </a:p>
          <a:p>
            <a:pPr lvl="1"/>
            <a:r>
              <a:rPr lang="en-US" dirty="0" smtClean="0"/>
              <a:t>Name of the type String is capitalized</a:t>
            </a:r>
          </a:p>
          <a:p>
            <a:pPr lvl="1"/>
            <a:r>
              <a:rPr lang="en-US" dirty="0" smtClean="0"/>
              <a:t>String is a class – classes are always capitalized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2209800"/>
            <a:ext cx="1828800" cy="24288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3886200"/>
            <a:ext cx="417195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48253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Displaying Strings in Programs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System.out.println</a:t>
            </a:r>
            <a:r>
              <a:rPr lang="en-US" dirty="0" smtClean="0"/>
              <a:t>() – prints a line with a newline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System.out.print</a:t>
            </a:r>
            <a:r>
              <a:rPr lang="en-US" dirty="0" smtClean="0"/>
              <a:t>() – prints text with no new line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575" y="1676400"/>
            <a:ext cx="6115050" cy="5286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7506" y="2306638"/>
            <a:ext cx="2643188" cy="21431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8875" y="3253105"/>
            <a:ext cx="3600450" cy="10858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00400" y="4440555"/>
            <a:ext cx="2057400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02120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Special Characters in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What if you want to display double quotes?</a:t>
            </a:r>
          </a:p>
          <a:p>
            <a:r>
              <a:rPr lang="en-US" dirty="0" smtClean="0"/>
              <a:t>Use an escape sequence “\””</a:t>
            </a:r>
          </a:p>
          <a:p>
            <a:endParaRPr lang="en-US" dirty="0"/>
          </a:p>
          <a:p>
            <a:endParaRPr lang="en-US" dirty="0" smtClean="0"/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r>
              <a:rPr lang="en-US" sz="2600" dirty="0" smtClean="0"/>
              <a:t>Newline sequence “\n”</a:t>
            </a: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endParaRPr lang="en-US" sz="2600" dirty="0"/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endParaRPr lang="en-US" sz="2600" dirty="0" smtClean="0"/>
          </a:p>
          <a:p>
            <a:endParaRPr lang="en-US" dirty="0" smtClean="0"/>
          </a:p>
          <a:p>
            <a:r>
              <a:rPr lang="en-US" dirty="0" smtClean="0"/>
              <a:t>Other escape sequences (see page 67)</a:t>
            </a:r>
          </a:p>
          <a:p>
            <a:pPr lvl="1"/>
            <a:r>
              <a:rPr lang="en-US" dirty="0" smtClean="0"/>
              <a:t>Single quote		\’</a:t>
            </a:r>
          </a:p>
          <a:p>
            <a:pPr lvl="1"/>
            <a:r>
              <a:rPr lang="en-US" dirty="0" smtClean="0"/>
              <a:t>Double quote	\”</a:t>
            </a:r>
          </a:p>
          <a:p>
            <a:pPr lvl="1"/>
            <a:r>
              <a:rPr lang="en-US" dirty="0" smtClean="0"/>
              <a:t>Backslash		\\</a:t>
            </a:r>
          </a:p>
          <a:p>
            <a:pPr lvl="1"/>
            <a:r>
              <a:rPr lang="en-US" dirty="0" smtClean="0"/>
              <a:t>Tab			\t</a:t>
            </a:r>
          </a:p>
          <a:p>
            <a:pPr lvl="1"/>
            <a:r>
              <a:rPr lang="en-US" dirty="0" smtClean="0"/>
              <a:t>Backspace		\b</a:t>
            </a:r>
          </a:p>
          <a:p>
            <a:pPr lvl="1"/>
            <a:r>
              <a:rPr lang="en-US" dirty="0" smtClean="0"/>
              <a:t>Carriage Return	\n</a:t>
            </a:r>
          </a:p>
          <a:p>
            <a:pPr lvl="1"/>
            <a:r>
              <a:rPr lang="en-US" dirty="0" smtClean="0"/>
              <a:t>Form Feed		\f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225" y="1828800"/>
            <a:ext cx="7143750" cy="4286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3168" y="2209800"/>
            <a:ext cx="3471863" cy="24288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7356" y="2819400"/>
            <a:ext cx="5729288" cy="44291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36155" y="3262312"/>
            <a:ext cx="1385888" cy="471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3857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Pasting Strings Together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Concatenation: + operator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768" y="1828800"/>
            <a:ext cx="8272463" cy="8715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114" y="2978786"/>
            <a:ext cx="8827770" cy="453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22022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Other Variables With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Operator + can be used to add other variables to strings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You can add String to Strings</a:t>
            </a:r>
          </a:p>
          <a:p>
            <a:pPr lvl="1"/>
            <a:r>
              <a:rPr lang="en-US" dirty="0" smtClean="0"/>
              <a:t>This way:				Or this way: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0165" y="1623378"/>
            <a:ext cx="5817870" cy="96012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3262" y="2581275"/>
            <a:ext cx="2657475" cy="5429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r="23045" b="32356"/>
          <a:stretch/>
        </p:blipFill>
        <p:spPr>
          <a:xfrm>
            <a:off x="1085850" y="3962400"/>
            <a:ext cx="3562350" cy="74739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28899" y="5140643"/>
            <a:ext cx="3886200" cy="2000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6"/>
          <a:srcRect r="48073" b="32079"/>
          <a:stretch/>
        </p:blipFill>
        <p:spPr>
          <a:xfrm>
            <a:off x="5105401" y="3967479"/>
            <a:ext cx="2438400" cy="756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8867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Comparing Two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You can compare 2 string to see if they are the same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-67" t="14814" r="67" b="1"/>
          <a:stretch/>
        </p:blipFill>
        <p:spPr>
          <a:xfrm>
            <a:off x="1748790" y="1752600"/>
            <a:ext cx="5646420" cy="13144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4581" y="3143250"/>
            <a:ext cx="4414838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0608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Telling the Computer What to Do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Go to: </a:t>
            </a:r>
            <a:r>
              <a:rPr lang="en-US" dirty="0" smtClean="0">
                <a:hlinkClick r:id="rId2"/>
              </a:rPr>
              <a:t>www.calormen.com/applesoft</a:t>
            </a:r>
            <a:endParaRPr lang="en-US" dirty="0" smtClean="0"/>
          </a:p>
          <a:p>
            <a:pPr lvl="1"/>
            <a:r>
              <a:rPr lang="en-US" dirty="0" smtClean="0"/>
              <a:t>Enter the following commands:</a:t>
            </a:r>
          </a:p>
          <a:p>
            <a:pPr marL="594360" lvl="2" indent="0">
              <a:buNone/>
            </a:pPr>
            <a:r>
              <a:rPr lang="en-US" dirty="0" smtClean="0"/>
              <a:t>10 PRINT “Shall we play a game?”</a:t>
            </a:r>
          </a:p>
          <a:p>
            <a:pPr marL="594360" lvl="2" indent="0">
              <a:buNone/>
            </a:pPr>
            <a:r>
              <a:rPr lang="en-US" dirty="0" smtClean="0"/>
              <a:t>20 INPUT A$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21014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Determining the Length of a 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You can find out how long a string is with the length() method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675" y="2057400"/>
            <a:ext cx="6800850" cy="11144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7393" y="3260725"/>
            <a:ext cx="5129213" cy="25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56498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Changing a String’s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You can use </a:t>
            </a:r>
            <a:r>
              <a:rPr lang="en-US" dirty="0" err="1" smtClean="0"/>
              <a:t>toUpperCase</a:t>
            </a:r>
            <a:r>
              <a:rPr lang="en-US" dirty="0" smtClean="0"/>
              <a:t>() and </a:t>
            </a:r>
            <a:r>
              <a:rPr lang="en-US" dirty="0" err="1" smtClean="0"/>
              <a:t>toLowerCase</a:t>
            </a:r>
            <a:r>
              <a:rPr lang="en-US" dirty="0" smtClean="0"/>
              <a:t>() to change the case of the characters in a string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956" y="2133600"/>
            <a:ext cx="6872288" cy="8001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1850" y="3216592"/>
            <a:ext cx="2400300" cy="471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90797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Looking for a 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You can find string within a string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lvl="1"/>
            <a:r>
              <a:rPr lang="en-US" dirty="0" smtClean="0"/>
              <a:t>If the string is found, the index is returned</a:t>
            </a:r>
          </a:p>
          <a:p>
            <a:pPr lvl="1"/>
            <a:r>
              <a:rPr lang="en-US" dirty="0" smtClean="0"/>
              <a:t>If the string is not found, the index is -1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531" y="1752600"/>
            <a:ext cx="7500938" cy="15573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1396" t="16667"/>
          <a:stretch/>
        </p:blipFill>
        <p:spPr>
          <a:xfrm>
            <a:off x="1712119" y="3843338"/>
            <a:ext cx="5719762" cy="214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93172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Learned Strings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75077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39516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Write a game program called “</a:t>
            </a:r>
            <a:r>
              <a:rPr lang="en-US" dirty="0" err="1" smtClean="0"/>
              <a:t>SecretWord</a:t>
            </a:r>
            <a:r>
              <a:rPr lang="en-US" dirty="0" smtClean="0"/>
              <a:t>” where the user tries to guess your secret word</a:t>
            </a:r>
          </a:p>
          <a:p>
            <a:pPr lvl="1"/>
            <a:r>
              <a:rPr lang="en-US" dirty="0" smtClean="0"/>
              <a:t>When the user guesses the right word, it prints out:</a:t>
            </a:r>
          </a:p>
          <a:p>
            <a:pPr lvl="2"/>
            <a:r>
              <a:rPr lang="en-US" dirty="0" smtClean="0"/>
              <a:t>Match = true</a:t>
            </a:r>
          </a:p>
          <a:p>
            <a:pPr lvl="1"/>
            <a:r>
              <a:rPr lang="en-US" dirty="0" smtClean="0"/>
              <a:t>When the user guesses the wrong word, it prints out:</a:t>
            </a:r>
          </a:p>
          <a:p>
            <a:pPr lvl="2"/>
            <a:r>
              <a:rPr lang="en-US" dirty="0" smtClean="0"/>
              <a:t>Match = false</a:t>
            </a:r>
          </a:p>
          <a:p>
            <a:pPr lvl="1"/>
            <a:r>
              <a:rPr lang="en-US" dirty="0" smtClean="0"/>
              <a:t>If the secret word is “boot” and the user guesses “BOOT” or “Boot” or “boot” or “</a:t>
            </a:r>
            <a:r>
              <a:rPr lang="en-US" dirty="0" err="1" smtClean="0"/>
              <a:t>BoOt</a:t>
            </a:r>
            <a:r>
              <a:rPr lang="en-US" dirty="0" smtClean="0"/>
              <a:t>” (any combination of cases) the program should count that as a match</a:t>
            </a:r>
          </a:p>
          <a:p>
            <a:pPr lvl="1"/>
            <a:r>
              <a:rPr lang="en-US" dirty="0" smtClean="0"/>
              <a:t>To run your program, at the command line, type:</a:t>
            </a:r>
          </a:p>
          <a:p>
            <a:pPr lvl="2"/>
            <a:r>
              <a:rPr lang="en-US" dirty="0" smtClean="0"/>
              <a:t>java </a:t>
            </a:r>
            <a:r>
              <a:rPr lang="en-US" dirty="0" err="1" smtClean="0"/>
              <a:t>SecretWord</a:t>
            </a:r>
            <a:r>
              <a:rPr lang="en-US" dirty="0" smtClean="0"/>
              <a:t> &lt;your guess here&gt;</a:t>
            </a:r>
          </a:p>
        </p:txBody>
      </p:sp>
    </p:spTree>
    <p:extLst>
      <p:ext uri="{BB962C8B-B14F-4D97-AF65-F5344CB8AC3E}">
        <p14:creationId xmlns:p14="http://schemas.microsoft.com/office/powerpoint/2010/main" val="389472129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Hour 7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Using Conditional Tests to Make Decisions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9005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Last time we learned about Strings and what you can do with them</a:t>
            </a:r>
            <a:endParaRPr lang="en-US" dirty="0"/>
          </a:p>
          <a:p>
            <a:pPr lvl="1"/>
            <a:r>
              <a:rPr lang="en-US" dirty="0" smtClean="0"/>
              <a:t>Print lines</a:t>
            </a:r>
          </a:p>
          <a:p>
            <a:pPr lvl="1"/>
            <a:r>
              <a:rPr lang="en-US" dirty="0" smtClean="0"/>
              <a:t>Special characters</a:t>
            </a:r>
          </a:p>
          <a:p>
            <a:pPr lvl="1"/>
            <a:r>
              <a:rPr lang="en-US" dirty="0" smtClean="0"/>
              <a:t>Concatenate Strings</a:t>
            </a:r>
          </a:p>
          <a:p>
            <a:pPr lvl="1"/>
            <a:r>
              <a:rPr lang="en-US" dirty="0" smtClean="0"/>
              <a:t>Compare Strings</a:t>
            </a:r>
          </a:p>
          <a:p>
            <a:pPr lvl="1"/>
            <a:r>
              <a:rPr lang="en-US" dirty="0" smtClean="0"/>
              <a:t>Find the length of Strings</a:t>
            </a:r>
          </a:p>
          <a:p>
            <a:pPr lvl="1"/>
            <a:r>
              <a:rPr lang="en-US" dirty="0" smtClean="0"/>
              <a:t>Change the case of Strings</a:t>
            </a:r>
          </a:p>
          <a:p>
            <a:pPr lvl="1"/>
            <a:r>
              <a:rPr lang="en-US" dirty="0" smtClean="0"/>
              <a:t>Find Stings within Strings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18049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 numCol="3">
            <a:normAutofit fontScale="77500" lnSpcReduction="20000"/>
          </a:bodyPr>
          <a:lstStyle/>
          <a:p>
            <a:r>
              <a:rPr lang="en-US" dirty="0" smtClean="0"/>
              <a:t>Keywords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class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extends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final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import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public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static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void</a:t>
            </a:r>
          </a:p>
          <a:p>
            <a:r>
              <a:rPr lang="en-US" dirty="0" smtClean="0"/>
              <a:t>Special characters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( )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{ }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[ ]</a:t>
            </a:r>
          </a:p>
          <a:p>
            <a:r>
              <a:rPr lang="en-US" dirty="0" smtClean="0"/>
              <a:t>Operators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=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+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-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*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/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%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++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--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+=</a:t>
            </a:r>
          </a:p>
          <a:p>
            <a:r>
              <a:rPr lang="en-US" dirty="0" smtClean="0"/>
              <a:t>Types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boolean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byte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chemeClr val="tx1"/>
                </a:solidFill>
              </a:rPr>
              <a:t>char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double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float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chemeClr val="tx1"/>
                </a:solidFill>
              </a:rPr>
              <a:t>Graphics</a:t>
            </a:r>
          </a:p>
          <a:p>
            <a:pPr lvl="1"/>
            <a:r>
              <a:rPr lang="en-US" dirty="0" err="1" smtClean="0">
                <a:solidFill>
                  <a:schemeClr val="tx1"/>
                </a:solidFill>
              </a:rPr>
              <a:t>int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chemeClr val="tx1"/>
                </a:solidFill>
              </a:rPr>
              <a:t>long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short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String</a:t>
            </a:r>
          </a:p>
          <a:p>
            <a:pPr lvl="1"/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/>
              <a:t>API Calls</a:t>
            </a: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Double.parseDouble</a:t>
            </a:r>
            <a:r>
              <a:rPr lang="en-US" dirty="0">
                <a:solidFill>
                  <a:srgbClr val="FF0000"/>
                </a:solidFill>
              </a:rPr>
              <a:t>()</a:t>
            </a:r>
          </a:p>
          <a:p>
            <a:pPr lvl="1"/>
            <a:r>
              <a:rPr lang="en-US" dirty="0" err="1" smtClean="0">
                <a:solidFill>
                  <a:schemeClr val="tx1"/>
                </a:solidFill>
              </a:rPr>
              <a:t>Graphics.drawString</a:t>
            </a:r>
            <a:r>
              <a:rPr lang="en-US" dirty="0">
                <a:solidFill>
                  <a:schemeClr val="tx1"/>
                </a:solidFill>
              </a:rPr>
              <a:t>()</a:t>
            </a:r>
          </a:p>
          <a:p>
            <a:pPr lvl="1"/>
            <a:r>
              <a:rPr lang="en-US" dirty="0" err="1" smtClean="0">
                <a:solidFill>
                  <a:srgbClr val="FF0000"/>
                </a:solidFill>
              </a:rPr>
              <a:t>Integer.parseInt</a:t>
            </a:r>
            <a:r>
              <a:rPr lang="en-US" dirty="0" smtClean="0">
                <a:solidFill>
                  <a:srgbClr val="FF0000"/>
                </a:solidFill>
              </a:rPr>
              <a:t>()</a:t>
            </a:r>
          </a:p>
          <a:p>
            <a:pPr lvl="1"/>
            <a:r>
              <a:rPr lang="en-US" dirty="0" err="1" smtClean="0">
                <a:solidFill>
                  <a:schemeClr val="tx1"/>
                </a:solidFill>
              </a:rPr>
              <a:t>Math.sqrt</a:t>
            </a:r>
            <a:r>
              <a:rPr lang="en-US" dirty="0" smtClean="0">
                <a:solidFill>
                  <a:schemeClr val="tx1"/>
                </a:solidFill>
              </a:rPr>
              <a:t>()</a:t>
            </a:r>
          </a:p>
          <a:p>
            <a:pPr lvl="1"/>
            <a:r>
              <a:rPr lang="en-US" dirty="0" err="1" smtClean="0">
                <a:solidFill>
                  <a:srgbClr val="FF0000"/>
                </a:solidFill>
              </a:rPr>
              <a:t>String.equals</a:t>
            </a:r>
            <a:r>
              <a:rPr lang="en-US" dirty="0" smtClean="0">
                <a:solidFill>
                  <a:srgbClr val="FF0000"/>
                </a:solidFill>
              </a:rPr>
              <a:t>()</a:t>
            </a:r>
          </a:p>
          <a:p>
            <a:pPr lvl="1"/>
            <a:r>
              <a:rPr lang="en-US" dirty="0" err="1" smtClean="0">
                <a:solidFill>
                  <a:srgbClr val="FF0000"/>
                </a:solidFill>
              </a:rPr>
              <a:t>String.indexOf</a:t>
            </a:r>
            <a:r>
              <a:rPr lang="en-US" dirty="0" smtClean="0">
                <a:solidFill>
                  <a:srgbClr val="FF0000"/>
                </a:solidFill>
              </a:rPr>
              <a:t>()</a:t>
            </a:r>
          </a:p>
          <a:p>
            <a:pPr lvl="1"/>
            <a:r>
              <a:rPr lang="en-US" dirty="0" err="1" smtClean="0">
                <a:solidFill>
                  <a:srgbClr val="FF0000"/>
                </a:solidFill>
              </a:rPr>
              <a:t>String.length</a:t>
            </a:r>
            <a:r>
              <a:rPr lang="en-US" dirty="0" smtClean="0">
                <a:solidFill>
                  <a:srgbClr val="FF0000"/>
                </a:solidFill>
              </a:rPr>
              <a:t>()</a:t>
            </a:r>
          </a:p>
          <a:p>
            <a:pPr lvl="1"/>
            <a:r>
              <a:rPr lang="en-US" dirty="0" err="1" smtClean="0">
                <a:solidFill>
                  <a:srgbClr val="FF0000"/>
                </a:solidFill>
              </a:rPr>
              <a:t>String.toLowerCase</a:t>
            </a:r>
            <a:r>
              <a:rPr lang="en-US" dirty="0" smtClean="0">
                <a:solidFill>
                  <a:srgbClr val="FF0000"/>
                </a:solidFill>
              </a:rPr>
              <a:t>()</a:t>
            </a:r>
          </a:p>
          <a:p>
            <a:pPr lvl="1"/>
            <a:r>
              <a:rPr lang="en-US" dirty="0" err="1" smtClean="0">
                <a:solidFill>
                  <a:srgbClr val="FF0000"/>
                </a:solidFill>
              </a:rPr>
              <a:t>String.toUpperCase</a:t>
            </a:r>
            <a:r>
              <a:rPr lang="en-US" dirty="0" smtClean="0">
                <a:solidFill>
                  <a:srgbClr val="FF0000"/>
                </a:solidFill>
              </a:rPr>
              <a:t>()</a:t>
            </a:r>
          </a:p>
          <a:p>
            <a:pPr lvl="1"/>
            <a:r>
              <a:rPr lang="en-US" dirty="0" err="1" smtClean="0">
                <a:solidFill>
                  <a:srgbClr val="FF0000"/>
                </a:solidFill>
              </a:rPr>
              <a:t>System.out.print</a:t>
            </a:r>
            <a:r>
              <a:rPr lang="en-US" dirty="0" smtClean="0">
                <a:solidFill>
                  <a:srgbClr val="FF0000"/>
                </a:solidFill>
              </a:rPr>
              <a:t>()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 err="1" smtClean="0">
                <a:solidFill>
                  <a:schemeClr val="tx1"/>
                </a:solidFill>
              </a:rPr>
              <a:t>System.out.println</a:t>
            </a:r>
            <a:r>
              <a:rPr lang="en-US" dirty="0" smtClean="0">
                <a:solidFill>
                  <a:schemeClr val="tx1"/>
                </a:solidFill>
              </a:rPr>
              <a:t>()</a:t>
            </a:r>
          </a:p>
          <a:p>
            <a:pPr lvl="1"/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94301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Statements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if  statements check if a condition is true</a:t>
            </a:r>
          </a:p>
          <a:p>
            <a:pPr lvl="1"/>
            <a:r>
              <a:rPr lang="en-US" dirty="0" smtClean="0"/>
              <a:t>When the condition is true, the program will do whatever is inside the if statement block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When the condition is not true, the program will not execute the commands inside the block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7462" y="2453005"/>
            <a:ext cx="4029075" cy="12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95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Programs Work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Interpreted Languages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Compiled Languages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176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Less Than and Greater Than Comparisons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Less-than (&lt;) and Greater-Than (&gt;) operators can be used inside an if conditional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Less-than-or-equal-to (&lt;=) </a:t>
            </a:r>
            <a:r>
              <a:rPr lang="en-US" dirty="0"/>
              <a:t>and </a:t>
            </a:r>
            <a:r>
              <a:rPr lang="en-US" dirty="0" smtClean="0"/>
              <a:t>Greater-than-or-equal-to (&gt;=) </a:t>
            </a:r>
            <a:r>
              <a:rPr lang="en-US" dirty="0"/>
              <a:t>operators can </a:t>
            </a:r>
            <a:r>
              <a:rPr lang="en-US" dirty="0" smtClean="0"/>
              <a:t>also be </a:t>
            </a:r>
            <a:r>
              <a:rPr lang="en-US" dirty="0"/>
              <a:t>used inside an if conditional</a:t>
            </a:r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3625" y="2133600"/>
            <a:ext cx="4476750" cy="14382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3625" y="4438650"/>
            <a:ext cx="4095750" cy="122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102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Equal and Not Equal Comparisons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Equal (==) </a:t>
            </a:r>
            <a:r>
              <a:rPr lang="en-US" dirty="0"/>
              <a:t>and </a:t>
            </a:r>
            <a:r>
              <a:rPr lang="en-US" dirty="0" smtClean="0"/>
              <a:t>not-equal (!=) </a:t>
            </a:r>
            <a:r>
              <a:rPr lang="en-US" dirty="0"/>
              <a:t>operators can also be used inside an if conditional</a:t>
            </a:r>
          </a:p>
          <a:p>
            <a:pPr lvl="1"/>
            <a:endParaRPr 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6512" y="2209800"/>
            <a:ext cx="3990975" cy="12763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6512" y="3757612"/>
            <a:ext cx="4476750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872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Organizing a Program with Block Statements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Curly braces allow multiple lines to be associated with the if statement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Without curly braces, only one line will be associated with the if statement</a:t>
            </a:r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3587" y="2133600"/>
            <a:ext cx="4391025" cy="14859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3587" y="4343400"/>
            <a:ext cx="4924425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151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if-else Statements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If you want to do one thing if the condition is met and a different thing if the condition is not met, use an “else” statement</a:t>
            </a:r>
          </a:p>
          <a:p>
            <a:pPr lvl="1"/>
            <a:endParaRPr 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2499360"/>
            <a:ext cx="38100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328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else if Statements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If you want more than 2 alternatives, the “else if” statement can be used:</a:t>
            </a:r>
          </a:p>
          <a:p>
            <a:pPr lvl="1"/>
            <a:endParaRPr lang="en-US" dirty="0" smtClean="0"/>
          </a:p>
        </p:txBody>
      </p:sp>
      <p:grpSp>
        <p:nvGrpSpPr>
          <p:cNvPr id="9" name="Group 8"/>
          <p:cNvGrpSpPr/>
          <p:nvPr/>
        </p:nvGrpSpPr>
        <p:grpSpPr>
          <a:xfrm>
            <a:off x="2519362" y="2197417"/>
            <a:ext cx="4105275" cy="2981325"/>
            <a:chOff x="2519362" y="2057401"/>
            <a:chExt cx="4105275" cy="2981325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2"/>
            <a:srcRect b="55828"/>
            <a:stretch/>
          </p:blipFill>
          <p:spPr>
            <a:xfrm>
              <a:off x="2519362" y="2057401"/>
              <a:ext cx="4105275" cy="2057400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2"/>
            <a:srcRect t="81800"/>
            <a:stretch/>
          </p:blipFill>
          <p:spPr>
            <a:xfrm>
              <a:off x="2519362" y="4191001"/>
              <a:ext cx="4105275" cy="8477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11974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switch Statements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Instead of a long series of “if…else if…else” statements, you can use a “switch…case” statement:</a:t>
            </a:r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5025" y="2209800"/>
            <a:ext cx="4933950" cy="41338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1" y="4251324"/>
            <a:ext cx="1447800" cy="1200329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default is selected if no other case matches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905000" y="5410200"/>
            <a:ext cx="200025" cy="2286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9539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/>
              <a:t>C</a:t>
            </a:r>
            <a:r>
              <a:rPr lang="en-US" dirty="0" smtClean="0"/>
              <a:t>onditional Operator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very condensed way of writing an “if…else” statement like this: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Is to write it like this: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This is called a conditional operator or a ternary operator</a:t>
            </a:r>
          </a:p>
          <a:p>
            <a:pPr lvl="1"/>
            <a:endParaRPr lang="en-US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1287" y="3714750"/>
            <a:ext cx="4448175" cy="5524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1287" y="1905000"/>
            <a:ext cx="2819400" cy="103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892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Watch the Clock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See the example on pages 88-89, which puts all this together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34211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learned about conditional statements</a:t>
            </a:r>
          </a:p>
          <a:p>
            <a:pPr lvl="1"/>
            <a:r>
              <a:rPr lang="en-US" dirty="0" smtClean="0"/>
              <a:t>if</a:t>
            </a:r>
          </a:p>
          <a:p>
            <a:pPr lvl="1"/>
            <a:r>
              <a:rPr lang="en-US" dirty="0" smtClean="0"/>
              <a:t>else</a:t>
            </a:r>
          </a:p>
          <a:p>
            <a:pPr lvl="1"/>
            <a:r>
              <a:rPr lang="en-US" dirty="0" smtClean="0"/>
              <a:t>else if</a:t>
            </a:r>
          </a:p>
          <a:p>
            <a:pPr lvl="1"/>
            <a:r>
              <a:rPr lang="en-US" dirty="0" smtClean="0"/>
              <a:t>switch/case/default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35619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2523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Programs Don’t Work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Syntax Errors</a:t>
            </a:r>
          </a:p>
          <a:p>
            <a:pPr lvl="1"/>
            <a:r>
              <a:rPr lang="en-US" dirty="0" smtClean="0"/>
              <a:t>Broke the rules of the language</a:t>
            </a:r>
          </a:p>
          <a:p>
            <a:pPr lvl="1"/>
            <a:r>
              <a:rPr lang="en-US" dirty="0" smtClean="0"/>
              <a:t>Computer doesn’t understand</a:t>
            </a:r>
          </a:p>
          <a:p>
            <a:pPr lvl="1"/>
            <a:r>
              <a:rPr lang="en-US" dirty="0" smtClean="0"/>
              <a:t>Compile-time error</a:t>
            </a:r>
          </a:p>
          <a:p>
            <a:pPr lvl="1"/>
            <a:endParaRPr lang="en-US" dirty="0"/>
          </a:p>
          <a:p>
            <a:endParaRPr lang="en-US" dirty="0" smtClean="0"/>
          </a:p>
          <a:p>
            <a:r>
              <a:rPr lang="en-US" dirty="0" smtClean="0"/>
              <a:t>Logic Errors</a:t>
            </a:r>
          </a:p>
          <a:p>
            <a:pPr lvl="1"/>
            <a:r>
              <a:rPr lang="en-US" dirty="0" smtClean="0"/>
              <a:t>Obeys the rules of the language</a:t>
            </a:r>
          </a:p>
          <a:p>
            <a:pPr lvl="1"/>
            <a:r>
              <a:rPr lang="en-US" dirty="0" smtClean="0"/>
              <a:t>Computer doesn’t do what you want or expect</a:t>
            </a:r>
          </a:p>
          <a:p>
            <a:pPr lvl="1"/>
            <a:r>
              <a:rPr lang="en-US" dirty="0" smtClean="0"/>
              <a:t>Run-time error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332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Read the pages 87-91 (Watch the Clock)</a:t>
            </a:r>
          </a:p>
          <a:p>
            <a:pPr lvl="1"/>
            <a:r>
              <a:rPr lang="en-US" dirty="0" smtClean="0"/>
              <a:t>Copy the program and run it</a:t>
            </a:r>
          </a:p>
          <a:p>
            <a:pPr lvl="1"/>
            <a:r>
              <a:rPr lang="en-US" dirty="0" smtClean="0"/>
              <a:t>Make sure you understand how each section works</a:t>
            </a:r>
          </a:p>
          <a:p>
            <a:r>
              <a:rPr lang="en-US" dirty="0" smtClean="0"/>
              <a:t>Change your </a:t>
            </a:r>
            <a:r>
              <a:rPr lang="en-US" dirty="0" err="1" smtClean="0"/>
              <a:t>SecretWord</a:t>
            </a:r>
            <a:r>
              <a:rPr lang="en-US" dirty="0" smtClean="0"/>
              <a:t> program so that:</a:t>
            </a:r>
          </a:p>
          <a:p>
            <a:pPr lvl="1"/>
            <a:r>
              <a:rPr lang="en-US" dirty="0" smtClean="0"/>
              <a:t>Instead of printing “Match=true” or “Match=false”</a:t>
            </a:r>
          </a:p>
          <a:p>
            <a:pPr lvl="1"/>
            <a:r>
              <a:rPr lang="en-US" dirty="0" smtClean="0"/>
              <a:t>Make it print:</a:t>
            </a:r>
          </a:p>
          <a:p>
            <a:pPr lvl="2"/>
            <a:r>
              <a:rPr lang="en-US" dirty="0" smtClean="0"/>
              <a:t>“You guessed the secret word!”, or</a:t>
            </a:r>
          </a:p>
          <a:p>
            <a:pPr lvl="2"/>
            <a:r>
              <a:rPr lang="en-US" dirty="0" smtClean="0"/>
              <a:t>“Sorry, try again!”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018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Hour </a:t>
            </a:r>
            <a:r>
              <a:rPr lang="en-US" dirty="0"/>
              <a:t>8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Repeating an Action with Loops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973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Last time we learned about conditionals and how they work</a:t>
            </a:r>
          </a:p>
          <a:p>
            <a:pPr lvl="1"/>
            <a:r>
              <a:rPr lang="en-US" dirty="0" smtClean="0"/>
              <a:t>“if” statement</a:t>
            </a:r>
          </a:p>
          <a:p>
            <a:pPr lvl="1"/>
            <a:r>
              <a:rPr lang="en-US" dirty="0" smtClean="0"/>
              <a:t>“else” statement</a:t>
            </a:r>
          </a:p>
          <a:p>
            <a:pPr lvl="1"/>
            <a:r>
              <a:rPr lang="en-US" dirty="0" smtClean="0"/>
              <a:t>“else if” statement</a:t>
            </a:r>
          </a:p>
          <a:p>
            <a:pPr lvl="1"/>
            <a:r>
              <a:rPr lang="en-US" dirty="0" smtClean="0"/>
              <a:t>“switch statements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29373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 numCol="3">
            <a:normAutofit fontScale="70000" lnSpcReduction="20000"/>
          </a:bodyPr>
          <a:lstStyle/>
          <a:p>
            <a:r>
              <a:rPr lang="en-US" dirty="0" smtClean="0"/>
              <a:t>Keywords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case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class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default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else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extends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final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if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import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public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static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switch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void</a:t>
            </a:r>
          </a:p>
          <a:p>
            <a:r>
              <a:rPr lang="en-US" dirty="0" smtClean="0"/>
              <a:t>Special characters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( )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{ }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[ ]</a:t>
            </a:r>
          </a:p>
          <a:p>
            <a:r>
              <a:rPr lang="en-US" dirty="0" smtClean="0"/>
              <a:t>Operators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= - assignment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+ - add/concatenate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- - subtract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* - multiply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/ - divide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% - modulus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++ - increment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-- - decrement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+= - increment assign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? : - conditional/</a:t>
            </a:r>
            <a:r>
              <a:rPr lang="en-US" dirty="0" err="1" smtClean="0">
                <a:solidFill>
                  <a:srgbClr val="FF0000"/>
                </a:solidFill>
              </a:rPr>
              <a:t>tenary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Types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boolean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byte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chemeClr val="tx1"/>
                </a:solidFill>
              </a:rPr>
              <a:t>char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double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float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chemeClr val="tx1"/>
                </a:solidFill>
              </a:rPr>
              <a:t>Graphics</a:t>
            </a:r>
          </a:p>
          <a:p>
            <a:pPr lvl="1"/>
            <a:r>
              <a:rPr lang="en-US" dirty="0" err="1" smtClean="0">
                <a:solidFill>
                  <a:schemeClr val="tx1"/>
                </a:solidFill>
              </a:rPr>
              <a:t>int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chemeClr val="tx1"/>
                </a:solidFill>
              </a:rPr>
              <a:t>long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short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String</a:t>
            </a:r>
          </a:p>
          <a:p>
            <a:pPr lvl="1"/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/>
              <a:t>API Calls</a:t>
            </a:r>
          </a:p>
          <a:p>
            <a:pPr lvl="1"/>
            <a:r>
              <a:rPr lang="en-US" dirty="0" err="1">
                <a:solidFill>
                  <a:schemeClr val="tx1"/>
                </a:solidFill>
              </a:rPr>
              <a:t>Double.parseDouble</a:t>
            </a:r>
            <a:r>
              <a:rPr lang="en-US" dirty="0">
                <a:solidFill>
                  <a:schemeClr val="tx1"/>
                </a:solidFill>
              </a:rPr>
              <a:t>()</a:t>
            </a:r>
          </a:p>
          <a:p>
            <a:pPr lvl="1"/>
            <a:r>
              <a:rPr lang="en-US" dirty="0" err="1" smtClean="0">
                <a:solidFill>
                  <a:schemeClr val="tx1"/>
                </a:solidFill>
              </a:rPr>
              <a:t>Graphics.drawString</a:t>
            </a:r>
            <a:r>
              <a:rPr lang="en-US" dirty="0">
                <a:solidFill>
                  <a:schemeClr val="tx1"/>
                </a:solidFill>
              </a:rPr>
              <a:t>()</a:t>
            </a:r>
          </a:p>
          <a:p>
            <a:pPr lvl="1"/>
            <a:r>
              <a:rPr lang="en-US" dirty="0" err="1" smtClean="0">
                <a:solidFill>
                  <a:schemeClr val="tx1"/>
                </a:solidFill>
              </a:rPr>
              <a:t>Integer.parseInt</a:t>
            </a:r>
            <a:r>
              <a:rPr lang="en-US" dirty="0" smtClean="0">
                <a:solidFill>
                  <a:schemeClr val="tx1"/>
                </a:solidFill>
              </a:rPr>
              <a:t>()</a:t>
            </a:r>
          </a:p>
          <a:p>
            <a:pPr lvl="1"/>
            <a:r>
              <a:rPr lang="en-US" dirty="0" err="1" smtClean="0">
                <a:solidFill>
                  <a:schemeClr val="tx1"/>
                </a:solidFill>
              </a:rPr>
              <a:t>Math.sqrt</a:t>
            </a:r>
            <a:r>
              <a:rPr lang="en-US" dirty="0" smtClean="0">
                <a:solidFill>
                  <a:schemeClr val="tx1"/>
                </a:solidFill>
              </a:rPr>
              <a:t>()</a:t>
            </a:r>
          </a:p>
          <a:p>
            <a:pPr lvl="1"/>
            <a:r>
              <a:rPr lang="en-US" dirty="0" err="1" smtClean="0">
                <a:solidFill>
                  <a:schemeClr val="tx1"/>
                </a:solidFill>
              </a:rPr>
              <a:t>String.equals</a:t>
            </a:r>
            <a:r>
              <a:rPr lang="en-US" dirty="0" smtClean="0">
                <a:solidFill>
                  <a:schemeClr val="tx1"/>
                </a:solidFill>
              </a:rPr>
              <a:t>()</a:t>
            </a:r>
          </a:p>
          <a:p>
            <a:pPr lvl="1"/>
            <a:r>
              <a:rPr lang="en-US" dirty="0" err="1" smtClean="0">
                <a:solidFill>
                  <a:schemeClr val="tx1"/>
                </a:solidFill>
              </a:rPr>
              <a:t>String.indexOf</a:t>
            </a:r>
            <a:r>
              <a:rPr lang="en-US" dirty="0" smtClean="0">
                <a:solidFill>
                  <a:schemeClr val="tx1"/>
                </a:solidFill>
              </a:rPr>
              <a:t>()</a:t>
            </a:r>
          </a:p>
          <a:p>
            <a:pPr lvl="1"/>
            <a:r>
              <a:rPr lang="en-US" dirty="0" err="1" smtClean="0">
                <a:solidFill>
                  <a:schemeClr val="tx1"/>
                </a:solidFill>
              </a:rPr>
              <a:t>String.length</a:t>
            </a:r>
            <a:r>
              <a:rPr lang="en-US" dirty="0" smtClean="0">
                <a:solidFill>
                  <a:schemeClr val="tx1"/>
                </a:solidFill>
              </a:rPr>
              <a:t>()</a:t>
            </a:r>
          </a:p>
          <a:p>
            <a:pPr lvl="1"/>
            <a:r>
              <a:rPr lang="en-US" dirty="0" err="1" smtClean="0">
                <a:solidFill>
                  <a:schemeClr val="tx1"/>
                </a:solidFill>
              </a:rPr>
              <a:t>String.toLowerCase</a:t>
            </a:r>
            <a:r>
              <a:rPr lang="en-US" dirty="0" smtClean="0">
                <a:solidFill>
                  <a:schemeClr val="tx1"/>
                </a:solidFill>
              </a:rPr>
              <a:t>()</a:t>
            </a:r>
          </a:p>
          <a:p>
            <a:pPr lvl="1"/>
            <a:r>
              <a:rPr lang="en-US" dirty="0" err="1" smtClean="0">
                <a:solidFill>
                  <a:schemeClr val="tx1"/>
                </a:solidFill>
              </a:rPr>
              <a:t>String.toUpperCase</a:t>
            </a:r>
            <a:r>
              <a:rPr lang="en-US" dirty="0" smtClean="0">
                <a:solidFill>
                  <a:schemeClr val="tx1"/>
                </a:solidFill>
              </a:rPr>
              <a:t>()</a:t>
            </a:r>
          </a:p>
          <a:p>
            <a:pPr lvl="1"/>
            <a:r>
              <a:rPr lang="en-US" dirty="0" err="1" smtClean="0">
                <a:solidFill>
                  <a:schemeClr val="tx1"/>
                </a:solidFill>
              </a:rPr>
              <a:t>System.out.print</a:t>
            </a:r>
            <a:r>
              <a:rPr lang="en-US" dirty="0" smtClean="0">
                <a:solidFill>
                  <a:schemeClr val="tx1"/>
                </a:solidFill>
              </a:rPr>
              <a:t>()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 err="1" smtClean="0">
                <a:solidFill>
                  <a:schemeClr val="tx1"/>
                </a:solidFill>
              </a:rPr>
              <a:t>System.out.println</a:t>
            </a:r>
            <a:r>
              <a:rPr lang="en-US" dirty="0" smtClean="0">
                <a:solidFill>
                  <a:schemeClr val="tx1"/>
                </a:solidFill>
              </a:rPr>
              <a:t>()</a:t>
            </a:r>
          </a:p>
          <a:p>
            <a:pPr lvl="1"/>
            <a:endParaRPr lang="en-US" dirty="0">
              <a:solidFill>
                <a:schemeClr val="tx1"/>
              </a:solidFill>
            </a:endParaRP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97634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“for”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“for” loops repeat a block of code a fixed number of times</a:t>
            </a:r>
          </a:p>
          <a:p>
            <a:endParaRPr lang="en-US" dirty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The variable “index” is used to count the number of times through the loop</a:t>
            </a:r>
          </a:p>
          <a:p>
            <a:pPr lvl="2"/>
            <a:r>
              <a:rPr lang="en-US" dirty="0" smtClean="0"/>
              <a:t>                         starts the index at 0 the first time through</a:t>
            </a:r>
          </a:p>
          <a:p>
            <a:pPr lvl="2"/>
            <a:r>
              <a:rPr lang="en-US" dirty="0"/>
              <a:t> </a:t>
            </a:r>
            <a:r>
              <a:rPr lang="en-US" dirty="0" smtClean="0"/>
              <a:t>                    stops the loop before the index reaches 10</a:t>
            </a:r>
          </a:p>
          <a:p>
            <a:pPr lvl="2"/>
            <a:r>
              <a:rPr lang="en-US" dirty="0" smtClean="0"/>
              <a:t>              adds one to the index each time through the loop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875" y="2076450"/>
            <a:ext cx="6486525" cy="12001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1234" r="62335" b="69047"/>
          <a:stretch/>
        </p:blipFill>
        <p:spPr>
          <a:xfrm>
            <a:off x="1371600" y="4267200"/>
            <a:ext cx="1714454" cy="37148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37592" r="41263" b="74603"/>
          <a:stretch/>
        </p:blipFill>
        <p:spPr>
          <a:xfrm>
            <a:off x="1371600" y="4648200"/>
            <a:ext cx="1371600" cy="304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58736" r="27167" b="74603"/>
          <a:stretch/>
        </p:blipFill>
        <p:spPr>
          <a:xfrm>
            <a:off x="1371600" y="5029200"/>
            <a:ext cx="9144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022297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“for”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“for” loops can consist of ONE line without curly braces</a:t>
            </a:r>
          </a:p>
          <a:p>
            <a:endParaRPr lang="en-US" dirty="0"/>
          </a:p>
          <a:p>
            <a:pPr marL="274320" lvl="1" indent="0">
              <a:buNone/>
            </a:pPr>
            <a:endParaRPr lang="en-US" dirty="0" smtClean="0"/>
          </a:p>
          <a:p>
            <a:r>
              <a:rPr lang="en-US" dirty="0" smtClean="0"/>
              <a:t>Loops can contain “if” statements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In this example, the contents of the if block is executed depending on the value of number, which changes every time through the loop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0150" y="1676400"/>
            <a:ext cx="6743700" cy="7715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0150" y="2905125"/>
            <a:ext cx="5600700" cy="197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205796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“while”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"while" loops repeat while the condition is </a:t>
            </a:r>
            <a:r>
              <a:rPr lang="en-US" dirty="0" smtClean="0"/>
              <a:t>true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This loop will stop when count equals 5</a:t>
            </a:r>
          </a:p>
          <a:p>
            <a:pPr lvl="1"/>
            <a:r>
              <a:rPr lang="en-US" dirty="0" smtClean="0"/>
              <a:t>If count is not incremented the loop will repeat FOREVER!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0156" y="1776412"/>
            <a:ext cx="6643688" cy="2185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694198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“do-while”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"do-while" loops are similar to "while" loops, but the condition </a:t>
            </a:r>
            <a:r>
              <a:rPr lang="en-US" dirty="0" smtClean="0"/>
              <a:t>is checked </a:t>
            </a:r>
            <a:r>
              <a:rPr lang="en-US" dirty="0"/>
              <a:t>at the </a:t>
            </a:r>
            <a:r>
              <a:rPr lang="en-US" dirty="0" smtClean="0"/>
              <a:t>end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lvl="1"/>
            <a:r>
              <a:rPr lang="en-US" dirty="0" smtClean="0"/>
              <a:t>This guarantees that the contents of the loop will be executed </a:t>
            </a:r>
            <a:r>
              <a:rPr lang="en-US" u="sng" dirty="0" smtClean="0"/>
              <a:t>at least once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7375" y="2133600"/>
            <a:ext cx="5429250" cy="271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553302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Exiting a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 break statement can be used to exit a loop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lvl="1"/>
            <a:r>
              <a:rPr lang="en-US" dirty="0" smtClean="0"/>
              <a:t>This loop will continue until fun is equal to 3, then it will exit immediately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8893" y="1676400"/>
            <a:ext cx="3986213" cy="3243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792874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Exiting a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continue statement can be used to skip part of the code in a loop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dirty="0" smtClean="0"/>
              <a:t>This loop will only print when index is divisible by 5</a:t>
            </a:r>
          </a:p>
          <a:p>
            <a:pPr lvl="1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4531" y="2081212"/>
            <a:ext cx="5214938" cy="2185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195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2113</TotalTime>
  <Words>3416</Words>
  <Application>Microsoft Office PowerPoint</Application>
  <PresentationFormat>On-screen Show (4:3)</PresentationFormat>
  <Paragraphs>870</Paragraphs>
  <Slides>107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107</vt:i4>
      </vt:variant>
    </vt:vector>
  </HeadingPairs>
  <TitlesOfParts>
    <vt:vector size="114" baseType="lpstr">
      <vt:lpstr>Arial</vt:lpstr>
      <vt:lpstr>Bookman Old Style</vt:lpstr>
      <vt:lpstr>Calibri</vt:lpstr>
      <vt:lpstr>Gill Sans MT</vt:lpstr>
      <vt:lpstr>Wingdings</vt:lpstr>
      <vt:lpstr>Wingdings 3</vt:lpstr>
      <vt:lpstr>Origin</vt:lpstr>
      <vt:lpstr>Introduction to Java Programming</vt:lpstr>
      <vt:lpstr>Text</vt:lpstr>
      <vt:lpstr>Hour 1</vt:lpstr>
      <vt:lpstr>What is a Programming Language</vt:lpstr>
      <vt:lpstr>Choosing a Language</vt:lpstr>
      <vt:lpstr>Telling the Computer What to Do</vt:lpstr>
      <vt:lpstr>Telling the Computer What to Do</vt:lpstr>
      <vt:lpstr>How Programs Work</vt:lpstr>
      <vt:lpstr>When Programs Don’t Work</vt:lpstr>
      <vt:lpstr>Choosing a Java Programming Tool</vt:lpstr>
      <vt:lpstr>Installing a Java Development Tool</vt:lpstr>
      <vt:lpstr>Summary</vt:lpstr>
      <vt:lpstr>Hour 2</vt:lpstr>
      <vt:lpstr>What You Need To Write Programs</vt:lpstr>
      <vt:lpstr>Creating a Project for This Class</vt:lpstr>
      <vt:lpstr>Beginning the “Hello World” Program</vt:lpstr>
      <vt:lpstr>The class Statement</vt:lpstr>
      <vt:lpstr>What the main Statement Does</vt:lpstr>
      <vt:lpstr>Those Squiggly Bracket Marks</vt:lpstr>
      <vt:lpstr>Storing Information in a Variable</vt:lpstr>
      <vt:lpstr>Displaying the Contents of a Variable</vt:lpstr>
      <vt:lpstr>Fixing Errors</vt:lpstr>
      <vt:lpstr>Running a Java Program</vt:lpstr>
      <vt:lpstr>Summary</vt:lpstr>
      <vt:lpstr>Homework</vt:lpstr>
      <vt:lpstr>Hour 4</vt:lpstr>
      <vt:lpstr>Review</vt:lpstr>
      <vt:lpstr>Review</vt:lpstr>
      <vt:lpstr>Two Types of Java Programs</vt:lpstr>
      <vt:lpstr>Creating an Application</vt:lpstr>
      <vt:lpstr>Creating an Application</vt:lpstr>
      <vt:lpstr>Creating an Application</vt:lpstr>
      <vt:lpstr>Setting up Java Path</vt:lpstr>
      <vt:lpstr>Run Java From the Command Line</vt:lpstr>
      <vt:lpstr>Sending Arguments to Applications</vt:lpstr>
      <vt:lpstr>Sending Arguments to Applications</vt:lpstr>
      <vt:lpstr>Sending Arguments to Applications</vt:lpstr>
      <vt:lpstr>Creating an Applet</vt:lpstr>
      <vt:lpstr>Creating an Applet</vt:lpstr>
      <vt:lpstr>Creating an Applet</vt:lpstr>
      <vt:lpstr>Hint: Changing a String to an int</vt:lpstr>
      <vt:lpstr>GitHub</vt:lpstr>
      <vt:lpstr>Summary</vt:lpstr>
      <vt:lpstr>Questions</vt:lpstr>
      <vt:lpstr>Homework</vt:lpstr>
      <vt:lpstr>Hour 5</vt:lpstr>
      <vt:lpstr>Review</vt:lpstr>
      <vt:lpstr>Review</vt:lpstr>
      <vt:lpstr>Statements and Expressions</vt:lpstr>
      <vt:lpstr>Assigning Variable Types</vt:lpstr>
      <vt:lpstr>Variable Types</vt:lpstr>
      <vt:lpstr>Other Variable Types</vt:lpstr>
      <vt:lpstr>Naming Your Variables</vt:lpstr>
      <vt:lpstr>Storing Information in Variables</vt:lpstr>
      <vt:lpstr>Operators</vt:lpstr>
      <vt:lpstr>Operators</vt:lpstr>
      <vt:lpstr>Operator Precedence</vt:lpstr>
      <vt:lpstr>Summary</vt:lpstr>
      <vt:lpstr>Questions</vt:lpstr>
      <vt:lpstr>Homework</vt:lpstr>
      <vt:lpstr>Hour 6</vt:lpstr>
      <vt:lpstr>Review</vt:lpstr>
      <vt:lpstr>Review</vt:lpstr>
      <vt:lpstr>Storing Text in Strings</vt:lpstr>
      <vt:lpstr>Displaying Strings in Programs</vt:lpstr>
      <vt:lpstr>Using Special Characters in Strings</vt:lpstr>
      <vt:lpstr>Pasting Strings Together</vt:lpstr>
      <vt:lpstr>Using Other Variables With Strings</vt:lpstr>
      <vt:lpstr>Comparing Two Strings</vt:lpstr>
      <vt:lpstr>Determining the Length of a String</vt:lpstr>
      <vt:lpstr>Changing a String’s Case</vt:lpstr>
      <vt:lpstr>Looking for a String</vt:lpstr>
      <vt:lpstr>Summary</vt:lpstr>
      <vt:lpstr>Questions</vt:lpstr>
      <vt:lpstr>Homework</vt:lpstr>
      <vt:lpstr>Hour 7</vt:lpstr>
      <vt:lpstr>Review</vt:lpstr>
      <vt:lpstr>Review</vt:lpstr>
      <vt:lpstr>if Statements</vt:lpstr>
      <vt:lpstr>Less Than and Greater Than Comparisons</vt:lpstr>
      <vt:lpstr>Equal and Not Equal Comparisons</vt:lpstr>
      <vt:lpstr>Organizing a Program with Block Statements</vt:lpstr>
      <vt:lpstr>if-else Statements</vt:lpstr>
      <vt:lpstr>else if Statements</vt:lpstr>
      <vt:lpstr>switch Statements</vt:lpstr>
      <vt:lpstr>The Conditional Operator</vt:lpstr>
      <vt:lpstr>Watch the Clock</vt:lpstr>
      <vt:lpstr>Summary</vt:lpstr>
      <vt:lpstr>Questions</vt:lpstr>
      <vt:lpstr>Homework</vt:lpstr>
      <vt:lpstr>Hour 8</vt:lpstr>
      <vt:lpstr>Review</vt:lpstr>
      <vt:lpstr>Review</vt:lpstr>
      <vt:lpstr>“for” Loops</vt:lpstr>
      <vt:lpstr>“for” Loops</vt:lpstr>
      <vt:lpstr>“while” Loops</vt:lpstr>
      <vt:lpstr>“do-while” Loops</vt:lpstr>
      <vt:lpstr>Exiting a Loop</vt:lpstr>
      <vt:lpstr>Exiting a Loop</vt:lpstr>
      <vt:lpstr>Naming a Loop</vt:lpstr>
      <vt:lpstr>Complex “for” Loops</vt:lpstr>
      <vt:lpstr>Summary</vt:lpstr>
      <vt:lpstr>Questions</vt:lpstr>
      <vt:lpstr>Homework</vt:lpstr>
      <vt:lpstr>Hour 9</vt:lpstr>
      <vt:lpstr>Review</vt:lpstr>
      <vt:lpstr>Review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Java Programming</dc:title>
  <dc:creator>Brian &amp; Denise</dc:creator>
  <cp:lastModifiedBy>Brian Craig</cp:lastModifiedBy>
  <cp:revision>131</cp:revision>
  <cp:lastPrinted>2013-06-04T01:21:59Z</cp:lastPrinted>
  <dcterms:created xsi:type="dcterms:W3CDTF">2013-05-22T01:53:13Z</dcterms:created>
  <dcterms:modified xsi:type="dcterms:W3CDTF">2013-07-02T02:03:33Z</dcterms:modified>
</cp:coreProperties>
</file>