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7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6" r:id="rId10"/>
    <p:sldId id="400" r:id="rId11"/>
    <p:sldId id="401" r:id="rId12"/>
    <p:sldId id="402" r:id="rId13"/>
    <p:sldId id="403" r:id="rId14"/>
    <p:sldId id="404" r:id="rId15"/>
    <p:sldId id="405" r:id="rId1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://www.hersheys.com/reeses/products/reeses-peanut-butter-cups/milk-chocolate.asp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www.hersheys.com/reeses/products/reeses-peanut-butter-cups/milk-chocolate.aspx" TargetMode="Externa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Your First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Casting is used to convert from one type of data to another</a:t>
            </a:r>
          </a:p>
          <a:p>
            <a:r>
              <a:rPr lang="en-US" dirty="0" smtClean="0"/>
              <a:t>Casting Simple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Converting Simple Variables to Objects and 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 smtClean="0"/>
              <a:t> and Unboxing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Object-Oriented Programming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OOP, a computer program is a group objects that interact with each other</a:t>
            </a:r>
          </a:p>
          <a:p>
            <a:r>
              <a:rPr lang="en-US" dirty="0" smtClean="0"/>
              <a:t>Objects have:</a:t>
            </a:r>
          </a:p>
          <a:p>
            <a:pPr lvl="1"/>
            <a:r>
              <a:rPr lang="en-US" dirty="0" smtClean="0"/>
              <a:t>Attributes: describes the object</a:t>
            </a:r>
          </a:p>
          <a:p>
            <a:pPr lvl="1"/>
            <a:r>
              <a:rPr lang="en-US" dirty="0" smtClean="0"/>
              <a:t>Behaviors: what the object can do</a:t>
            </a:r>
          </a:p>
          <a:p>
            <a:r>
              <a:rPr lang="en-US" dirty="0" smtClean="0"/>
              <a:t>Classes are templates for objects</a:t>
            </a:r>
          </a:p>
          <a:p>
            <a:pPr lvl="1"/>
            <a:r>
              <a:rPr lang="en-US" dirty="0" smtClean="0"/>
              <a:t>Like a cookie cutter is the template for cookies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202603"/>
            <a:ext cx="4041775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Horse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Objects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Horse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Inheritance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0"/>
            <a:ext cx="1714500" cy="797258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3886200"/>
            <a:ext cx="1352550" cy="704850"/>
          </a:xfrm>
        </p:spPr>
      </p:pic>
      <p:pic>
        <p:nvPicPr>
          <p:cNvPr id="1026" name="Picture 2" descr="http://www.hersheys.com/image.aspx?type=url&amp;scale=icon&amp;maxhwidth=180&amp;output=png&amp;src=/assets/images/reeses/products/product_pbcups.png">
            <a:hlinkClick r:id="rId4" tooltip="REESE'S Peanut Butter Cup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00487"/>
            <a:ext cx="1714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stCxn id="18" idx="2"/>
            <a:endCxn id="15" idx="0"/>
          </p:cNvCxnSpPr>
          <p:nvPr/>
        </p:nvCxnSpPr>
        <p:spPr>
          <a:xfrm flipH="1">
            <a:off x="5800725" y="3083258"/>
            <a:ext cx="1000125" cy="802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2"/>
            <a:endCxn id="1026" idx="0"/>
          </p:cNvCxnSpPr>
          <p:nvPr/>
        </p:nvCxnSpPr>
        <p:spPr>
          <a:xfrm>
            <a:off x="6800850" y="3083258"/>
            <a:ext cx="990600" cy="817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1219200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Inheritance is part of OOP</a:t>
            </a:r>
          </a:p>
          <a:p>
            <a:r>
              <a:rPr lang="en-US" dirty="0" smtClean="0"/>
              <a:t>Inheritance allows one class of object to inherit attributes and behavior from a “parent” class</a:t>
            </a:r>
          </a:p>
          <a:p>
            <a:r>
              <a:rPr lang="en-US" dirty="0" smtClean="0"/>
              <a:t>“is-a” relationship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KitKat</a:t>
            </a:r>
            <a:r>
              <a:rPr lang="en-US" dirty="0" smtClean="0"/>
              <a:t> “is-a” Candy</a:t>
            </a:r>
          </a:p>
          <a:p>
            <a:pPr lvl="1"/>
            <a:r>
              <a:rPr lang="en-US" dirty="0" err="1" smtClean="0"/>
              <a:t>Reeses</a:t>
            </a:r>
            <a:r>
              <a:rPr lang="en-US" dirty="0" smtClean="0"/>
              <a:t> “is-a” Candy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1661" y="19050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CandyBar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an Inheritance Hierarchy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3" y="2895600"/>
            <a:ext cx="609600" cy="620052"/>
          </a:xfrm>
        </p:spPr>
      </p:pic>
      <p:pic>
        <p:nvPicPr>
          <p:cNvPr id="6" name="Content Placehold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48914"/>
            <a:ext cx="1247902" cy="580286"/>
          </a:xfrm>
          <a:prstGeom prst="rect">
            <a:avLst/>
          </a:prstGeom>
        </p:spPr>
      </p:pic>
      <p:pic>
        <p:nvPicPr>
          <p:cNvPr id="7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48" y="5658221"/>
            <a:ext cx="984456" cy="513026"/>
          </a:xfrm>
          <a:prstGeom prst="rect">
            <a:avLst/>
          </a:prstGeom>
        </p:spPr>
      </p:pic>
      <p:pic>
        <p:nvPicPr>
          <p:cNvPr id="8" name="Picture 2" descr="http://www.hersheys.com/image.aspx?type=url&amp;scale=icon&amp;maxhwidth=180&amp;output=png&amp;src=/assets/images/reeses/products/product_pbcups.png">
            <a:hlinkClick r:id="rId5" tooltip="REESE'S Peanut Butter Cup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664730"/>
            <a:ext cx="1247902" cy="4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 flipH="1">
            <a:off x="5054576" y="5029200"/>
            <a:ext cx="598575" cy="629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8" idx="0"/>
          </p:cNvCxnSpPr>
          <p:nvPr/>
        </p:nvCxnSpPr>
        <p:spPr>
          <a:xfrm>
            <a:off x="5653151" y="5029200"/>
            <a:ext cx="685800" cy="635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5643" y="4079582"/>
            <a:ext cx="11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CandyBar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2"/>
            <a:endCxn id="11" idx="0"/>
          </p:cNvCxnSpPr>
          <p:nvPr/>
        </p:nvCxnSpPr>
        <p:spPr>
          <a:xfrm flipH="1">
            <a:off x="5653151" y="3515652"/>
            <a:ext cx="664572" cy="563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9845" y="2526268"/>
            <a:ext cx="7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Candy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28" y="1515405"/>
            <a:ext cx="744948" cy="7101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1905" y="1219200"/>
            <a:ext cx="7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2"/>
            <a:endCxn id="24" idx="0"/>
          </p:cNvCxnSpPr>
          <p:nvPr/>
        </p:nvCxnSpPr>
        <p:spPr>
          <a:xfrm flipH="1">
            <a:off x="6317723" y="2225589"/>
            <a:ext cx="645179" cy="300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61" y="2871709"/>
            <a:ext cx="805740" cy="70969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64657" y="2526268"/>
            <a:ext cx="11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Vegetable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25" idx="2"/>
          </p:cNvCxnSpPr>
          <p:nvPr/>
        </p:nvCxnSpPr>
        <p:spPr>
          <a:xfrm flipH="1" flipV="1">
            <a:off x="6962902" y="2225589"/>
            <a:ext cx="787629" cy="300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1219200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can be passed down from one class to another</a:t>
            </a:r>
          </a:p>
          <a:p>
            <a:r>
              <a:rPr lang="en-US" dirty="0" smtClean="0"/>
              <a:t>Inheritance hierarchies can be quite large!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array of secret words is a class member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randomly-selected index is a class member variable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constructor randomly selects the index of the secret word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main function calls the </a:t>
            </a:r>
            <a:r>
              <a:rPr lang="en-US" dirty="0" err="1" smtClean="0"/>
              <a:t>SecretWord</a:t>
            </a:r>
            <a:r>
              <a:rPr lang="en-US" dirty="0" smtClean="0"/>
              <a:t> constructor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member function “</a:t>
            </a:r>
            <a:r>
              <a:rPr lang="en-US" dirty="0" err="1" smtClean="0"/>
              <a:t>boolean</a:t>
            </a:r>
            <a:r>
              <a:rPr lang="en-US" dirty="0" smtClean="0"/>
              <a:t> guess()” is called in main to compare the user’s guess with the answer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When the users guesses incorrectly, the program give you one of 3 hints: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how many letters are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first letter in the word, or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Tell the user the last letter in the word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387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Hour 10</vt:lpstr>
      <vt:lpstr>Review</vt:lpstr>
      <vt:lpstr>Review</vt:lpstr>
      <vt:lpstr>How Object-Oriented Programming Works</vt:lpstr>
      <vt:lpstr>Objects in Action</vt:lpstr>
      <vt:lpstr>What Objects Are</vt:lpstr>
      <vt:lpstr>Understanding Inheritance</vt:lpstr>
      <vt:lpstr>Building an Inheritance Hierarchy</vt:lpstr>
      <vt:lpstr>Homework</vt:lpstr>
      <vt:lpstr>Converting Objects and Simple Variables</vt:lpstr>
      <vt:lpstr>Converting Objects and Simple Variables</vt:lpstr>
      <vt:lpstr>Converting Objects and Simple Variables</vt:lpstr>
      <vt:lpstr>Converting Objects and Simple Variables</vt:lpstr>
      <vt:lpstr>Creating an Object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2013-07-23T03:27:49Z</dcterms:modified>
</cp:coreProperties>
</file>