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22"/>
  </p:handoutMasterIdLst>
  <p:sldIdLst>
    <p:sldId id="290" r:id="rId2"/>
    <p:sldId id="291" r:id="rId3"/>
    <p:sldId id="301" r:id="rId4"/>
    <p:sldId id="297" r:id="rId5"/>
    <p:sldId id="298" r:id="rId6"/>
    <p:sldId id="299" r:id="rId7"/>
    <p:sldId id="300" r:id="rId8"/>
    <p:sldId id="311" r:id="rId9"/>
    <p:sldId id="292" r:id="rId10"/>
    <p:sldId id="303" r:id="rId11"/>
    <p:sldId id="304" r:id="rId12"/>
    <p:sldId id="305" r:id="rId13"/>
    <p:sldId id="293" r:id="rId14"/>
    <p:sldId id="306" r:id="rId15"/>
    <p:sldId id="307" r:id="rId16"/>
    <p:sldId id="308" r:id="rId17"/>
    <p:sldId id="309" r:id="rId18"/>
    <p:sldId id="294" r:id="rId19"/>
    <p:sldId id="295" r:id="rId20"/>
    <p:sldId id="296" r:id="rId21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raig108/JavaClass_2013_Summer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application: </a:t>
            </a:r>
            <a:r>
              <a:rPr lang="en-US" dirty="0" err="1" smtClean="0"/>
              <a:t>BlankFiller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use command line arguments to fill in the blanks in a sentence</a:t>
            </a:r>
            <a:endParaRPr lang="en-US" dirty="0"/>
          </a:p>
          <a:p>
            <a:pPr lvl="1"/>
            <a:r>
              <a:rPr lang="en-US" dirty="0"/>
              <a:t>File &gt; New File…</a:t>
            </a:r>
          </a:p>
          <a:p>
            <a:pPr lvl="1"/>
            <a:r>
              <a:rPr lang="en-US" dirty="0"/>
              <a:t>Category: Java</a:t>
            </a:r>
          </a:p>
          <a:p>
            <a:pPr lvl="1"/>
            <a:r>
              <a:rPr lang="en-US" dirty="0"/>
              <a:t>Type: Empty Java File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Class Name: </a:t>
            </a:r>
            <a:r>
              <a:rPr lang="en-US" dirty="0" err="1" smtClean="0"/>
              <a:t>BlankFiller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5900"/>
            <a:ext cx="8496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800600" y="1600200"/>
            <a:ext cx="3810000" cy="543234"/>
          </a:xfrm>
          <a:prstGeom prst="wedgeRectCallout">
            <a:avLst>
              <a:gd name="adj1" fmla="val -82269"/>
              <a:gd name="adj2" fmla="val 84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Array: 0 to N of the same type of 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0" y="3427772"/>
            <a:ext cx="3048000" cy="543234"/>
          </a:xfrm>
          <a:prstGeom prst="wedgeRectCallout">
            <a:avLst>
              <a:gd name="adj1" fmla="val 70441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Arrays always start from 0 – i.e. 0 is the first item in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34000" y="3406881"/>
            <a:ext cx="3048000" cy="543234"/>
          </a:xfrm>
          <a:prstGeom prst="wedgeRectCallout">
            <a:avLst>
              <a:gd name="adj1" fmla="val -29720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90800" y="4022888"/>
            <a:ext cx="3048000" cy="543234"/>
          </a:xfrm>
          <a:prstGeom prst="wedgeRectCallout">
            <a:avLst>
              <a:gd name="adj1" fmla="val 38506"/>
              <a:gd name="adj2" fmla="val -232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</a:t>
            </a:r>
            <a:r>
              <a:rPr lang="en-US" dirty="0" err="1" smtClean="0"/>
              <a:t>BlankFiller</a:t>
            </a:r>
            <a:r>
              <a:rPr lang="en-US" dirty="0" smtClean="0"/>
              <a:t> from command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cd to path, java </a:t>
            </a:r>
            <a:r>
              <a:rPr lang="en-US" dirty="0" err="1" smtClean="0"/>
              <a:t>BlankFiller</a:t>
            </a:r>
            <a:r>
              <a:rPr lang="en-US" dirty="0" smtClean="0"/>
              <a:t> crazy red happy</a:t>
            </a:r>
          </a:p>
          <a:p>
            <a:r>
              <a:rPr lang="en-US" dirty="0" smtClean="0"/>
              <a:t>Run from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Run &gt; Set Project Configuration &gt; Customize…</a:t>
            </a:r>
          </a:p>
          <a:p>
            <a:pPr lvl="1"/>
            <a:r>
              <a:rPr lang="en-US" dirty="0" smtClean="0"/>
              <a:t>Main Class: </a:t>
            </a:r>
            <a:r>
              <a:rPr lang="en-US" dirty="0" err="1" smtClean="0"/>
              <a:t>BlankFiller</a:t>
            </a:r>
            <a:r>
              <a:rPr lang="en-US" dirty="0" smtClean="0"/>
              <a:t>,  Arguments: quick brown lazy (choose 3 adjectives) OK</a:t>
            </a:r>
          </a:p>
          <a:p>
            <a:pPr lvl="1"/>
            <a:r>
              <a:rPr lang="en-US" dirty="0" smtClean="0"/>
              <a:t>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3060"/>
            <a:ext cx="5829300" cy="29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800600" y="1447800"/>
            <a:ext cx="3810000" cy="685800"/>
          </a:xfrm>
          <a:prstGeom prst="wedgeRectCallout">
            <a:avLst>
              <a:gd name="adj1" fmla="val -89624"/>
              <a:gd name="adj2" fmla="val 547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extends – inheritance – gets properties of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00600" y="2271866"/>
            <a:ext cx="3810000" cy="342900"/>
          </a:xfrm>
          <a:prstGeom prst="wedgeRectCallout">
            <a:avLst>
              <a:gd name="adj1" fmla="val -120592"/>
              <a:gd name="adj2" fmla="val 31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Member of class Root 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0600" y="2743200"/>
            <a:ext cx="3810000" cy="562897"/>
          </a:xfrm>
          <a:prstGeom prst="wedgeRectCallout">
            <a:avLst>
              <a:gd name="adj1" fmla="val -105883"/>
              <a:gd name="adj2" fmla="val -24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always calls this on startup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832987" y="3429000"/>
            <a:ext cx="2743200" cy="1157750"/>
          </a:xfrm>
          <a:prstGeom prst="wedgeRectCallout">
            <a:avLst>
              <a:gd name="adj1" fmla="val -123237"/>
              <a:gd name="adj2" fmla="val -266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paint()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calls this every time the screen is painted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62000" y="1600200"/>
            <a:ext cx="3810000" cy="685800"/>
          </a:xfrm>
          <a:prstGeom prst="wedgeRectCallout">
            <a:avLst>
              <a:gd name="adj1" fmla="val 15279"/>
              <a:gd name="adj2" fmla="val 252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Graphics screen – tells paint where to draw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63729" y="1600200"/>
            <a:ext cx="3810000" cy="685800"/>
          </a:xfrm>
          <a:prstGeom prst="wedgeRectCallout">
            <a:avLst>
              <a:gd name="adj1" fmla="val -43173"/>
              <a:gd name="adj2" fmla="val 2999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drawString</a:t>
            </a:r>
            <a:r>
              <a:rPr lang="en-US" dirty="0" smtClean="0">
                <a:solidFill>
                  <a:schemeClr val="tx1"/>
                </a:solidFill>
              </a:rPr>
              <a:t> – draws a sting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57252" y="4419600"/>
            <a:ext cx="1233948" cy="342900"/>
          </a:xfrm>
          <a:prstGeom prst="wedgeRectCallout">
            <a:avLst>
              <a:gd name="adj1" fmla="val -163476"/>
              <a:gd name="adj2" fmla="val -592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X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57252" y="4876800"/>
            <a:ext cx="1219200" cy="342900"/>
          </a:xfrm>
          <a:prstGeom prst="wedgeRectCallout">
            <a:avLst>
              <a:gd name="adj1" fmla="val -163464"/>
              <a:gd name="adj2" fmla="val -1452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1624012"/>
            <a:ext cx="6100763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6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2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2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2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28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28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28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8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05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05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05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05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5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05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5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5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05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05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81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81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1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81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81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81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81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81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57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057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057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7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33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133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133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133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33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133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33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133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133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133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09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09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09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09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209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09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9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09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09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86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86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86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86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286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86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86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86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86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6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62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62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62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62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62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62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62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62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62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62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38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38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38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38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38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38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38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38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38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38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14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14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14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14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14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14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14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514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514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14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90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90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590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590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590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590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590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590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590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590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67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67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667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67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667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667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67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67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67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667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43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743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43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3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743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743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743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3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743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3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819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819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819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819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19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819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819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819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819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819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895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895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895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895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895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895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895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895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895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895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971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971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971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971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971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971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971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971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971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71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48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048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048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048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048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048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48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048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48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48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124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124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124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124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3124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3124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3124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124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124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124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3200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200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200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200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200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200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200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200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200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00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276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3276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276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3276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3276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76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276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276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3276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3276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3352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352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352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352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352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352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3352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352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352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352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429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429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429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429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429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429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429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429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429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429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505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505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505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505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505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505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505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505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505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505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581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581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581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3581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81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581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581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581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581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581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657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3657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3657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657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657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7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657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657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657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657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733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733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733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733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733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733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733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733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733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33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3810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3810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810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810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810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810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810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810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3810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810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3886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3886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3886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886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3886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3886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886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886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886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3886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962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962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962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962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62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962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962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3962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3962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962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4038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038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4038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4038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4038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4038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038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4038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038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038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81100" y="2438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193679" y="3200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>
            <a:off x="1676400" y="152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1752600" y="1524000"/>
            <a:ext cx="0" cy="91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1389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1" name="TextBox 730"/>
          <p:cNvSpPr txBox="1"/>
          <p:nvPr/>
        </p:nvSpPr>
        <p:spPr>
          <a:xfrm>
            <a:off x="1770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1066800" y="2099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3" name="TextBox 732"/>
          <p:cNvSpPr txBox="1"/>
          <p:nvPr/>
        </p:nvSpPr>
        <p:spPr>
          <a:xfrm>
            <a:off x="981750" y="3200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734" name="TextBox 733"/>
          <p:cNvSpPr txBox="1"/>
          <p:nvPr/>
        </p:nvSpPr>
        <p:spPr>
          <a:xfrm>
            <a:off x="2336124" y="1126123"/>
            <a:ext cx="105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Position</a:t>
            </a:r>
            <a:endParaRPr lang="en-US" sz="1600" dirty="0"/>
          </a:p>
        </p:txBody>
      </p:sp>
      <p:sp>
        <p:nvSpPr>
          <p:cNvPr id="735" name="TextBox 734"/>
          <p:cNvSpPr txBox="1"/>
          <p:nvPr/>
        </p:nvSpPr>
        <p:spPr>
          <a:xfrm rot="5400000">
            <a:off x="186510" y="2667356"/>
            <a:ext cx="10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 Position</a:t>
            </a:r>
            <a:endParaRPr lang="en-US" sz="1600" dirty="0"/>
          </a:p>
        </p:txBody>
      </p:sp>
      <p:cxnSp>
        <p:nvCxnSpPr>
          <p:cNvPr id="2059" name="Straight Arrow Connector 2058"/>
          <p:cNvCxnSpPr/>
          <p:nvPr/>
        </p:nvCxnSpPr>
        <p:spPr>
          <a:xfrm>
            <a:off x="2247900" y="146467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/>
          <p:nvPr/>
        </p:nvCxnSpPr>
        <p:spPr>
          <a:xfrm>
            <a:off x="849304" y="2269123"/>
            <a:ext cx="0" cy="110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Changing a String to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can’t to math on a String</a:t>
            </a:r>
          </a:p>
          <a:p>
            <a:r>
              <a:rPr lang="en-US" dirty="0" smtClean="0"/>
              <a:t>You need to change the String to an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Integer.decode</a:t>
            </a:r>
            <a:r>
              <a:rPr lang="en-US" dirty="0" smtClean="0"/>
              <a:t>() will do the trick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6" y="2728106"/>
            <a:ext cx="6684169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r>
              <a:rPr lang="en-US" sz="1800" dirty="0" smtClean="0"/>
              <a:t>Go to </a:t>
            </a:r>
            <a:r>
              <a:rPr lang="en-US" sz="1800" dirty="0" smtClean="0">
                <a:hlinkClick r:id="rId2"/>
              </a:rPr>
              <a:t>http://github.com</a:t>
            </a:r>
            <a:endParaRPr lang="en-US" sz="1800" dirty="0" smtClean="0"/>
          </a:p>
          <a:p>
            <a:pPr lvl="1"/>
            <a:r>
              <a:rPr lang="en-US" sz="1800" dirty="0" smtClean="0"/>
              <a:t>Create an account (free)</a:t>
            </a:r>
          </a:p>
          <a:p>
            <a:pPr lvl="2"/>
            <a:r>
              <a:rPr lang="en-US" sz="1600" dirty="0" smtClean="0"/>
              <a:t>Create a user name</a:t>
            </a:r>
          </a:p>
          <a:p>
            <a:pPr lvl="2"/>
            <a:r>
              <a:rPr lang="en-US" sz="1600" dirty="0" smtClean="0"/>
              <a:t>Enter your email (ask if you can use your parents)</a:t>
            </a:r>
          </a:p>
          <a:p>
            <a:pPr lvl="2"/>
            <a:r>
              <a:rPr lang="en-US" sz="1600" dirty="0" smtClean="0"/>
              <a:t>Create a password you can remember</a:t>
            </a:r>
          </a:p>
          <a:p>
            <a:pPr lvl="2"/>
            <a:r>
              <a:rPr lang="en-US" sz="1600" dirty="0" smtClean="0"/>
              <a:t>Click “Sign up for free”</a:t>
            </a:r>
          </a:p>
          <a:p>
            <a:pPr lvl="1"/>
            <a:r>
              <a:rPr lang="en-US" sz="1800" dirty="0" smtClean="0"/>
              <a:t>Setup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lvl="2"/>
            <a:r>
              <a:rPr lang="en-US" sz="1600" dirty="0" smtClean="0"/>
              <a:t>Click on “Set Up </a:t>
            </a:r>
            <a:r>
              <a:rPr lang="en-US" sz="1600" dirty="0" err="1" smtClean="0"/>
              <a:t>Git</a:t>
            </a:r>
            <a:r>
              <a:rPr lang="en-US" sz="1600" dirty="0" smtClean="0"/>
              <a:t>”</a:t>
            </a:r>
          </a:p>
          <a:p>
            <a:pPr lvl="2"/>
            <a:r>
              <a:rPr lang="en-US" sz="1600" dirty="0" smtClean="0"/>
              <a:t>Click on “Download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for Windows”</a:t>
            </a:r>
          </a:p>
          <a:p>
            <a:pPr lvl="2"/>
            <a:r>
              <a:rPr lang="en-US" sz="1600" dirty="0" smtClean="0"/>
              <a:t>In the download popup, click “Run” </a:t>
            </a:r>
          </a:p>
          <a:p>
            <a:pPr lvl="2"/>
            <a:r>
              <a:rPr lang="en-US" sz="1600" dirty="0" smtClean="0"/>
              <a:t>In the security warning popup, click “Install” and wait for the download to complete</a:t>
            </a:r>
          </a:p>
          <a:p>
            <a:pPr lvl="2"/>
            <a:r>
              <a:rPr lang="en-US" sz="1600" dirty="0" err="1" smtClean="0"/>
              <a:t>GitHub</a:t>
            </a:r>
            <a:r>
              <a:rPr lang="en-US" sz="1600" dirty="0" smtClean="0"/>
              <a:t> tool launches automatically</a:t>
            </a:r>
          </a:p>
          <a:p>
            <a:r>
              <a:rPr lang="en-US" sz="1800" dirty="0" smtClean="0"/>
              <a:t>Run the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windows tool</a:t>
            </a:r>
          </a:p>
          <a:p>
            <a:pPr lvl="1"/>
            <a:r>
              <a:rPr lang="en-US" sz="1800" dirty="0" smtClean="0"/>
              <a:t>Sign in using your new username and password</a:t>
            </a:r>
          </a:p>
          <a:p>
            <a:pPr lvl="1"/>
            <a:r>
              <a:rPr lang="en-US" sz="1800" dirty="0" smtClean="0"/>
              <a:t>On the configure page, enter your first and last name and email address</a:t>
            </a:r>
          </a:p>
          <a:p>
            <a:endParaRPr lang="en-US" sz="1800" dirty="0" smtClean="0"/>
          </a:p>
          <a:p>
            <a:r>
              <a:rPr lang="en-US" sz="1800" dirty="0" smtClean="0"/>
              <a:t>In Internet Explorer, </a:t>
            </a:r>
            <a:r>
              <a:rPr lang="en-US" sz="1800" dirty="0"/>
              <a:t>g</a:t>
            </a:r>
            <a:r>
              <a:rPr lang="en-US" sz="1800" dirty="0" smtClean="0"/>
              <a:t>o to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github.com/bcraig108/JavaClass_2013_Summer</a:t>
            </a:r>
            <a:endParaRPr lang="en-US" sz="1800" dirty="0" smtClean="0"/>
          </a:p>
          <a:p>
            <a:pPr lvl="1"/>
            <a:r>
              <a:rPr lang="en-US" sz="1900" dirty="0" smtClean="0"/>
              <a:t>Click Fork</a:t>
            </a:r>
          </a:p>
          <a:p>
            <a:pPr lvl="1"/>
            <a:r>
              <a:rPr lang="en-US" sz="1900" dirty="0" smtClean="0"/>
              <a:t>Click Clone in Windows</a:t>
            </a:r>
          </a:p>
          <a:p>
            <a:pPr lvl="2"/>
            <a:r>
              <a:rPr lang="en-US" sz="1600" dirty="0" smtClean="0"/>
              <a:t>You can view these slides, and examples</a:t>
            </a:r>
          </a:p>
          <a:p>
            <a:pPr lvl="2"/>
            <a:r>
              <a:rPr lang="en-US" sz="1600" dirty="0" smtClean="0"/>
              <a:t>You can upload your homework</a:t>
            </a:r>
          </a:p>
          <a:p>
            <a:pPr lvl="2"/>
            <a:r>
              <a:rPr lang="en-US" sz="1600" dirty="0" smtClean="0"/>
              <a:t>I will post homework solutions</a:t>
            </a:r>
          </a:p>
        </p:txBody>
      </p:sp>
    </p:spTree>
    <p:extLst>
      <p:ext uri="{BB962C8B-B14F-4D97-AF65-F5344CB8AC3E}">
        <p14:creationId xmlns:p14="http://schemas.microsoft.com/office/powerpoint/2010/main" val="21254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Java Application</a:t>
            </a:r>
            <a:r>
              <a:rPr lang="en-US" dirty="0"/>
              <a:t> </a:t>
            </a:r>
            <a:r>
              <a:rPr lang="en-US" dirty="0" smtClean="0"/>
              <a:t>that computes square roots</a:t>
            </a:r>
          </a:p>
          <a:p>
            <a:r>
              <a:rPr lang="en-US" dirty="0" smtClean="0"/>
              <a:t>Created Java Application that uses arguments</a:t>
            </a:r>
          </a:p>
          <a:p>
            <a:r>
              <a:rPr lang="en-US" dirty="0" smtClean="0"/>
              <a:t>Created </a:t>
            </a:r>
            <a:r>
              <a:rPr lang="en-US" smtClean="0"/>
              <a:t>Java Applet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programming languages?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Compiled</a:t>
            </a:r>
          </a:p>
          <a:p>
            <a:r>
              <a:rPr lang="en-US" dirty="0" smtClean="0"/>
              <a:t>When you compile a Java program, what are you doing?</a:t>
            </a:r>
          </a:p>
          <a:p>
            <a:pPr lvl="1"/>
            <a:r>
              <a:rPr lang="en-US" dirty="0" smtClean="0"/>
              <a:t>Converting it into a form the computer can understand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a program</a:t>
            </a:r>
          </a:p>
          <a:p>
            <a:r>
              <a:rPr lang="en-US" dirty="0" smtClean="0"/>
              <a:t>What is the process of fixing errors called?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Project: “</a:t>
            </a:r>
            <a:r>
              <a:rPr lang="en-US" dirty="0" err="1" smtClean="0"/>
              <a:t>Homework_yourname</a:t>
            </a:r>
            <a:r>
              <a:rPr lang="en-US" dirty="0" smtClean="0"/>
              <a:t>” </a:t>
            </a:r>
            <a:r>
              <a:rPr lang="en-US" dirty="0"/>
              <a:t>in C:\</a:t>
            </a:r>
            <a:r>
              <a:rPr lang="en-US" dirty="0" smtClean="0"/>
              <a:t>Users\&lt;UserName&gt;\Documents\GitHub\JavaClass_2013_Summer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Homework_yourname</a:t>
            </a:r>
            <a:r>
              <a:rPr lang="en-US" dirty="0"/>
              <a:t> </a:t>
            </a:r>
            <a:r>
              <a:rPr lang="en-US" dirty="0" smtClean="0"/>
              <a:t>project, using the Root application as a guide, create a </a:t>
            </a:r>
            <a:r>
              <a:rPr lang="en-US" dirty="0" err="1" smtClean="0"/>
              <a:t>NewRoot</a:t>
            </a:r>
            <a:r>
              <a:rPr lang="en-US" dirty="0" smtClean="0"/>
              <a:t> application that can display the square root of 625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Homework_yourname</a:t>
            </a:r>
            <a:r>
              <a:rPr lang="en-US" dirty="0"/>
              <a:t> project, using the </a:t>
            </a:r>
            <a:r>
              <a:rPr lang="en-US" dirty="0" smtClean="0"/>
              <a:t>Root application as a guide, create an </a:t>
            </a:r>
            <a:r>
              <a:rPr lang="en-US" dirty="0" err="1" smtClean="0"/>
              <a:t>ArgRoot</a:t>
            </a:r>
            <a:r>
              <a:rPr lang="en-US" dirty="0" smtClean="0"/>
              <a:t> application that can display the square root of the number provided as an argument</a:t>
            </a:r>
          </a:p>
          <a:p>
            <a:pPr lvl="1"/>
            <a:r>
              <a:rPr lang="en-US" dirty="0" smtClean="0"/>
              <a:t>Upload the new project to </a:t>
            </a:r>
            <a:r>
              <a:rPr lang="en-US" dirty="0" err="1" smtClean="0"/>
              <a:t>GitHub</a:t>
            </a:r>
            <a:r>
              <a:rPr lang="en-US" dirty="0" smtClean="0"/>
              <a:t> (sync)</a:t>
            </a:r>
          </a:p>
        </p:txBody>
      </p:sp>
    </p:spTree>
    <p:extLst>
      <p:ext uri="{BB962C8B-B14F-4D97-AF65-F5344CB8AC3E}">
        <p14:creationId xmlns:p14="http://schemas.microsoft.com/office/powerpoint/2010/main" val="20264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Java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Programs that run on your computer</a:t>
            </a:r>
          </a:p>
          <a:p>
            <a:r>
              <a:rPr lang="en-US" dirty="0" smtClean="0"/>
              <a:t>Applets</a:t>
            </a:r>
          </a:p>
          <a:p>
            <a:pPr lvl="1"/>
            <a:r>
              <a:rPr lang="en-US" dirty="0" smtClean="0"/>
              <a:t>Programs that run on a web page</a:t>
            </a:r>
          </a:p>
        </p:txBody>
      </p:sp>
    </p:spTree>
    <p:extLst>
      <p:ext uri="{BB962C8B-B14F-4D97-AF65-F5344CB8AC3E}">
        <p14:creationId xmlns:p14="http://schemas.microsoft.com/office/powerpoint/2010/main" val="734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HelloWorld</a:t>
            </a:r>
            <a:r>
              <a:rPr lang="en-US" dirty="0" smtClean="0"/>
              <a:t> was our first application</a:t>
            </a:r>
          </a:p>
          <a:p>
            <a:r>
              <a:rPr lang="en-US" dirty="0" smtClean="0"/>
              <a:t>New application: Root </a:t>
            </a:r>
          </a:p>
          <a:p>
            <a:pPr lvl="1"/>
            <a:r>
              <a:rPr lang="en-US" dirty="0" smtClean="0"/>
              <a:t>Will compute the square root of a number</a:t>
            </a:r>
          </a:p>
          <a:p>
            <a:pPr lvl="1"/>
            <a:r>
              <a:rPr lang="en-US" dirty="0" smtClean="0"/>
              <a:t>File &gt; New File…</a:t>
            </a:r>
          </a:p>
          <a:p>
            <a:pPr lvl="1"/>
            <a:r>
              <a:rPr lang="en-US" dirty="0" smtClean="0"/>
              <a:t>Category: Java</a:t>
            </a:r>
          </a:p>
          <a:p>
            <a:pPr lvl="1"/>
            <a:r>
              <a:rPr lang="en-US" dirty="0" smtClean="0"/>
              <a:t>Type: Empty Java File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Class Name: Root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0" y="4401162"/>
            <a:ext cx="2667000" cy="543234"/>
          </a:xfrm>
          <a:prstGeom prst="wedgeRectCallout">
            <a:avLst>
              <a:gd name="adj1" fmla="val -18591"/>
              <a:gd name="adj2" fmla="val -344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(integer) = whole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81400" y="4401162"/>
            <a:ext cx="2667000" cy="543234"/>
          </a:xfrm>
          <a:prstGeom prst="wedgeRectCallout">
            <a:avLst>
              <a:gd name="adj1" fmla="val -106591"/>
              <a:gd name="adj2" fmla="val -3413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3657600"/>
            <a:ext cx="2667000" cy="543234"/>
          </a:xfrm>
          <a:prstGeom prst="wedgeRectCallout">
            <a:avLst>
              <a:gd name="adj1" fmla="val -159734"/>
              <a:gd name="adj2" fmla="val -2179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Initialized to 225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38800" y="2133600"/>
            <a:ext cx="2667000" cy="543234"/>
          </a:xfrm>
          <a:prstGeom prst="wedgeRectCallout">
            <a:avLst>
              <a:gd name="adj1" fmla="val -175589"/>
              <a:gd name="adj2" fmla="val 76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Normal print command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2880848"/>
            <a:ext cx="2667000" cy="543234"/>
          </a:xfrm>
          <a:prstGeom prst="wedgeRectCallout">
            <a:avLst>
              <a:gd name="adj1" fmla="val -80600"/>
              <a:gd name="adj2" fmla="val -4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38800" y="3581400"/>
            <a:ext cx="2667000" cy="543234"/>
          </a:xfrm>
          <a:prstGeom prst="wedgeRectCallout">
            <a:avLst>
              <a:gd name="adj1" fmla="val -129319"/>
              <a:gd name="adj2" fmla="val -14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Prints contents of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276600" y="4277034"/>
            <a:ext cx="5029200" cy="543234"/>
          </a:xfrm>
          <a:prstGeom prst="wedgeRectCallout">
            <a:avLst>
              <a:gd name="adj1" fmla="val -40674"/>
              <a:gd name="adj2" fmla="val -190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Compute square root of number AND print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Java so that it can be run from the command line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java to your path</a:t>
            </a:r>
          </a:p>
          <a:p>
            <a:pPr lvl="2"/>
            <a:r>
              <a:rPr lang="en-US" dirty="0"/>
              <a:t>Open Windows Explorer</a:t>
            </a:r>
          </a:p>
          <a:p>
            <a:pPr lvl="3"/>
            <a:r>
              <a:rPr lang="en-US" dirty="0"/>
              <a:t>Go to </a:t>
            </a:r>
            <a:endParaRPr lang="en-US" dirty="0" smtClean="0"/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</a:t>
            </a:r>
            <a:r>
              <a:rPr lang="en-US" dirty="0" smtClean="0"/>
              <a:t>Files\Java\jdk1.7.0_21\bin, or</a:t>
            </a:r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Files(x86)Java\jdk1.7.0_21\bin</a:t>
            </a:r>
          </a:p>
          <a:p>
            <a:pPr lvl="3"/>
            <a:r>
              <a:rPr lang="en-US" dirty="0" smtClean="0"/>
              <a:t>Right-Click on “Computer” -&gt; Select Properties</a:t>
            </a:r>
          </a:p>
          <a:p>
            <a:pPr lvl="3"/>
            <a:r>
              <a:rPr lang="en-US" dirty="0" smtClean="0"/>
              <a:t>Click Advanced System Settings</a:t>
            </a:r>
          </a:p>
          <a:p>
            <a:pPr lvl="4"/>
            <a:r>
              <a:rPr lang="en-US" dirty="0" smtClean="0"/>
              <a:t>Click Environment Variables</a:t>
            </a:r>
          </a:p>
          <a:p>
            <a:pPr lvl="5"/>
            <a:r>
              <a:rPr lang="en-US" dirty="0" smtClean="0"/>
              <a:t>Under User Variables, Click New…</a:t>
            </a:r>
          </a:p>
          <a:p>
            <a:pPr lvl="6"/>
            <a:r>
              <a:rPr lang="en-US" dirty="0" smtClean="0"/>
              <a:t>Variable Name: PATH</a:t>
            </a:r>
          </a:p>
          <a:p>
            <a:pPr lvl="6"/>
            <a:r>
              <a:rPr lang="en-US" dirty="0" smtClean="0"/>
              <a:t>Variable Value: </a:t>
            </a:r>
            <a:r>
              <a:rPr lang="en-US" dirty="0"/>
              <a:t>C:\Program </a:t>
            </a:r>
            <a:r>
              <a:rPr lang="en-US" dirty="0" smtClean="0"/>
              <a:t>Files\Java\jdk1.7.0_21\bin;%PATH%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Java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command tool: </a:t>
            </a:r>
          </a:p>
          <a:p>
            <a:pPr lvl="1"/>
            <a:r>
              <a:rPr lang="en-US" dirty="0"/>
              <a:t>Windows 7: Start &gt; Run… &gt; Type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Windows 8: Start Screen &gt; All Apps &gt; Windows System &gt; Command Prompt</a:t>
            </a:r>
          </a:p>
          <a:p>
            <a:r>
              <a:rPr lang="en-US" dirty="0"/>
              <a:t>Type: 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c:\</a:t>
            </a:r>
            <a:r>
              <a:rPr lang="en-US" dirty="0" smtClean="0"/>
              <a:t>Users\XXX\Documents\NetBeansProjects\Examples\build\classes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HelloWorld</a:t>
            </a:r>
            <a:endParaRPr lang="en-US" dirty="0"/>
          </a:p>
          <a:p>
            <a:r>
              <a:rPr lang="en-US" dirty="0"/>
              <a:t>This is what </a:t>
            </a:r>
            <a:r>
              <a:rPr lang="en-US" dirty="0" err="1"/>
              <a:t>Netbeans</a:t>
            </a:r>
            <a:r>
              <a:rPr lang="en-US" dirty="0"/>
              <a:t> is doing when we hit </a:t>
            </a:r>
            <a:r>
              <a:rPr lang="en-US" dirty="0" smtClean="0"/>
              <a:t>run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dirty="0"/>
              <a:t>We can add arguments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TextDisplayer</a:t>
            </a:r>
            <a:r>
              <a:rPr lang="en-US" dirty="0"/>
              <a:t> readme.txt /p “Page Title”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Java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2588</TotalTime>
  <Words>791</Words>
  <Application>Microsoft Office PowerPoint</Application>
  <PresentationFormat>On-screen Show (4:3)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Bookman Old Style</vt:lpstr>
      <vt:lpstr>Calibri</vt:lpstr>
      <vt:lpstr>Gill Sans MT</vt:lpstr>
      <vt:lpstr>Wingdings</vt:lpstr>
      <vt:lpstr>Wingdings 3</vt:lpstr>
      <vt:lpstr>Origin</vt:lpstr>
      <vt:lpstr>Hour 4</vt:lpstr>
      <vt:lpstr>Review</vt:lpstr>
      <vt:lpstr>Review</vt:lpstr>
      <vt:lpstr>Two Types of Java Programs</vt:lpstr>
      <vt:lpstr>Creating an Application</vt:lpstr>
      <vt:lpstr>Creating an Application</vt:lpstr>
      <vt:lpstr>Creating an Application</vt:lpstr>
      <vt:lpstr>Setting up Java Path</vt:lpstr>
      <vt:lpstr>Run Java From the Command Line</vt:lpstr>
      <vt:lpstr>Sending Arguments to Applications</vt:lpstr>
      <vt:lpstr>Sending Arguments to Applications</vt:lpstr>
      <vt:lpstr>Sending Arguments to Applications</vt:lpstr>
      <vt:lpstr>Creating an Applet</vt:lpstr>
      <vt:lpstr>Creating an Applet</vt:lpstr>
      <vt:lpstr>Creating an Applet</vt:lpstr>
      <vt:lpstr>Hint: Changing a String to an int</vt:lpstr>
      <vt:lpstr>GitHub</vt:lpstr>
      <vt:lpstr>Summary</vt:lpstr>
      <vt:lpstr>Questions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Craig</dc:creator>
  <cp:lastModifiedBy>Brian Craig</cp:lastModifiedBy>
  <cp:revision>151</cp:revision>
  <cp:lastPrinted>2013-06-04T01:21:59Z</cp:lastPrinted>
  <dcterms:created xsi:type="dcterms:W3CDTF">2013-05-22T01:53:13Z</dcterms:created>
  <dcterms:modified xsi:type="dcterms:W3CDTF">2013-07-23T03:23:56Z</dcterms:modified>
</cp:coreProperties>
</file>