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handoutMasterIdLst>
    <p:handoutMasterId r:id="rId17"/>
  </p:handoutMasterIdLst>
  <p:sldIdLst>
    <p:sldId id="312" r:id="rId2"/>
    <p:sldId id="313" r:id="rId3"/>
    <p:sldId id="314" r:id="rId4"/>
    <p:sldId id="315" r:id="rId5"/>
    <p:sldId id="316" r:id="rId6"/>
    <p:sldId id="317" r:id="rId7"/>
    <p:sldId id="319" r:id="rId8"/>
    <p:sldId id="321" r:id="rId9"/>
    <p:sldId id="322" r:id="rId10"/>
    <p:sldId id="323" r:id="rId11"/>
    <p:sldId id="324" r:id="rId12"/>
    <p:sldId id="325" r:id="rId13"/>
    <p:sldId id="327" r:id="rId14"/>
    <p:sldId id="328" r:id="rId15"/>
    <p:sldId id="329" r:id="rId16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9" autoAdjust="0"/>
    <p:restoredTop sz="94667" autoAdjust="0"/>
  </p:normalViewPr>
  <p:slideViewPr>
    <p:cSldViewPr>
      <p:cViewPr varScale="1">
        <p:scale>
          <a:sx n="76" d="100"/>
          <a:sy n="76" d="100"/>
        </p:scale>
        <p:origin x="147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B30A61B1-7DC2-4510-A16A-DCA60B4B994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1A1674A-B40B-4EAE-B870-5B005FE7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1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52400"/>
            <a:ext cx="8382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5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Storing and Changing Information in 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Addition</a:t>
            </a:r>
          </a:p>
          <a:p>
            <a:endParaRPr lang="en-US" dirty="0" smtClean="0"/>
          </a:p>
          <a:p>
            <a:r>
              <a:rPr lang="en-US" dirty="0" smtClean="0"/>
              <a:t>Subtraction</a:t>
            </a:r>
          </a:p>
          <a:p>
            <a:endParaRPr lang="en-US" dirty="0"/>
          </a:p>
          <a:p>
            <a:r>
              <a:rPr lang="en-US" dirty="0" smtClean="0"/>
              <a:t>Division</a:t>
            </a:r>
          </a:p>
          <a:p>
            <a:endParaRPr lang="en-US" dirty="0"/>
          </a:p>
          <a:p>
            <a:r>
              <a:rPr lang="en-US" dirty="0" smtClean="0"/>
              <a:t>Modulus (Remainder)</a:t>
            </a:r>
          </a:p>
          <a:p>
            <a:endParaRPr lang="en-US" dirty="0"/>
          </a:p>
          <a:p>
            <a:r>
              <a:rPr lang="en-US" dirty="0" smtClean="0"/>
              <a:t>Multiplication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1319212"/>
            <a:ext cx="2586038" cy="5857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25" y="2209800"/>
            <a:ext cx="2628900" cy="414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25" y="3196999"/>
            <a:ext cx="2671763" cy="428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7225" y="4150610"/>
            <a:ext cx="3000375" cy="428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7225" y="5071564"/>
            <a:ext cx="2614613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2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Increment (add 1)</a:t>
            </a:r>
          </a:p>
          <a:p>
            <a:endParaRPr lang="en-US" dirty="0" smtClean="0"/>
          </a:p>
          <a:p>
            <a:r>
              <a:rPr lang="en-US" dirty="0" smtClean="0"/>
              <a:t>Decrement (subtract 1)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324429"/>
            <a:ext cx="1200150" cy="3857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2205037"/>
            <a:ext cx="1128713" cy="38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Order of operations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Incrementing and decrementing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Multiplication, division, and modulus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Addition and subtraction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Comparisons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Assignments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406" y="3810000"/>
            <a:ext cx="4243388" cy="68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33800" y="4572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0"/>
          </p:cNvCxnSpPr>
          <p:nvPr/>
        </p:nvCxnSpPr>
        <p:spPr>
          <a:xfrm flipV="1">
            <a:off x="3886200" y="4343400"/>
            <a:ext cx="152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07824" y="4572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4260224" y="4343400"/>
            <a:ext cx="8317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2688" y="456878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V="1">
            <a:off x="5155088" y="4340180"/>
            <a:ext cx="8317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75856" y="454845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734218" y="4340180"/>
            <a:ext cx="8317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5256" y="456878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713618" y="4360503"/>
            <a:ext cx="8317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23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We learned about variables and expressions</a:t>
            </a:r>
          </a:p>
          <a:p>
            <a:r>
              <a:rPr lang="en-US" dirty="0" smtClean="0"/>
              <a:t>Variables include</a:t>
            </a:r>
          </a:p>
          <a:p>
            <a:pPr lvl="1"/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Booleans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smtClean="0"/>
              <a:t>Characters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09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Write a class called </a:t>
            </a:r>
            <a:r>
              <a:rPr lang="en-US" dirty="0" err="1" smtClean="0"/>
              <a:t>PlanetWeight</a:t>
            </a:r>
            <a:r>
              <a:rPr lang="en-US" dirty="0" smtClean="0"/>
              <a:t> that works as follows:</a:t>
            </a:r>
          </a:p>
          <a:p>
            <a:pPr lvl="1"/>
            <a:r>
              <a:rPr lang="en-US" dirty="0" smtClean="0"/>
              <a:t>When you type: “java </a:t>
            </a:r>
            <a:r>
              <a:rPr lang="en-US" dirty="0" err="1" smtClean="0"/>
              <a:t>PlanetWeight</a:t>
            </a:r>
            <a:r>
              <a:rPr lang="en-US" dirty="0" smtClean="0"/>
              <a:t> 100”</a:t>
            </a:r>
          </a:p>
          <a:p>
            <a:pPr lvl="1"/>
            <a:r>
              <a:rPr lang="en-US" dirty="0" smtClean="0"/>
              <a:t>Your program will print</a:t>
            </a:r>
            <a:r>
              <a:rPr lang="en-US" dirty="0"/>
              <a:t>: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weight </a:t>
            </a:r>
            <a:r>
              <a:rPr lang="en-US" dirty="0"/>
              <a:t>on Mercury is </a:t>
            </a:r>
            <a:r>
              <a:rPr lang="en-US" dirty="0" smtClean="0"/>
              <a:t>0.378 times your weight on earth</a:t>
            </a:r>
          </a:p>
          <a:p>
            <a:pPr lvl="1"/>
            <a:r>
              <a:rPr lang="en-US" dirty="0" smtClean="0"/>
              <a:t>Your weight </a:t>
            </a:r>
            <a:r>
              <a:rPr lang="en-US" dirty="0"/>
              <a:t>on the Moon is </a:t>
            </a:r>
            <a:r>
              <a:rPr lang="en-US" dirty="0" smtClean="0"/>
              <a:t>0.166 times your weight on earth</a:t>
            </a:r>
          </a:p>
          <a:p>
            <a:pPr lvl="1"/>
            <a:r>
              <a:rPr lang="en-US" dirty="0" smtClean="0"/>
              <a:t>Your weight </a:t>
            </a:r>
            <a:r>
              <a:rPr lang="en-US" dirty="0"/>
              <a:t>on Jupiter is </a:t>
            </a:r>
            <a:r>
              <a:rPr lang="en-US" dirty="0" smtClean="0"/>
              <a:t>2.364 times your weight on earth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-4184" b="3791"/>
          <a:stretch/>
        </p:blipFill>
        <p:spPr>
          <a:xfrm>
            <a:off x="1971675" y="2514600"/>
            <a:ext cx="451485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9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two types of java programs?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Applets</a:t>
            </a:r>
          </a:p>
          <a:p>
            <a:r>
              <a:rPr lang="en-US" dirty="0" smtClean="0"/>
              <a:t>How do you run java applications?</a:t>
            </a:r>
          </a:p>
          <a:p>
            <a:pPr lvl="1"/>
            <a:r>
              <a:rPr lang="en-US" dirty="0" smtClean="0"/>
              <a:t>Command line: java </a:t>
            </a:r>
            <a:r>
              <a:rPr lang="en-US" dirty="0" err="1" smtClean="0"/>
              <a:t>ClassName</a:t>
            </a:r>
            <a:r>
              <a:rPr lang="en-US" dirty="0" smtClean="0"/>
              <a:t> </a:t>
            </a:r>
            <a:r>
              <a:rPr lang="en-US" dirty="0" err="1" smtClean="0"/>
              <a:t>arga</a:t>
            </a:r>
            <a:r>
              <a:rPr lang="en-US" dirty="0" smtClean="0"/>
              <a:t> </a:t>
            </a:r>
            <a:r>
              <a:rPr lang="en-US" dirty="0" err="1" smtClean="0"/>
              <a:t>argb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endParaRPr lang="en-US" dirty="0" smtClean="0"/>
          </a:p>
          <a:p>
            <a:pPr lvl="1"/>
            <a:r>
              <a:rPr lang="en-US" dirty="0" err="1" smtClean="0"/>
              <a:t>Netbeans</a:t>
            </a:r>
            <a:r>
              <a:rPr lang="en-US" dirty="0" smtClean="0"/>
              <a:t>: Run File</a:t>
            </a:r>
          </a:p>
          <a:p>
            <a:r>
              <a:rPr lang="en-US" dirty="0" smtClean="0"/>
              <a:t>How do you run java applets?</a:t>
            </a:r>
          </a:p>
          <a:p>
            <a:pPr lvl="1"/>
            <a:r>
              <a:rPr lang="en-US" dirty="0" smtClean="0"/>
              <a:t>Web Browser</a:t>
            </a:r>
          </a:p>
          <a:p>
            <a:pPr lvl="1"/>
            <a:r>
              <a:rPr lang="en-US" dirty="0" smtClean="0"/>
              <a:t>Applet viewer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0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import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]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=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Graphics.drawString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Integer.decode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Math.sqrt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81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and Expressions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Programs are sets of instructions telling a computer what to do</a:t>
            </a:r>
          </a:p>
          <a:p>
            <a:r>
              <a:rPr lang="en-US" dirty="0" smtClean="0"/>
              <a:t>Each instruction is called a </a:t>
            </a:r>
            <a:r>
              <a:rPr lang="en-US" i="1" dirty="0" smtClean="0"/>
              <a:t>statement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Curly braces group statements together into </a:t>
            </a:r>
            <a:r>
              <a:rPr lang="en-US" i="1" dirty="0" smtClean="0"/>
              <a:t>blocks</a:t>
            </a:r>
            <a:r>
              <a:rPr lang="en-US" dirty="0" smtClean="0"/>
              <a:t> or </a:t>
            </a:r>
            <a:r>
              <a:rPr lang="en-US" i="1" dirty="0" smtClean="0"/>
              <a:t>block statements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Statements with mathematical calculations are called </a:t>
            </a:r>
            <a:r>
              <a:rPr lang="en-US" i="1" dirty="0" smtClean="0"/>
              <a:t>expressions</a:t>
            </a:r>
            <a:endParaRPr lang="en-US" dirty="0" smtClean="0"/>
          </a:p>
          <a:p>
            <a:pPr lvl="1"/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6" y="2657475"/>
            <a:ext cx="1790700" cy="238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6" y="3810000"/>
            <a:ext cx="3286125" cy="1085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6" y="5810250"/>
            <a:ext cx="11906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8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Variable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Variables are the way a program remembers something</a:t>
            </a:r>
          </a:p>
          <a:p>
            <a:r>
              <a:rPr lang="en-US" dirty="0" smtClean="0"/>
              <a:t>Variable statements contain</a:t>
            </a:r>
          </a:p>
          <a:p>
            <a:pPr lvl="1"/>
            <a:r>
              <a:rPr lang="en-US" dirty="0" smtClean="0"/>
              <a:t>The type of the variable: </a:t>
            </a:r>
            <a:r>
              <a:rPr lang="en-US" dirty="0" err="1" smtClean="0"/>
              <a:t>int</a:t>
            </a:r>
            <a:r>
              <a:rPr lang="en-US" dirty="0" smtClean="0"/>
              <a:t>, float, String (required)</a:t>
            </a:r>
          </a:p>
          <a:p>
            <a:pPr lvl="1"/>
            <a:r>
              <a:rPr lang="en-US" dirty="0" smtClean="0"/>
              <a:t>The name of the variable (required)</a:t>
            </a:r>
          </a:p>
          <a:p>
            <a:pPr lvl="1"/>
            <a:r>
              <a:rPr lang="en-US" dirty="0" smtClean="0"/>
              <a:t>The value of the information (optional)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4037009"/>
            <a:ext cx="1828800" cy="1028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19400" y="366767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39437" y="514190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1830" y="3667677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cxnSp>
        <p:nvCxnSpPr>
          <p:cNvPr id="9" name="Straight Arrow Connector 8"/>
          <p:cNvCxnSpPr>
            <a:stCxn id="3" idx="3"/>
          </p:cNvCxnSpPr>
          <p:nvPr/>
        </p:nvCxnSpPr>
        <p:spPr>
          <a:xfrm>
            <a:off x="3441686" y="3852343"/>
            <a:ext cx="12824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3689963" y="5062080"/>
            <a:ext cx="290860" cy="26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</p:cNvCxnSpPr>
          <p:nvPr/>
        </p:nvCxnSpPr>
        <p:spPr>
          <a:xfrm flipH="1">
            <a:off x="4467713" y="3852343"/>
            <a:ext cx="47411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Integer and Floating-Point </a:t>
            </a:r>
            <a:r>
              <a:rPr lang="en-US" dirty="0" smtClean="0"/>
              <a:t>Numbers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: any integer from -2.14 billion to +2.14 billion</a:t>
            </a:r>
          </a:p>
          <a:p>
            <a:pPr lvl="1"/>
            <a:r>
              <a:rPr lang="en-US" dirty="0" smtClean="0"/>
              <a:t>float: any decimal number up to 38 digits (1 followed by 37 0’s)</a:t>
            </a:r>
          </a:p>
          <a:p>
            <a:r>
              <a:rPr lang="en-US" dirty="0" smtClean="0"/>
              <a:t>Characters and Strings</a:t>
            </a:r>
          </a:p>
          <a:p>
            <a:pPr lvl="1"/>
            <a:r>
              <a:rPr lang="en-US" dirty="0" smtClean="0"/>
              <a:t>char: a single letter, number for other character – anything you can type</a:t>
            </a:r>
          </a:p>
          <a:p>
            <a:pPr lvl="2"/>
            <a:r>
              <a:rPr lang="en-US" dirty="0" smtClean="0"/>
              <a:t>Enclosed in single quotes</a:t>
            </a:r>
          </a:p>
          <a:p>
            <a:pPr lvl="1"/>
            <a:r>
              <a:rPr lang="en-US" dirty="0" smtClean="0"/>
              <a:t>String: a group or string of characters (String is always capitalized because it is really a class)</a:t>
            </a:r>
          </a:p>
          <a:p>
            <a:pPr lvl="2"/>
            <a:r>
              <a:rPr lang="en-US" dirty="0" smtClean="0"/>
              <a:t>Enclosed in double quotes</a:t>
            </a:r>
          </a:p>
        </p:txBody>
      </p:sp>
    </p:spTree>
    <p:extLst>
      <p:ext uri="{BB962C8B-B14F-4D97-AF65-F5344CB8AC3E}">
        <p14:creationId xmlns:p14="http://schemas.microsoft.com/office/powerpoint/2010/main" val="230253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Variable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byte</a:t>
            </a:r>
            <a:r>
              <a:rPr lang="en-US" dirty="0"/>
              <a:t>: integers from -</a:t>
            </a:r>
            <a:r>
              <a:rPr lang="en-US" dirty="0" smtClean="0"/>
              <a:t>128 </a:t>
            </a:r>
            <a:r>
              <a:rPr lang="en-US" dirty="0"/>
              <a:t>to </a:t>
            </a:r>
            <a:r>
              <a:rPr lang="en-US" dirty="0" smtClean="0"/>
              <a:t>127</a:t>
            </a:r>
          </a:p>
          <a:p>
            <a:r>
              <a:rPr lang="en-US" dirty="0" smtClean="0"/>
              <a:t>short: integers from -32768 to 32767</a:t>
            </a:r>
            <a:endParaRPr lang="en-US" dirty="0"/>
          </a:p>
          <a:p>
            <a:r>
              <a:rPr lang="en-US" dirty="0" smtClean="0"/>
              <a:t>long: integers from -9.22 quintillion to 9.22 quintillion</a:t>
            </a:r>
          </a:p>
          <a:p>
            <a:pPr lvl="1"/>
            <a:r>
              <a:rPr lang="en-US" dirty="0" smtClean="0"/>
              <a:t>Can use underscores in numbers for readability</a:t>
            </a:r>
          </a:p>
          <a:p>
            <a:pPr lvl="1"/>
            <a:endParaRPr lang="en-US" dirty="0"/>
          </a:p>
          <a:p>
            <a:r>
              <a:rPr lang="en-US" dirty="0" smtClean="0"/>
              <a:t>double: </a:t>
            </a:r>
            <a:r>
              <a:rPr lang="en-US" dirty="0"/>
              <a:t>any decimal number up to </a:t>
            </a:r>
            <a:r>
              <a:rPr lang="en-US" dirty="0" smtClean="0"/>
              <a:t>300 digits</a:t>
            </a:r>
          </a:p>
          <a:p>
            <a:r>
              <a:rPr lang="en-US" dirty="0" smtClean="0"/>
              <a:t>boolean: true or false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3333" b="-13333"/>
          <a:stretch/>
        </p:blipFill>
        <p:spPr>
          <a:xfrm>
            <a:off x="2653240" y="3195637"/>
            <a:ext cx="3143250" cy="3857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240" y="4576286"/>
            <a:ext cx="3157538" cy="5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1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Your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Variable names can begin with a letter, underscore (_) or dollar sign ($)</a:t>
            </a:r>
          </a:p>
          <a:p>
            <a:r>
              <a:rPr lang="en-US" dirty="0" smtClean="0"/>
              <a:t>The rest of the name can contain any letters or numbers</a:t>
            </a:r>
          </a:p>
          <a:p>
            <a:r>
              <a:rPr lang="en-US" dirty="0" smtClean="0"/>
              <a:t>Variable names are case-sensitive: </a:t>
            </a:r>
          </a:p>
          <a:p>
            <a:pPr lvl="1"/>
            <a:r>
              <a:rPr lang="en-US" dirty="0" smtClean="0"/>
              <a:t>GAMEOVER, </a:t>
            </a:r>
            <a:r>
              <a:rPr lang="en-US" dirty="0" err="1" smtClean="0"/>
              <a:t>GameOver</a:t>
            </a:r>
            <a:r>
              <a:rPr lang="en-US" dirty="0" smtClean="0"/>
              <a:t>, and </a:t>
            </a:r>
            <a:r>
              <a:rPr lang="en-US" dirty="0" err="1" smtClean="0"/>
              <a:t>gameOver</a:t>
            </a:r>
            <a:r>
              <a:rPr lang="en-US" dirty="0" smtClean="0"/>
              <a:t> are not the same</a:t>
            </a:r>
          </a:p>
          <a:p>
            <a:r>
              <a:rPr lang="en-US" dirty="0" smtClean="0"/>
              <a:t>No spaces in the name</a:t>
            </a:r>
          </a:p>
          <a:p>
            <a:r>
              <a:rPr lang="en-US" dirty="0" smtClean="0"/>
              <a:t>Usually start with a lower-case letter</a:t>
            </a:r>
          </a:p>
          <a:p>
            <a:r>
              <a:rPr lang="en-US" dirty="0" smtClean="0"/>
              <a:t>Usually use </a:t>
            </a:r>
            <a:r>
              <a:rPr lang="en-US" dirty="0" err="1" smtClean="0"/>
              <a:t>camelCase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68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Information in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You can store a value in a variable when you create it</a:t>
            </a:r>
          </a:p>
          <a:p>
            <a:endParaRPr lang="en-US" dirty="0" smtClean="0"/>
          </a:p>
          <a:p>
            <a:r>
              <a:rPr lang="en-US" dirty="0" smtClean="0"/>
              <a:t>You can set one variable to the value of another of the same type</a:t>
            </a:r>
          </a:p>
          <a:p>
            <a:endParaRPr lang="en-US" dirty="0"/>
          </a:p>
          <a:p>
            <a:r>
              <a:rPr lang="en-US" dirty="0" smtClean="0"/>
              <a:t>Some variables are </a:t>
            </a:r>
            <a:r>
              <a:rPr lang="en-US" i="1" dirty="0" smtClean="0"/>
              <a:t>constants</a:t>
            </a:r>
            <a:r>
              <a:rPr lang="en-US" dirty="0" smtClean="0"/>
              <a:t>, meaning their values cannot change</a:t>
            </a:r>
          </a:p>
          <a:p>
            <a:pPr lvl="1"/>
            <a:r>
              <a:rPr lang="en-US" dirty="0" smtClean="0"/>
              <a:t>Constants are usually all capitals to make them easier to see</a:t>
            </a:r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243" y="1676400"/>
            <a:ext cx="2271713" cy="542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747486"/>
            <a:ext cx="3486150" cy="728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336" y="4800600"/>
            <a:ext cx="3057525" cy="5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1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2588</TotalTime>
  <Words>523</Words>
  <Application>Microsoft Office PowerPoint</Application>
  <PresentationFormat>On-screen Show (4:3)</PresentationFormat>
  <Paragraphs>131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Bookman Old Style</vt:lpstr>
      <vt:lpstr>Calibri</vt:lpstr>
      <vt:lpstr>Gill Sans MT</vt:lpstr>
      <vt:lpstr>Wingdings</vt:lpstr>
      <vt:lpstr>Wingdings 3</vt:lpstr>
      <vt:lpstr>Origin</vt:lpstr>
      <vt:lpstr>Hour 5</vt:lpstr>
      <vt:lpstr>Review</vt:lpstr>
      <vt:lpstr>Review</vt:lpstr>
      <vt:lpstr>Statements and Expressions</vt:lpstr>
      <vt:lpstr>Assigning Variable Types</vt:lpstr>
      <vt:lpstr>Variable Types</vt:lpstr>
      <vt:lpstr>Other Variable Types</vt:lpstr>
      <vt:lpstr>Naming Your Variables</vt:lpstr>
      <vt:lpstr>Storing Information in Variables</vt:lpstr>
      <vt:lpstr>Operators</vt:lpstr>
      <vt:lpstr>Operators</vt:lpstr>
      <vt:lpstr>Operator Precedence</vt:lpstr>
      <vt:lpstr>Summary</vt:lpstr>
      <vt:lpstr>Questions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Programming</dc:title>
  <dc:creator>Brian Craig</dc:creator>
  <cp:lastModifiedBy>Brian Craig</cp:lastModifiedBy>
  <cp:revision>150</cp:revision>
  <cp:lastPrinted>2013-06-04T01:21:59Z</cp:lastPrinted>
  <dcterms:created xsi:type="dcterms:W3CDTF">2013-05-22T01:53:13Z</dcterms:created>
  <dcterms:modified xsi:type="dcterms:W3CDTF">2013-07-23T03:24:47Z</dcterms:modified>
</cp:coreProperties>
</file>