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1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73" r:id="rId16"/>
    <p:sldId id="274" r:id="rId17"/>
    <p:sldId id="286" r:id="rId18"/>
    <p:sldId id="276" r:id="rId19"/>
    <p:sldId id="287" r:id="rId20"/>
    <p:sldId id="278" r:id="rId21"/>
    <p:sldId id="279" r:id="rId22"/>
    <p:sldId id="282" r:id="rId23"/>
    <p:sldId id="283" r:id="rId24"/>
    <p:sldId id="284" r:id="rId25"/>
    <p:sldId id="289" r:id="rId26"/>
    <p:sldId id="290" r:id="rId27"/>
    <p:sldId id="291" r:id="rId28"/>
    <p:sldId id="301" r:id="rId29"/>
    <p:sldId id="297" r:id="rId30"/>
    <p:sldId id="298" r:id="rId31"/>
    <p:sldId id="299" r:id="rId32"/>
    <p:sldId id="300" r:id="rId33"/>
    <p:sldId id="311" r:id="rId34"/>
    <p:sldId id="292" r:id="rId35"/>
    <p:sldId id="303" r:id="rId36"/>
    <p:sldId id="304" r:id="rId37"/>
    <p:sldId id="305" r:id="rId38"/>
    <p:sldId id="293" r:id="rId39"/>
    <p:sldId id="306" r:id="rId40"/>
    <p:sldId id="307" r:id="rId41"/>
    <p:sldId id="308" r:id="rId42"/>
    <p:sldId id="309" r:id="rId43"/>
    <p:sldId id="294" r:id="rId44"/>
    <p:sldId id="295" r:id="rId45"/>
    <p:sldId id="296" r:id="rId46"/>
    <p:sldId id="312" r:id="rId47"/>
    <p:sldId id="313" r:id="rId48"/>
    <p:sldId id="314" r:id="rId49"/>
    <p:sldId id="315" r:id="rId50"/>
    <p:sldId id="316" r:id="rId51"/>
    <p:sldId id="317" r:id="rId52"/>
    <p:sldId id="319" r:id="rId53"/>
    <p:sldId id="321" r:id="rId54"/>
    <p:sldId id="322" r:id="rId55"/>
    <p:sldId id="323" r:id="rId56"/>
    <p:sldId id="324" r:id="rId57"/>
    <p:sldId id="325" r:id="rId58"/>
    <p:sldId id="327" r:id="rId59"/>
    <p:sldId id="328" r:id="rId60"/>
    <p:sldId id="329" r:id="rId61"/>
    <p:sldId id="330" r:id="rId62"/>
    <p:sldId id="331" r:id="rId63"/>
    <p:sldId id="333" r:id="rId64"/>
    <p:sldId id="343" r:id="rId65"/>
    <p:sldId id="344" r:id="rId66"/>
    <p:sldId id="345" r:id="rId67"/>
    <p:sldId id="346" r:id="rId68"/>
    <p:sldId id="347" r:id="rId69"/>
    <p:sldId id="348" r:id="rId70"/>
    <p:sldId id="349" r:id="rId71"/>
    <p:sldId id="350" r:id="rId72"/>
    <p:sldId id="352" r:id="rId73"/>
    <p:sldId id="354" r:id="rId74"/>
    <p:sldId id="355" r:id="rId75"/>
    <p:sldId id="356" r:id="rId76"/>
    <p:sldId id="334" r:id="rId77"/>
    <p:sldId id="335" r:id="rId78"/>
    <p:sldId id="336" r:id="rId79"/>
    <p:sldId id="357" r:id="rId80"/>
    <p:sldId id="358" r:id="rId81"/>
    <p:sldId id="359" r:id="rId82"/>
    <p:sldId id="360" r:id="rId83"/>
    <p:sldId id="361" r:id="rId84"/>
    <p:sldId id="368" r:id="rId85"/>
    <p:sldId id="362" r:id="rId86"/>
    <p:sldId id="363" r:id="rId87"/>
    <p:sldId id="364" r:id="rId88"/>
    <p:sldId id="365" r:id="rId89"/>
    <p:sldId id="366" r:id="rId90"/>
    <p:sldId id="367" r:id="rId91"/>
    <p:sldId id="337" r:id="rId92"/>
    <p:sldId id="338" r:id="rId93"/>
    <p:sldId id="369" r:id="rId94"/>
    <p:sldId id="370" r:id="rId95"/>
    <p:sldId id="380" r:id="rId96"/>
    <p:sldId id="371" r:id="rId97"/>
    <p:sldId id="372" r:id="rId98"/>
    <p:sldId id="373" r:id="rId99"/>
    <p:sldId id="381" r:id="rId100"/>
    <p:sldId id="374" r:id="rId101"/>
    <p:sldId id="375" r:id="rId102"/>
    <p:sldId id="377" r:id="rId103"/>
    <p:sldId id="378" r:id="rId104"/>
    <p:sldId id="382" r:id="rId105"/>
    <p:sldId id="340" r:id="rId106"/>
    <p:sldId id="341" r:id="rId107"/>
    <p:sldId id="383" r:id="rId108"/>
    <p:sldId id="384" r:id="rId109"/>
    <p:sldId id="385" r:id="rId110"/>
    <p:sldId id="386" r:id="rId111"/>
    <p:sldId id="387" r:id="rId112"/>
    <p:sldId id="389" r:id="rId113"/>
    <p:sldId id="390" r:id="rId114"/>
    <p:sldId id="391" r:id="rId115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667" autoAdjust="0"/>
  </p:normalViewPr>
  <p:slideViewPr>
    <p:cSldViewPr>
      <p:cViewPr varScale="1">
        <p:scale>
          <a:sx n="76" d="100"/>
          <a:sy n="76" d="100"/>
        </p:scale>
        <p:origin x="14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B30A61B1-7DC2-4510-A16A-DCA60B4B994A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1A1674A-B40B-4EAE-B870-5B005FE7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7F615-55C3-4F4F-83D6-4B35940FA14F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7F615-55C3-4F4F-83D6-4B35940FA14F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7F615-55C3-4F4F-83D6-4B35940FA14F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2400"/>
            <a:ext cx="8382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craig108/JavaClass_2013_Summer" TargetMode="External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lormen.com/applesoft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Java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Craig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6813"/>
            <a:ext cx="3000375" cy="3000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9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Java Programming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Development Kit (JDK)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NetBeans</a:t>
            </a:r>
            <a:r>
              <a:rPr lang="en-US" dirty="0" smtClean="0"/>
              <a:t> Integrated Development Environment (IDE)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Sometimes you need to have a loop inside a loop</a:t>
            </a:r>
          </a:p>
          <a:p>
            <a:r>
              <a:rPr lang="en-US" dirty="0" smtClean="0"/>
              <a:t>You may want to exit both loops as once</a:t>
            </a:r>
          </a:p>
          <a:p>
            <a:r>
              <a:rPr lang="en-US" dirty="0" smtClean="0"/>
              <a:t>You need to use a label for the loop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996" b="2122"/>
          <a:stretch/>
        </p:blipFill>
        <p:spPr>
          <a:xfrm>
            <a:off x="1628775" y="2667000"/>
            <a:ext cx="5886450" cy="358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4582" y="289560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Loop Label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200400" y="3080266"/>
            <a:ext cx="3404182" cy="413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5181600" y="3264932"/>
            <a:ext cx="2033085" cy="1764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945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“for”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"for" loops can have more that one index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2 </a:t>
            </a:r>
            <a:r>
              <a:rPr lang="en-US" dirty="0" smtClean="0"/>
              <a:t>indexes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and </a:t>
            </a:r>
            <a:r>
              <a:rPr lang="en-US" dirty="0" smtClean="0"/>
              <a:t>j</a:t>
            </a:r>
          </a:p>
          <a:p>
            <a:pPr lvl="1"/>
            <a:r>
              <a:rPr lang="en-US" dirty="0" smtClean="0"/>
              <a:t>Both </a:t>
            </a:r>
            <a:r>
              <a:rPr lang="en-US" dirty="0"/>
              <a:t>are initialized to </a:t>
            </a:r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Both are </a:t>
            </a:r>
            <a:r>
              <a:rPr lang="en-US" dirty="0"/>
              <a:t>used in the </a:t>
            </a:r>
            <a:r>
              <a:rPr lang="en-US" dirty="0" smtClean="0"/>
              <a:t>conditional</a:t>
            </a:r>
          </a:p>
          <a:p>
            <a:pPr lvl="1"/>
            <a:r>
              <a:rPr lang="en-US" dirty="0" smtClean="0"/>
              <a:t>Both </a:t>
            </a:r>
            <a:r>
              <a:rPr lang="en-US" dirty="0"/>
              <a:t>are incremented each time through </a:t>
            </a:r>
            <a:r>
              <a:rPr lang="en-US" dirty="0" smtClean="0"/>
              <a:t>the loop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3505200"/>
            <a:ext cx="7000875" cy="16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0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6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the pages 102-104 (Test Your Computer Speed)</a:t>
            </a:r>
          </a:p>
          <a:p>
            <a:pPr lvl="1"/>
            <a:r>
              <a:rPr lang="en-US" dirty="0" smtClean="0"/>
              <a:t>Copy the program and run it</a:t>
            </a:r>
          </a:p>
          <a:p>
            <a:pPr lvl="1"/>
            <a:r>
              <a:rPr lang="en-US" dirty="0" smtClean="0"/>
              <a:t>Make sure you understand how the loop works</a:t>
            </a:r>
          </a:p>
          <a:p>
            <a:r>
              <a:rPr lang="en-US" dirty="0" smtClean="0"/>
              <a:t>Change your </a:t>
            </a:r>
            <a:r>
              <a:rPr lang="en-US" dirty="0" err="1" smtClean="0"/>
              <a:t>SecretWord</a:t>
            </a:r>
            <a:r>
              <a:rPr lang="en-US" dirty="0" smtClean="0"/>
              <a:t> program so 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Instead of using </a:t>
            </a:r>
            <a:r>
              <a:rPr lang="en-US" dirty="0" err="1" smtClean="0"/>
              <a:t>args</a:t>
            </a:r>
            <a:r>
              <a:rPr lang="en-US" dirty="0" smtClean="0"/>
              <a:t>[0], it uses the following to read the guess from the user:</a:t>
            </a:r>
          </a:p>
          <a:p>
            <a:pPr marL="548640" lvl="2" indent="0">
              <a:buNone/>
            </a:pPr>
            <a:r>
              <a:rPr lang="en-US" dirty="0"/>
              <a:t>	</a:t>
            </a:r>
            <a:r>
              <a:rPr lang="en-US" dirty="0" smtClean="0"/>
              <a:t>Scanner</a:t>
            </a:r>
            <a:r>
              <a:rPr lang="en-US" dirty="0"/>
              <a:t> </a:t>
            </a:r>
            <a:r>
              <a:rPr lang="en-US" dirty="0" err="1" smtClean="0"/>
              <a:t>readUserInput</a:t>
            </a:r>
            <a:r>
              <a:rPr lang="en-US" dirty="0" smtClean="0"/>
              <a:t> = new</a:t>
            </a:r>
            <a:r>
              <a:rPr lang="en-US" dirty="0"/>
              <a:t> Scanner(System.in); </a:t>
            </a:r>
            <a:endParaRPr lang="en-US" dirty="0" smtClean="0"/>
          </a:p>
          <a:p>
            <a:pPr marL="548640" lvl="2" indent="0" algn="ctr">
              <a:buNone/>
            </a:pPr>
            <a:r>
              <a:rPr lang="en-US" dirty="0" smtClean="0"/>
              <a:t>-- and --</a:t>
            </a:r>
          </a:p>
          <a:p>
            <a:pPr marL="548640" lvl="2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System.out.print</a:t>
            </a:r>
            <a:r>
              <a:rPr lang="en-US" dirty="0"/>
              <a:t>( "Enter your guess: " ); </a:t>
            </a:r>
          </a:p>
          <a:p>
            <a:pPr marL="548640" lvl="2" indent="0">
              <a:buNone/>
            </a:pPr>
            <a:r>
              <a:rPr lang="en-US" dirty="0" smtClean="0"/>
              <a:t>	String</a:t>
            </a:r>
            <a:r>
              <a:rPr lang="en-US" dirty="0"/>
              <a:t> </a:t>
            </a:r>
            <a:r>
              <a:rPr lang="en-US" dirty="0" smtClean="0"/>
              <a:t>guess = </a:t>
            </a:r>
            <a:r>
              <a:rPr lang="en-US" dirty="0" err="1" smtClean="0"/>
              <a:t>readUserInput.nextLine</a:t>
            </a:r>
            <a:r>
              <a:rPr lang="en-US" dirty="0" smtClean="0"/>
              <a:t>();</a:t>
            </a:r>
            <a:r>
              <a:rPr lang="en-US" dirty="0"/>
              <a:t>  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Loop until the user guesses the </a:t>
            </a:r>
            <a:r>
              <a:rPr lang="en-US" smtClean="0"/>
              <a:t>right answer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9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Storing Information with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03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3">
            <a:normAutofit fontScale="6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break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case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continue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default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else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if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import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loop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public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static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switch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void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while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 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{ }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= - assignment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 - add/concatenate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 - subtract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* - multiply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/ - divide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% - modulus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++ - increment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-- - decrement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+= - increment assign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? : - conditional/</a:t>
            </a:r>
            <a:r>
              <a:rPr lang="en-US" dirty="0" err="1" smtClean="0">
                <a:solidFill>
                  <a:schemeClr val="tx1"/>
                </a:solidFill>
              </a:rPr>
              <a:t>tenary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byte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float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short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Double.parseDouble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Graphics.drawString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Math.sqrt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String.equals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String.indexOf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String.length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String.toLowerCase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String.toUpperCase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System.out.print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49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Arrays are groups of related variables of the same 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All members of an array are addressed with the same name</a:t>
            </a:r>
          </a:p>
          <a:p>
            <a:r>
              <a:rPr lang="en-US" dirty="0" smtClean="0"/>
              <a:t>Square brackets after the type are used to designate arrays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7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 Java Development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the provided CD</a:t>
            </a:r>
          </a:p>
          <a:p>
            <a:endParaRPr lang="en-US" dirty="0" smtClean="0"/>
          </a:p>
          <a:p>
            <a:r>
              <a:rPr lang="en-US" dirty="0" smtClean="0"/>
              <a:t>Install JDK on your PC</a:t>
            </a:r>
          </a:p>
          <a:p>
            <a:pPr lvl="1"/>
            <a:r>
              <a:rPr lang="en-US" dirty="0" smtClean="0"/>
              <a:t>Try 64-bit version first</a:t>
            </a:r>
          </a:p>
          <a:p>
            <a:pPr lvl="1"/>
            <a:r>
              <a:rPr lang="en-US" dirty="0" smtClean="0"/>
              <a:t>If it does not work, use x86 version</a:t>
            </a:r>
          </a:p>
          <a:p>
            <a:endParaRPr lang="en-US" dirty="0"/>
          </a:p>
          <a:p>
            <a:r>
              <a:rPr lang="en-US" dirty="0" smtClean="0"/>
              <a:t>Install </a:t>
            </a:r>
            <a:r>
              <a:rPr lang="en-US" dirty="0" err="1" smtClean="0"/>
              <a:t>Netbeans</a:t>
            </a:r>
            <a:r>
              <a:rPr lang="en-US" dirty="0" smtClean="0"/>
              <a:t> on you PC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0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the pages </a:t>
            </a:r>
            <a:r>
              <a:rPr lang="en-US" dirty="0"/>
              <a:t>113-115 (Counting Characters in Strings)</a:t>
            </a:r>
            <a:endParaRPr lang="en-US" dirty="0" smtClean="0"/>
          </a:p>
          <a:p>
            <a:pPr lvl="1"/>
            <a:r>
              <a:rPr lang="en-US" dirty="0" smtClean="0"/>
              <a:t>Copy the program and run it</a:t>
            </a:r>
          </a:p>
          <a:p>
            <a:pPr lvl="1"/>
            <a:r>
              <a:rPr lang="en-US" dirty="0" smtClean="0"/>
              <a:t>Make sure you understand how the program works</a:t>
            </a:r>
          </a:p>
          <a:p>
            <a:r>
              <a:rPr lang="en-US" dirty="0" smtClean="0"/>
              <a:t>Change your </a:t>
            </a:r>
            <a:r>
              <a:rPr lang="en-US" dirty="0" err="1" smtClean="0"/>
              <a:t>SecretWord</a:t>
            </a:r>
            <a:r>
              <a:rPr lang="en-US" dirty="0" smtClean="0"/>
              <a:t> program so 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Instead of containing just one secret word, change the secret word variable to an array, containing at least 3 words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Randomly select the secret word for the user by selecting a random index into your new array as follows:</a:t>
            </a:r>
            <a:endParaRPr lang="en-US" dirty="0" smtClean="0"/>
          </a:p>
          <a:p>
            <a:pPr marL="548640" lvl="2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index = 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Math.round</a:t>
            </a:r>
            <a:r>
              <a:rPr lang="en-US" dirty="0"/>
              <a:t>( </a:t>
            </a:r>
            <a:r>
              <a:rPr lang="en-US" dirty="0" err="1"/>
              <a:t>Math.random</a:t>
            </a:r>
            <a:r>
              <a:rPr lang="en-US" dirty="0"/>
              <a:t>() * ( </a:t>
            </a:r>
            <a:r>
              <a:rPr lang="en-US" dirty="0" err="1"/>
              <a:t>secret.length</a:t>
            </a:r>
            <a:r>
              <a:rPr lang="en-US" dirty="0"/>
              <a:t> - 1 ) );</a:t>
            </a:r>
            <a:r>
              <a:rPr lang="en-US" dirty="0"/>
              <a:t> 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Loop until the user guesses the right answer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3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 of Programming – Giving instructions</a:t>
            </a:r>
          </a:p>
          <a:p>
            <a:endParaRPr lang="en-US" dirty="0"/>
          </a:p>
          <a:p>
            <a:r>
              <a:rPr lang="en-US" dirty="0" smtClean="0"/>
              <a:t>Installed JDK and </a:t>
            </a:r>
            <a:r>
              <a:rPr lang="en-US" dirty="0" err="1" smtClean="0"/>
              <a:t>Netbeans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Writing Your First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Write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Netbeans</a:t>
            </a:r>
            <a:r>
              <a:rPr lang="en-US" dirty="0" smtClean="0"/>
              <a:t> IDE</a:t>
            </a:r>
          </a:p>
          <a:p>
            <a:r>
              <a:rPr lang="en-US" dirty="0" smtClean="0"/>
              <a:t>Source code (Text) editor</a:t>
            </a:r>
          </a:p>
          <a:p>
            <a:r>
              <a:rPr lang="en-US" dirty="0" smtClean="0"/>
              <a:t>Simple text files – can open in Notepad</a:t>
            </a:r>
          </a:p>
          <a:p>
            <a:r>
              <a:rPr lang="en-US" dirty="0" smtClean="0"/>
              <a:t>Color highlights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Project for This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need to create a project for this class</a:t>
            </a:r>
          </a:p>
          <a:p>
            <a:r>
              <a:rPr lang="en-US" dirty="0" smtClean="0"/>
              <a:t>All our programs will go into this project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Select File &gt; New Project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Category: Java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Project: Java Application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Click Next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Project Name: Java24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Deselect “Create Main Class”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Click Finish</a:t>
            </a:r>
          </a:p>
          <a:p>
            <a:pPr marL="1062990" lvl="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the “Hello World”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first program will simply print “Hello World” on the screen</a:t>
            </a:r>
          </a:p>
          <a:p>
            <a:r>
              <a:rPr lang="en-US" dirty="0" smtClean="0"/>
              <a:t>Add a new program to the Java24 Project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File &gt; New File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Project: Java24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Categories: Java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File Types: Empty Java File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Click Next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Name and Location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Name: </a:t>
            </a:r>
            <a:r>
              <a:rPr lang="en-US" dirty="0" err="1" smtClean="0"/>
              <a:t>HelloWorld</a:t>
            </a:r>
            <a:endParaRPr lang="en-US" dirty="0" smtClean="0"/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Package: &lt;blank&gt;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Note created file name (HelloWorld.java)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Click Finish</a:t>
            </a:r>
          </a:p>
        </p:txBody>
      </p:sp>
    </p:spTree>
    <p:extLst>
      <p:ext uri="{BB962C8B-B14F-4D97-AF65-F5344CB8AC3E}">
        <p14:creationId xmlns:p14="http://schemas.microsoft.com/office/powerpoint/2010/main" val="36311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1334" b="32000"/>
          <a:stretch/>
        </p:blipFill>
        <p:spPr bwMode="auto">
          <a:xfrm>
            <a:off x="457200" y="1814081"/>
            <a:ext cx="8229600" cy="374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Statement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066800" y="2438400"/>
            <a:ext cx="2362200" cy="914400"/>
          </a:xfrm>
          <a:prstGeom prst="wedgeRectCallout">
            <a:avLst>
              <a:gd name="adj1" fmla="val 4141"/>
              <a:gd name="adj2" fmla="val 931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Gives your class (program) a name: </a:t>
            </a:r>
            <a:r>
              <a:rPr lang="en-US" dirty="0" err="1">
                <a:solidFill>
                  <a:schemeClr val="tx1"/>
                </a:solidFill>
              </a:rPr>
              <a:t>HelloWorld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867400" y="2438400"/>
            <a:ext cx="2362200" cy="914400"/>
          </a:xfrm>
          <a:prstGeom prst="wedgeRectCallout">
            <a:avLst>
              <a:gd name="adj1" fmla="val -186285"/>
              <a:gd name="adj2" fmla="val -1100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 Java class name always matches the file name</a:t>
            </a:r>
          </a:p>
        </p:txBody>
      </p:sp>
    </p:spTree>
    <p:extLst>
      <p:ext uri="{BB962C8B-B14F-4D97-AF65-F5344CB8AC3E}">
        <p14:creationId xmlns:p14="http://schemas.microsoft.com/office/powerpoint/2010/main" val="16423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main Statement Does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main part of the program begins here</a:t>
            </a:r>
          </a:p>
          <a:p>
            <a:pPr lvl="1"/>
            <a:r>
              <a:rPr lang="en-US" dirty="0" smtClean="0"/>
              <a:t>Programs always start with main</a:t>
            </a:r>
          </a:p>
          <a:p>
            <a:r>
              <a:rPr lang="en-US" dirty="0" smtClean="0"/>
              <a:t>Exceptions: applets and servlets</a:t>
            </a:r>
          </a:p>
          <a:p>
            <a:pPr lvl="1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2000" b="32000"/>
          <a:stretch/>
        </p:blipFill>
        <p:spPr bwMode="auto">
          <a:xfrm>
            <a:off x="457200" y="1836102"/>
            <a:ext cx="822960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1066800" y="2438400"/>
            <a:ext cx="2362200" cy="914400"/>
          </a:xfrm>
          <a:prstGeom prst="wedgeRectCallout">
            <a:avLst>
              <a:gd name="adj1" fmla="val 25369"/>
              <a:gd name="adj2" fmla="val 1141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main part of the program begins here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505200" y="2438400"/>
            <a:ext cx="2362200" cy="914400"/>
          </a:xfrm>
          <a:prstGeom prst="wedgeRectCallout">
            <a:avLst>
              <a:gd name="adj1" fmla="val -76399"/>
              <a:gd name="adj2" fmla="val 11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Programs always start with main</a:t>
            </a:r>
          </a:p>
        </p:txBody>
      </p:sp>
    </p:spTree>
    <p:extLst>
      <p:ext uri="{BB962C8B-B14F-4D97-AF65-F5344CB8AC3E}">
        <p14:creationId xmlns:p14="http://schemas.microsoft.com/office/powerpoint/2010/main" val="11908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Those Squiggly Bracket Marks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main part of the program begins here</a:t>
            </a:r>
          </a:p>
          <a:p>
            <a:pPr lvl="1"/>
            <a:r>
              <a:rPr lang="en-US" dirty="0" smtClean="0"/>
              <a:t>Programs always start with main</a:t>
            </a:r>
          </a:p>
          <a:p>
            <a:r>
              <a:rPr lang="en-US" dirty="0" smtClean="0"/>
              <a:t>Exceptions: applets and servlets</a:t>
            </a:r>
          </a:p>
          <a:p>
            <a:pPr lvl="1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2000" b="32000"/>
          <a:stretch/>
        </p:blipFill>
        <p:spPr bwMode="auto">
          <a:xfrm>
            <a:off x="457200" y="1836102"/>
            <a:ext cx="822960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5943600" y="2286000"/>
            <a:ext cx="2362200" cy="304800"/>
          </a:xfrm>
          <a:prstGeom prst="wedgeRectCallout">
            <a:avLst>
              <a:gd name="adj1" fmla="val -181291"/>
              <a:gd name="adj2" fmla="val 4383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{ and } enclose blocks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958348" y="2984090"/>
            <a:ext cx="2362200" cy="304800"/>
          </a:xfrm>
          <a:prstGeom prst="wedgeRectCallout">
            <a:avLst>
              <a:gd name="adj1" fmla="val -180665"/>
              <a:gd name="adj2" fmla="val 2286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Class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958348" y="3535362"/>
            <a:ext cx="2362200" cy="304800"/>
          </a:xfrm>
          <a:prstGeom prst="wedgeRectCallout">
            <a:avLst>
              <a:gd name="adj1" fmla="val -97002"/>
              <a:gd name="adj2" fmla="val 1076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Main Function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958348" y="4114800"/>
            <a:ext cx="2362200" cy="609600"/>
          </a:xfrm>
          <a:prstGeom prst="wedgeRectCallout">
            <a:avLst>
              <a:gd name="adj1" fmla="val -96378"/>
              <a:gd name="adj2" fmla="val -616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Blocks inside of blocks - Nesting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err="1" smtClean="0"/>
              <a:t>Sams</a:t>
            </a:r>
            <a:r>
              <a:rPr lang="en-US" dirty="0" smtClean="0"/>
              <a:t> Teach Yourself Java in 24 Hours</a:t>
            </a:r>
          </a:p>
          <a:p>
            <a:pPr lvl="1"/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Rogers </a:t>
            </a:r>
            <a:r>
              <a:rPr lang="en-US" dirty="0" err="1" smtClean="0"/>
              <a:t>Cadenhead</a:t>
            </a:r>
            <a:endParaRPr lang="en-US" dirty="0"/>
          </a:p>
        </p:txBody>
      </p:sp>
      <p:pic>
        <p:nvPicPr>
          <p:cNvPr id="1026" name="Picture 2" descr="http://images.pearsoned-ema.com/jpeg/large/9780672335754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26230"/>
            <a:ext cx="4041775" cy="49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Information in a Variable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1111" b="32000"/>
          <a:stretch/>
        </p:blipFill>
        <p:spPr bwMode="auto">
          <a:xfrm>
            <a:off x="457200" y="1803342"/>
            <a:ext cx="8229600" cy="376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43600" y="2418734"/>
            <a:ext cx="2362200" cy="1696066"/>
          </a:xfrm>
          <a:prstGeom prst="wedgeRectCallout">
            <a:avLst>
              <a:gd name="adj1" fmla="val -196899"/>
              <a:gd name="adj2" fmla="val 493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Variable: storage place in computer memory: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Numbers, characters, text, true/false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Can change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990600" y="4683840"/>
            <a:ext cx="2362200" cy="543234"/>
          </a:xfrm>
          <a:prstGeom prst="wedgeRectCallout">
            <a:avLst>
              <a:gd name="adj1" fmla="val -17086"/>
              <a:gd name="adj2" fmla="val -1258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Type of variable: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3429000" y="4671551"/>
            <a:ext cx="2362200" cy="543234"/>
          </a:xfrm>
          <a:prstGeom prst="wedgeRectCallout">
            <a:avLst>
              <a:gd name="adj1" fmla="val -46431"/>
              <a:gd name="adj2" fmla="val -1203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Content of variable: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Hello 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130718"/>
              <a:gd name="adj2" fmla="val -1366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Statement ends with 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the Contents of a Variable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0889" b="31778"/>
          <a:stretch/>
        </p:blipFill>
        <p:spPr bwMode="auto">
          <a:xfrm>
            <a:off x="457200" y="1788635"/>
            <a:ext cx="8229600" cy="379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136961"/>
              <a:gd name="adj2" fmla="val -1068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Print the greeting to the console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5943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Save the file: File &gt;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Fixing Errors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1111" b="32445"/>
          <a:stretch/>
        </p:blipFill>
        <p:spPr bwMode="auto">
          <a:xfrm>
            <a:off x="457200" y="1818083"/>
            <a:ext cx="8229600" cy="373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269948"/>
              <a:gd name="adj2" fmla="val -1068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Error due to missing semicolon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a Java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 &gt; Run Project, or</a:t>
            </a:r>
          </a:p>
          <a:p>
            <a:r>
              <a:rPr lang="en-US" dirty="0" smtClean="0"/>
              <a:t>Run button (green arrow), or</a:t>
            </a:r>
          </a:p>
          <a:p>
            <a:r>
              <a:rPr lang="en-US" dirty="0" smtClean="0"/>
              <a:t>F6</a:t>
            </a:r>
          </a:p>
          <a:p>
            <a:endParaRPr lang="en-US" dirty="0"/>
          </a:p>
          <a:p>
            <a:r>
              <a:rPr lang="en-US" dirty="0" smtClean="0"/>
              <a:t>Output displays in Output pane</a:t>
            </a:r>
          </a:p>
        </p:txBody>
      </p:sp>
    </p:spTree>
    <p:extLst>
      <p:ext uri="{BB962C8B-B14F-4D97-AF65-F5344CB8AC3E}">
        <p14:creationId xmlns:p14="http://schemas.microsoft.com/office/powerpoint/2010/main" val="17574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Wrote our first program</a:t>
            </a:r>
          </a:p>
          <a:p>
            <a:r>
              <a:rPr lang="en-US" dirty="0" smtClean="0"/>
              <a:t>Compile program</a:t>
            </a:r>
          </a:p>
          <a:p>
            <a:r>
              <a:rPr lang="en-US" dirty="0" smtClean="0"/>
              <a:t>Run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Chapter 3</a:t>
            </a:r>
          </a:p>
          <a:p>
            <a:pPr lvl="1"/>
            <a:r>
              <a:rPr lang="en-US" dirty="0" smtClean="0"/>
              <a:t>Visit the websites mentioned in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How Java Programs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two types of programming languages?</a:t>
            </a:r>
          </a:p>
          <a:p>
            <a:pPr lvl="1"/>
            <a:r>
              <a:rPr lang="en-US" dirty="0" smtClean="0"/>
              <a:t>Interpreted</a:t>
            </a:r>
          </a:p>
          <a:p>
            <a:pPr lvl="1"/>
            <a:r>
              <a:rPr lang="en-US" dirty="0" smtClean="0"/>
              <a:t>Compiled</a:t>
            </a:r>
          </a:p>
          <a:p>
            <a:r>
              <a:rPr lang="en-US" dirty="0" smtClean="0"/>
              <a:t>When you compile a Java program, what are you doing?</a:t>
            </a:r>
          </a:p>
          <a:p>
            <a:pPr lvl="1"/>
            <a:r>
              <a:rPr lang="en-US" dirty="0" smtClean="0"/>
              <a:t>Converting it into a form the computer can understand</a:t>
            </a:r>
          </a:p>
          <a:p>
            <a:r>
              <a:rPr lang="en-US" dirty="0" smtClean="0"/>
              <a:t>What is a variable?</a:t>
            </a:r>
          </a:p>
          <a:p>
            <a:pPr lvl="1"/>
            <a:r>
              <a:rPr lang="en-US" dirty="0" smtClean="0"/>
              <a:t>A place to store information in a program</a:t>
            </a:r>
          </a:p>
          <a:p>
            <a:r>
              <a:rPr lang="en-US" dirty="0" smtClean="0"/>
              <a:t>What is the process of fixing errors called?</a:t>
            </a:r>
          </a:p>
          <a:p>
            <a:pPr lvl="1"/>
            <a:r>
              <a:rPr lang="en-US" dirty="0" smtClean="0"/>
              <a:t>Debugging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00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6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Java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Programs that run on your computer</a:t>
            </a:r>
          </a:p>
          <a:p>
            <a:r>
              <a:rPr lang="en-US" dirty="0" smtClean="0"/>
              <a:t>Applets</a:t>
            </a:r>
          </a:p>
          <a:p>
            <a:pPr lvl="1"/>
            <a:r>
              <a:rPr lang="en-US" dirty="0" smtClean="0"/>
              <a:t>Programs that run on a web page</a:t>
            </a:r>
          </a:p>
        </p:txBody>
      </p:sp>
    </p:spTree>
    <p:extLst>
      <p:ext uri="{BB962C8B-B14F-4D97-AF65-F5344CB8AC3E}">
        <p14:creationId xmlns:p14="http://schemas.microsoft.com/office/powerpoint/2010/main" val="7342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Becoming a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HelloWorld</a:t>
            </a:r>
            <a:r>
              <a:rPr lang="en-US" dirty="0" smtClean="0"/>
              <a:t> was our first application</a:t>
            </a:r>
          </a:p>
          <a:p>
            <a:r>
              <a:rPr lang="en-US" dirty="0" smtClean="0"/>
              <a:t>New application: Root </a:t>
            </a:r>
          </a:p>
          <a:p>
            <a:pPr lvl="1"/>
            <a:r>
              <a:rPr lang="en-US" dirty="0" smtClean="0"/>
              <a:t>Will compute the square root of a number</a:t>
            </a:r>
          </a:p>
          <a:p>
            <a:pPr lvl="1"/>
            <a:r>
              <a:rPr lang="en-US" dirty="0" smtClean="0"/>
              <a:t>File &gt; New File…</a:t>
            </a:r>
          </a:p>
          <a:p>
            <a:pPr lvl="1"/>
            <a:r>
              <a:rPr lang="en-US" dirty="0" smtClean="0"/>
              <a:t>Category: Java</a:t>
            </a:r>
          </a:p>
          <a:p>
            <a:pPr lvl="1"/>
            <a:r>
              <a:rPr lang="en-US" dirty="0" smtClean="0"/>
              <a:t>Type: Empty Java File</a:t>
            </a:r>
          </a:p>
          <a:p>
            <a:pPr lvl="1"/>
            <a:r>
              <a:rPr lang="en-US" dirty="0" smtClean="0"/>
              <a:t>Next</a:t>
            </a:r>
          </a:p>
          <a:p>
            <a:pPr lvl="1"/>
            <a:r>
              <a:rPr lang="en-US" dirty="0" smtClean="0"/>
              <a:t>Class Name: Root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8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90663"/>
            <a:ext cx="84772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762000" y="4401162"/>
            <a:ext cx="2667000" cy="543234"/>
          </a:xfrm>
          <a:prstGeom prst="wedgeRectCallout">
            <a:avLst>
              <a:gd name="adj1" fmla="val -18591"/>
              <a:gd name="adj2" fmla="val -3441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Type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(integer) = whole numbers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581400" y="4401162"/>
            <a:ext cx="2667000" cy="543234"/>
          </a:xfrm>
          <a:prstGeom prst="wedgeRectCallout">
            <a:avLst>
              <a:gd name="adj1" fmla="val -106591"/>
              <a:gd name="adj2" fmla="val -3413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Variable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715000" y="3657600"/>
            <a:ext cx="2667000" cy="543234"/>
          </a:xfrm>
          <a:prstGeom prst="wedgeRectCallout">
            <a:avLst>
              <a:gd name="adj1" fmla="val -159734"/>
              <a:gd name="adj2" fmla="val -2179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Initialized to 225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90663"/>
            <a:ext cx="84772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5638800" y="2133600"/>
            <a:ext cx="2667000" cy="543234"/>
          </a:xfrm>
          <a:prstGeom prst="wedgeRectCallout">
            <a:avLst>
              <a:gd name="adj1" fmla="val -175589"/>
              <a:gd name="adj2" fmla="val 766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Normal print command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638800" y="2880848"/>
            <a:ext cx="2667000" cy="543234"/>
          </a:xfrm>
          <a:prstGeom prst="wedgeRectCallout">
            <a:avLst>
              <a:gd name="adj1" fmla="val -80600"/>
              <a:gd name="adj2" fmla="val -427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Concatenation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638800" y="3581400"/>
            <a:ext cx="2667000" cy="543234"/>
          </a:xfrm>
          <a:prstGeom prst="wedgeRectCallout">
            <a:avLst>
              <a:gd name="adj1" fmla="val -129319"/>
              <a:gd name="adj2" fmla="val -1419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Prints contents of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3276600" y="4277034"/>
            <a:ext cx="5029200" cy="543234"/>
          </a:xfrm>
          <a:prstGeom prst="wedgeRectCallout">
            <a:avLst>
              <a:gd name="adj1" fmla="val -40674"/>
              <a:gd name="adj2" fmla="val -1907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Compute square root of number AND print 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up Java so that it can be run from the command line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java to your path</a:t>
            </a:r>
          </a:p>
          <a:p>
            <a:pPr lvl="2"/>
            <a:r>
              <a:rPr lang="en-US" dirty="0"/>
              <a:t>Open Windows Explorer</a:t>
            </a:r>
          </a:p>
          <a:p>
            <a:pPr lvl="3"/>
            <a:r>
              <a:rPr lang="en-US" dirty="0"/>
              <a:t>Go to </a:t>
            </a:r>
            <a:endParaRPr lang="en-US" dirty="0" smtClean="0"/>
          </a:p>
          <a:p>
            <a:pPr lvl="4"/>
            <a:r>
              <a:rPr lang="en-US" dirty="0" smtClean="0"/>
              <a:t>C</a:t>
            </a:r>
            <a:r>
              <a:rPr lang="en-US" dirty="0"/>
              <a:t>:\Program </a:t>
            </a:r>
            <a:r>
              <a:rPr lang="en-US" dirty="0" smtClean="0"/>
              <a:t>Files\Java\jdk1.7.0_21\bin, or</a:t>
            </a:r>
          </a:p>
          <a:p>
            <a:pPr lvl="4"/>
            <a:r>
              <a:rPr lang="en-US" dirty="0" smtClean="0"/>
              <a:t>C</a:t>
            </a:r>
            <a:r>
              <a:rPr lang="en-US" dirty="0"/>
              <a:t>:\Program Files(x86)Java\jdk1.7.0_21\bin</a:t>
            </a:r>
          </a:p>
          <a:p>
            <a:pPr lvl="3"/>
            <a:r>
              <a:rPr lang="en-US" dirty="0" smtClean="0"/>
              <a:t>Right-Click on “Computer” -&gt; Select Properties</a:t>
            </a:r>
          </a:p>
          <a:p>
            <a:pPr lvl="3"/>
            <a:r>
              <a:rPr lang="en-US" dirty="0" smtClean="0"/>
              <a:t>Click Advanced System Settings</a:t>
            </a:r>
          </a:p>
          <a:p>
            <a:pPr lvl="4"/>
            <a:r>
              <a:rPr lang="en-US" dirty="0" smtClean="0"/>
              <a:t>Click Environment Variables</a:t>
            </a:r>
          </a:p>
          <a:p>
            <a:pPr lvl="5"/>
            <a:r>
              <a:rPr lang="en-US" dirty="0" smtClean="0"/>
              <a:t>Under User Variables, Click New…</a:t>
            </a:r>
          </a:p>
          <a:p>
            <a:pPr lvl="6"/>
            <a:r>
              <a:rPr lang="en-US" dirty="0" smtClean="0"/>
              <a:t>Variable Name: PATH</a:t>
            </a:r>
          </a:p>
          <a:p>
            <a:pPr lvl="6"/>
            <a:r>
              <a:rPr lang="en-US" dirty="0" smtClean="0"/>
              <a:t>Variable Value: </a:t>
            </a:r>
            <a:r>
              <a:rPr lang="en-US" dirty="0"/>
              <a:t>C:\Program </a:t>
            </a:r>
            <a:r>
              <a:rPr lang="en-US" dirty="0" smtClean="0"/>
              <a:t>Files\Java\jdk1.7.0_21\bin;%PATH%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Java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</a:t>
            </a:r>
            <a:r>
              <a:rPr lang="en-US" dirty="0"/>
              <a:t>command tool: </a:t>
            </a:r>
          </a:p>
          <a:p>
            <a:pPr lvl="1"/>
            <a:r>
              <a:rPr lang="en-US" dirty="0"/>
              <a:t>Windows 7: Start &gt; Run… &gt; Type “</a:t>
            </a:r>
            <a:r>
              <a:rPr lang="en-US" dirty="0" err="1" smtClean="0"/>
              <a:t>cmd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/>
              <a:t>Windows 8: Start Screen &gt; All Apps &gt; Windows System &gt; Command Prompt</a:t>
            </a:r>
          </a:p>
          <a:p>
            <a:r>
              <a:rPr lang="en-US" dirty="0"/>
              <a:t>Type: </a:t>
            </a:r>
            <a:endParaRPr lang="en-US" dirty="0" smtClean="0"/>
          </a:p>
          <a:p>
            <a:pPr lvl="1"/>
            <a:r>
              <a:rPr lang="en-US" dirty="0" smtClean="0"/>
              <a:t>cd </a:t>
            </a:r>
            <a:r>
              <a:rPr lang="en-US" dirty="0"/>
              <a:t>c:\</a:t>
            </a:r>
            <a:r>
              <a:rPr lang="en-US" dirty="0" smtClean="0"/>
              <a:t>Users\XXX\Documents\NetBeansProjects\Examples\build\classes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HelloWorld</a:t>
            </a:r>
            <a:endParaRPr lang="en-US" dirty="0"/>
          </a:p>
          <a:p>
            <a:r>
              <a:rPr lang="en-US" dirty="0"/>
              <a:t>This is what </a:t>
            </a:r>
            <a:r>
              <a:rPr lang="en-US" dirty="0" err="1"/>
              <a:t>Netbeans</a:t>
            </a:r>
            <a:r>
              <a:rPr lang="en-US" dirty="0"/>
              <a:t> is doing when we hit </a:t>
            </a:r>
            <a:r>
              <a:rPr lang="en-US" dirty="0" smtClean="0"/>
              <a:t>run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dirty="0"/>
              <a:t>We can add arguments</a:t>
            </a:r>
          </a:p>
          <a:p>
            <a:pPr lvl="1"/>
            <a:r>
              <a:rPr lang="en-US" dirty="0"/>
              <a:t>java </a:t>
            </a:r>
            <a:r>
              <a:rPr lang="en-US" dirty="0" err="1"/>
              <a:t>TextDisplayer</a:t>
            </a:r>
            <a:r>
              <a:rPr lang="en-US" dirty="0"/>
              <a:t> readme.txt /p “Page Title”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Java From the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New application: </a:t>
            </a:r>
            <a:r>
              <a:rPr lang="en-US" dirty="0" err="1" smtClean="0"/>
              <a:t>BlankFiller</a:t>
            </a:r>
            <a:endParaRPr lang="en-US" dirty="0"/>
          </a:p>
          <a:p>
            <a:pPr lvl="1"/>
            <a:r>
              <a:rPr lang="en-US" dirty="0"/>
              <a:t>Will </a:t>
            </a:r>
            <a:r>
              <a:rPr lang="en-US" dirty="0" smtClean="0"/>
              <a:t>use command line arguments to fill in the blanks in a sentence</a:t>
            </a:r>
            <a:endParaRPr lang="en-US" dirty="0"/>
          </a:p>
          <a:p>
            <a:pPr lvl="1"/>
            <a:r>
              <a:rPr lang="en-US" dirty="0"/>
              <a:t>File &gt; New File…</a:t>
            </a:r>
          </a:p>
          <a:p>
            <a:pPr lvl="1"/>
            <a:r>
              <a:rPr lang="en-US" dirty="0"/>
              <a:t>Category: Java</a:t>
            </a:r>
          </a:p>
          <a:p>
            <a:pPr lvl="1"/>
            <a:r>
              <a:rPr lang="en-US" dirty="0"/>
              <a:t>Type: Empty Java File</a:t>
            </a:r>
          </a:p>
          <a:p>
            <a:pPr lvl="1"/>
            <a:r>
              <a:rPr lang="en-US" dirty="0"/>
              <a:t>Next</a:t>
            </a:r>
          </a:p>
          <a:p>
            <a:pPr lvl="1"/>
            <a:r>
              <a:rPr lang="en-US" dirty="0"/>
              <a:t>Class Name: </a:t>
            </a:r>
            <a:r>
              <a:rPr lang="en-US" dirty="0" err="1" smtClean="0"/>
              <a:t>BlankFiller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85900"/>
            <a:ext cx="8496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4800600" y="1600200"/>
            <a:ext cx="3810000" cy="543234"/>
          </a:xfrm>
          <a:prstGeom prst="wedgeRectCallout">
            <a:avLst>
              <a:gd name="adj1" fmla="val -82269"/>
              <a:gd name="adj2" fmla="val 847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Array: 0 to N of the same type of thing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62000" y="3427772"/>
            <a:ext cx="3048000" cy="543234"/>
          </a:xfrm>
          <a:prstGeom prst="wedgeRectCallout">
            <a:avLst>
              <a:gd name="adj1" fmla="val 70441"/>
              <a:gd name="adj2" fmla="val -162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Arrays always start from 0 – i.e. 0 is the first item in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334000" y="3406881"/>
            <a:ext cx="3048000" cy="543234"/>
          </a:xfrm>
          <a:prstGeom prst="wedgeRectCallout">
            <a:avLst>
              <a:gd name="adj1" fmla="val -29720"/>
              <a:gd name="adj2" fmla="val -162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Next </a:t>
            </a:r>
            <a:r>
              <a:rPr lang="en-US" dirty="0" err="1" smtClean="0">
                <a:solidFill>
                  <a:schemeClr val="tx1"/>
                </a:solidFill>
              </a:rPr>
              <a:t>arg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590800" y="4022888"/>
            <a:ext cx="3048000" cy="543234"/>
          </a:xfrm>
          <a:prstGeom prst="wedgeRectCallout">
            <a:avLst>
              <a:gd name="adj1" fmla="val 38506"/>
              <a:gd name="adj2" fmla="val -2328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Next </a:t>
            </a:r>
            <a:r>
              <a:rPr lang="en-US" dirty="0" err="1" smtClean="0">
                <a:solidFill>
                  <a:schemeClr val="tx1"/>
                </a:solidFill>
              </a:rPr>
              <a:t>arg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 </a:t>
            </a:r>
            <a:r>
              <a:rPr lang="en-US" dirty="0" err="1" smtClean="0"/>
              <a:t>BlankFiller</a:t>
            </a:r>
            <a:r>
              <a:rPr lang="en-US" dirty="0" smtClean="0"/>
              <a:t> from command line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cd to path, java </a:t>
            </a:r>
            <a:r>
              <a:rPr lang="en-US" dirty="0" err="1" smtClean="0"/>
              <a:t>BlankFiller</a:t>
            </a:r>
            <a:r>
              <a:rPr lang="en-US" dirty="0" smtClean="0"/>
              <a:t> crazy red happy</a:t>
            </a:r>
          </a:p>
          <a:p>
            <a:r>
              <a:rPr lang="en-US" dirty="0" smtClean="0"/>
              <a:t>Run from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lvl="1"/>
            <a:r>
              <a:rPr lang="en-US" dirty="0" smtClean="0"/>
              <a:t>Run &gt; Set Project Configuration &gt; Customize…</a:t>
            </a:r>
          </a:p>
          <a:p>
            <a:pPr lvl="1"/>
            <a:r>
              <a:rPr lang="en-US" dirty="0" smtClean="0"/>
              <a:t>Main Class: </a:t>
            </a:r>
            <a:r>
              <a:rPr lang="en-US" dirty="0" err="1" smtClean="0"/>
              <a:t>BlankFiller</a:t>
            </a:r>
            <a:r>
              <a:rPr lang="en-US" dirty="0" smtClean="0"/>
              <a:t>,  Arguments: quick brown lazy (choose 3 adjectives) OK</a:t>
            </a:r>
          </a:p>
          <a:p>
            <a:pPr lvl="1"/>
            <a:r>
              <a:rPr lang="en-US" dirty="0" smtClean="0"/>
              <a:t>Run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623060"/>
            <a:ext cx="5829300" cy="294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00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2034"/>
            <a:ext cx="8229600" cy="463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800600" y="1447800"/>
            <a:ext cx="3810000" cy="685800"/>
          </a:xfrm>
          <a:prstGeom prst="wedgeRectCallout">
            <a:avLst>
              <a:gd name="adj1" fmla="val -89624"/>
              <a:gd name="adj2" fmla="val 547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extends – inheritance – gets properties of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800600" y="2271866"/>
            <a:ext cx="3810000" cy="342900"/>
          </a:xfrm>
          <a:prstGeom prst="wedgeRectCallout">
            <a:avLst>
              <a:gd name="adj1" fmla="val -120592"/>
              <a:gd name="adj2" fmla="val 311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Member of class Root Applet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800600" y="2743200"/>
            <a:ext cx="3810000" cy="562897"/>
          </a:xfrm>
          <a:prstGeom prst="wedgeRectCallout">
            <a:avLst>
              <a:gd name="adj1" fmla="val -105883"/>
              <a:gd name="adj2" fmla="val -242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init</a:t>
            </a:r>
            <a:r>
              <a:rPr lang="en-US" dirty="0" smtClean="0">
                <a:solidFill>
                  <a:schemeClr val="tx1"/>
                </a:solidFill>
              </a:rPr>
              <a:t>() – inherited from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always calls this on startup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832987" y="3429000"/>
            <a:ext cx="2743200" cy="1157750"/>
          </a:xfrm>
          <a:prstGeom prst="wedgeRectCallout">
            <a:avLst>
              <a:gd name="adj1" fmla="val -123237"/>
              <a:gd name="adj2" fmla="val -266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paint() – inherited from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calls this every time the screen is painted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2034"/>
            <a:ext cx="8229600" cy="463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762000" y="1600200"/>
            <a:ext cx="3810000" cy="685800"/>
          </a:xfrm>
          <a:prstGeom prst="wedgeRectCallout">
            <a:avLst>
              <a:gd name="adj1" fmla="val 15279"/>
              <a:gd name="adj2" fmla="val 2526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Graphics screen – tells paint where to draw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763729" y="1600200"/>
            <a:ext cx="3810000" cy="685800"/>
          </a:xfrm>
          <a:prstGeom prst="wedgeRectCallout">
            <a:avLst>
              <a:gd name="adj1" fmla="val -43173"/>
              <a:gd name="adj2" fmla="val 2999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drawString</a:t>
            </a:r>
            <a:r>
              <a:rPr lang="en-US" dirty="0" smtClean="0">
                <a:solidFill>
                  <a:schemeClr val="tx1"/>
                </a:solidFill>
              </a:rPr>
              <a:t> – draws a sting on the 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557252" y="4419600"/>
            <a:ext cx="1233948" cy="342900"/>
          </a:xfrm>
          <a:prstGeom prst="wedgeRectCallout">
            <a:avLst>
              <a:gd name="adj1" fmla="val -163476"/>
              <a:gd name="adj2" fmla="val -592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X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557252" y="4876800"/>
            <a:ext cx="1219200" cy="342900"/>
          </a:xfrm>
          <a:prstGeom prst="wedgeRectCallout">
            <a:avLst>
              <a:gd name="adj1" fmla="val -163464"/>
              <a:gd name="adj2" fmla="val -14522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position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6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Programming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Programming languages work like spoken language </a:t>
            </a:r>
          </a:p>
          <a:p>
            <a:r>
              <a:rPr lang="en-US" dirty="0" smtClean="0"/>
              <a:t>Gives humans a way to tell a computer what to 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6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619" y="1624012"/>
            <a:ext cx="6100763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76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6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76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76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76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76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76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76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76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76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52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752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752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52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752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52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752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52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52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752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28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28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28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828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828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828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828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828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828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828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05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05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905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05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905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905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905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905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905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905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981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81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81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981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981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981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981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981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981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981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57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57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057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057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057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057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057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057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057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133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133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133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133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133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133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133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133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133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133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209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209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209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209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209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209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209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209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209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209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286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286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286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286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286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286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286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286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286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286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362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362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362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362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362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362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362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362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362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362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438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438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2438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438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438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438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438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438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438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438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514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514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514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514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514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514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514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514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514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514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590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590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590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590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590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590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590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590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590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2590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667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667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667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667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667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667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667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2667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2667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667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743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743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2743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743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2743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2743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743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743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2743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743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2819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2819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2819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2819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2819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2819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2819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2819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2819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2819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2895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2895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2895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2895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2895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2895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2895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2895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2895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2895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2971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2971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2971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2971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2971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2971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2971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2971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2971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2971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048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048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3048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3048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3048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3048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048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048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3048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048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3124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3124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3124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3124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3124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3124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3124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3124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3124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3124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3200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3200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3200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3200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3200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3200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3200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3200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3200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3200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3276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3276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3276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3276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3276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3276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3276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3276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3276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3276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3352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3352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3352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3352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3352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3352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3352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3352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3352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3352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3429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3429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3429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3429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429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3429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429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3429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3429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3429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3505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3505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3505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3505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505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505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3505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3505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3505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3505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3581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3581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3581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3581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3581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3581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3581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3581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3581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3581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3657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3657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3657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3657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3657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3657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3657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3657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3657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3657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733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733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3733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3733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3733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3733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3733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3733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3733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733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3810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3810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3810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3810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3810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3810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3810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3810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3810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3810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3886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3886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3886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3886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>
            <a:off x="3886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3886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3886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3886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3886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3886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3962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>
            <a:off x="3962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3962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3962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3962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3962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3962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3962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3962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3962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4038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4038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4038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4038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4038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4038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4038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4038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4038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4038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181100" y="2438400"/>
            <a:ext cx="495300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flipV="1">
            <a:off x="1193679" y="3200400"/>
            <a:ext cx="495300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/>
          <p:cNvCxnSpPr/>
          <p:nvPr/>
        </p:nvCxnSpPr>
        <p:spPr>
          <a:xfrm>
            <a:off x="1676400" y="15240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/>
          <p:cNvCxnSpPr/>
          <p:nvPr/>
        </p:nvCxnSpPr>
        <p:spPr>
          <a:xfrm>
            <a:off x="1752600" y="1524000"/>
            <a:ext cx="0" cy="91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TextBox 2056"/>
          <p:cNvSpPr txBox="1"/>
          <p:nvPr/>
        </p:nvSpPr>
        <p:spPr>
          <a:xfrm>
            <a:off x="1389142" y="12616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31" name="TextBox 730"/>
          <p:cNvSpPr txBox="1"/>
          <p:nvPr/>
        </p:nvSpPr>
        <p:spPr>
          <a:xfrm>
            <a:off x="1770142" y="12616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732" name="TextBox 731"/>
          <p:cNvSpPr txBox="1"/>
          <p:nvPr/>
        </p:nvSpPr>
        <p:spPr>
          <a:xfrm>
            <a:off x="1066800" y="20998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33" name="TextBox 732"/>
          <p:cNvSpPr txBox="1"/>
          <p:nvPr/>
        </p:nvSpPr>
        <p:spPr>
          <a:xfrm>
            <a:off x="981750" y="3200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734" name="TextBox 733"/>
          <p:cNvSpPr txBox="1"/>
          <p:nvPr/>
        </p:nvSpPr>
        <p:spPr>
          <a:xfrm>
            <a:off x="2336124" y="1126123"/>
            <a:ext cx="105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 Position</a:t>
            </a:r>
            <a:endParaRPr lang="en-US" sz="1600" dirty="0"/>
          </a:p>
        </p:txBody>
      </p:sp>
      <p:sp>
        <p:nvSpPr>
          <p:cNvPr id="735" name="TextBox 734"/>
          <p:cNvSpPr txBox="1"/>
          <p:nvPr/>
        </p:nvSpPr>
        <p:spPr>
          <a:xfrm rot="5400000">
            <a:off x="186510" y="2667356"/>
            <a:ext cx="1032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dirty="0" smtClean="0"/>
              <a:t> Position</a:t>
            </a:r>
            <a:endParaRPr lang="en-US" sz="1600" dirty="0"/>
          </a:p>
        </p:txBody>
      </p:sp>
      <p:cxnSp>
        <p:nvCxnSpPr>
          <p:cNvPr id="2059" name="Straight Arrow Connector 2058"/>
          <p:cNvCxnSpPr/>
          <p:nvPr/>
        </p:nvCxnSpPr>
        <p:spPr>
          <a:xfrm>
            <a:off x="2247900" y="1464677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/>
          <p:cNvCxnSpPr/>
          <p:nvPr/>
        </p:nvCxnSpPr>
        <p:spPr>
          <a:xfrm>
            <a:off x="849304" y="2269123"/>
            <a:ext cx="0" cy="1100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Hint: Changing a String to an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can’t to math on a String</a:t>
            </a:r>
          </a:p>
          <a:p>
            <a:r>
              <a:rPr lang="en-US" dirty="0" smtClean="0"/>
              <a:t>You need to change the String to an </a:t>
            </a:r>
            <a:r>
              <a:rPr lang="en-US" dirty="0" err="1" smtClean="0"/>
              <a:t>int</a:t>
            </a:r>
            <a:endParaRPr lang="en-US" dirty="0"/>
          </a:p>
          <a:p>
            <a:pPr lvl="1"/>
            <a:r>
              <a:rPr lang="en-US" dirty="0" err="1" smtClean="0"/>
              <a:t>Integer.decode</a:t>
            </a:r>
            <a:r>
              <a:rPr lang="en-US" dirty="0" smtClean="0"/>
              <a:t>() will do the trick</a:t>
            </a:r>
          </a:p>
          <a:p>
            <a:pPr lvl="1"/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16" y="2728106"/>
            <a:ext cx="6684169" cy="95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84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Autofit/>
          </a:bodyPr>
          <a:lstStyle/>
          <a:p>
            <a:r>
              <a:rPr lang="en-US" sz="1800" dirty="0" smtClean="0"/>
              <a:t>Go to </a:t>
            </a:r>
            <a:r>
              <a:rPr lang="en-US" sz="1800" dirty="0" smtClean="0">
                <a:hlinkClick r:id="rId2"/>
              </a:rPr>
              <a:t>http://github.com</a:t>
            </a:r>
            <a:endParaRPr lang="en-US" sz="1800" dirty="0" smtClean="0"/>
          </a:p>
          <a:p>
            <a:pPr lvl="1"/>
            <a:r>
              <a:rPr lang="en-US" sz="1800" dirty="0" smtClean="0"/>
              <a:t>Create an account (free)</a:t>
            </a:r>
          </a:p>
          <a:p>
            <a:pPr lvl="2"/>
            <a:r>
              <a:rPr lang="en-US" sz="1600" dirty="0" smtClean="0"/>
              <a:t>Create a user name</a:t>
            </a:r>
          </a:p>
          <a:p>
            <a:pPr lvl="2"/>
            <a:r>
              <a:rPr lang="en-US" sz="1600" dirty="0" smtClean="0"/>
              <a:t>Enter your email (ask if you can use your parents)</a:t>
            </a:r>
          </a:p>
          <a:p>
            <a:pPr lvl="2"/>
            <a:r>
              <a:rPr lang="en-US" sz="1600" dirty="0" smtClean="0"/>
              <a:t>Create a password you can remember</a:t>
            </a:r>
          </a:p>
          <a:p>
            <a:pPr lvl="2"/>
            <a:r>
              <a:rPr lang="en-US" sz="1600" dirty="0" smtClean="0"/>
              <a:t>Click “Sign up for free”</a:t>
            </a:r>
          </a:p>
          <a:p>
            <a:pPr lvl="1"/>
            <a:r>
              <a:rPr lang="en-US" sz="1800" dirty="0" smtClean="0"/>
              <a:t>Setup </a:t>
            </a:r>
            <a:r>
              <a:rPr lang="en-US" sz="1800" dirty="0" err="1" smtClean="0"/>
              <a:t>GitHub</a:t>
            </a:r>
            <a:endParaRPr lang="en-US" sz="1800" dirty="0" smtClean="0"/>
          </a:p>
          <a:p>
            <a:pPr lvl="2"/>
            <a:r>
              <a:rPr lang="en-US" sz="1600" dirty="0" smtClean="0"/>
              <a:t>Click on “Set Up </a:t>
            </a:r>
            <a:r>
              <a:rPr lang="en-US" sz="1600" dirty="0" err="1" smtClean="0"/>
              <a:t>Git</a:t>
            </a:r>
            <a:r>
              <a:rPr lang="en-US" sz="1600" dirty="0" smtClean="0"/>
              <a:t>”</a:t>
            </a:r>
          </a:p>
          <a:p>
            <a:pPr lvl="2"/>
            <a:r>
              <a:rPr lang="en-US" sz="1600" dirty="0" smtClean="0"/>
              <a:t>Click on “Download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for Windows”</a:t>
            </a:r>
          </a:p>
          <a:p>
            <a:pPr lvl="2"/>
            <a:r>
              <a:rPr lang="en-US" sz="1600" dirty="0" smtClean="0"/>
              <a:t>In the download popup, click “Run” </a:t>
            </a:r>
          </a:p>
          <a:p>
            <a:pPr lvl="2"/>
            <a:r>
              <a:rPr lang="en-US" sz="1600" dirty="0" smtClean="0"/>
              <a:t>In the security warning popup, click “Install” and wait for the download to complete</a:t>
            </a:r>
          </a:p>
          <a:p>
            <a:pPr lvl="2"/>
            <a:r>
              <a:rPr lang="en-US" sz="1600" dirty="0" err="1" smtClean="0"/>
              <a:t>GitHub</a:t>
            </a:r>
            <a:r>
              <a:rPr lang="en-US" sz="1600" dirty="0" smtClean="0"/>
              <a:t> tool launches automatically</a:t>
            </a:r>
          </a:p>
          <a:p>
            <a:r>
              <a:rPr lang="en-US" sz="1800" dirty="0" smtClean="0"/>
              <a:t>Run the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windows tool</a:t>
            </a:r>
          </a:p>
          <a:p>
            <a:pPr lvl="1"/>
            <a:r>
              <a:rPr lang="en-US" sz="1800" dirty="0" smtClean="0"/>
              <a:t>Sign in using your new username and password</a:t>
            </a:r>
          </a:p>
          <a:p>
            <a:pPr lvl="1"/>
            <a:r>
              <a:rPr lang="en-US" sz="1800" dirty="0" smtClean="0"/>
              <a:t>On the configure page, enter your first and last name and email address</a:t>
            </a:r>
          </a:p>
          <a:p>
            <a:endParaRPr lang="en-US" sz="1800" dirty="0" smtClean="0"/>
          </a:p>
          <a:p>
            <a:r>
              <a:rPr lang="en-US" sz="1800" dirty="0" smtClean="0"/>
              <a:t>In Internet Explorer, </a:t>
            </a:r>
            <a:r>
              <a:rPr lang="en-US" sz="1800" dirty="0"/>
              <a:t>g</a:t>
            </a:r>
            <a:r>
              <a:rPr lang="en-US" sz="1800" dirty="0" smtClean="0"/>
              <a:t>o to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github.com/bcraig108/JavaClass_2013_Summer</a:t>
            </a:r>
            <a:endParaRPr lang="en-US" sz="1800" dirty="0" smtClean="0"/>
          </a:p>
          <a:p>
            <a:pPr lvl="1"/>
            <a:r>
              <a:rPr lang="en-US" sz="1900" dirty="0" smtClean="0"/>
              <a:t>Click Fork</a:t>
            </a:r>
          </a:p>
          <a:p>
            <a:pPr lvl="1"/>
            <a:r>
              <a:rPr lang="en-US" sz="1900" dirty="0" smtClean="0"/>
              <a:t>Click Clone in Windows</a:t>
            </a:r>
          </a:p>
          <a:p>
            <a:pPr lvl="2"/>
            <a:r>
              <a:rPr lang="en-US" sz="1600" dirty="0" smtClean="0"/>
              <a:t>You can view these slides, and examples</a:t>
            </a:r>
          </a:p>
          <a:p>
            <a:pPr lvl="2"/>
            <a:r>
              <a:rPr lang="en-US" sz="1600" dirty="0" smtClean="0"/>
              <a:t>You can upload your homework</a:t>
            </a:r>
          </a:p>
          <a:p>
            <a:pPr lvl="2"/>
            <a:r>
              <a:rPr lang="en-US" sz="1600" dirty="0" smtClean="0"/>
              <a:t>I will post homework solutions</a:t>
            </a:r>
          </a:p>
        </p:txBody>
      </p:sp>
    </p:spTree>
    <p:extLst>
      <p:ext uri="{BB962C8B-B14F-4D97-AF65-F5344CB8AC3E}">
        <p14:creationId xmlns:p14="http://schemas.microsoft.com/office/powerpoint/2010/main" val="21254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Java Application</a:t>
            </a:r>
            <a:r>
              <a:rPr lang="en-US" dirty="0"/>
              <a:t> </a:t>
            </a:r>
            <a:r>
              <a:rPr lang="en-US" dirty="0" smtClean="0"/>
              <a:t>that computes square roots</a:t>
            </a:r>
          </a:p>
          <a:p>
            <a:r>
              <a:rPr lang="en-US" dirty="0" smtClean="0"/>
              <a:t>Created Java Application that uses arguments</a:t>
            </a:r>
          </a:p>
          <a:p>
            <a:r>
              <a:rPr lang="en-US" dirty="0" smtClean="0"/>
              <a:t>Created </a:t>
            </a:r>
            <a:r>
              <a:rPr lang="en-US" smtClean="0"/>
              <a:t>Java Applet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15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03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Project: “</a:t>
            </a:r>
            <a:r>
              <a:rPr lang="en-US" dirty="0" err="1" smtClean="0"/>
              <a:t>Homework_yourname</a:t>
            </a:r>
            <a:r>
              <a:rPr lang="en-US" dirty="0" smtClean="0"/>
              <a:t>” </a:t>
            </a:r>
            <a:r>
              <a:rPr lang="en-US" dirty="0"/>
              <a:t>in C:\</a:t>
            </a:r>
            <a:r>
              <a:rPr lang="en-US" dirty="0" smtClean="0"/>
              <a:t>Users\&lt;UserName&gt;\Documents\GitHub\JavaClass_2013_Summer</a:t>
            </a:r>
          </a:p>
          <a:p>
            <a:pPr lvl="1"/>
            <a:r>
              <a:rPr lang="en-US" dirty="0" smtClean="0"/>
              <a:t>In the </a:t>
            </a:r>
            <a:r>
              <a:rPr lang="en-US" dirty="0" err="1" smtClean="0"/>
              <a:t>Homework_yourname</a:t>
            </a:r>
            <a:r>
              <a:rPr lang="en-US" dirty="0"/>
              <a:t> </a:t>
            </a:r>
            <a:r>
              <a:rPr lang="en-US" dirty="0" smtClean="0"/>
              <a:t>project, using the Root application as a guide, create a </a:t>
            </a:r>
            <a:r>
              <a:rPr lang="en-US" dirty="0" err="1" smtClean="0"/>
              <a:t>NewRoot</a:t>
            </a:r>
            <a:r>
              <a:rPr lang="en-US" dirty="0" smtClean="0"/>
              <a:t> application that can display the square root of 625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Homework_yourname</a:t>
            </a:r>
            <a:r>
              <a:rPr lang="en-US" dirty="0"/>
              <a:t> project, using the </a:t>
            </a:r>
            <a:r>
              <a:rPr lang="en-US" dirty="0" smtClean="0"/>
              <a:t>Root application as a guide, create an </a:t>
            </a:r>
            <a:r>
              <a:rPr lang="en-US" dirty="0" err="1" smtClean="0"/>
              <a:t>ArgRoot</a:t>
            </a:r>
            <a:r>
              <a:rPr lang="en-US" dirty="0" smtClean="0"/>
              <a:t> application that can display the square root of the number provided as an argument</a:t>
            </a:r>
          </a:p>
          <a:p>
            <a:pPr lvl="1"/>
            <a:r>
              <a:rPr lang="en-US" dirty="0" smtClean="0"/>
              <a:t>Upload the new project to </a:t>
            </a:r>
            <a:r>
              <a:rPr lang="en-US" dirty="0" err="1" smtClean="0"/>
              <a:t>GitHub</a:t>
            </a:r>
            <a:r>
              <a:rPr lang="en-US" dirty="0" smtClean="0"/>
              <a:t> (sync)</a:t>
            </a:r>
          </a:p>
        </p:txBody>
      </p:sp>
    </p:spTree>
    <p:extLst>
      <p:ext uri="{BB962C8B-B14F-4D97-AF65-F5344CB8AC3E}">
        <p14:creationId xmlns:p14="http://schemas.microsoft.com/office/powerpoint/2010/main" val="20264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5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Storing and Changing Information in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two types of java programs?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Applets</a:t>
            </a:r>
          </a:p>
          <a:p>
            <a:r>
              <a:rPr lang="en-US" dirty="0" smtClean="0"/>
              <a:t>How do you run java applications?</a:t>
            </a:r>
          </a:p>
          <a:p>
            <a:pPr lvl="1"/>
            <a:r>
              <a:rPr lang="en-US" dirty="0" smtClean="0"/>
              <a:t>Command line: java </a:t>
            </a:r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dirty="0" err="1" smtClean="0"/>
              <a:t>arga</a:t>
            </a:r>
            <a:r>
              <a:rPr lang="en-US" dirty="0" smtClean="0"/>
              <a:t> </a:t>
            </a:r>
            <a:r>
              <a:rPr lang="en-US" dirty="0" err="1" smtClean="0"/>
              <a:t>argb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endParaRPr lang="en-US" dirty="0" smtClean="0"/>
          </a:p>
          <a:p>
            <a:pPr lvl="1"/>
            <a:r>
              <a:rPr lang="en-US" dirty="0" err="1" smtClean="0"/>
              <a:t>Netbeans</a:t>
            </a:r>
            <a:r>
              <a:rPr lang="en-US" dirty="0" smtClean="0"/>
              <a:t>: Run File</a:t>
            </a:r>
          </a:p>
          <a:p>
            <a:r>
              <a:rPr lang="en-US" dirty="0" smtClean="0"/>
              <a:t>How do you run java applets?</a:t>
            </a:r>
          </a:p>
          <a:p>
            <a:pPr lvl="1"/>
            <a:r>
              <a:rPr lang="en-US" dirty="0" smtClean="0"/>
              <a:t>Web Browser</a:t>
            </a:r>
          </a:p>
          <a:p>
            <a:pPr lvl="1"/>
            <a:r>
              <a:rPr lang="en-US" dirty="0" smtClean="0"/>
              <a:t>Applet viewer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0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import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=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Graphics.drawString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Integer.decode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81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and Expressions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Programs are sets of instructions telling a computer what to do</a:t>
            </a:r>
          </a:p>
          <a:p>
            <a:r>
              <a:rPr lang="en-US" dirty="0" smtClean="0"/>
              <a:t>Each instruction is called a </a:t>
            </a:r>
            <a:r>
              <a:rPr lang="en-US" i="1" dirty="0" smtClean="0"/>
              <a:t>statement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Curly braces group statements together into </a:t>
            </a:r>
            <a:r>
              <a:rPr lang="en-US" i="1" dirty="0" smtClean="0"/>
              <a:t>blocks</a:t>
            </a:r>
            <a:r>
              <a:rPr lang="en-US" dirty="0" smtClean="0"/>
              <a:t> or </a:t>
            </a:r>
            <a:r>
              <a:rPr lang="en-US" i="1" dirty="0" smtClean="0"/>
              <a:t>block statements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Statements with mathematical calculations are called </a:t>
            </a:r>
            <a:r>
              <a:rPr lang="en-US" i="1" dirty="0" smtClean="0"/>
              <a:t>expressions</a:t>
            </a:r>
            <a:endParaRPr lang="en-US" dirty="0" smtClean="0"/>
          </a:p>
          <a:p>
            <a:pPr lvl="1"/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6" y="2657475"/>
            <a:ext cx="1790700" cy="238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6" y="3810000"/>
            <a:ext cx="3286125" cy="108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6" y="5810250"/>
            <a:ext cx="11906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/>
          <a:lstStyle/>
          <a:p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BASIC</a:t>
            </a:r>
          </a:p>
          <a:p>
            <a:pPr lvl="1"/>
            <a:r>
              <a:rPr lang="en-US" dirty="0" smtClean="0"/>
              <a:t>Visual Basic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100’s of others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Java?</a:t>
            </a:r>
          </a:p>
          <a:p>
            <a:pPr lvl="1"/>
            <a:r>
              <a:rPr lang="en-US" dirty="0" smtClean="0"/>
              <a:t>Used on internet &amp; mobile phones</a:t>
            </a:r>
          </a:p>
          <a:p>
            <a:pPr lvl="1"/>
            <a:r>
              <a:rPr lang="en-US" dirty="0" smtClean="0"/>
              <a:t>Organized language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nvented by James Gosling</a:t>
            </a:r>
          </a:p>
          <a:p>
            <a:pPr lvl="2"/>
            <a:r>
              <a:rPr lang="en-US" dirty="0" smtClean="0"/>
              <a:t>Didn’t like C++</a:t>
            </a:r>
          </a:p>
          <a:p>
            <a:pPr lvl="1"/>
            <a:r>
              <a:rPr lang="en-US" dirty="0" smtClean="0"/>
              <a:t>3 billion devices run Java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5808681"/>
            <a:ext cx="8229600" cy="446276"/>
          </a:xfrm>
          <a:prstGeom prst="rect">
            <a:avLst/>
          </a:prstGeom>
        </p:spPr>
        <p:txBody>
          <a:bodyPr vert="horz" numCol="1">
            <a:normAutofit fontScale="92500" lnSpcReduction="10000"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dirty="0"/>
              <a:t>Learning one language makes it easy to learn others</a:t>
            </a:r>
          </a:p>
        </p:txBody>
      </p:sp>
    </p:spTree>
    <p:extLst>
      <p:ext uri="{BB962C8B-B14F-4D97-AF65-F5344CB8AC3E}">
        <p14:creationId xmlns:p14="http://schemas.microsoft.com/office/powerpoint/2010/main" val="1780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Variable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Variables are the way a program remembers something</a:t>
            </a:r>
          </a:p>
          <a:p>
            <a:r>
              <a:rPr lang="en-US" dirty="0" smtClean="0"/>
              <a:t>Variable statements contain</a:t>
            </a:r>
          </a:p>
          <a:p>
            <a:pPr lvl="1"/>
            <a:r>
              <a:rPr lang="en-US" dirty="0" smtClean="0"/>
              <a:t>The type of the variable: </a:t>
            </a:r>
            <a:r>
              <a:rPr lang="en-US" dirty="0" err="1" smtClean="0"/>
              <a:t>int</a:t>
            </a:r>
            <a:r>
              <a:rPr lang="en-US" dirty="0" smtClean="0"/>
              <a:t>, float, String (required)</a:t>
            </a:r>
          </a:p>
          <a:p>
            <a:pPr lvl="1"/>
            <a:r>
              <a:rPr lang="en-US" dirty="0" smtClean="0"/>
              <a:t>The name of the variable (required)</a:t>
            </a:r>
          </a:p>
          <a:p>
            <a:pPr lvl="1"/>
            <a:r>
              <a:rPr lang="en-US" dirty="0" smtClean="0"/>
              <a:t>The value of the information (optional)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4037009"/>
            <a:ext cx="1828800" cy="1028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9400" y="366767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39437" y="514190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1830" y="3667677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cxnSp>
        <p:nvCxnSpPr>
          <p:cNvPr id="9" name="Straight Arrow Connector 8"/>
          <p:cNvCxnSpPr>
            <a:stCxn id="3" idx="3"/>
          </p:cNvCxnSpPr>
          <p:nvPr/>
        </p:nvCxnSpPr>
        <p:spPr>
          <a:xfrm>
            <a:off x="3441686" y="3852343"/>
            <a:ext cx="12824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3689963" y="5062080"/>
            <a:ext cx="290860" cy="26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>
            <a:off x="4467713" y="3852343"/>
            <a:ext cx="47411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Integer and Floating-Point </a:t>
            </a:r>
            <a:r>
              <a:rPr lang="en-US" dirty="0" smtClean="0"/>
              <a:t>Numbers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: any integer from -2.14 billion to +2.14 billion</a:t>
            </a:r>
          </a:p>
          <a:p>
            <a:pPr lvl="1"/>
            <a:r>
              <a:rPr lang="en-US" dirty="0" smtClean="0"/>
              <a:t>float: any decimal number up to 38 digits (1 followed by 37 0’s)</a:t>
            </a:r>
          </a:p>
          <a:p>
            <a:r>
              <a:rPr lang="en-US" dirty="0" smtClean="0"/>
              <a:t>Characters and Strings</a:t>
            </a:r>
          </a:p>
          <a:p>
            <a:pPr lvl="1"/>
            <a:r>
              <a:rPr lang="en-US" dirty="0" smtClean="0"/>
              <a:t>char: a single letter, number for other character – anything you can type</a:t>
            </a:r>
          </a:p>
          <a:p>
            <a:pPr lvl="2"/>
            <a:r>
              <a:rPr lang="en-US" dirty="0" smtClean="0"/>
              <a:t>Enclosed in single quotes</a:t>
            </a:r>
          </a:p>
          <a:p>
            <a:pPr lvl="1"/>
            <a:r>
              <a:rPr lang="en-US" dirty="0" smtClean="0"/>
              <a:t>String: a group or string of characters (String is always capitalized because it is really a class)</a:t>
            </a:r>
          </a:p>
          <a:p>
            <a:pPr lvl="2"/>
            <a:r>
              <a:rPr lang="en-US" dirty="0" smtClean="0"/>
              <a:t>Enclosed in double quotes</a:t>
            </a:r>
          </a:p>
        </p:txBody>
      </p:sp>
    </p:spTree>
    <p:extLst>
      <p:ext uri="{BB962C8B-B14F-4D97-AF65-F5344CB8AC3E}">
        <p14:creationId xmlns:p14="http://schemas.microsoft.com/office/powerpoint/2010/main" val="23025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Variable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byte</a:t>
            </a:r>
            <a:r>
              <a:rPr lang="en-US" dirty="0"/>
              <a:t>: integers from -</a:t>
            </a:r>
            <a:r>
              <a:rPr lang="en-US" dirty="0" smtClean="0"/>
              <a:t>128 </a:t>
            </a:r>
            <a:r>
              <a:rPr lang="en-US" dirty="0"/>
              <a:t>to </a:t>
            </a:r>
            <a:r>
              <a:rPr lang="en-US" dirty="0" smtClean="0"/>
              <a:t>127</a:t>
            </a:r>
          </a:p>
          <a:p>
            <a:r>
              <a:rPr lang="en-US" dirty="0" smtClean="0"/>
              <a:t>short: integers from -32768 to 32767</a:t>
            </a:r>
            <a:endParaRPr lang="en-US" dirty="0"/>
          </a:p>
          <a:p>
            <a:r>
              <a:rPr lang="en-US" dirty="0" smtClean="0"/>
              <a:t>long: integers from -9.22 quintillion to 9.22 quintillion</a:t>
            </a:r>
          </a:p>
          <a:p>
            <a:pPr lvl="1"/>
            <a:r>
              <a:rPr lang="en-US" dirty="0" smtClean="0"/>
              <a:t>Can use underscores in numbers for readability</a:t>
            </a:r>
          </a:p>
          <a:p>
            <a:pPr lvl="1"/>
            <a:endParaRPr lang="en-US" dirty="0"/>
          </a:p>
          <a:p>
            <a:r>
              <a:rPr lang="en-US" dirty="0" smtClean="0"/>
              <a:t>double: </a:t>
            </a:r>
            <a:r>
              <a:rPr lang="en-US" dirty="0"/>
              <a:t>any decimal number up to </a:t>
            </a:r>
            <a:r>
              <a:rPr lang="en-US" dirty="0" smtClean="0"/>
              <a:t>300 digits</a:t>
            </a:r>
          </a:p>
          <a:p>
            <a:r>
              <a:rPr lang="en-US" dirty="0" smtClean="0"/>
              <a:t>boolean: true or false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3333" b="-13333"/>
          <a:stretch/>
        </p:blipFill>
        <p:spPr>
          <a:xfrm>
            <a:off x="2653240" y="3195637"/>
            <a:ext cx="3143250" cy="3857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240" y="4576286"/>
            <a:ext cx="3157538" cy="5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Your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Variable names can begin with a letter, underscore (_) or dollar sign ($)</a:t>
            </a:r>
          </a:p>
          <a:p>
            <a:r>
              <a:rPr lang="en-US" dirty="0" smtClean="0"/>
              <a:t>The rest of the name can contain any letters or numbers</a:t>
            </a:r>
          </a:p>
          <a:p>
            <a:r>
              <a:rPr lang="en-US" dirty="0" smtClean="0"/>
              <a:t>Variable names are case-sensitive: </a:t>
            </a:r>
          </a:p>
          <a:p>
            <a:pPr lvl="1"/>
            <a:r>
              <a:rPr lang="en-US" dirty="0" smtClean="0"/>
              <a:t>GAMEOVER, </a:t>
            </a:r>
            <a:r>
              <a:rPr lang="en-US" dirty="0" err="1" smtClean="0"/>
              <a:t>GameOver</a:t>
            </a:r>
            <a:r>
              <a:rPr lang="en-US" dirty="0" smtClean="0"/>
              <a:t>, and </a:t>
            </a:r>
            <a:r>
              <a:rPr lang="en-US" dirty="0" err="1" smtClean="0"/>
              <a:t>gameOver</a:t>
            </a:r>
            <a:r>
              <a:rPr lang="en-US" dirty="0" smtClean="0"/>
              <a:t> are not the same</a:t>
            </a:r>
          </a:p>
          <a:p>
            <a:r>
              <a:rPr lang="en-US" dirty="0" smtClean="0"/>
              <a:t>No spaces in the name</a:t>
            </a:r>
          </a:p>
          <a:p>
            <a:r>
              <a:rPr lang="en-US" dirty="0" smtClean="0"/>
              <a:t>Usually start with a lower-case letter</a:t>
            </a:r>
          </a:p>
          <a:p>
            <a:r>
              <a:rPr lang="en-US" dirty="0" smtClean="0"/>
              <a:t>Usually use </a:t>
            </a:r>
            <a:r>
              <a:rPr lang="en-US" dirty="0" err="1" smtClean="0"/>
              <a:t>camelCase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68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Information in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You can store a value in a variable when you create it</a:t>
            </a:r>
          </a:p>
          <a:p>
            <a:endParaRPr lang="en-US" dirty="0" smtClean="0"/>
          </a:p>
          <a:p>
            <a:r>
              <a:rPr lang="en-US" dirty="0" smtClean="0"/>
              <a:t>You can set one variable to the value of another of the same type</a:t>
            </a:r>
          </a:p>
          <a:p>
            <a:endParaRPr lang="en-US" dirty="0"/>
          </a:p>
          <a:p>
            <a:r>
              <a:rPr lang="en-US" dirty="0" smtClean="0"/>
              <a:t>Some variables are </a:t>
            </a:r>
            <a:r>
              <a:rPr lang="en-US" i="1" dirty="0" smtClean="0"/>
              <a:t>constants</a:t>
            </a:r>
            <a:r>
              <a:rPr lang="en-US" dirty="0" smtClean="0"/>
              <a:t>, meaning their values cannot change</a:t>
            </a:r>
          </a:p>
          <a:p>
            <a:pPr lvl="1"/>
            <a:r>
              <a:rPr lang="en-US" dirty="0" smtClean="0"/>
              <a:t>Constants are usually all capitals to make them easier to see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243" y="1676400"/>
            <a:ext cx="2271713" cy="542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747486"/>
            <a:ext cx="3486150" cy="728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336" y="4800600"/>
            <a:ext cx="3057525" cy="5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Addition</a:t>
            </a:r>
          </a:p>
          <a:p>
            <a:endParaRPr lang="en-US" dirty="0" smtClean="0"/>
          </a:p>
          <a:p>
            <a:r>
              <a:rPr lang="en-US" dirty="0" smtClean="0"/>
              <a:t>Subtraction</a:t>
            </a:r>
          </a:p>
          <a:p>
            <a:endParaRPr lang="en-US" dirty="0"/>
          </a:p>
          <a:p>
            <a:r>
              <a:rPr lang="en-US" dirty="0" smtClean="0"/>
              <a:t>Division</a:t>
            </a:r>
          </a:p>
          <a:p>
            <a:endParaRPr lang="en-US" dirty="0"/>
          </a:p>
          <a:p>
            <a:r>
              <a:rPr lang="en-US" dirty="0" smtClean="0"/>
              <a:t>Modulus (Remainder)</a:t>
            </a:r>
          </a:p>
          <a:p>
            <a:endParaRPr lang="en-US" dirty="0"/>
          </a:p>
          <a:p>
            <a:r>
              <a:rPr lang="en-US" dirty="0" smtClean="0"/>
              <a:t>Multiplication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1319212"/>
            <a:ext cx="2586038" cy="5857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2209800"/>
            <a:ext cx="2628900" cy="414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5" y="3196999"/>
            <a:ext cx="2671763" cy="42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225" y="4150610"/>
            <a:ext cx="3000375" cy="428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7225" y="5071564"/>
            <a:ext cx="261461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Increment (add 1)</a:t>
            </a:r>
          </a:p>
          <a:p>
            <a:endParaRPr lang="en-US" dirty="0" smtClean="0"/>
          </a:p>
          <a:p>
            <a:r>
              <a:rPr lang="en-US" dirty="0" smtClean="0"/>
              <a:t>Decrement (subtract 1)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324429"/>
            <a:ext cx="1200150" cy="3857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2205037"/>
            <a:ext cx="1128713" cy="3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Order of operations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Incrementing and decrementing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Multiplication, division, and modulus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Addition and subtraction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Comparisons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Assignments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406" y="3810000"/>
            <a:ext cx="4243388" cy="68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3800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0"/>
          </p:cNvCxnSpPr>
          <p:nvPr/>
        </p:nvCxnSpPr>
        <p:spPr>
          <a:xfrm flipV="1">
            <a:off x="3886200" y="4343400"/>
            <a:ext cx="152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07824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4260224" y="4343400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2688" y="456878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5155088" y="4340180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75856" y="454845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734218" y="4340180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5256" y="456878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713618" y="4360503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23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We learned about variables and expressions</a:t>
            </a:r>
          </a:p>
          <a:p>
            <a:r>
              <a:rPr lang="en-US" dirty="0" smtClean="0"/>
              <a:t>Variables include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Booleans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smtClean="0"/>
              <a:t>Characters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09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Computer What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Program = Software</a:t>
            </a:r>
          </a:p>
          <a:p>
            <a:pPr lvl="1"/>
            <a:r>
              <a:rPr lang="en-US" dirty="0" smtClean="0"/>
              <a:t>Everything a computer does is done by software</a:t>
            </a:r>
          </a:p>
          <a:p>
            <a:pPr lvl="1"/>
            <a:r>
              <a:rPr lang="en-US" dirty="0" smtClean="0"/>
              <a:t>Examples: </a:t>
            </a:r>
          </a:p>
          <a:p>
            <a:pPr lvl="2"/>
            <a:r>
              <a:rPr lang="en-US" dirty="0" smtClean="0"/>
              <a:t>Windows 8, </a:t>
            </a:r>
            <a:r>
              <a:rPr lang="en-US" dirty="0" err="1" smtClean="0"/>
              <a:t>Minecraft</a:t>
            </a:r>
            <a:r>
              <a:rPr lang="en-US" dirty="0" smtClean="0"/>
              <a:t>, Internet Explorer, iTunes, viruses</a:t>
            </a:r>
          </a:p>
          <a:p>
            <a:pPr lvl="1"/>
            <a:r>
              <a:rPr lang="en-US" dirty="0" smtClean="0"/>
              <a:t>Programs made up of list of commands to be performed in a specific order</a:t>
            </a:r>
          </a:p>
          <a:p>
            <a:r>
              <a:rPr lang="en-US" dirty="0" smtClean="0"/>
              <a:t>Command = </a:t>
            </a:r>
            <a:r>
              <a:rPr lang="en-US" dirty="0"/>
              <a:t>S</a:t>
            </a:r>
            <a:r>
              <a:rPr lang="en-US" dirty="0" smtClean="0"/>
              <a:t>tatement</a:t>
            </a:r>
          </a:p>
          <a:p>
            <a:pPr lvl="1"/>
            <a:r>
              <a:rPr lang="en-US" dirty="0" smtClean="0"/>
              <a:t>Example: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Clean your room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Mow the lawn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Play videogames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Go to bed</a:t>
            </a:r>
          </a:p>
        </p:txBody>
      </p:sp>
    </p:spTree>
    <p:extLst>
      <p:ext uri="{BB962C8B-B14F-4D97-AF65-F5344CB8AC3E}">
        <p14:creationId xmlns:p14="http://schemas.microsoft.com/office/powerpoint/2010/main" val="33138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Write a class called </a:t>
            </a:r>
            <a:r>
              <a:rPr lang="en-US" dirty="0" err="1" smtClean="0"/>
              <a:t>PlanetWeight</a:t>
            </a:r>
            <a:r>
              <a:rPr lang="en-US" dirty="0" smtClean="0"/>
              <a:t> that works as follows:</a:t>
            </a:r>
          </a:p>
          <a:p>
            <a:pPr lvl="1"/>
            <a:r>
              <a:rPr lang="en-US" dirty="0" smtClean="0"/>
              <a:t>When you type: “java </a:t>
            </a:r>
            <a:r>
              <a:rPr lang="en-US" dirty="0" err="1" smtClean="0"/>
              <a:t>PlanetWeight</a:t>
            </a:r>
            <a:r>
              <a:rPr lang="en-US" dirty="0" smtClean="0"/>
              <a:t> 100”</a:t>
            </a:r>
          </a:p>
          <a:p>
            <a:pPr lvl="1"/>
            <a:r>
              <a:rPr lang="en-US" dirty="0" smtClean="0"/>
              <a:t>Your program will print</a:t>
            </a:r>
            <a:r>
              <a:rPr lang="en-US" dirty="0"/>
              <a:t>: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weight </a:t>
            </a:r>
            <a:r>
              <a:rPr lang="en-US" dirty="0"/>
              <a:t>on Mercury is </a:t>
            </a:r>
            <a:r>
              <a:rPr lang="en-US" dirty="0" smtClean="0"/>
              <a:t>0.378 times your weight on earth</a:t>
            </a:r>
          </a:p>
          <a:p>
            <a:pPr lvl="1"/>
            <a:r>
              <a:rPr lang="en-US" dirty="0" smtClean="0"/>
              <a:t>Your weight </a:t>
            </a:r>
            <a:r>
              <a:rPr lang="en-US" dirty="0"/>
              <a:t>on the Moon is </a:t>
            </a:r>
            <a:r>
              <a:rPr lang="en-US" dirty="0" smtClean="0"/>
              <a:t>0.166 times your weight on earth</a:t>
            </a:r>
          </a:p>
          <a:p>
            <a:pPr lvl="1"/>
            <a:r>
              <a:rPr lang="en-US" dirty="0" smtClean="0"/>
              <a:t>Your weight </a:t>
            </a:r>
            <a:r>
              <a:rPr lang="en-US" dirty="0"/>
              <a:t>on Jupiter is </a:t>
            </a:r>
            <a:r>
              <a:rPr lang="en-US" dirty="0" smtClean="0"/>
              <a:t>2.364 times your weight on earth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-4184" b="3791"/>
          <a:stretch/>
        </p:blipFill>
        <p:spPr>
          <a:xfrm>
            <a:off x="1971675" y="2514600"/>
            <a:ext cx="451485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9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6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Strings To Communicate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 statement?</a:t>
            </a:r>
          </a:p>
          <a:p>
            <a:pPr lvl="1"/>
            <a:r>
              <a:rPr lang="en-US" dirty="0" smtClean="0"/>
              <a:t>A single command to the computer</a:t>
            </a:r>
            <a:endParaRPr lang="en-US" dirty="0"/>
          </a:p>
          <a:p>
            <a:r>
              <a:rPr lang="en-US" dirty="0" smtClean="0"/>
              <a:t>What is a block?</a:t>
            </a:r>
          </a:p>
          <a:p>
            <a:pPr lvl="1"/>
            <a:r>
              <a:rPr lang="en-US" dirty="0" smtClean="0"/>
              <a:t>A group of statements enclosed in curly braces</a:t>
            </a:r>
          </a:p>
          <a:p>
            <a:r>
              <a:rPr lang="en-US" dirty="0" smtClean="0"/>
              <a:t>What is a variable?</a:t>
            </a:r>
          </a:p>
          <a:p>
            <a:pPr lvl="1"/>
            <a:r>
              <a:rPr lang="en-US" dirty="0" smtClean="0"/>
              <a:t>A place to store information in memory</a:t>
            </a:r>
          </a:p>
          <a:p>
            <a:r>
              <a:rPr lang="en-US" dirty="0" smtClean="0"/>
              <a:t>What are the parts of a variable statement?</a:t>
            </a:r>
          </a:p>
          <a:p>
            <a:pPr lvl="1"/>
            <a:r>
              <a:rPr lang="en-US" dirty="0" smtClean="0"/>
              <a:t>Type, name and optional initial value</a:t>
            </a:r>
          </a:p>
          <a:p>
            <a:r>
              <a:rPr lang="en-US" dirty="0" smtClean="0"/>
              <a:t>What is a constant?</a:t>
            </a:r>
          </a:p>
          <a:p>
            <a:pPr lvl="1"/>
            <a:r>
              <a:rPr lang="en-US" dirty="0" smtClean="0"/>
              <a:t>A variable that cannot change in value</a:t>
            </a:r>
          </a:p>
          <a:p>
            <a:r>
              <a:rPr lang="en-US" dirty="0" smtClean="0"/>
              <a:t>What is an expression?</a:t>
            </a:r>
          </a:p>
          <a:p>
            <a:pPr lvl="1"/>
            <a:r>
              <a:rPr lang="en-US" dirty="0" smtClean="0"/>
              <a:t>A mathematical operation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351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import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*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--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byte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float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short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Graphics.drawString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Integer.decode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30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Text in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element of string is character, or char</a:t>
            </a:r>
          </a:p>
          <a:p>
            <a:pPr lvl="1"/>
            <a:r>
              <a:rPr lang="en-US" dirty="0" smtClean="0"/>
              <a:t>A single letter, number, punctuation mark or special character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Initial value is optional, but recommended</a:t>
            </a:r>
          </a:p>
          <a:p>
            <a:pPr lvl="1"/>
            <a:r>
              <a:rPr lang="en-US" dirty="0" smtClean="0"/>
              <a:t>Value must be surrounded by single quotes</a:t>
            </a:r>
          </a:p>
          <a:p>
            <a:r>
              <a:rPr lang="en-US" dirty="0" smtClean="0"/>
              <a:t>A String is a collection of characters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Value must be surrounded by double quotes</a:t>
            </a:r>
          </a:p>
          <a:p>
            <a:pPr lvl="1"/>
            <a:r>
              <a:rPr lang="en-US" dirty="0" smtClean="0"/>
              <a:t>Name of the type String is capitalized</a:t>
            </a:r>
          </a:p>
          <a:p>
            <a:pPr lvl="1"/>
            <a:r>
              <a:rPr lang="en-US" dirty="0" smtClean="0"/>
              <a:t>String is a class – classes are always capitalized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09800"/>
            <a:ext cx="1828800" cy="242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886200"/>
            <a:ext cx="41719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825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Strings in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() – prints a line with a newline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System.out.print</a:t>
            </a:r>
            <a:r>
              <a:rPr lang="en-US" dirty="0" smtClean="0"/>
              <a:t>() – prints text with no new 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676400"/>
            <a:ext cx="6115050" cy="528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506" y="2306638"/>
            <a:ext cx="2643188" cy="214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3253105"/>
            <a:ext cx="3600450" cy="108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4440555"/>
            <a:ext cx="20574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212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Special Characters in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if you want to display double quotes?</a:t>
            </a:r>
          </a:p>
          <a:p>
            <a:r>
              <a:rPr lang="en-US" dirty="0" smtClean="0"/>
              <a:t>Use an escape sequence “\””</a:t>
            </a:r>
          </a:p>
          <a:p>
            <a:endParaRPr lang="en-US" dirty="0"/>
          </a:p>
          <a:p>
            <a:endParaRPr lang="en-US" dirty="0" smtClean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2600" dirty="0" smtClean="0"/>
              <a:t>Newline sequence “\n”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US" sz="2600" dirty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US" sz="2600" dirty="0" smtClean="0"/>
          </a:p>
          <a:p>
            <a:endParaRPr lang="en-US" dirty="0" smtClean="0"/>
          </a:p>
          <a:p>
            <a:r>
              <a:rPr lang="en-US" dirty="0" smtClean="0"/>
              <a:t>Other escape sequences (see page 67)</a:t>
            </a:r>
          </a:p>
          <a:p>
            <a:pPr lvl="1"/>
            <a:r>
              <a:rPr lang="en-US" dirty="0" smtClean="0"/>
              <a:t>Single quote		\’</a:t>
            </a:r>
          </a:p>
          <a:p>
            <a:pPr lvl="1"/>
            <a:r>
              <a:rPr lang="en-US" dirty="0" smtClean="0"/>
              <a:t>Double quote	\”</a:t>
            </a:r>
          </a:p>
          <a:p>
            <a:pPr lvl="1"/>
            <a:r>
              <a:rPr lang="en-US" dirty="0" smtClean="0"/>
              <a:t>Backslash		\\</a:t>
            </a:r>
          </a:p>
          <a:p>
            <a:pPr lvl="1"/>
            <a:r>
              <a:rPr lang="en-US" dirty="0" smtClean="0"/>
              <a:t>Tab			\t</a:t>
            </a:r>
          </a:p>
          <a:p>
            <a:pPr lvl="1"/>
            <a:r>
              <a:rPr lang="en-US" dirty="0" smtClean="0"/>
              <a:t>Backspace		\b</a:t>
            </a:r>
          </a:p>
          <a:p>
            <a:pPr lvl="1"/>
            <a:r>
              <a:rPr lang="en-US" dirty="0" smtClean="0"/>
              <a:t>Carriage Return	\n</a:t>
            </a:r>
          </a:p>
          <a:p>
            <a:pPr lvl="1"/>
            <a:r>
              <a:rPr lang="en-US" dirty="0" smtClean="0"/>
              <a:t>Form Feed		\f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828800"/>
            <a:ext cx="7143750" cy="4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168" y="2209800"/>
            <a:ext cx="3471863" cy="242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356" y="2819400"/>
            <a:ext cx="5729288" cy="4429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155" y="3262312"/>
            <a:ext cx="1385888" cy="4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85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Pasting Strings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Concatenation: + operator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" y="1828800"/>
            <a:ext cx="8272463" cy="871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4" y="2978786"/>
            <a:ext cx="8827770" cy="4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202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Other Variables With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Operator + can be used to add other variables to strings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add String to Strings</a:t>
            </a:r>
          </a:p>
          <a:p>
            <a:pPr lvl="1"/>
            <a:r>
              <a:rPr lang="en-US" dirty="0" smtClean="0"/>
              <a:t>This way:				Or this way: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65" y="1623378"/>
            <a:ext cx="5817870" cy="960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2" y="2581275"/>
            <a:ext cx="2657475" cy="542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23045" b="32356"/>
          <a:stretch/>
        </p:blipFill>
        <p:spPr>
          <a:xfrm>
            <a:off x="1085850" y="3962400"/>
            <a:ext cx="3562350" cy="7473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899" y="5140643"/>
            <a:ext cx="3886200" cy="200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r="48073" b="32079"/>
          <a:stretch/>
        </p:blipFill>
        <p:spPr>
          <a:xfrm>
            <a:off x="5105401" y="3967479"/>
            <a:ext cx="2438400" cy="75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88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Two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compare 2 string to see if they are the same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67" t="14814" r="67" b="1"/>
          <a:stretch/>
        </p:blipFill>
        <p:spPr>
          <a:xfrm>
            <a:off x="1748790" y="1752600"/>
            <a:ext cx="5646420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581" y="3143250"/>
            <a:ext cx="4414838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6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Computer What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to: </a:t>
            </a:r>
            <a:r>
              <a:rPr lang="en-US" dirty="0" smtClean="0">
                <a:hlinkClick r:id="rId2"/>
              </a:rPr>
              <a:t>www.calormen.com/applesoft</a:t>
            </a:r>
            <a:endParaRPr lang="en-US" dirty="0" smtClean="0"/>
          </a:p>
          <a:p>
            <a:pPr lvl="1"/>
            <a:r>
              <a:rPr lang="en-US" dirty="0" smtClean="0"/>
              <a:t>Enter the following commands:</a:t>
            </a:r>
          </a:p>
          <a:p>
            <a:pPr marL="594360" lvl="2" indent="0">
              <a:buNone/>
            </a:pPr>
            <a:r>
              <a:rPr lang="en-US" dirty="0" smtClean="0"/>
              <a:t>10 PRINT “Shall we play a game?”</a:t>
            </a:r>
          </a:p>
          <a:p>
            <a:pPr marL="594360" lvl="2" indent="0">
              <a:buNone/>
            </a:pPr>
            <a:r>
              <a:rPr lang="en-US" dirty="0" smtClean="0"/>
              <a:t>20 INPUT A$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10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Length of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find out how long a string is with the length()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057400"/>
            <a:ext cx="6800850" cy="111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393" y="3260725"/>
            <a:ext cx="5129213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649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 String’s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use </a:t>
            </a:r>
            <a:r>
              <a:rPr lang="en-US" dirty="0" err="1" smtClean="0"/>
              <a:t>toUpperCase</a:t>
            </a:r>
            <a:r>
              <a:rPr lang="en-US" dirty="0" smtClean="0"/>
              <a:t>() and </a:t>
            </a:r>
            <a:r>
              <a:rPr lang="en-US" dirty="0" err="1" smtClean="0"/>
              <a:t>toLowerCase</a:t>
            </a:r>
            <a:r>
              <a:rPr lang="en-US" dirty="0" smtClean="0"/>
              <a:t>() to change the case of the characters in a string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56" y="2133600"/>
            <a:ext cx="6872288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3216592"/>
            <a:ext cx="2400300" cy="4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079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find string within a string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If the string is found, the index is returned</a:t>
            </a:r>
          </a:p>
          <a:p>
            <a:pPr lvl="1"/>
            <a:r>
              <a:rPr lang="en-US" dirty="0" smtClean="0"/>
              <a:t>If the string is not found, the index is -1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" y="1752600"/>
            <a:ext cx="7500938" cy="1557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96" t="16667"/>
          <a:stretch/>
        </p:blipFill>
        <p:spPr>
          <a:xfrm>
            <a:off x="1712119" y="3843338"/>
            <a:ext cx="5719762" cy="21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317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Learned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507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951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game program called “</a:t>
            </a:r>
            <a:r>
              <a:rPr lang="en-US" dirty="0" err="1" smtClean="0"/>
              <a:t>SecretWord</a:t>
            </a:r>
            <a:r>
              <a:rPr lang="en-US" dirty="0" smtClean="0"/>
              <a:t>” where the user tries to guess your secret word</a:t>
            </a:r>
          </a:p>
          <a:p>
            <a:pPr lvl="1"/>
            <a:r>
              <a:rPr lang="en-US" dirty="0" smtClean="0"/>
              <a:t>When the user guesses the right word, it prints out:</a:t>
            </a:r>
          </a:p>
          <a:p>
            <a:pPr lvl="2"/>
            <a:r>
              <a:rPr lang="en-US" dirty="0" smtClean="0"/>
              <a:t>Match = true</a:t>
            </a:r>
          </a:p>
          <a:p>
            <a:pPr lvl="1"/>
            <a:r>
              <a:rPr lang="en-US" dirty="0" smtClean="0"/>
              <a:t>When the user guesses the wrong word, it prints out:</a:t>
            </a:r>
          </a:p>
          <a:p>
            <a:pPr lvl="2"/>
            <a:r>
              <a:rPr lang="en-US" dirty="0" smtClean="0"/>
              <a:t>Match = false</a:t>
            </a:r>
          </a:p>
          <a:p>
            <a:pPr lvl="1"/>
            <a:r>
              <a:rPr lang="en-US" dirty="0" smtClean="0"/>
              <a:t>If the secret word is “boot” and the user guesses “BOOT” or “Boot” or “boot” or “</a:t>
            </a:r>
            <a:r>
              <a:rPr lang="en-US" dirty="0" err="1" smtClean="0"/>
              <a:t>BoOt</a:t>
            </a:r>
            <a:r>
              <a:rPr lang="en-US" dirty="0" smtClean="0"/>
              <a:t>” (any combination of cases) the program should count that as a match</a:t>
            </a:r>
          </a:p>
          <a:p>
            <a:pPr lvl="1"/>
            <a:r>
              <a:rPr lang="en-US" dirty="0" smtClean="0"/>
              <a:t>To run your program, at the command line, type:</a:t>
            </a:r>
          </a:p>
          <a:p>
            <a:pPr lvl="2"/>
            <a:r>
              <a:rPr lang="en-US" dirty="0" smtClean="0"/>
              <a:t>java </a:t>
            </a:r>
            <a:r>
              <a:rPr lang="en-US" dirty="0" err="1" smtClean="0"/>
              <a:t>SecretWord</a:t>
            </a:r>
            <a:r>
              <a:rPr lang="en-US" dirty="0" smtClean="0"/>
              <a:t> &lt;your guess here&gt;</a:t>
            </a:r>
          </a:p>
        </p:txBody>
      </p:sp>
    </p:spTree>
    <p:extLst>
      <p:ext uri="{BB962C8B-B14F-4D97-AF65-F5344CB8AC3E}">
        <p14:creationId xmlns:p14="http://schemas.microsoft.com/office/powerpoint/2010/main" val="38947212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7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Conditional Tests to Make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time we learned about Strings and what you can do with them</a:t>
            </a:r>
            <a:endParaRPr lang="en-US" dirty="0"/>
          </a:p>
          <a:p>
            <a:pPr lvl="1"/>
            <a:r>
              <a:rPr lang="en-US" dirty="0" smtClean="0"/>
              <a:t>Print lines</a:t>
            </a:r>
          </a:p>
          <a:p>
            <a:pPr lvl="1"/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Concatenate Strings</a:t>
            </a:r>
          </a:p>
          <a:p>
            <a:pPr lvl="1"/>
            <a:r>
              <a:rPr lang="en-US" dirty="0" smtClean="0"/>
              <a:t>Compare Strings</a:t>
            </a:r>
          </a:p>
          <a:p>
            <a:pPr lvl="1"/>
            <a:r>
              <a:rPr lang="en-US" dirty="0" smtClean="0"/>
              <a:t>Find the length of Strings</a:t>
            </a:r>
          </a:p>
          <a:p>
            <a:pPr lvl="1"/>
            <a:r>
              <a:rPr lang="en-US" dirty="0" smtClean="0"/>
              <a:t>Change the case of Strings</a:t>
            </a:r>
          </a:p>
          <a:p>
            <a:pPr lvl="1"/>
            <a:r>
              <a:rPr lang="en-US" dirty="0" smtClean="0"/>
              <a:t>Find Stings within Strings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804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3">
            <a:normAutofit fontScale="77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import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public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static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 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{ }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*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++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--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+=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byte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float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short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Double.parseDouble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Graphics.drawString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Integer.parseInt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Math.sqrt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String.equals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String.indexOf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String.length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String.toLowerCase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String.toUpperCase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System.out.print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43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 statements check if a condition is true</a:t>
            </a:r>
          </a:p>
          <a:p>
            <a:pPr lvl="1"/>
            <a:r>
              <a:rPr lang="en-US" dirty="0" smtClean="0"/>
              <a:t>When the condition is true, the program will do whatever is inside the if statement block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When the condition is not true, the program will not execute the commands inside the block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2453005"/>
            <a:ext cx="40290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Programs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Interpreted Languages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Compiled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 Than and Greater Than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Less-than (&lt;) and Greater-Than (&gt;) operators can be used inside an if conditional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Less-than-or-equal-to (&lt;=) </a:t>
            </a:r>
            <a:r>
              <a:rPr lang="en-US" dirty="0"/>
              <a:t>and </a:t>
            </a:r>
            <a:r>
              <a:rPr lang="en-US" dirty="0" smtClean="0"/>
              <a:t>Greater-than-or-equal-to (&gt;=) </a:t>
            </a:r>
            <a:r>
              <a:rPr lang="en-US" dirty="0"/>
              <a:t>operators can </a:t>
            </a:r>
            <a:r>
              <a:rPr lang="en-US" dirty="0" smtClean="0"/>
              <a:t>also be </a:t>
            </a:r>
            <a:r>
              <a:rPr lang="en-US" dirty="0"/>
              <a:t>used inside an if conditional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2133600"/>
            <a:ext cx="4476750" cy="1438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4438650"/>
            <a:ext cx="40957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Equal and Not Equal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Equal (==) </a:t>
            </a:r>
            <a:r>
              <a:rPr lang="en-US" dirty="0"/>
              <a:t>and </a:t>
            </a:r>
            <a:r>
              <a:rPr lang="en-US" dirty="0" smtClean="0"/>
              <a:t>not-equal (!=) </a:t>
            </a:r>
            <a:r>
              <a:rPr lang="en-US" dirty="0"/>
              <a:t>operators can also be used inside an if conditional</a:t>
            </a:r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2209800"/>
            <a:ext cx="3990975" cy="1276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2" y="3757612"/>
            <a:ext cx="44767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7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Organizing a Program with Block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Curly braces allow multiple lines to be associated with the if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Without curly braces, only one line will be associated with the if statement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2133600"/>
            <a:ext cx="4391025" cy="1485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7" y="4343400"/>
            <a:ext cx="49244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5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want to do one thing if the condition is met and a different thing if the condition is not met, use an “else” statement</a:t>
            </a:r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499360"/>
            <a:ext cx="3810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else if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want more than 2 alternatives, the “else if” statement can be used:</a:t>
            </a:r>
          </a:p>
          <a:p>
            <a:pPr lvl="1"/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2519362" y="2197417"/>
            <a:ext cx="4105275" cy="2981325"/>
            <a:chOff x="2519362" y="2057401"/>
            <a:chExt cx="4105275" cy="29813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b="55828"/>
            <a:stretch/>
          </p:blipFill>
          <p:spPr>
            <a:xfrm>
              <a:off x="2519362" y="2057401"/>
              <a:ext cx="4105275" cy="2057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81800"/>
            <a:stretch/>
          </p:blipFill>
          <p:spPr>
            <a:xfrm>
              <a:off x="2519362" y="4191001"/>
              <a:ext cx="4105275" cy="84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19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a long series of “if…else if…else” statements, you can use a “switch…case” statement: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209800"/>
            <a:ext cx="4933950" cy="4133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1" y="4251324"/>
            <a:ext cx="1447800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default is selected if no other case matches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5000" y="5410200"/>
            <a:ext cx="2000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5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C</a:t>
            </a:r>
            <a:r>
              <a:rPr lang="en-US" dirty="0" smtClean="0"/>
              <a:t>onditional Operator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very condensed way of writing an “if…else” statement like this: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to write it like this: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called a conditional operator or a ternary operator</a:t>
            </a:r>
          </a:p>
          <a:p>
            <a:pPr lvl="1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3714750"/>
            <a:ext cx="4448175" cy="552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1905000"/>
            <a:ext cx="28194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Watch the Clock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the example on pages 88-89, which puts all this together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42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learned about conditional statements</a:t>
            </a:r>
          </a:p>
          <a:p>
            <a:pPr lvl="1"/>
            <a:r>
              <a:rPr lang="en-US" dirty="0" smtClean="0"/>
              <a:t>if</a:t>
            </a:r>
          </a:p>
          <a:p>
            <a:pPr lvl="1"/>
            <a:r>
              <a:rPr lang="en-US" dirty="0" smtClean="0"/>
              <a:t>else</a:t>
            </a:r>
          </a:p>
          <a:p>
            <a:pPr lvl="1"/>
            <a:r>
              <a:rPr lang="en-US" dirty="0" smtClean="0"/>
              <a:t>else if</a:t>
            </a:r>
          </a:p>
          <a:p>
            <a:pPr lvl="1"/>
            <a:r>
              <a:rPr lang="en-US" dirty="0" smtClean="0"/>
              <a:t>switch/case/default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561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Programs Don’t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Syntax Errors</a:t>
            </a:r>
          </a:p>
          <a:p>
            <a:pPr lvl="1"/>
            <a:r>
              <a:rPr lang="en-US" dirty="0" smtClean="0"/>
              <a:t>Broke the rules of the language</a:t>
            </a:r>
          </a:p>
          <a:p>
            <a:pPr lvl="1"/>
            <a:r>
              <a:rPr lang="en-US" dirty="0" smtClean="0"/>
              <a:t>Computer doesn’t understand</a:t>
            </a:r>
          </a:p>
          <a:p>
            <a:pPr lvl="1"/>
            <a:r>
              <a:rPr lang="en-US" dirty="0" smtClean="0"/>
              <a:t>Compile-time error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Logic Errors</a:t>
            </a:r>
          </a:p>
          <a:p>
            <a:pPr lvl="1"/>
            <a:r>
              <a:rPr lang="en-US" dirty="0" smtClean="0"/>
              <a:t>Obeys the rules of the language</a:t>
            </a:r>
          </a:p>
          <a:p>
            <a:pPr lvl="1"/>
            <a:r>
              <a:rPr lang="en-US" dirty="0" smtClean="0"/>
              <a:t>Computer doesn’t do what you want or expect</a:t>
            </a:r>
          </a:p>
          <a:p>
            <a:pPr lvl="1"/>
            <a:r>
              <a:rPr lang="en-US" dirty="0" smtClean="0"/>
              <a:t>Run-time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the pages 87-91 (Watch the Clock)</a:t>
            </a:r>
          </a:p>
          <a:p>
            <a:pPr lvl="1"/>
            <a:r>
              <a:rPr lang="en-US" dirty="0" smtClean="0"/>
              <a:t>Copy the program and run it</a:t>
            </a:r>
          </a:p>
          <a:p>
            <a:pPr lvl="1"/>
            <a:r>
              <a:rPr lang="en-US" dirty="0" smtClean="0"/>
              <a:t>Make sure you understand how each section works</a:t>
            </a:r>
          </a:p>
          <a:p>
            <a:r>
              <a:rPr lang="en-US" dirty="0" smtClean="0"/>
              <a:t>Change your </a:t>
            </a:r>
            <a:r>
              <a:rPr lang="en-US" dirty="0" err="1" smtClean="0"/>
              <a:t>SecretWord</a:t>
            </a:r>
            <a:r>
              <a:rPr lang="en-US" dirty="0" smtClean="0"/>
              <a:t> program so that:</a:t>
            </a:r>
          </a:p>
          <a:p>
            <a:pPr lvl="1"/>
            <a:r>
              <a:rPr lang="en-US" dirty="0" smtClean="0"/>
              <a:t>Instead of printing “Match=true” or “Match=false”</a:t>
            </a:r>
          </a:p>
          <a:p>
            <a:pPr lvl="1"/>
            <a:r>
              <a:rPr lang="en-US" dirty="0" smtClean="0"/>
              <a:t>Make it print:</a:t>
            </a:r>
          </a:p>
          <a:p>
            <a:pPr lvl="2"/>
            <a:r>
              <a:rPr lang="en-US" dirty="0" smtClean="0"/>
              <a:t>“You guessed the secret word!”, or</a:t>
            </a:r>
          </a:p>
          <a:p>
            <a:pPr lvl="2"/>
            <a:r>
              <a:rPr lang="en-US" dirty="0" smtClean="0"/>
              <a:t>“Sorry, try again!”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1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</a:t>
            </a:r>
            <a:r>
              <a:rPr lang="en-US" dirty="0"/>
              <a:t>8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Repeating an Action with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time we learned about conditionals and how they work</a:t>
            </a:r>
          </a:p>
          <a:p>
            <a:pPr lvl="1"/>
            <a:r>
              <a:rPr lang="en-US" dirty="0" smtClean="0"/>
              <a:t>“if” statement</a:t>
            </a:r>
          </a:p>
          <a:p>
            <a:pPr lvl="1"/>
            <a:r>
              <a:rPr lang="en-US" dirty="0" smtClean="0"/>
              <a:t>“else” statement</a:t>
            </a:r>
          </a:p>
          <a:p>
            <a:pPr lvl="1"/>
            <a:r>
              <a:rPr lang="en-US" dirty="0" smtClean="0"/>
              <a:t>“else if” statement</a:t>
            </a:r>
          </a:p>
          <a:p>
            <a:pPr lvl="1"/>
            <a:r>
              <a:rPr lang="en-US" dirty="0" smtClean="0"/>
              <a:t>“switch statements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93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3">
            <a:normAutofit fontScale="700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case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default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else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if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import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public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static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switch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 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{ }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= - assignment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 - add/concatenate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 - subtract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* - multiply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/ - divide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% - modulus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++ - increment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-- - decrement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+= - increment assign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? : - conditional/</a:t>
            </a:r>
            <a:r>
              <a:rPr lang="en-US" dirty="0" err="1" smtClean="0">
                <a:solidFill>
                  <a:srgbClr val="FF0000"/>
                </a:solidFill>
              </a:rPr>
              <a:t>tenary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byte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float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short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Double.parseDouble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Graphics.drawString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Math.sqrt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String.equals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String.indexOf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String.length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String.toLowerCase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String.toUpperCase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System.out.print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76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“for”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“for” loops repeat a block of code a fixed number of times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variable “index” is used to count the number of times through the loop</a:t>
            </a:r>
          </a:p>
          <a:p>
            <a:pPr lvl="2"/>
            <a:r>
              <a:rPr lang="en-US" dirty="0" smtClean="0"/>
              <a:t>                         starts the index at 0 the first time through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                   stops the loop before the index reaches 10</a:t>
            </a:r>
          </a:p>
          <a:p>
            <a:pPr lvl="2"/>
            <a:r>
              <a:rPr lang="en-US" dirty="0" smtClean="0"/>
              <a:t>              adds one to the index each time through the loop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076450"/>
            <a:ext cx="6486525" cy="120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234" r="62335" b="69047"/>
          <a:stretch/>
        </p:blipFill>
        <p:spPr>
          <a:xfrm>
            <a:off x="1371600" y="4267200"/>
            <a:ext cx="1714454" cy="3714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7592" r="41263" b="74603"/>
          <a:stretch/>
        </p:blipFill>
        <p:spPr>
          <a:xfrm>
            <a:off x="1371600" y="4648200"/>
            <a:ext cx="13716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8736" r="27167" b="74603"/>
          <a:stretch/>
        </p:blipFill>
        <p:spPr>
          <a:xfrm>
            <a:off x="1371600" y="5029200"/>
            <a:ext cx="914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222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“for”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“for” loops can consist of ONE line without curly braces</a:t>
            </a:r>
          </a:p>
          <a:p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Loops can contain “if” statements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 this example, the contents of the if block is executed depending on the value of number, which changes every time through the loop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676400"/>
            <a:ext cx="6743700" cy="771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905125"/>
            <a:ext cx="56007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057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“while”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"while" loops repeat while the condition is </a:t>
            </a:r>
            <a:r>
              <a:rPr lang="en-US" dirty="0" smtClean="0"/>
              <a:t>true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loop will stop when count equals 5</a:t>
            </a:r>
          </a:p>
          <a:p>
            <a:pPr lvl="1"/>
            <a:r>
              <a:rPr lang="en-US" dirty="0" smtClean="0"/>
              <a:t>If count is not incremented the loop will repeat FOREVER!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56" y="1776412"/>
            <a:ext cx="6643688" cy="21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941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“do-while”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"do-while" loops are similar to "while" loops, but the condition </a:t>
            </a:r>
            <a:r>
              <a:rPr lang="en-US" dirty="0" smtClean="0"/>
              <a:t>is checked </a:t>
            </a:r>
            <a:r>
              <a:rPr lang="en-US" dirty="0"/>
              <a:t>at the </a:t>
            </a:r>
            <a:r>
              <a:rPr lang="en-US" dirty="0" smtClean="0"/>
              <a:t>end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This guarantees that the contents of the loop will be executed </a:t>
            </a:r>
            <a:r>
              <a:rPr lang="en-US" u="sng" dirty="0" smtClean="0"/>
              <a:t>at least once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133600"/>
            <a:ext cx="54292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5330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Exiting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break statement can be used to exit a loop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This loop will continue until fun is equal to 3, then it will exit immediately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893" y="1676400"/>
            <a:ext cx="3986213" cy="324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9287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Exiting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continue statement can be used to skip part of the code in a loop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This loop will only print when index is divisible by 5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31" y="2081212"/>
            <a:ext cx="5214938" cy="21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9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2246</TotalTime>
  <Words>3580</Words>
  <Application>Microsoft Office PowerPoint</Application>
  <PresentationFormat>On-screen Show (4:3)</PresentationFormat>
  <Paragraphs>907</Paragraphs>
  <Slides>114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21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Introduction to Java Programming</vt:lpstr>
      <vt:lpstr>Text</vt:lpstr>
      <vt:lpstr>Hour 1</vt:lpstr>
      <vt:lpstr>What is a Programming Language</vt:lpstr>
      <vt:lpstr>Choosing a Language</vt:lpstr>
      <vt:lpstr>Telling the Computer What to Do</vt:lpstr>
      <vt:lpstr>Telling the Computer What to Do</vt:lpstr>
      <vt:lpstr>How Programs Work</vt:lpstr>
      <vt:lpstr>When Programs Don’t Work</vt:lpstr>
      <vt:lpstr>Choosing a Java Programming Tool</vt:lpstr>
      <vt:lpstr>Installing a Java Development Tool</vt:lpstr>
      <vt:lpstr>Summary</vt:lpstr>
      <vt:lpstr>Hour 2</vt:lpstr>
      <vt:lpstr>What You Need To Write Programs</vt:lpstr>
      <vt:lpstr>Creating a Project for This Class</vt:lpstr>
      <vt:lpstr>Beginning the “Hello World” Program</vt:lpstr>
      <vt:lpstr>The class Statement</vt:lpstr>
      <vt:lpstr>What the main Statement Does</vt:lpstr>
      <vt:lpstr>Those Squiggly Bracket Marks</vt:lpstr>
      <vt:lpstr>Storing Information in a Variable</vt:lpstr>
      <vt:lpstr>Displaying the Contents of a Variable</vt:lpstr>
      <vt:lpstr>Fixing Errors</vt:lpstr>
      <vt:lpstr>Running a Java Program</vt:lpstr>
      <vt:lpstr>Summary</vt:lpstr>
      <vt:lpstr>Homework</vt:lpstr>
      <vt:lpstr>Hour 4</vt:lpstr>
      <vt:lpstr>Review</vt:lpstr>
      <vt:lpstr>Review</vt:lpstr>
      <vt:lpstr>Two Types of Java Programs</vt:lpstr>
      <vt:lpstr>Creating an Application</vt:lpstr>
      <vt:lpstr>Creating an Application</vt:lpstr>
      <vt:lpstr>Creating an Application</vt:lpstr>
      <vt:lpstr>Setting up Java Path</vt:lpstr>
      <vt:lpstr>Run Java From the Command Line</vt:lpstr>
      <vt:lpstr>Sending Arguments to Applications</vt:lpstr>
      <vt:lpstr>Sending Arguments to Applications</vt:lpstr>
      <vt:lpstr>Sending Arguments to Applications</vt:lpstr>
      <vt:lpstr>Creating an Applet</vt:lpstr>
      <vt:lpstr>Creating an Applet</vt:lpstr>
      <vt:lpstr>Creating an Applet</vt:lpstr>
      <vt:lpstr>Hint: Changing a String to an int</vt:lpstr>
      <vt:lpstr>GitHub</vt:lpstr>
      <vt:lpstr>Summary</vt:lpstr>
      <vt:lpstr>Questions</vt:lpstr>
      <vt:lpstr>Homework</vt:lpstr>
      <vt:lpstr>Hour 5</vt:lpstr>
      <vt:lpstr>Review</vt:lpstr>
      <vt:lpstr>Review</vt:lpstr>
      <vt:lpstr>Statements and Expressions</vt:lpstr>
      <vt:lpstr>Assigning Variable Types</vt:lpstr>
      <vt:lpstr>Variable Types</vt:lpstr>
      <vt:lpstr>Other Variable Types</vt:lpstr>
      <vt:lpstr>Naming Your Variables</vt:lpstr>
      <vt:lpstr>Storing Information in Variables</vt:lpstr>
      <vt:lpstr>Operators</vt:lpstr>
      <vt:lpstr>Operators</vt:lpstr>
      <vt:lpstr>Operator Precedence</vt:lpstr>
      <vt:lpstr>Summary</vt:lpstr>
      <vt:lpstr>Questions</vt:lpstr>
      <vt:lpstr>Homework</vt:lpstr>
      <vt:lpstr>Hour 6</vt:lpstr>
      <vt:lpstr>Review</vt:lpstr>
      <vt:lpstr>Review</vt:lpstr>
      <vt:lpstr>Storing Text in Strings</vt:lpstr>
      <vt:lpstr>Displaying Strings in Programs</vt:lpstr>
      <vt:lpstr>Using Special Characters in Strings</vt:lpstr>
      <vt:lpstr>Pasting Strings Together</vt:lpstr>
      <vt:lpstr>Using Other Variables With Strings</vt:lpstr>
      <vt:lpstr>Comparing Two Strings</vt:lpstr>
      <vt:lpstr>Determining the Length of a String</vt:lpstr>
      <vt:lpstr>Changing a String’s Case</vt:lpstr>
      <vt:lpstr>Looking for a String</vt:lpstr>
      <vt:lpstr>Summary</vt:lpstr>
      <vt:lpstr>Questions</vt:lpstr>
      <vt:lpstr>Homework</vt:lpstr>
      <vt:lpstr>Hour 7</vt:lpstr>
      <vt:lpstr>Review</vt:lpstr>
      <vt:lpstr>Review</vt:lpstr>
      <vt:lpstr>if Statements</vt:lpstr>
      <vt:lpstr>Less Than and Greater Than Comparisons</vt:lpstr>
      <vt:lpstr>Equal and Not Equal Comparisons</vt:lpstr>
      <vt:lpstr>Organizing a Program with Block Statements</vt:lpstr>
      <vt:lpstr>if-else Statements</vt:lpstr>
      <vt:lpstr>else if Statements</vt:lpstr>
      <vt:lpstr>switch Statements</vt:lpstr>
      <vt:lpstr>The Conditional Operator</vt:lpstr>
      <vt:lpstr>Watch the Clock</vt:lpstr>
      <vt:lpstr>Summary</vt:lpstr>
      <vt:lpstr>Questions</vt:lpstr>
      <vt:lpstr>Homework</vt:lpstr>
      <vt:lpstr>Hour 8</vt:lpstr>
      <vt:lpstr>Review</vt:lpstr>
      <vt:lpstr>Review</vt:lpstr>
      <vt:lpstr>“for” Loops</vt:lpstr>
      <vt:lpstr>“for” Loops</vt:lpstr>
      <vt:lpstr>“while” Loops</vt:lpstr>
      <vt:lpstr>“do-while” Loops</vt:lpstr>
      <vt:lpstr>Exiting a Loop</vt:lpstr>
      <vt:lpstr>Exiting a Loop</vt:lpstr>
      <vt:lpstr>Naming a Loop</vt:lpstr>
      <vt:lpstr>Complex “for” Loops</vt:lpstr>
      <vt:lpstr>Summary</vt:lpstr>
      <vt:lpstr>Questions</vt:lpstr>
      <vt:lpstr>Homework</vt:lpstr>
      <vt:lpstr>Hour 9</vt:lpstr>
      <vt:lpstr>Review</vt:lpstr>
      <vt:lpstr>Review</vt:lpstr>
      <vt:lpstr>Creating Arrays</vt:lpstr>
      <vt:lpstr>Using Arrays</vt:lpstr>
      <vt:lpstr>Multidimensional Arrays</vt:lpstr>
      <vt:lpstr>Sorting an Array</vt:lpstr>
      <vt:lpstr>Summary</vt:lpstr>
      <vt:lpstr>Questions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Brian &amp; Denise</dc:creator>
  <cp:lastModifiedBy>Brian Craig</cp:lastModifiedBy>
  <cp:revision>137</cp:revision>
  <cp:lastPrinted>2013-06-04T01:21:59Z</cp:lastPrinted>
  <dcterms:created xsi:type="dcterms:W3CDTF">2013-05-22T01:53:13Z</dcterms:created>
  <dcterms:modified xsi:type="dcterms:W3CDTF">2013-07-16T03:49:45Z</dcterms:modified>
</cp:coreProperties>
</file>