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8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86" r:id="rId18"/>
    <p:sldId id="276" r:id="rId19"/>
    <p:sldId id="287" r:id="rId20"/>
    <p:sldId id="278" r:id="rId21"/>
    <p:sldId id="279" r:id="rId22"/>
    <p:sldId id="282" r:id="rId23"/>
    <p:sldId id="283" r:id="rId24"/>
    <p:sldId id="284" r:id="rId25"/>
    <p:sldId id="289" r:id="rId26"/>
    <p:sldId id="290" r:id="rId27"/>
    <p:sldId id="291" r:id="rId28"/>
    <p:sldId id="301" r:id="rId29"/>
    <p:sldId id="297" r:id="rId30"/>
    <p:sldId id="298" r:id="rId31"/>
    <p:sldId id="299" r:id="rId32"/>
    <p:sldId id="300" r:id="rId33"/>
    <p:sldId id="311" r:id="rId34"/>
    <p:sldId id="292" r:id="rId35"/>
    <p:sldId id="303" r:id="rId36"/>
    <p:sldId id="304" r:id="rId37"/>
    <p:sldId id="305" r:id="rId38"/>
    <p:sldId id="293" r:id="rId39"/>
    <p:sldId id="306" r:id="rId40"/>
    <p:sldId id="307" r:id="rId41"/>
    <p:sldId id="308" r:id="rId42"/>
    <p:sldId id="309" r:id="rId43"/>
    <p:sldId id="294" r:id="rId44"/>
    <p:sldId id="295" r:id="rId45"/>
    <p:sldId id="296" r:id="rId46"/>
    <p:sldId id="312" r:id="rId47"/>
    <p:sldId id="313" r:id="rId48"/>
    <p:sldId id="314" r:id="rId49"/>
    <p:sldId id="315" r:id="rId50"/>
    <p:sldId id="316" r:id="rId51"/>
    <p:sldId id="317" r:id="rId52"/>
    <p:sldId id="319" r:id="rId53"/>
    <p:sldId id="321" r:id="rId54"/>
    <p:sldId id="322" r:id="rId55"/>
    <p:sldId id="323" r:id="rId56"/>
    <p:sldId id="324" r:id="rId57"/>
    <p:sldId id="325" r:id="rId58"/>
    <p:sldId id="327" r:id="rId59"/>
    <p:sldId id="328" r:id="rId60"/>
    <p:sldId id="329" r:id="rId61"/>
    <p:sldId id="330" r:id="rId62"/>
    <p:sldId id="331" r:id="rId63"/>
    <p:sldId id="333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2" r:id="rId73"/>
    <p:sldId id="354" r:id="rId74"/>
    <p:sldId id="355" r:id="rId75"/>
    <p:sldId id="356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5" autoAdjust="0"/>
    <p:restoredTop sz="94667" autoAdjust="0"/>
  </p:normalViewPr>
  <p:slideViewPr>
    <p:cSldViewPr>
      <p:cViewPr varScale="1">
        <p:scale>
          <a:sx n="76" d="100"/>
          <a:sy n="76" d="100"/>
        </p:scale>
        <p:origin x="14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raig108/JavaClass_2013_Summer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lormen.com/applesoft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Craig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6813"/>
            <a:ext cx="3000375" cy="300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9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Java Programming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Development Kit (JDK)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NetBeans</a:t>
            </a:r>
            <a:r>
              <a:rPr lang="en-US" dirty="0" smtClean="0"/>
              <a:t> Integrated Development Environment (IDE)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 Java Development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the provided CD</a:t>
            </a:r>
          </a:p>
          <a:p>
            <a:endParaRPr lang="en-US" dirty="0" smtClean="0"/>
          </a:p>
          <a:p>
            <a:r>
              <a:rPr lang="en-US" dirty="0" smtClean="0"/>
              <a:t>Install JDK on your PC</a:t>
            </a:r>
          </a:p>
          <a:p>
            <a:pPr lvl="1"/>
            <a:r>
              <a:rPr lang="en-US" dirty="0" smtClean="0"/>
              <a:t>Try 64-bit version first</a:t>
            </a:r>
          </a:p>
          <a:p>
            <a:pPr lvl="1"/>
            <a:r>
              <a:rPr lang="en-US" dirty="0" smtClean="0"/>
              <a:t>If it does not work, use x86 version</a:t>
            </a:r>
          </a:p>
          <a:p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Netbeans</a:t>
            </a:r>
            <a:r>
              <a:rPr lang="en-US" dirty="0" smtClean="0"/>
              <a:t> on you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 of Programming – Giving instructions</a:t>
            </a:r>
          </a:p>
          <a:p>
            <a:endParaRPr lang="en-US" dirty="0"/>
          </a:p>
          <a:p>
            <a:r>
              <a:rPr lang="en-US" dirty="0" smtClean="0"/>
              <a:t>Installed JDK and </a:t>
            </a:r>
            <a:r>
              <a:rPr lang="en-US" dirty="0" err="1" smtClean="0"/>
              <a:t>Netbeans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Your First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Write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Source code (Text) editor</a:t>
            </a:r>
          </a:p>
          <a:p>
            <a:r>
              <a:rPr lang="en-US" dirty="0" smtClean="0"/>
              <a:t>Simple text files – can open in Notepad</a:t>
            </a:r>
          </a:p>
          <a:p>
            <a:r>
              <a:rPr lang="en-US" dirty="0" smtClean="0"/>
              <a:t>Color highlights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 for This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create a project for this class</a:t>
            </a:r>
          </a:p>
          <a:p>
            <a:r>
              <a:rPr lang="en-US" dirty="0" smtClean="0"/>
              <a:t>All our programs will go into this project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Select File &gt; New Project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Category: Java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Project: Java Application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Project Name: Java24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Deselect “Create Main Class”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Finish</a:t>
            </a:r>
          </a:p>
          <a:p>
            <a:pPr marL="106299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the “Hello World”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first program will simply print “Hello World” on the screen</a:t>
            </a:r>
          </a:p>
          <a:p>
            <a:r>
              <a:rPr lang="en-US" dirty="0" smtClean="0"/>
              <a:t>Add a new program to the Java24 Project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File &gt; New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Project: Java24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Categories: Java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File Types: Empty Java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Name and Location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Name: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Package: &lt;blank&gt;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Note created file name (HelloWorld.java)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36311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1334" b="32000"/>
          <a:stretch/>
        </p:blipFill>
        <p:spPr bwMode="auto">
          <a:xfrm>
            <a:off x="457200" y="1814081"/>
            <a:ext cx="8229600" cy="374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Statement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4141"/>
              <a:gd name="adj2" fmla="val 931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Gives your class (program) a name: </a:t>
            </a:r>
            <a:r>
              <a:rPr lang="en-US" dirty="0" err="1">
                <a:solidFill>
                  <a:schemeClr val="tx1"/>
                </a:solidFill>
              </a:rPr>
              <a:t>HelloWorld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867400" y="2438400"/>
            <a:ext cx="2362200" cy="914400"/>
          </a:xfrm>
          <a:prstGeom prst="wedgeRectCallout">
            <a:avLst>
              <a:gd name="adj1" fmla="val -186285"/>
              <a:gd name="adj2" fmla="val -1100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Java class name always matches the file name</a:t>
            </a:r>
          </a:p>
        </p:txBody>
      </p:sp>
    </p:spTree>
    <p:extLst>
      <p:ext uri="{BB962C8B-B14F-4D97-AF65-F5344CB8AC3E}">
        <p14:creationId xmlns:p14="http://schemas.microsoft.com/office/powerpoint/2010/main" val="16423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main Statement Does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25369"/>
              <a:gd name="adj2" fmla="val 1141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main part of the program begins here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505200" y="2438400"/>
            <a:ext cx="2362200" cy="914400"/>
          </a:xfrm>
          <a:prstGeom prst="wedgeRectCallout">
            <a:avLst>
              <a:gd name="adj1" fmla="val -76399"/>
              <a:gd name="adj2" fmla="val 11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Programs always start with main</a:t>
            </a:r>
          </a:p>
        </p:txBody>
      </p:sp>
    </p:spTree>
    <p:extLst>
      <p:ext uri="{BB962C8B-B14F-4D97-AF65-F5344CB8AC3E}">
        <p14:creationId xmlns:p14="http://schemas.microsoft.com/office/powerpoint/2010/main" val="11908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Those Squiggly Bracket Marks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5943600" y="2286000"/>
            <a:ext cx="2362200" cy="304800"/>
          </a:xfrm>
          <a:prstGeom prst="wedgeRectCallout">
            <a:avLst>
              <a:gd name="adj1" fmla="val -181291"/>
              <a:gd name="adj2" fmla="val 4383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{ and } enclose blocks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958348" y="2984090"/>
            <a:ext cx="2362200" cy="304800"/>
          </a:xfrm>
          <a:prstGeom prst="wedgeRectCallout">
            <a:avLst>
              <a:gd name="adj1" fmla="val -180665"/>
              <a:gd name="adj2" fmla="val 2286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Class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58348" y="3535362"/>
            <a:ext cx="2362200" cy="304800"/>
          </a:xfrm>
          <a:prstGeom prst="wedgeRectCallout">
            <a:avLst>
              <a:gd name="adj1" fmla="val -97002"/>
              <a:gd name="adj2" fmla="val 1076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Main Function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958348" y="4114800"/>
            <a:ext cx="2362200" cy="609600"/>
          </a:xfrm>
          <a:prstGeom prst="wedgeRectCallout">
            <a:avLst>
              <a:gd name="adj1" fmla="val -96378"/>
              <a:gd name="adj2" fmla="val -616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Blocks inside of blocks - Nesting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/>
              <a:t>Sams</a:t>
            </a:r>
            <a:r>
              <a:rPr lang="en-US" dirty="0" smtClean="0"/>
              <a:t> Teach Yourself Java in 24 Hours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Rogers </a:t>
            </a:r>
            <a:r>
              <a:rPr lang="en-US" dirty="0" err="1" smtClean="0"/>
              <a:t>Cadenhead</a:t>
            </a:r>
            <a:endParaRPr lang="en-US" dirty="0"/>
          </a:p>
        </p:txBody>
      </p:sp>
      <p:pic>
        <p:nvPicPr>
          <p:cNvPr id="1026" name="Picture 2" descr="http://images.pearsoned-ema.com/jpeg/large/978067233575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230"/>
            <a:ext cx="4041775" cy="49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000"/>
          <a:stretch/>
        </p:blipFill>
        <p:spPr bwMode="auto">
          <a:xfrm>
            <a:off x="457200" y="1803342"/>
            <a:ext cx="8229600" cy="376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43600" y="2418734"/>
            <a:ext cx="2362200" cy="1696066"/>
          </a:xfrm>
          <a:prstGeom prst="wedgeRectCallout">
            <a:avLst>
              <a:gd name="adj1" fmla="val -196899"/>
              <a:gd name="adj2" fmla="val 493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Variable: storage place in computer memory: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Numbers, characters, text, true/false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 change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990600" y="4683840"/>
            <a:ext cx="2362200" cy="543234"/>
          </a:xfrm>
          <a:prstGeom prst="wedgeRectCallout">
            <a:avLst>
              <a:gd name="adj1" fmla="val -17086"/>
              <a:gd name="adj2" fmla="val -1258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429000" y="4671551"/>
            <a:ext cx="2362200" cy="543234"/>
          </a:xfrm>
          <a:prstGeom prst="wedgeRectCallout">
            <a:avLst>
              <a:gd name="adj1" fmla="val -46431"/>
              <a:gd name="adj2" fmla="val -120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Content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Hello 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0718"/>
              <a:gd name="adj2" fmla="val -136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Statement ends with 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the Contents of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0889" b="31778"/>
          <a:stretch/>
        </p:blipFill>
        <p:spPr bwMode="auto">
          <a:xfrm>
            <a:off x="457200" y="1788635"/>
            <a:ext cx="8229600" cy="379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6961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 the greeting to the console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943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Save the file: File &gt;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Fixing Errors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445"/>
          <a:stretch/>
        </p:blipFill>
        <p:spPr bwMode="auto">
          <a:xfrm>
            <a:off x="457200" y="1818083"/>
            <a:ext cx="8229600" cy="373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269948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Error due to missing semicolon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a Java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&gt; Run Project, or</a:t>
            </a:r>
          </a:p>
          <a:p>
            <a:r>
              <a:rPr lang="en-US" dirty="0" smtClean="0"/>
              <a:t>Run button (green arrow), or</a:t>
            </a:r>
          </a:p>
          <a:p>
            <a:r>
              <a:rPr lang="en-US" dirty="0" smtClean="0"/>
              <a:t>F6</a:t>
            </a:r>
          </a:p>
          <a:p>
            <a:endParaRPr lang="en-US" dirty="0"/>
          </a:p>
          <a:p>
            <a:r>
              <a:rPr lang="en-US" dirty="0" smtClean="0"/>
              <a:t>Output displays in Output pane</a:t>
            </a:r>
          </a:p>
        </p:txBody>
      </p:sp>
    </p:spTree>
    <p:extLst>
      <p:ext uri="{BB962C8B-B14F-4D97-AF65-F5344CB8AC3E}">
        <p14:creationId xmlns:p14="http://schemas.microsoft.com/office/powerpoint/2010/main" val="17574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Wrote our first program</a:t>
            </a:r>
          </a:p>
          <a:p>
            <a:r>
              <a:rPr lang="en-US" dirty="0" smtClean="0"/>
              <a:t>Compile program</a:t>
            </a:r>
          </a:p>
          <a:p>
            <a:r>
              <a:rPr lang="en-US" dirty="0" smtClean="0"/>
              <a:t>Run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Chapter 3</a:t>
            </a:r>
          </a:p>
          <a:p>
            <a:pPr lvl="1"/>
            <a:r>
              <a:rPr lang="en-US" dirty="0" smtClean="0"/>
              <a:t>Visit the websites mentioned in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How Java Programs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programming languages?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Compiled</a:t>
            </a:r>
          </a:p>
          <a:p>
            <a:r>
              <a:rPr lang="en-US" dirty="0" smtClean="0"/>
              <a:t>When you compile a Java program, what are you doing?</a:t>
            </a:r>
          </a:p>
          <a:p>
            <a:pPr lvl="1"/>
            <a:r>
              <a:rPr lang="en-US" dirty="0" smtClean="0"/>
              <a:t>Converting it into a form the computer can understand</a:t>
            </a:r>
          </a:p>
          <a:p>
            <a:r>
              <a:rPr lang="en-US" dirty="0" smtClean="0"/>
              <a:t>What is a variable?</a:t>
            </a:r>
          </a:p>
          <a:p>
            <a:pPr lvl="1"/>
            <a:r>
              <a:rPr lang="en-US" dirty="0" smtClean="0"/>
              <a:t>A place to store information in a program</a:t>
            </a:r>
          </a:p>
          <a:p>
            <a:r>
              <a:rPr lang="en-US" dirty="0" smtClean="0"/>
              <a:t>What is the process of fixing errors called?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0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6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Java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Programs that run on your computer</a:t>
            </a:r>
          </a:p>
          <a:p>
            <a:r>
              <a:rPr lang="en-US" dirty="0" smtClean="0"/>
              <a:t>Applets</a:t>
            </a:r>
          </a:p>
          <a:p>
            <a:pPr lvl="1"/>
            <a:r>
              <a:rPr lang="en-US" dirty="0" smtClean="0"/>
              <a:t>Programs that run on a web page</a:t>
            </a:r>
          </a:p>
        </p:txBody>
      </p:sp>
    </p:spTree>
    <p:extLst>
      <p:ext uri="{BB962C8B-B14F-4D97-AF65-F5344CB8AC3E}">
        <p14:creationId xmlns:p14="http://schemas.microsoft.com/office/powerpoint/2010/main" val="7342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Becoming a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HelloWorld</a:t>
            </a:r>
            <a:r>
              <a:rPr lang="en-US" dirty="0" smtClean="0"/>
              <a:t> was our first application</a:t>
            </a:r>
          </a:p>
          <a:p>
            <a:r>
              <a:rPr lang="en-US" dirty="0" smtClean="0"/>
              <a:t>New application: Root </a:t>
            </a:r>
          </a:p>
          <a:p>
            <a:pPr lvl="1"/>
            <a:r>
              <a:rPr lang="en-US" dirty="0" smtClean="0"/>
              <a:t>Will compute the square root of a number</a:t>
            </a:r>
          </a:p>
          <a:p>
            <a:pPr lvl="1"/>
            <a:r>
              <a:rPr lang="en-US" dirty="0" smtClean="0"/>
              <a:t>File &gt; New File…</a:t>
            </a:r>
          </a:p>
          <a:p>
            <a:pPr lvl="1"/>
            <a:r>
              <a:rPr lang="en-US" dirty="0" smtClean="0"/>
              <a:t>Category: Java</a:t>
            </a:r>
          </a:p>
          <a:p>
            <a:pPr lvl="1"/>
            <a:r>
              <a:rPr lang="en-US" dirty="0" smtClean="0"/>
              <a:t>Type: Empty Java File</a:t>
            </a:r>
          </a:p>
          <a:p>
            <a:pPr lvl="1"/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Class Name: Root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762000" y="4401162"/>
            <a:ext cx="2667000" cy="543234"/>
          </a:xfrm>
          <a:prstGeom prst="wedgeRectCallout">
            <a:avLst>
              <a:gd name="adj1" fmla="val -18591"/>
              <a:gd name="adj2" fmla="val -3441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(integer) = whole numbers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581400" y="4401162"/>
            <a:ext cx="2667000" cy="543234"/>
          </a:xfrm>
          <a:prstGeom prst="wedgeRectCallout">
            <a:avLst>
              <a:gd name="adj1" fmla="val -106591"/>
              <a:gd name="adj2" fmla="val -3413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715000" y="3657600"/>
            <a:ext cx="2667000" cy="543234"/>
          </a:xfrm>
          <a:prstGeom prst="wedgeRectCallout">
            <a:avLst>
              <a:gd name="adj1" fmla="val -159734"/>
              <a:gd name="adj2" fmla="val -2179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Initialized to 225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5638800" y="2133600"/>
            <a:ext cx="2667000" cy="543234"/>
          </a:xfrm>
          <a:prstGeom prst="wedgeRectCallout">
            <a:avLst>
              <a:gd name="adj1" fmla="val -175589"/>
              <a:gd name="adj2" fmla="val 766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Normal print command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638800" y="2880848"/>
            <a:ext cx="2667000" cy="543234"/>
          </a:xfrm>
          <a:prstGeom prst="wedgeRectCallout">
            <a:avLst>
              <a:gd name="adj1" fmla="val -80600"/>
              <a:gd name="adj2" fmla="val -427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Concatenation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638800" y="3581400"/>
            <a:ext cx="2667000" cy="543234"/>
          </a:xfrm>
          <a:prstGeom prst="wedgeRectCallout">
            <a:avLst>
              <a:gd name="adj1" fmla="val -129319"/>
              <a:gd name="adj2" fmla="val -1419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Prints contents of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276600" y="4277034"/>
            <a:ext cx="5029200" cy="543234"/>
          </a:xfrm>
          <a:prstGeom prst="wedgeRectCallout">
            <a:avLst>
              <a:gd name="adj1" fmla="val -40674"/>
              <a:gd name="adj2" fmla="val -1907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Compute square root of number AND print 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up Java so that it can be run from the command line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java to your path</a:t>
            </a:r>
          </a:p>
          <a:p>
            <a:pPr lvl="2"/>
            <a:r>
              <a:rPr lang="en-US" dirty="0"/>
              <a:t>Open Windows Explorer</a:t>
            </a:r>
          </a:p>
          <a:p>
            <a:pPr lvl="3"/>
            <a:r>
              <a:rPr lang="en-US" dirty="0"/>
              <a:t>Go to </a:t>
            </a:r>
            <a:endParaRPr lang="en-US" dirty="0" smtClean="0"/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</a:t>
            </a:r>
            <a:r>
              <a:rPr lang="en-US" dirty="0" smtClean="0"/>
              <a:t>Files\Java\jdk1.7.0_21\bin, or</a:t>
            </a:r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Files(x86)Java\jdk1.7.0_21\bin</a:t>
            </a:r>
          </a:p>
          <a:p>
            <a:pPr lvl="3"/>
            <a:r>
              <a:rPr lang="en-US" dirty="0" smtClean="0"/>
              <a:t>Right-Click on “Computer” -&gt; Select Properties</a:t>
            </a:r>
          </a:p>
          <a:p>
            <a:pPr lvl="3"/>
            <a:r>
              <a:rPr lang="en-US" dirty="0" smtClean="0"/>
              <a:t>Click Advanced System Settings</a:t>
            </a:r>
          </a:p>
          <a:p>
            <a:pPr lvl="4"/>
            <a:r>
              <a:rPr lang="en-US" dirty="0" smtClean="0"/>
              <a:t>Click Environment Variables</a:t>
            </a:r>
          </a:p>
          <a:p>
            <a:pPr lvl="5"/>
            <a:r>
              <a:rPr lang="en-US" dirty="0" smtClean="0"/>
              <a:t>Under User Variables, Click New…</a:t>
            </a:r>
          </a:p>
          <a:p>
            <a:pPr lvl="6"/>
            <a:r>
              <a:rPr lang="en-US" dirty="0" smtClean="0"/>
              <a:t>Variable Name: PATH</a:t>
            </a:r>
          </a:p>
          <a:p>
            <a:pPr lvl="6"/>
            <a:r>
              <a:rPr lang="en-US" dirty="0" smtClean="0"/>
              <a:t>Variable Value: </a:t>
            </a:r>
            <a:r>
              <a:rPr lang="en-US" dirty="0"/>
              <a:t>C:\Program </a:t>
            </a:r>
            <a:r>
              <a:rPr lang="en-US" dirty="0" smtClean="0"/>
              <a:t>Files\Java\jdk1.7.0_21\bin;%PATH%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Java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</a:t>
            </a:r>
            <a:r>
              <a:rPr lang="en-US" dirty="0"/>
              <a:t>command tool: </a:t>
            </a:r>
          </a:p>
          <a:p>
            <a:pPr lvl="1"/>
            <a:r>
              <a:rPr lang="en-US" dirty="0"/>
              <a:t>Windows 7: Start &gt; Run… &gt; Type “</a:t>
            </a:r>
            <a:r>
              <a:rPr lang="en-US" dirty="0" err="1" smtClean="0"/>
              <a:t>cmd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/>
              <a:t>Windows 8: Start Screen &gt; All Apps &gt; Windows System &gt; Command Prompt</a:t>
            </a:r>
          </a:p>
          <a:p>
            <a:r>
              <a:rPr lang="en-US" dirty="0"/>
              <a:t>Type: </a:t>
            </a:r>
            <a:endParaRPr lang="en-US" dirty="0" smtClean="0"/>
          </a:p>
          <a:p>
            <a:pPr lvl="1"/>
            <a:r>
              <a:rPr lang="en-US" dirty="0" smtClean="0"/>
              <a:t>cd </a:t>
            </a:r>
            <a:r>
              <a:rPr lang="en-US" dirty="0"/>
              <a:t>c:\</a:t>
            </a:r>
            <a:r>
              <a:rPr lang="en-US" dirty="0" smtClean="0"/>
              <a:t>Users\XXX\Documents\NetBeansProjects\Examples\build\classes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HelloWorld</a:t>
            </a:r>
            <a:endParaRPr lang="en-US" dirty="0"/>
          </a:p>
          <a:p>
            <a:r>
              <a:rPr lang="en-US" dirty="0"/>
              <a:t>This is what </a:t>
            </a:r>
            <a:r>
              <a:rPr lang="en-US" dirty="0" err="1"/>
              <a:t>Netbeans</a:t>
            </a:r>
            <a:r>
              <a:rPr lang="en-US" dirty="0"/>
              <a:t> is doing when we hit </a:t>
            </a:r>
            <a:r>
              <a:rPr lang="en-US" dirty="0" smtClean="0"/>
              <a:t>run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dirty="0"/>
              <a:t>We can add arguments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TextDisplayer</a:t>
            </a:r>
            <a:r>
              <a:rPr lang="en-US" dirty="0"/>
              <a:t> readme.txt /p “Page Title”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Java From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New application: </a:t>
            </a:r>
            <a:r>
              <a:rPr lang="en-US" dirty="0" err="1" smtClean="0"/>
              <a:t>BlankFiller</a:t>
            </a:r>
            <a:endParaRPr lang="en-US" dirty="0"/>
          </a:p>
          <a:p>
            <a:pPr lvl="1"/>
            <a:r>
              <a:rPr lang="en-US" dirty="0"/>
              <a:t>Will </a:t>
            </a:r>
            <a:r>
              <a:rPr lang="en-US" dirty="0" smtClean="0"/>
              <a:t>use command line arguments to fill in the blanks in a sentence</a:t>
            </a:r>
            <a:endParaRPr lang="en-US" dirty="0"/>
          </a:p>
          <a:p>
            <a:pPr lvl="1"/>
            <a:r>
              <a:rPr lang="en-US" dirty="0"/>
              <a:t>File &gt; New File…</a:t>
            </a:r>
          </a:p>
          <a:p>
            <a:pPr lvl="1"/>
            <a:r>
              <a:rPr lang="en-US" dirty="0"/>
              <a:t>Category: Java</a:t>
            </a:r>
          </a:p>
          <a:p>
            <a:pPr lvl="1"/>
            <a:r>
              <a:rPr lang="en-US" dirty="0"/>
              <a:t>Type: Empty Java File</a:t>
            </a:r>
          </a:p>
          <a:p>
            <a:pPr lvl="1"/>
            <a:r>
              <a:rPr lang="en-US" dirty="0"/>
              <a:t>Next</a:t>
            </a:r>
          </a:p>
          <a:p>
            <a:pPr lvl="1"/>
            <a:r>
              <a:rPr lang="en-US" dirty="0"/>
              <a:t>Class Name: </a:t>
            </a:r>
            <a:r>
              <a:rPr lang="en-US" dirty="0" err="1" smtClean="0"/>
              <a:t>BlankFiller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5900"/>
            <a:ext cx="8496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800600" y="1600200"/>
            <a:ext cx="3810000" cy="543234"/>
          </a:xfrm>
          <a:prstGeom prst="wedgeRectCallout">
            <a:avLst>
              <a:gd name="adj1" fmla="val -82269"/>
              <a:gd name="adj2" fmla="val 847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Array: 0 to N of the same type of thing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62000" y="3427772"/>
            <a:ext cx="3048000" cy="543234"/>
          </a:xfrm>
          <a:prstGeom prst="wedgeRectCallout">
            <a:avLst>
              <a:gd name="adj1" fmla="val 70441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Arrays always start from 0 – i.e. 0 is the first item in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334000" y="3406881"/>
            <a:ext cx="3048000" cy="543234"/>
          </a:xfrm>
          <a:prstGeom prst="wedgeRectCallout">
            <a:avLst>
              <a:gd name="adj1" fmla="val -29720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590800" y="4022888"/>
            <a:ext cx="3048000" cy="543234"/>
          </a:xfrm>
          <a:prstGeom prst="wedgeRectCallout">
            <a:avLst>
              <a:gd name="adj1" fmla="val 38506"/>
              <a:gd name="adj2" fmla="val -232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 </a:t>
            </a:r>
            <a:r>
              <a:rPr lang="en-US" dirty="0" err="1" smtClean="0"/>
              <a:t>BlankFiller</a:t>
            </a:r>
            <a:r>
              <a:rPr lang="en-US" dirty="0" smtClean="0"/>
              <a:t> from command line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cd to path, java </a:t>
            </a:r>
            <a:r>
              <a:rPr lang="en-US" dirty="0" err="1" smtClean="0"/>
              <a:t>BlankFiller</a:t>
            </a:r>
            <a:r>
              <a:rPr lang="en-US" dirty="0" smtClean="0"/>
              <a:t> crazy red happy</a:t>
            </a:r>
          </a:p>
          <a:p>
            <a:r>
              <a:rPr lang="en-US" dirty="0" smtClean="0"/>
              <a:t>Run from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Run &gt; Set Project Configuration &gt; Customize…</a:t>
            </a:r>
          </a:p>
          <a:p>
            <a:pPr lvl="1"/>
            <a:r>
              <a:rPr lang="en-US" dirty="0" smtClean="0"/>
              <a:t>Main Class: </a:t>
            </a:r>
            <a:r>
              <a:rPr lang="en-US" dirty="0" err="1" smtClean="0"/>
              <a:t>BlankFiller</a:t>
            </a:r>
            <a:r>
              <a:rPr lang="en-US" dirty="0" smtClean="0"/>
              <a:t>,  Arguments: quick brown lazy (choose 3 adjectives) OK</a:t>
            </a:r>
          </a:p>
          <a:p>
            <a:pPr lvl="1"/>
            <a:r>
              <a:rPr lang="en-US" dirty="0" smtClean="0"/>
              <a:t>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23060"/>
            <a:ext cx="5829300" cy="294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800600" y="1447800"/>
            <a:ext cx="3810000" cy="685800"/>
          </a:xfrm>
          <a:prstGeom prst="wedgeRectCallout">
            <a:avLst>
              <a:gd name="adj1" fmla="val -89624"/>
              <a:gd name="adj2" fmla="val 547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extends – inheritance – gets properties of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800600" y="2271866"/>
            <a:ext cx="3810000" cy="342900"/>
          </a:xfrm>
          <a:prstGeom prst="wedgeRectCallout">
            <a:avLst>
              <a:gd name="adj1" fmla="val -120592"/>
              <a:gd name="adj2" fmla="val 311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Member of class Root 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800600" y="2743200"/>
            <a:ext cx="3810000" cy="562897"/>
          </a:xfrm>
          <a:prstGeom prst="wedgeRectCallout">
            <a:avLst>
              <a:gd name="adj1" fmla="val -105883"/>
              <a:gd name="adj2" fmla="val -242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always calls this on startup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832987" y="3429000"/>
            <a:ext cx="2743200" cy="1157750"/>
          </a:xfrm>
          <a:prstGeom prst="wedgeRectCallout">
            <a:avLst>
              <a:gd name="adj1" fmla="val -123237"/>
              <a:gd name="adj2" fmla="val -266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paint()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calls this every time the screen is painted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62000" y="1600200"/>
            <a:ext cx="3810000" cy="685800"/>
          </a:xfrm>
          <a:prstGeom prst="wedgeRectCallout">
            <a:avLst>
              <a:gd name="adj1" fmla="val 15279"/>
              <a:gd name="adj2" fmla="val 2526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Graphics screen – tells paint where to draw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763729" y="1600200"/>
            <a:ext cx="3810000" cy="685800"/>
          </a:xfrm>
          <a:prstGeom prst="wedgeRectCallout">
            <a:avLst>
              <a:gd name="adj1" fmla="val -43173"/>
              <a:gd name="adj2" fmla="val 2999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drawString</a:t>
            </a:r>
            <a:r>
              <a:rPr lang="en-US" dirty="0" smtClean="0">
                <a:solidFill>
                  <a:schemeClr val="tx1"/>
                </a:solidFill>
              </a:rPr>
              <a:t> – draws a sting on the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557252" y="4419600"/>
            <a:ext cx="1233948" cy="342900"/>
          </a:xfrm>
          <a:prstGeom prst="wedgeRectCallout">
            <a:avLst>
              <a:gd name="adj1" fmla="val -163476"/>
              <a:gd name="adj2" fmla="val -592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X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557252" y="4876800"/>
            <a:ext cx="1219200" cy="342900"/>
          </a:xfrm>
          <a:prstGeom prst="wedgeRectCallout">
            <a:avLst>
              <a:gd name="adj1" fmla="val -163464"/>
              <a:gd name="adj2" fmla="val -1452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position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6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Programming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Programming languages work like spoken language </a:t>
            </a:r>
          </a:p>
          <a:p>
            <a:r>
              <a:rPr lang="en-US" dirty="0" smtClean="0"/>
              <a:t>Gives humans a way to tell a computer what to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19" y="1624012"/>
            <a:ext cx="6100763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76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76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76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76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76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6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76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76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52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52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52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52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52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52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52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52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2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52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28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28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28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28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28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828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28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28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828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28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05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05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905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05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05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05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05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05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905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905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81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81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81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81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81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981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981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981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981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57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57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57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57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057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057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57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133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133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133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133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133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133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133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133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133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133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209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09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209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209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209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209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09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209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09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209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286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286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286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86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286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286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286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286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286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286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362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362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362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362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362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362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362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362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362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362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438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438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438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438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38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438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438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438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438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438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514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514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514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514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514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514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514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514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514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514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590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590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590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590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590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590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590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590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590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590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67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667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667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667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667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667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67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667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667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667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743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743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743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743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743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743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743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743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743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743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819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2819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2819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2819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819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819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819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2819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2819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2819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895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2895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895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2895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2895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2895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895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895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2895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2895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971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971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2971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2971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2971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2971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2971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2971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2971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2971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048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048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048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048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048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048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048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048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3048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048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3124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124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124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124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3124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3124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3124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3124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3124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3124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3200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3200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200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3200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3200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3200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3200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3200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3200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200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3276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3276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3276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3276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3276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3276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3276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3276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3276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3276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3352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3352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3352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3352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3352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3352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3352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3352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3352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3352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429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429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3429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429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429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429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429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3429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3429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429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3505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3505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505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3505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505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505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505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3505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3505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3505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3581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3581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3581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3581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3581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3581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581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3581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3581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3581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3657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3657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3657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657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657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657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657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657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3657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657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733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733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3733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3733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733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733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3733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3733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733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733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3810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3810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3810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3810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3810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3810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3810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3810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3810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3810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3886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3886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3886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3886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3886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3886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3886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3886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3886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3886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3962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3962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3962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3962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3962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3962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3962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3962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3962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3962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4038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4038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4038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4038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4038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4038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4038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4038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4038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4038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81100" y="2438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193679" y="3200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>
            <a:off x="1676400" y="1524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>
            <a:off x="1752600" y="1524000"/>
            <a:ext cx="0" cy="91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1389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1" name="TextBox 730"/>
          <p:cNvSpPr txBox="1"/>
          <p:nvPr/>
        </p:nvSpPr>
        <p:spPr>
          <a:xfrm>
            <a:off x="1770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1066800" y="2099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3" name="TextBox 732"/>
          <p:cNvSpPr txBox="1"/>
          <p:nvPr/>
        </p:nvSpPr>
        <p:spPr>
          <a:xfrm>
            <a:off x="981750" y="3200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734" name="TextBox 733"/>
          <p:cNvSpPr txBox="1"/>
          <p:nvPr/>
        </p:nvSpPr>
        <p:spPr>
          <a:xfrm>
            <a:off x="2336124" y="1126123"/>
            <a:ext cx="105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 Position</a:t>
            </a:r>
            <a:endParaRPr lang="en-US" sz="1600" dirty="0"/>
          </a:p>
        </p:txBody>
      </p:sp>
      <p:sp>
        <p:nvSpPr>
          <p:cNvPr id="735" name="TextBox 734"/>
          <p:cNvSpPr txBox="1"/>
          <p:nvPr/>
        </p:nvSpPr>
        <p:spPr>
          <a:xfrm rot="5400000">
            <a:off x="186510" y="2667356"/>
            <a:ext cx="103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dirty="0" smtClean="0"/>
              <a:t> Position</a:t>
            </a:r>
            <a:endParaRPr lang="en-US" sz="1600" dirty="0"/>
          </a:p>
        </p:txBody>
      </p:sp>
      <p:cxnSp>
        <p:nvCxnSpPr>
          <p:cNvPr id="2059" name="Straight Arrow Connector 2058"/>
          <p:cNvCxnSpPr/>
          <p:nvPr/>
        </p:nvCxnSpPr>
        <p:spPr>
          <a:xfrm>
            <a:off x="2247900" y="1464677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/>
          <p:nvPr/>
        </p:nvCxnSpPr>
        <p:spPr>
          <a:xfrm>
            <a:off x="849304" y="2269123"/>
            <a:ext cx="0" cy="1100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Hint: Changing a String to an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can’t to math on a String</a:t>
            </a:r>
          </a:p>
          <a:p>
            <a:r>
              <a:rPr lang="en-US" dirty="0" smtClean="0"/>
              <a:t>You need to change the String to an </a:t>
            </a:r>
            <a:r>
              <a:rPr lang="en-US" dirty="0" err="1" smtClean="0"/>
              <a:t>int</a:t>
            </a:r>
            <a:endParaRPr lang="en-US" dirty="0"/>
          </a:p>
          <a:p>
            <a:pPr lvl="1"/>
            <a:r>
              <a:rPr lang="en-US" dirty="0" err="1" smtClean="0"/>
              <a:t>Integer.decode</a:t>
            </a:r>
            <a:r>
              <a:rPr lang="en-US" dirty="0" smtClean="0"/>
              <a:t>() will do the trick</a:t>
            </a:r>
          </a:p>
          <a:p>
            <a:pPr lvl="1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16" y="2728106"/>
            <a:ext cx="6684169" cy="95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8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Autofit/>
          </a:bodyPr>
          <a:lstStyle/>
          <a:p>
            <a:r>
              <a:rPr lang="en-US" sz="1800" dirty="0" smtClean="0"/>
              <a:t>Go to </a:t>
            </a:r>
            <a:r>
              <a:rPr lang="en-US" sz="1800" dirty="0" smtClean="0">
                <a:hlinkClick r:id="rId2"/>
              </a:rPr>
              <a:t>http://github.com</a:t>
            </a:r>
            <a:endParaRPr lang="en-US" sz="1800" dirty="0" smtClean="0"/>
          </a:p>
          <a:p>
            <a:pPr lvl="1"/>
            <a:r>
              <a:rPr lang="en-US" sz="1800" dirty="0" smtClean="0"/>
              <a:t>Create an account (free)</a:t>
            </a:r>
          </a:p>
          <a:p>
            <a:pPr lvl="2"/>
            <a:r>
              <a:rPr lang="en-US" sz="1600" dirty="0" smtClean="0"/>
              <a:t>Create a user name</a:t>
            </a:r>
          </a:p>
          <a:p>
            <a:pPr lvl="2"/>
            <a:r>
              <a:rPr lang="en-US" sz="1600" dirty="0" smtClean="0"/>
              <a:t>Enter your email (ask if you can use your parents)</a:t>
            </a:r>
          </a:p>
          <a:p>
            <a:pPr lvl="2"/>
            <a:r>
              <a:rPr lang="en-US" sz="1600" dirty="0" smtClean="0"/>
              <a:t>Create a password you can remember</a:t>
            </a:r>
          </a:p>
          <a:p>
            <a:pPr lvl="2"/>
            <a:r>
              <a:rPr lang="en-US" sz="1600" dirty="0" smtClean="0"/>
              <a:t>Click “Sign up for free”</a:t>
            </a:r>
          </a:p>
          <a:p>
            <a:pPr lvl="1"/>
            <a:r>
              <a:rPr lang="en-US" sz="1800" dirty="0" smtClean="0"/>
              <a:t>Setup </a:t>
            </a:r>
            <a:r>
              <a:rPr lang="en-US" sz="1800" dirty="0" err="1" smtClean="0"/>
              <a:t>GitHub</a:t>
            </a:r>
            <a:endParaRPr lang="en-US" sz="1800" dirty="0" smtClean="0"/>
          </a:p>
          <a:p>
            <a:pPr lvl="2"/>
            <a:r>
              <a:rPr lang="en-US" sz="1600" dirty="0" smtClean="0"/>
              <a:t>Click on “Set Up </a:t>
            </a:r>
            <a:r>
              <a:rPr lang="en-US" sz="1600" dirty="0" err="1" smtClean="0"/>
              <a:t>Git</a:t>
            </a:r>
            <a:r>
              <a:rPr lang="en-US" sz="1600" dirty="0" smtClean="0"/>
              <a:t>”</a:t>
            </a:r>
          </a:p>
          <a:p>
            <a:pPr lvl="2"/>
            <a:r>
              <a:rPr lang="en-US" sz="1600" dirty="0" smtClean="0"/>
              <a:t>Click on “Download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for Windows”</a:t>
            </a:r>
          </a:p>
          <a:p>
            <a:pPr lvl="2"/>
            <a:r>
              <a:rPr lang="en-US" sz="1600" dirty="0" smtClean="0"/>
              <a:t>In the download popup, click “Run” </a:t>
            </a:r>
          </a:p>
          <a:p>
            <a:pPr lvl="2"/>
            <a:r>
              <a:rPr lang="en-US" sz="1600" dirty="0" smtClean="0"/>
              <a:t>In the security warning popup, click “Install” and wait for the download to complete</a:t>
            </a:r>
          </a:p>
          <a:p>
            <a:pPr lvl="2"/>
            <a:r>
              <a:rPr lang="en-US" sz="1600" dirty="0" err="1" smtClean="0"/>
              <a:t>GitHub</a:t>
            </a:r>
            <a:r>
              <a:rPr lang="en-US" sz="1600" dirty="0" smtClean="0"/>
              <a:t> tool launches automatically</a:t>
            </a:r>
          </a:p>
          <a:p>
            <a:r>
              <a:rPr lang="en-US" sz="1800" dirty="0" smtClean="0"/>
              <a:t>Run the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windows tool</a:t>
            </a:r>
          </a:p>
          <a:p>
            <a:pPr lvl="1"/>
            <a:r>
              <a:rPr lang="en-US" sz="1800" dirty="0" smtClean="0"/>
              <a:t>Sign in using your new username and password</a:t>
            </a:r>
          </a:p>
          <a:p>
            <a:pPr lvl="1"/>
            <a:r>
              <a:rPr lang="en-US" sz="1800" dirty="0" smtClean="0"/>
              <a:t>On the configure page, enter your first and last name and email address</a:t>
            </a:r>
          </a:p>
          <a:p>
            <a:endParaRPr lang="en-US" sz="1800" dirty="0" smtClean="0"/>
          </a:p>
          <a:p>
            <a:r>
              <a:rPr lang="en-US" sz="1800" dirty="0" smtClean="0"/>
              <a:t>In Internet Explorer, </a:t>
            </a:r>
            <a:r>
              <a:rPr lang="en-US" sz="1800" dirty="0"/>
              <a:t>g</a:t>
            </a:r>
            <a:r>
              <a:rPr lang="en-US" sz="1800" dirty="0" smtClean="0"/>
              <a:t>o to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github.com/bcraig108/JavaClass_2013_Summer</a:t>
            </a:r>
            <a:endParaRPr lang="en-US" sz="1800" dirty="0" smtClean="0"/>
          </a:p>
          <a:p>
            <a:pPr lvl="1"/>
            <a:r>
              <a:rPr lang="en-US" sz="1900" dirty="0" smtClean="0"/>
              <a:t>Click Fork</a:t>
            </a:r>
          </a:p>
          <a:p>
            <a:pPr lvl="1"/>
            <a:r>
              <a:rPr lang="en-US" sz="1900" dirty="0" smtClean="0"/>
              <a:t>Click Clone in Windows</a:t>
            </a:r>
          </a:p>
          <a:p>
            <a:pPr lvl="2"/>
            <a:r>
              <a:rPr lang="en-US" sz="1600" dirty="0" smtClean="0"/>
              <a:t>You can view these slides, and examples</a:t>
            </a:r>
          </a:p>
          <a:p>
            <a:pPr lvl="2"/>
            <a:r>
              <a:rPr lang="en-US" sz="1600" dirty="0" smtClean="0"/>
              <a:t>You can upload your homework</a:t>
            </a:r>
          </a:p>
          <a:p>
            <a:pPr lvl="2"/>
            <a:r>
              <a:rPr lang="en-US" sz="1600" dirty="0" smtClean="0"/>
              <a:t>I will post homework solutions</a:t>
            </a:r>
          </a:p>
        </p:txBody>
      </p:sp>
    </p:spTree>
    <p:extLst>
      <p:ext uri="{BB962C8B-B14F-4D97-AF65-F5344CB8AC3E}">
        <p14:creationId xmlns:p14="http://schemas.microsoft.com/office/powerpoint/2010/main" val="21254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Java Application</a:t>
            </a:r>
            <a:r>
              <a:rPr lang="en-US" dirty="0"/>
              <a:t> </a:t>
            </a:r>
            <a:r>
              <a:rPr lang="en-US" dirty="0" smtClean="0"/>
              <a:t>that computes square roots</a:t>
            </a:r>
          </a:p>
          <a:p>
            <a:r>
              <a:rPr lang="en-US" dirty="0" smtClean="0"/>
              <a:t>Created Java Application that uses arguments</a:t>
            </a:r>
          </a:p>
          <a:p>
            <a:r>
              <a:rPr lang="en-US" dirty="0" smtClean="0"/>
              <a:t>Created </a:t>
            </a:r>
            <a:r>
              <a:rPr lang="en-US" smtClean="0"/>
              <a:t>Java Applet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5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3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Project: “</a:t>
            </a:r>
            <a:r>
              <a:rPr lang="en-US" dirty="0" err="1" smtClean="0"/>
              <a:t>Homework_yourname</a:t>
            </a:r>
            <a:r>
              <a:rPr lang="en-US" dirty="0" smtClean="0"/>
              <a:t>” </a:t>
            </a:r>
            <a:r>
              <a:rPr lang="en-US" dirty="0"/>
              <a:t>in C:\</a:t>
            </a:r>
            <a:r>
              <a:rPr lang="en-US" dirty="0" smtClean="0"/>
              <a:t>Users\&lt;UserName&gt;\Documents\GitHub\JavaClass_2013_Summer</a:t>
            </a:r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Homework_yourname</a:t>
            </a:r>
            <a:r>
              <a:rPr lang="en-US" dirty="0"/>
              <a:t> </a:t>
            </a:r>
            <a:r>
              <a:rPr lang="en-US" dirty="0" smtClean="0"/>
              <a:t>project, using the Root application as a guide, create a </a:t>
            </a:r>
            <a:r>
              <a:rPr lang="en-US" dirty="0" err="1" smtClean="0"/>
              <a:t>NewRoot</a:t>
            </a:r>
            <a:r>
              <a:rPr lang="en-US" dirty="0" smtClean="0"/>
              <a:t> application that can display the square root of 625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Homework_yourname</a:t>
            </a:r>
            <a:r>
              <a:rPr lang="en-US" dirty="0"/>
              <a:t> project, using the </a:t>
            </a:r>
            <a:r>
              <a:rPr lang="en-US" dirty="0" smtClean="0"/>
              <a:t>Root application as a guide, create an </a:t>
            </a:r>
            <a:r>
              <a:rPr lang="en-US" dirty="0" err="1" smtClean="0"/>
              <a:t>ArgRoot</a:t>
            </a:r>
            <a:r>
              <a:rPr lang="en-US" dirty="0" smtClean="0"/>
              <a:t> application that can display the square root of the number provided as an argument</a:t>
            </a:r>
          </a:p>
          <a:p>
            <a:pPr lvl="1"/>
            <a:r>
              <a:rPr lang="en-US" dirty="0" smtClean="0"/>
              <a:t>Upload the new project to </a:t>
            </a:r>
            <a:r>
              <a:rPr lang="en-US" dirty="0" err="1" smtClean="0"/>
              <a:t>GitHub</a:t>
            </a:r>
            <a:r>
              <a:rPr lang="en-US" dirty="0" smtClean="0"/>
              <a:t> (sync)</a:t>
            </a:r>
          </a:p>
        </p:txBody>
      </p:sp>
    </p:spTree>
    <p:extLst>
      <p:ext uri="{BB962C8B-B14F-4D97-AF65-F5344CB8AC3E}">
        <p14:creationId xmlns:p14="http://schemas.microsoft.com/office/powerpoint/2010/main" val="20264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5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and Changing Information in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java programs?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Applets</a:t>
            </a:r>
          </a:p>
          <a:p>
            <a:r>
              <a:rPr lang="en-US" dirty="0" smtClean="0"/>
              <a:t>How do you run java applications?</a:t>
            </a:r>
          </a:p>
          <a:p>
            <a:pPr lvl="1"/>
            <a:r>
              <a:rPr lang="en-US" dirty="0" smtClean="0"/>
              <a:t>Command line: java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err="1" smtClean="0"/>
              <a:t>arga</a:t>
            </a:r>
            <a:r>
              <a:rPr lang="en-US" dirty="0" smtClean="0"/>
              <a:t> </a:t>
            </a:r>
            <a:r>
              <a:rPr lang="en-US" dirty="0" err="1" smtClean="0"/>
              <a:t>argb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endParaRPr lang="en-US" dirty="0" smtClean="0"/>
          </a:p>
          <a:p>
            <a:pPr lvl="1"/>
            <a:r>
              <a:rPr lang="en-US" dirty="0" err="1" smtClean="0"/>
              <a:t>Netbeans</a:t>
            </a:r>
            <a:r>
              <a:rPr lang="en-US" dirty="0" smtClean="0"/>
              <a:t>: Run File</a:t>
            </a:r>
          </a:p>
          <a:p>
            <a:r>
              <a:rPr lang="en-US" dirty="0" smtClean="0"/>
              <a:t>How do you run java applets?</a:t>
            </a:r>
          </a:p>
          <a:p>
            <a:pPr lvl="1"/>
            <a:r>
              <a:rPr lang="en-US" dirty="0" smtClean="0"/>
              <a:t>Web Browser</a:t>
            </a:r>
          </a:p>
          <a:p>
            <a:pPr lvl="1"/>
            <a:r>
              <a:rPr lang="en-US" dirty="0" smtClean="0"/>
              <a:t>Applet viewer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0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=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1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and Expressions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Programs are sets of instructions telling a computer what to do</a:t>
            </a:r>
          </a:p>
          <a:p>
            <a:r>
              <a:rPr lang="en-US" dirty="0" smtClean="0"/>
              <a:t>Each instruction is called a </a:t>
            </a:r>
            <a:r>
              <a:rPr lang="en-US" i="1" dirty="0" smtClean="0"/>
              <a:t>statement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Curly braces group statements together into </a:t>
            </a:r>
            <a:r>
              <a:rPr lang="en-US" i="1" dirty="0" smtClean="0"/>
              <a:t>blocks</a:t>
            </a:r>
            <a:r>
              <a:rPr lang="en-US" dirty="0" smtClean="0"/>
              <a:t> or </a:t>
            </a:r>
            <a:r>
              <a:rPr lang="en-US" i="1" dirty="0" smtClean="0"/>
              <a:t>block statements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Statements with mathematical calculations are called </a:t>
            </a:r>
            <a:r>
              <a:rPr lang="en-US" i="1" dirty="0" smtClean="0"/>
              <a:t>expressions</a:t>
            </a:r>
            <a:endParaRPr lang="en-US" dirty="0" smtClean="0"/>
          </a:p>
          <a:p>
            <a:pPr lvl="1"/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6" y="2657475"/>
            <a:ext cx="1790700" cy="23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6" y="3810000"/>
            <a:ext cx="3286125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6" y="5810250"/>
            <a:ext cx="11906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/>
          <a:lstStyle/>
          <a:p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Visual Basic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100’s of others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Java?</a:t>
            </a:r>
          </a:p>
          <a:p>
            <a:pPr lvl="1"/>
            <a:r>
              <a:rPr lang="en-US" dirty="0" smtClean="0"/>
              <a:t>Used on internet &amp; mobile phones</a:t>
            </a:r>
          </a:p>
          <a:p>
            <a:pPr lvl="1"/>
            <a:r>
              <a:rPr lang="en-US" dirty="0" smtClean="0"/>
              <a:t>Organized language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nvented by James Gosling</a:t>
            </a:r>
          </a:p>
          <a:p>
            <a:pPr lvl="2"/>
            <a:r>
              <a:rPr lang="en-US" dirty="0" smtClean="0"/>
              <a:t>Didn’t like C++</a:t>
            </a:r>
          </a:p>
          <a:p>
            <a:pPr lvl="1"/>
            <a:r>
              <a:rPr lang="en-US" dirty="0" smtClean="0"/>
              <a:t>3 billion devices run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808681"/>
            <a:ext cx="8229600" cy="446276"/>
          </a:xfrm>
          <a:prstGeom prst="rect">
            <a:avLst/>
          </a:prstGeom>
        </p:spPr>
        <p:txBody>
          <a:bodyPr vert="horz" numCol="1">
            <a:normAutofit fontScale="92500"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/>
              <a:t>Learning one language makes it easy to learn others</a:t>
            </a:r>
          </a:p>
        </p:txBody>
      </p:sp>
    </p:spTree>
    <p:extLst>
      <p:ext uri="{BB962C8B-B14F-4D97-AF65-F5344CB8AC3E}">
        <p14:creationId xmlns:p14="http://schemas.microsoft.com/office/powerpoint/2010/main" val="1780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Variables are the way a program remembers something</a:t>
            </a:r>
          </a:p>
          <a:p>
            <a:r>
              <a:rPr lang="en-US" dirty="0" smtClean="0"/>
              <a:t>Variable statements contain</a:t>
            </a:r>
          </a:p>
          <a:p>
            <a:pPr lvl="1"/>
            <a:r>
              <a:rPr lang="en-US" dirty="0" smtClean="0"/>
              <a:t>The type of the variable: </a:t>
            </a:r>
            <a:r>
              <a:rPr lang="en-US" dirty="0" err="1" smtClean="0"/>
              <a:t>int</a:t>
            </a:r>
            <a:r>
              <a:rPr lang="en-US" dirty="0" smtClean="0"/>
              <a:t>, float, String (required)</a:t>
            </a:r>
          </a:p>
          <a:p>
            <a:pPr lvl="1"/>
            <a:r>
              <a:rPr lang="en-US" dirty="0" smtClean="0"/>
              <a:t>The name of the variable (required)</a:t>
            </a:r>
          </a:p>
          <a:p>
            <a:pPr lvl="1"/>
            <a:r>
              <a:rPr lang="en-US" dirty="0" smtClean="0"/>
              <a:t>The value of the information (optional)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4037009"/>
            <a:ext cx="1828800" cy="1028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366767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9437" y="514190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1830" y="3667677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3441686" y="3852343"/>
            <a:ext cx="12824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3689963" y="5062080"/>
            <a:ext cx="290860" cy="26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4467713" y="3852343"/>
            <a:ext cx="47411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Integer and Floating-Point </a:t>
            </a:r>
            <a:r>
              <a:rPr lang="en-US" dirty="0" smtClean="0"/>
              <a:t>Numbers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: any integer from -2.14 billion to +2.14 billion</a:t>
            </a:r>
          </a:p>
          <a:p>
            <a:pPr lvl="1"/>
            <a:r>
              <a:rPr lang="en-US" dirty="0" smtClean="0"/>
              <a:t>float: any decimal number up to 38 digits (1 followed by 37 0’s)</a:t>
            </a:r>
          </a:p>
          <a:p>
            <a:r>
              <a:rPr lang="en-US" dirty="0" smtClean="0"/>
              <a:t>Characters and Strings</a:t>
            </a:r>
          </a:p>
          <a:p>
            <a:pPr lvl="1"/>
            <a:r>
              <a:rPr lang="en-US" dirty="0" smtClean="0"/>
              <a:t>char: a single letter, number for other character – anything you can type</a:t>
            </a:r>
          </a:p>
          <a:p>
            <a:pPr lvl="2"/>
            <a:r>
              <a:rPr lang="en-US" dirty="0" smtClean="0"/>
              <a:t>Enclosed in single quotes</a:t>
            </a:r>
          </a:p>
          <a:p>
            <a:pPr lvl="1"/>
            <a:r>
              <a:rPr lang="en-US" dirty="0" smtClean="0"/>
              <a:t>String: a group or string of characters (String is always capitalized because it is really a class)</a:t>
            </a:r>
          </a:p>
          <a:p>
            <a:pPr lvl="2"/>
            <a:r>
              <a:rPr lang="en-US" dirty="0" smtClean="0"/>
              <a:t>Enclosed in double quotes</a:t>
            </a:r>
          </a:p>
        </p:txBody>
      </p:sp>
    </p:spTree>
    <p:extLst>
      <p:ext uri="{BB962C8B-B14F-4D97-AF65-F5344CB8AC3E}">
        <p14:creationId xmlns:p14="http://schemas.microsoft.com/office/powerpoint/2010/main" val="23025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byte</a:t>
            </a:r>
            <a:r>
              <a:rPr lang="en-US" dirty="0"/>
              <a:t>: integers from -</a:t>
            </a:r>
            <a:r>
              <a:rPr lang="en-US" dirty="0" smtClean="0"/>
              <a:t>128 </a:t>
            </a:r>
            <a:r>
              <a:rPr lang="en-US" dirty="0"/>
              <a:t>to </a:t>
            </a:r>
            <a:r>
              <a:rPr lang="en-US" dirty="0" smtClean="0"/>
              <a:t>127</a:t>
            </a:r>
          </a:p>
          <a:p>
            <a:r>
              <a:rPr lang="en-US" dirty="0" smtClean="0"/>
              <a:t>short: integers from -32768 to 32767</a:t>
            </a:r>
            <a:endParaRPr lang="en-US" dirty="0"/>
          </a:p>
          <a:p>
            <a:r>
              <a:rPr lang="en-US" dirty="0" smtClean="0"/>
              <a:t>long: integers from -9.22 quintillion to 9.22 quintillion</a:t>
            </a:r>
          </a:p>
          <a:p>
            <a:pPr lvl="1"/>
            <a:r>
              <a:rPr lang="en-US" dirty="0" smtClean="0"/>
              <a:t>Can use underscores in numbers for readability</a:t>
            </a:r>
          </a:p>
          <a:p>
            <a:pPr lvl="1"/>
            <a:endParaRPr lang="en-US" dirty="0"/>
          </a:p>
          <a:p>
            <a:r>
              <a:rPr lang="en-US" dirty="0" smtClean="0"/>
              <a:t>double: </a:t>
            </a:r>
            <a:r>
              <a:rPr lang="en-US" dirty="0"/>
              <a:t>any decimal number up to </a:t>
            </a:r>
            <a:r>
              <a:rPr lang="en-US" dirty="0" smtClean="0"/>
              <a:t>300 digits</a:t>
            </a:r>
          </a:p>
          <a:p>
            <a:r>
              <a:rPr lang="en-US" dirty="0" smtClean="0"/>
              <a:t>boolean: true or false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333" b="-13333"/>
          <a:stretch/>
        </p:blipFill>
        <p:spPr>
          <a:xfrm>
            <a:off x="2653240" y="3195637"/>
            <a:ext cx="3143250" cy="38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240" y="4576286"/>
            <a:ext cx="3157538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Your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Variable names can begin with a letter, underscore (_) or dollar sign ($)</a:t>
            </a:r>
          </a:p>
          <a:p>
            <a:r>
              <a:rPr lang="en-US" dirty="0" smtClean="0"/>
              <a:t>The rest of the name can contain any letters or numbers</a:t>
            </a:r>
          </a:p>
          <a:p>
            <a:r>
              <a:rPr lang="en-US" dirty="0" smtClean="0"/>
              <a:t>Variable names are case-sensitive: </a:t>
            </a:r>
          </a:p>
          <a:p>
            <a:pPr lvl="1"/>
            <a:r>
              <a:rPr lang="en-US" dirty="0" smtClean="0"/>
              <a:t>GAMEOVER, </a:t>
            </a:r>
            <a:r>
              <a:rPr lang="en-US" dirty="0" err="1" smtClean="0"/>
              <a:t>GameOver</a:t>
            </a:r>
            <a:r>
              <a:rPr lang="en-US" dirty="0" smtClean="0"/>
              <a:t>, and </a:t>
            </a:r>
            <a:r>
              <a:rPr lang="en-US" dirty="0" err="1" smtClean="0"/>
              <a:t>gameOver</a:t>
            </a:r>
            <a:r>
              <a:rPr lang="en-US" dirty="0" smtClean="0"/>
              <a:t> are not the same</a:t>
            </a:r>
          </a:p>
          <a:p>
            <a:r>
              <a:rPr lang="en-US" dirty="0" smtClean="0"/>
              <a:t>No spaces in the name</a:t>
            </a:r>
          </a:p>
          <a:p>
            <a:r>
              <a:rPr lang="en-US" dirty="0" smtClean="0"/>
              <a:t>Usually start with a lower-case letter</a:t>
            </a:r>
          </a:p>
          <a:p>
            <a:r>
              <a:rPr lang="en-US" dirty="0" smtClean="0"/>
              <a:t>Usually use </a:t>
            </a:r>
            <a:r>
              <a:rPr lang="en-US" dirty="0" err="1" smtClean="0"/>
              <a:t>camelCase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6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You can store a value in a variable when you create it</a:t>
            </a:r>
          </a:p>
          <a:p>
            <a:endParaRPr lang="en-US" dirty="0" smtClean="0"/>
          </a:p>
          <a:p>
            <a:r>
              <a:rPr lang="en-US" dirty="0" smtClean="0"/>
              <a:t>You can set one variable to the value of another of the same type</a:t>
            </a:r>
          </a:p>
          <a:p>
            <a:endParaRPr lang="en-US" dirty="0"/>
          </a:p>
          <a:p>
            <a:r>
              <a:rPr lang="en-US" dirty="0" smtClean="0"/>
              <a:t>Some variables are </a:t>
            </a:r>
            <a:r>
              <a:rPr lang="en-US" i="1" dirty="0" smtClean="0"/>
              <a:t>constants</a:t>
            </a:r>
            <a:r>
              <a:rPr lang="en-US" dirty="0" smtClean="0"/>
              <a:t>, meaning their values cannot change</a:t>
            </a:r>
          </a:p>
          <a:p>
            <a:pPr lvl="1"/>
            <a:r>
              <a:rPr lang="en-US" dirty="0" smtClean="0"/>
              <a:t>Constants are usually all capitals to make them easier to see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243" y="1676400"/>
            <a:ext cx="2271713" cy="542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47486"/>
            <a:ext cx="3486150" cy="728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36" y="4800600"/>
            <a:ext cx="3057525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Addition</a:t>
            </a:r>
          </a:p>
          <a:p>
            <a:endParaRPr lang="en-US" dirty="0" smtClean="0"/>
          </a:p>
          <a:p>
            <a:r>
              <a:rPr lang="en-US" dirty="0" smtClean="0"/>
              <a:t>Subtraction</a:t>
            </a:r>
          </a:p>
          <a:p>
            <a:endParaRPr lang="en-US" dirty="0"/>
          </a:p>
          <a:p>
            <a:r>
              <a:rPr lang="en-US" dirty="0" smtClean="0"/>
              <a:t>Division</a:t>
            </a:r>
          </a:p>
          <a:p>
            <a:endParaRPr lang="en-US" dirty="0"/>
          </a:p>
          <a:p>
            <a:r>
              <a:rPr lang="en-US" dirty="0" smtClean="0"/>
              <a:t>Modulus (Remainder)</a:t>
            </a:r>
          </a:p>
          <a:p>
            <a:endParaRPr lang="en-US" dirty="0"/>
          </a:p>
          <a:p>
            <a:r>
              <a:rPr lang="en-US" dirty="0" smtClean="0"/>
              <a:t>Multiplication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319212"/>
            <a:ext cx="2586038" cy="5857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2209800"/>
            <a:ext cx="2628900" cy="414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3196999"/>
            <a:ext cx="2671763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225" y="4150610"/>
            <a:ext cx="3000375" cy="428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225" y="5071564"/>
            <a:ext cx="261461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Increment (add 1)</a:t>
            </a:r>
          </a:p>
          <a:p>
            <a:endParaRPr lang="en-US" dirty="0" smtClean="0"/>
          </a:p>
          <a:p>
            <a:r>
              <a:rPr lang="en-US" dirty="0" smtClean="0"/>
              <a:t>Decrement (subtract 1)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24429"/>
            <a:ext cx="1200150" cy="38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2205037"/>
            <a:ext cx="1128713" cy="3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Order of operations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Incrementing and decrementing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Multiplication, division, and modulus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Addition and subtraction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Comparisons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Assignments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06" y="3810000"/>
            <a:ext cx="4243388" cy="68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V="1">
            <a:off x="3886200" y="4343400"/>
            <a:ext cx="152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07824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4260224" y="434340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2688" y="45687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5155088" y="434018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75856" y="45484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734218" y="434018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5256" y="45687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13618" y="4360503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We learned about variables and expressions</a:t>
            </a:r>
          </a:p>
          <a:p>
            <a:r>
              <a:rPr lang="en-US" dirty="0" smtClean="0"/>
              <a:t>Variables include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smtClean="0"/>
              <a:t>Characters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09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Program = Software</a:t>
            </a:r>
          </a:p>
          <a:p>
            <a:pPr lvl="1"/>
            <a:r>
              <a:rPr lang="en-US" dirty="0" smtClean="0"/>
              <a:t>Everything a computer does is done by software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Windows 8, </a:t>
            </a:r>
            <a:r>
              <a:rPr lang="en-US" dirty="0" err="1" smtClean="0"/>
              <a:t>Minecraft</a:t>
            </a:r>
            <a:r>
              <a:rPr lang="en-US" dirty="0" smtClean="0"/>
              <a:t>, Internet Explorer, iTunes, viruses</a:t>
            </a:r>
          </a:p>
          <a:p>
            <a:pPr lvl="1"/>
            <a:r>
              <a:rPr lang="en-US" dirty="0" smtClean="0"/>
              <a:t>Programs made up of list of commands to be performed in a specific order</a:t>
            </a:r>
          </a:p>
          <a:p>
            <a:r>
              <a:rPr lang="en-US" dirty="0" smtClean="0"/>
              <a:t>Command = </a:t>
            </a:r>
            <a:r>
              <a:rPr lang="en-US" dirty="0"/>
              <a:t>S</a:t>
            </a:r>
            <a:r>
              <a:rPr lang="en-US" dirty="0" smtClean="0"/>
              <a:t>tatement</a:t>
            </a:r>
          </a:p>
          <a:p>
            <a:pPr lvl="1"/>
            <a:r>
              <a:rPr lang="en-US" dirty="0" smtClean="0"/>
              <a:t>Example: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Clean your room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Mow the lawn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Play videogames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Go to bed</a:t>
            </a:r>
          </a:p>
        </p:txBody>
      </p:sp>
    </p:spTree>
    <p:extLst>
      <p:ext uri="{BB962C8B-B14F-4D97-AF65-F5344CB8AC3E}">
        <p14:creationId xmlns:p14="http://schemas.microsoft.com/office/powerpoint/2010/main" val="33138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Write a class called </a:t>
            </a:r>
            <a:r>
              <a:rPr lang="en-US" dirty="0" err="1" smtClean="0"/>
              <a:t>PlanetWeight</a:t>
            </a:r>
            <a:r>
              <a:rPr lang="en-US" dirty="0" smtClean="0"/>
              <a:t> that works as follows:</a:t>
            </a:r>
          </a:p>
          <a:p>
            <a:pPr lvl="1"/>
            <a:r>
              <a:rPr lang="en-US" dirty="0" smtClean="0"/>
              <a:t>When you type: “java </a:t>
            </a:r>
            <a:r>
              <a:rPr lang="en-US" dirty="0" err="1" smtClean="0"/>
              <a:t>PlanetWeight</a:t>
            </a:r>
            <a:r>
              <a:rPr lang="en-US" dirty="0" smtClean="0"/>
              <a:t> 100”</a:t>
            </a:r>
          </a:p>
          <a:p>
            <a:pPr lvl="1"/>
            <a:r>
              <a:rPr lang="en-US" dirty="0" smtClean="0"/>
              <a:t>Your program will print</a:t>
            </a:r>
            <a:r>
              <a:rPr lang="en-US" dirty="0"/>
              <a:t>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Mercury is </a:t>
            </a:r>
            <a:r>
              <a:rPr lang="en-US" dirty="0" smtClean="0"/>
              <a:t>0.378 times your weight on earth</a:t>
            </a:r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the Moon is </a:t>
            </a:r>
            <a:r>
              <a:rPr lang="en-US" dirty="0" smtClean="0"/>
              <a:t>0.166 times your weight on earth</a:t>
            </a:r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Jupiter is </a:t>
            </a:r>
            <a:r>
              <a:rPr lang="en-US" dirty="0" smtClean="0"/>
              <a:t>2.364 times your weight on earth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-4184" b="3791"/>
          <a:stretch/>
        </p:blipFill>
        <p:spPr>
          <a:xfrm>
            <a:off x="1971675" y="2514600"/>
            <a:ext cx="451485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6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Strings To Communicate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statement?</a:t>
            </a:r>
          </a:p>
          <a:p>
            <a:pPr lvl="1"/>
            <a:r>
              <a:rPr lang="en-US" dirty="0" smtClean="0"/>
              <a:t>A single command to the computer</a:t>
            </a:r>
            <a:endParaRPr lang="en-US" dirty="0"/>
          </a:p>
          <a:p>
            <a:r>
              <a:rPr lang="en-US" dirty="0" smtClean="0"/>
              <a:t>What is a block?</a:t>
            </a:r>
          </a:p>
          <a:p>
            <a:pPr lvl="1"/>
            <a:r>
              <a:rPr lang="en-US" dirty="0" smtClean="0"/>
              <a:t>A group of statements enclosed in curly braces</a:t>
            </a:r>
          </a:p>
          <a:p>
            <a:r>
              <a:rPr lang="en-US" dirty="0" smtClean="0"/>
              <a:t>What is a variable?</a:t>
            </a:r>
          </a:p>
          <a:p>
            <a:pPr lvl="1"/>
            <a:r>
              <a:rPr lang="en-US" dirty="0" smtClean="0"/>
              <a:t>A place to store information in memory</a:t>
            </a:r>
          </a:p>
          <a:p>
            <a:r>
              <a:rPr lang="en-US" dirty="0" smtClean="0"/>
              <a:t>What are the parts of a variable statement?</a:t>
            </a:r>
          </a:p>
          <a:p>
            <a:pPr lvl="1"/>
            <a:r>
              <a:rPr lang="en-US" dirty="0" smtClean="0"/>
              <a:t>Type, name and optional initial value</a:t>
            </a:r>
          </a:p>
          <a:p>
            <a:r>
              <a:rPr lang="en-US" dirty="0" smtClean="0"/>
              <a:t>What is a constant?</a:t>
            </a:r>
          </a:p>
          <a:p>
            <a:pPr lvl="1"/>
            <a:r>
              <a:rPr lang="en-US" dirty="0" smtClean="0"/>
              <a:t>A variable that cannot change in value</a:t>
            </a:r>
          </a:p>
          <a:p>
            <a:r>
              <a:rPr lang="en-US" dirty="0" smtClean="0"/>
              <a:t>What is an expression?</a:t>
            </a:r>
          </a:p>
          <a:p>
            <a:pPr lvl="1"/>
            <a:r>
              <a:rPr lang="en-US" dirty="0" smtClean="0"/>
              <a:t>A mathematical operation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35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--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byte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float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short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30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Text in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element of string is character, or char</a:t>
            </a:r>
          </a:p>
          <a:p>
            <a:pPr lvl="1"/>
            <a:r>
              <a:rPr lang="en-US" dirty="0" smtClean="0"/>
              <a:t>A single letter, number, punctuation mark or special character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Initial value is optional, but recommended</a:t>
            </a:r>
          </a:p>
          <a:p>
            <a:pPr lvl="1"/>
            <a:r>
              <a:rPr lang="en-US" dirty="0" smtClean="0"/>
              <a:t>Value must be surrounded by single quotes</a:t>
            </a:r>
          </a:p>
          <a:p>
            <a:r>
              <a:rPr lang="en-US" dirty="0" smtClean="0"/>
              <a:t>A String is a collection of characters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Value must be surrounded by double quotes</a:t>
            </a:r>
          </a:p>
          <a:p>
            <a:pPr lvl="1"/>
            <a:r>
              <a:rPr lang="en-US" dirty="0" smtClean="0"/>
              <a:t>Name of the type String is capitalized</a:t>
            </a:r>
          </a:p>
          <a:p>
            <a:pPr lvl="1"/>
            <a:r>
              <a:rPr lang="en-US" dirty="0" smtClean="0"/>
              <a:t>String is a class – classes are always capitalized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09800"/>
            <a:ext cx="1828800" cy="242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886200"/>
            <a:ext cx="41719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825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Strings in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() – prints a line with a newline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System.out.print</a:t>
            </a:r>
            <a:r>
              <a:rPr lang="en-US" dirty="0" smtClean="0"/>
              <a:t>() – prints text with no new 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676400"/>
            <a:ext cx="6115050" cy="528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506" y="2306638"/>
            <a:ext cx="2643188" cy="214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3253105"/>
            <a:ext cx="3600450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4440555"/>
            <a:ext cx="20574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212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Special Characters in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if you want to display double quotes?</a:t>
            </a:r>
          </a:p>
          <a:p>
            <a:r>
              <a:rPr lang="en-US" dirty="0" smtClean="0"/>
              <a:t>Use an escape sequence “\””</a:t>
            </a:r>
          </a:p>
          <a:p>
            <a:endParaRPr lang="en-US" dirty="0"/>
          </a:p>
          <a:p>
            <a:endParaRPr lang="en-US" dirty="0" smtClean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600" dirty="0" smtClean="0"/>
              <a:t>Newline sequence “\n”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sz="2600" dirty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sz="2600" dirty="0" smtClean="0"/>
          </a:p>
          <a:p>
            <a:endParaRPr lang="en-US" dirty="0" smtClean="0"/>
          </a:p>
          <a:p>
            <a:r>
              <a:rPr lang="en-US" dirty="0" smtClean="0"/>
              <a:t>Other escape sequences (see page 67)</a:t>
            </a:r>
          </a:p>
          <a:p>
            <a:pPr lvl="1"/>
            <a:r>
              <a:rPr lang="en-US" dirty="0" smtClean="0"/>
              <a:t>Single quote		\’</a:t>
            </a:r>
          </a:p>
          <a:p>
            <a:pPr lvl="1"/>
            <a:r>
              <a:rPr lang="en-US" dirty="0" smtClean="0"/>
              <a:t>Double quote	\”</a:t>
            </a:r>
          </a:p>
          <a:p>
            <a:pPr lvl="1"/>
            <a:r>
              <a:rPr lang="en-US" dirty="0" smtClean="0"/>
              <a:t>Backslash		\\</a:t>
            </a:r>
          </a:p>
          <a:p>
            <a:pPr lvl="1"/>
            <a:r>
              <a:rPr lang="en-US" dirty="0" smtClean="0"/>
              <a:t>Tab			\t</a:t>
            </a:r>
          </a:p>
          <a:p>
            <a:pPr lvl="1"/>
            <a:r>
              <a:rPr lang="en-US" dirty="0" smtClean="0"/>
              <a:t>Backspace		\b</a:t>
            </a:r>
          </a:p>
          <a:p>
            <a:pPr lvl="1"/>
            <a:r>
              <a:rPr lang="en-US" dirty="0" smtClean="0"/>
              <a:t>Carriage Return	\n</a:t>
            </a:r>
          </a:p>
          <a:p>
            <a:pPr lvl="1"/>
            <a:r>
              <a:rPr lang="en-US" dirty="0" smtClean="0"/>
              <a:t>Form Feed		\f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828800"/>
            <a:ext cx="7143750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168" y="2209800"/>
            <a:ext cx="3471863" cy="242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356" y="2819400"/>
            <a:ext cx="5729288" cy="442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155" y="3262312"/>
            <a:ext cx="1385888" cy="4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85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Pasting Strings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Concatenation: + operator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" y="1828800"/>
            <a:ext cx="8272463" cy="871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4" y="2978786"/>
            <a:ext cx="8827770" cy="4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202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Other Variables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Operator + can be used to add other variables to strings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add String to Strings</a:t>
            </a:r>
          </a:p>
          <a:p>
            <a:pPr lvl="1"/>
            <a:r>
              <a:rPr lang="en-US" dirty="0" smtClean="0"/>
              <a:t>This way:				Or this way: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65" y="1623378"/>
            <a:ext cx="5817870" cy="960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2581275"/>
            <a:ext cx="2657475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23045" b="32356"/>
          <a:stretch/>
        </p:blipFill>
        <p:spPr>
          <a:xfrm>
            <a:off x="1085850" y="3962400"/>
            <a:ext cx="3562350" cy="747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899" y="5140643"/>
            <a:ext cx="3886200" cy="20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r="48073" b="32079"/>
          <a:stretch/>
        </p:blipFill>
        <p:spPr>
          <a:xfrm>
            <a:off x="5105401" y="3967479"/>
            <a:ext cx="2438400" cy="75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8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Two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compare 2 string to see if they are the same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67" t="14814" r="67" b="1"/>
          <a:stretch/>
        </p:blipFill>
        <p:spPr>
          <a:xfrm>
            <a:off x="1748790" y="1752600"/>
            <a:ext cx="564642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581" y="3143250"/>
            <a:ext cx="4414838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6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www.calormen.com/applesoft</a:t>
            </a:r>
            <a:endParaRPr lang="en-US" dirty="0" smtClean="0"/>
          </a:p>
          <a:p>
            <a:pPr lvl="1"/>
            <a:r>
              <a:rPr lang="en-US" dirty="0" smtClean="0"/>
              <a:t>Enter the following commands:</a:t>
            </a:r>
          </a:p>
          <a:p>
            <a:pPr marL="594360" lvl="2" indent="0">
              <a:buNone/>
            </a:pPr>
            <a:r>
              <a:rPr lang="en-US" dirty="0" smtClean="0"/>
              <a:t>10 PRINT “Shall we play a game?”</a:t>
            </a:r>
          </a:p>
          <a:p>
            <a:pPr marL="594360" lvl="2" indent="0">
              <a:buNone/>
            </a:pPr>
            <a:r>
              <a:rPr lang="en-US" dirty="0" smtClean="0"/>
              <a:t>20 INPUT A$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0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Length of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find out how long a string is with the length()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057400"/>
            <a:ext cx="6800850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393" y="3260725"/>
            <a:ext cx="5129213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649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 String’s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toUpperCase</a:t>
            </a:r>
            <a:r>
              <a:rPr lang="en-US" dirty="0" smtClean="0"/>
              <a:t>() and </a:t>
            </a:r>
            <a:r>
              <a:rPr lang="en-US" dirty="0" err="1" smtClean="0"/>
              <a:t>toLowerCase</a:t>
            </a:r>
            <a:r>
              <a:rPr lang="en-US" dirty="0" smtClean="0"/>
              <a:t>() to change the case of the characters in a string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56" y="2133600"/>
            <a:ext cx="6872288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3216592"/>
            <a:ext cx="2400300" cy="4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079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find string within a string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If the string is found, the index is returned</a:t>
            </a:r>
          </a:p>
          <a:p>
            <a:pPr lvl="1"/>
            <a:r>
              <a:rPr lang="en-US" dirty="0" smtClean="0"/>
              <a:t>If the string is not found, the index is -1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" y="1752600"/>
            <a:ext cx="7500938" cy="1557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96" t="16667"/>
          <a:stretch/>
        </p:blipFill>
        <p:spPr>
          <a:xfrm>
            <a:off x="1712119" y="3843338"/>
            <a:ext cx="5719762" cy="21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317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Learned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507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51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game program called “</a:t>
            </a:r>
            <a:r>
              <a:rPr lang="en-US" dirty="0" err="1" smtClean="0"/>
              <a:t>SecretWord</a:t>
            </a:r>
            <a:r>
              <a:rPr lang="en-US" dirty="0" smtClean="0"/>
              <a:t>” where the user tries to guess your secret word</a:t>
            </a:r>
          </a:p>
          <a:p>
            <a:pPr lvl="1"/>
            <a:r>
              <a:rPr lang="en-US" dirty="0" smtClean="0"/>
              <a:t>When the user guesses the right word, it prints out:</a:t>
            </a:r>
          </a:p>
          <a:p>
            <a:pPr lvl="2"/>
            <a:r>
              <a:rPr lang="en-US" dirty="0" smtClean="0"/>
              <a:t>Match = true</a:t>
            </a:r>
          </a:p>
          <a:p>
            <a:pPr lvl="1"/>
            <a:r>
              <a:rPr lang="en-US" dirty="0" smtClean="0"/>
              <a:t>When the user guesses the wrong word, it prints out:</a:t>
            </a:r>
          </a:p>
          <a:p>
            <a:pPr lvl="2"/>
            <a:r>
              <a:rPr lang="en-US" dirty="0" smtClean="0"/>
              <a:t>Match = false</a:t>
            </a:r>
          </a:p>
          <a:p>
            <a:pPr lvl="1"/>
            <a:r>
              <a:rPr lang="en-US" dirty="0" smtClean="0"/>
              <a:t>If the secret word is “boot” and the user guesses “BOOT” or “Boot” or “boot” or “</a:t>
            </a:r>
            <a:r>
              <a:rPr lang="en-US" dirty="0" err="1" smtClean="0"/>
              <a:t>BoOt</a:t>
            </a:r>
            <a:r>
              <a:rPr lang="en-US" dirty="0" smtClean="0"/>
              <a:t>” (any combination of cases) the program should count that as a match</a:t>
            </a:r>
          </a:p>
          <a:p>
            <a:pPr lvl="1"/>
            <a:r>
              <a:rPr lang="en-US" dirty="0" smtClean="0"/>
              <a:t>To run your program, at the command line, type:</a:t>
            </a:r>
          </a:p>
          <a:p>
            <a:pPr lvl="2"/>
            <a:r>
              <a:rPr lang="en-US" dirty="0" smtClean="0"/>
              <a:t>java </a:t>
            </a:r>
            <a:r>
              <a:rPr lang="en-US" dirty="0" err="1" smtClean="0"/>
              <a:t>SecretWord</a:t>
            </a:r>
            <a:r>
              <a:rPr lang="en-US" dirty="0" smtClean="0"/>
              <a:t> &lt;your guess here&gt;</a:t>
            </a:r>
          </a:p>
        </p:txBody>
      </p:sp>
    </p:spTree>
    <p:extLst>
      <p:ext uri="{BB962C8B-B14F-4D97-AF65-F5344CB8AC3E}">
        <p14:creationId xmlns:p14="http://schemas.microsoft.com/office/powerpoint/2010/main" val="38947212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7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Conditional Tests to Make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04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--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byte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float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short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3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</a:t>
            </a:r>
            <a:r>
              <a:rPr lang="en-US" dirty="0"/>
              <a:t>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Repeating an Action with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Programs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Interpreted Languages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Compiled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93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--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byte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float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short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Information with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03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--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byte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float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short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9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Programs Don’t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Broke the rules of the language</a:t>
            </a:r>
          </a:p>
          <a:p>
            <a:pPr lvl="1"/>
            <a:r>
              <a:rPr lang="en-US" dirty="0" smtClean="0"/>
              <a:t>Computer doesn’t understand</a:t>
            </a:r>
          </a:p>
          <a:p>
            <a:pPr lvl="1"/>
            <a:r>
              <a:rPr lang="en-US" dirty="0" smtClean="0"/>
              <a:t>Compile-time error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 Errors</a:t>
            </a:r>
          </a:p>
          <a:p>
            <a:pPr lvl="1"/>
            <a:r>
              <a:rPr lang="en-US" dirty="0" smtClean="0"/>
              <a:t>Obeys the rules of the language</a:t>
            </a:r>
          </a:p>
          <a:p>
            <a:pPr lvl="1"/>
            <a:r>
              <a:rPr lang="en-US" dirty="0" smtClean="0"/>
              <a:t>Computer doesn’t do what you want or expect</a:t>
            </a:r>
          </a:p>
          <a:p>
            <a:pPr lvl="1"/>
            <a:r>
              <a:rPr lang="en-US" dirty="0" smtClean="0"/>
              <a:t>Run-time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1574</TotalTime>
  <Words>2597</Words>
  <Application>Microsoft Office PowerPoint</Application>
  <PresentationFormat>On-screen Show (4:3)</PresentationFormat>
  <Paragraphs>698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Introduction to Java Programming</vt:lpstr>
      <vt:lpstr>Text</vt:lpstr>
      <vt:lpstr>Hour 1</vt:lpstr>
      <vt:lpstr>What is a Programming Language</vt:lpstr>
      <vt:lpstr>Choosing a Language</vt:lpstr>
      <vt:lpstr>Telling the Computer What to Do</vt:lpstr>
      <vt:lpstr>Telling the Computer What to Do</vt:lpstr>
      <vt:lpstr>How Programs Work</vt:lpstr>
      <vt:lpstr>When Programs Don’t Work</vt:lpstr>
      <vt:lpstr>Choosing a Java Programming Tool</vt:lpstr>
      <vt:lpstr>Installing a Java Development Tool</vt:lpstr>
      <vt:lpstr>Summary</vt:lpstr>
      <vt:lpstr>Hour 2</vt:lpstr>
      <vt:lpstr>What You Need To Write Programs</vt:lpstr>
      <vt:lpstr>Creating a Project for This Class</vt:lpstr>
      <vt:lpstr>Beginning the “Hello World” Program</vt:lpstr>
      <vt:lpstr>The class Statement</vt:lpstr>
      <vt:lpstr>What the main Statement Does</vt:lpstr>
      <vt:lpstr>Those Squiggly Bracket Marks</vt:lpstr>
      <vt:lpstr>Storing Information in a Variable</vt:lpstr>
      <vt:lpstr>Displaying the Contents of a Variable</vt:lpstr>
      <vt:lpstr>Fixing Errors</vt:lpstr>
      <vt:lpstr>Running a Java Program</vt:lpstr>
      <vt:lpstr>Summary</vt:lpstr>
      <vt:lpstr>Homework</vt:lpstr>
      <vt:lpstr>Hour 4</vt:lpstr>
      <vt:lpstr>Review</vt:lpstr>
      <vt:lpstr>Review</vt:lpstr>
      <vt:lpstr>Two Types of Java Programs</vt:lpstr>
      <vt:lpstr>Creating an Application</vt:lpstr>
      <vt:lpstr>Creating an Application</vt:lpstr>
      <vt:lpstr>Creating an Application</vt:lpstr>
      <vt:lpstr>Setting up Java Path</vt:lpstr>
      <vt:lpstr>Run Java From the Command Line</vt:lpstr>
      <vt:lpstr>Sending Arguments to Applications</vt:lpstr>
      <vt:lpstr>Sending Arguments to Applications</vt:lpstr>
      <vt:lpstr>Sending Arguments to Applications</vt:lpstr>
      <vt:lpstr>Creating an Applet</vt:lpstr>
      <vt:lpstr>Creating an Applet</vt:lpstr>
      <vt:lpstr>Creating an Applet</vt:lpstr>
      <vt:lpstr>Hint: Changing a String to an int</vt:lpstr>
      <vt:lpstr>GitHub</vt:lpstr>
      <vt:lpstr>Summary</vt:lpstr>
      <vt:lpstr>Questions</vt:lpstr>
      <vt:lpstr>Homework</vt:lpstr>
      <vt:lpstr>Hour 5</vt:lpstr>
      <vt:lpstr>Review</vt:lpstr>
      <vt:lpstr>Review</vt:lpstr>
      <vt:lpstr>Statements and Expressions</vt:lpstr>
      <vt:lpstr>Assigning Variable Types</vt:lpstr>
      <vt:lpstr>Variable Types</vt:lpstr>
      <vt:lpstr>Other Variable Types</vt:lpstr>
      <vt:lpstr>Naming Your Variables</vt:lpstr>
      <vt:lpstr>Storing Information in Variables</vt:lpstr>
      <vt:lpstr>Operators</vt:lpstr>
      <vt:lpstr>Operators</vt:lpstr>
      <vt:lpstr>Operator Precedence</vt:lpstr>
      <vt:lpstr>Summary</vt:lpstr>
      <vt:lpstr>Questions</vt:lpstr>
      <vt:lpstr>Homework</vt:lpstr>
      <vt:lpstr>Hour 6</vt:lpstr>
      <vt:lpstr>Review</vt:lpstr>
      <vt:lpstr>Review</vt:lpstr>
      <vt:lpstr>Storing Text in Strings</vt:lpstr>
      <vt:lpstr>Displaying Strings in Programs</vt:lpstr>
      <vt:lpstr>Using Special Characters in Strings</vt:lpstr>
      <vt:lpstr>Pasting Strings Together</vt:lpstr>
      <vt:lpstr>Using Other Variables With Strings</vt:lpstr>
      <vt:lpstr>Comparing Two Strings</vt:lpstr>
      <vt:lpstr>Determining the Length of a String</vt:lpstr>
      <vt:lpstr>Changing a String’s Case</vt:lpstr>
      <vt:lpstr>Looking for a String</vt:lpstr>
      <vt:lpstr>Summary</vt:lpstr>
      <vt:lpstr>Questions</vt:lpstr>
      <vt:lpstr>Homework</vt:lpstr>
      <vt:lpstr>Hour 7</vt:lpstr>
      <vt:lpstr>Review</vt:lpstr>
      <vt:lpstr>Review</vt:lpstr>
      <vt:lpstr>Hour 8</vt:lpstr>
      <vt:lpstr>Review</vt:lpstr>
      <vt:lpstr>Review</vt:lpstr>
      <vt:lpstr>Hour 9</vt:lpstr>
      <vt:lpstr>Review</vt:lpstr>
      <vt:lpstr>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&amp; Denise</dc:creator>
  <cp:lastModifiedBy>Brian Craig</cp:lastModifiedBy>
  <cp:revision>107</cp:revision>
  <cp:lastPrinted>2013-06-04T01:21:59Z</cp:lastPrinted>
  <dcterms:created xsi:type="dcterms:W3CDTF">2013-05-22T01:53:13Z</dcterms:created>
  <dcterms:modified xsi:type="dcterms:W3CDTF">2013-06-18T02:28:38Z</dcterms:modified>
</cp:coreProperties>
</file>