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9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  <p:sldId id="330" r:id="rId62"/>
    <p:sldId id="331" r:id="rId63"/>
    <p:sldId id="333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2" r:id="rId73"/>
    <p:sldId id="354" r:id="rId74"/>
    <p:sldId id="355" r:id="rId75"/>
    <p:sldId id="356" r:id="rId76"/>
    <p:sldId id="334" r:id="rId77"/>
    <p:sldId id="335" r:id="rId78"/>
    <p:sldId id="33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  <p:sldId id="337" r:id="rId91"/>
    <p:sldId id="338" r:id="rId92"/>
    <p:sldId id="339" r:id="rId93"/>
    <p:sldId id="340" r:id="rId94"/>
    <p:sldId id="341" r:id="rId95"/>
    <p:sldId id="342" r:id="rId96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667" autoAdjust="0"/>
  </p:normalViewPr>
  <p:slideViewPr>
    <p:cSldViewPr>
      <p:cViewPr>
        <p:scale>
          <a:sx n="66" d="100"/>
          <a:sy n="66" d="100"/>
        </p:scale>
        <p:origin x="948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smtClean="0"/>
              <a:t>boolean: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Strings To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statement?</a:t>
            </a:r>
          </a:p>
          <a:p>
            <a:pPr lvl="1"/>
            <a:r>
              <a:rPr lang="en-US" dirty="0" smtClean="0"/>
              <a:t>A single command to the computer</a:t>
            </a:r>
            <a:endParaRPr lang="en-US" dirty="0"/>
          </a:p>
          <a:p>
            <a:r>
              <a:rPr lang="en-US" dirty="0" smtClean="0"/>
              <a:t>What is a block?</a:t>
            </a:r>
          </a:p>
          <a:p>
            <a:pPr lvl="1"/>
            <a:r>
              <a:rPr lang="en-US" dirty="0" smtClean="0"/>
              <a:t>A group of statements enclosed in curly braces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memory</a:t>
            </a:r>
          </a:p>
          <a:p>
            <a:r>
              <a:rPr lang="en-US" dirty="0" smtClean="0"/>
              <a:t>What are the parts of a variable statement?</a:t>
            </a:r>
          </a:p>
          <a:p>
            <a:pPr lvl="1"/>
            <a:r>
              <a:rPr lang="en-US" dirty="0" smtClean="0"/>
              <a:t>Type, name and optional initial value</a:t>
            </a:r>
          </a:p>
          <a:p>
            <a:r>
              <a:rPr lang="en-US" dirty="0" smtClean="0"/>
              <a:t>What is a constant?</a:t>
            </a:r>
          </a:p>
          <a:p>
            <a:pPr lvl="1"/>
            <a:r>
              <a:rPr lang="en-US" dirty="0" smtClean="0"/>
              <a:t>A variable that cannot change in value</a:t>
            </a:r>
          </a:p>
          <a:p>
            <a:r>
              <a:rPr lang="en-US" dirty="0" smtClean="0"/>
              <a:t>What is an expression?</a:t>
            </a:r>
          </a:p>
          <a:p>
            <a:pPr lvl="1"/>
            <a:r>
              <a:rPr lang="en-US" dirty="0" smtClean="0"/>
              <a:t>A mathematical operation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Text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element of string is character, or char</a:t>
            </a:r>
          </a:p>
          <a:p>
            <a:pPr lvl="1"/>
            <a:r>
              <a:rPr lang="en-US" dirty="0" smtClean="0"/>
              <a:t>A single letter, number, punctuation mark or special character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Initial value is optional, but recommended</a:t>
            </a:r>
          </a:p>
          <a:p>
            <a:pPr lvl="1"/>
            <a:r>
              <a:rPr lang="en-US" dirty="0" smtClean="0"/>
              <a:t>Value must be surrounded by single quotes</a:t>
            </a:r>
          </a:p>
          <a:p>
            <a:r>
              <a:rPr lang="en-US" dirty="0" smtClean="0"/>
              <a:t>A String is a collection of characters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 must be surrounded by double quotes</a:t>
            </a:r>
          </a:p>
          <a:p>
            <a:pPr lvl="1"/>
            <a:r>
              <a:rPr lang="en-US" dirty="0" smtClean="0"/>
              <a:t>Name of the type String is capitalized</a:t>
            </a:r>
          </a:p>
          <a:p>
            <a:pPr lvl="1"/>
            <a:r>
              <a:rPr lang="en-US" dirty="0" smtClean="0"/>
              <a:t>String is a class – classes are always capitalized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1828800" cy="242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86200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2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Strings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– prints a line with a newline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System.out.print</a:t>
            </a:r>
            <a:r>
              <a:rPr lang="en-US" dirty="0" smtClean="0"/>
              <a:t>() – prints text with no new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76400"/>
            <a:ext cx="6115050" cy="528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06" y="2306638"/>
            <a:ext cx="2643188" cy="21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253105"/>
            <a:ext cx="360045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440555"/>
            <a:ext cx="205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1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Special Characters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to display double quotes?</a:t>
            </a:r>
          </a:p>
          <a:p>
            <a:r>
              <a:rPr lang="en-US" dirty="0" smtClean="0"/>
              <a:t>Use an escape sequence “\””</a:t>
            </a:r>
          </a:p>
          <a:p>
            <a:endParaRPr lang="en-US" dirty="0"/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Newline sequence “\n”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Other escape sequences (see page 67)</a:t>
            </a:r>
          </a:p>
          <a:p>
            <a:pPr lvl="1"/>
            <a:r>
              <a:rPr lang="en-US" dirty="0" smtClean="0"/>
              <a:t>Single quote		\’</a:t>
            </a:r>
          </a:p>
          <a:p>
            <a:pPr lvl="1"/>
            <a:r>
              <a:rPr lang="en-US" dirty="0" smtClean="0"/>
              <a:t>Double quote	\”</a:t>
            </a:r>
          </a:p>
          <a:p>
            <a:pPr lvl="1"/>
            <a:r>
              <a:rPr lang="en-US" dirty="0" smtClean="0"/>
              <a:t>Backslash		\\</a:t>
            </a:r>
          </a:p>
          <a:p>
            <a:pPr lvl="1"/>
            <a:r>
              <a:rPr lang="en-US" dirty="0" smtClean="0"/>
              <a:t>Tab			\t</a:t>
            </a:r>
          </a:p>
          <a:p>
            <a:pPr lvl="1"/>
            <a:r>
              <a:rPr lang="en-US" dirty="0" smtClean="0"/>
              <a:t>Backspace		\b</a:t>
            </a:r>
          </a:p>
          <a:p>
            <a:pPr lvl="1"/>
            <a:r>
              <a:rPr lang="en-US" dirty="0" smtClean="0"/>
              <a:t>Carriage Return	\n</a:t>
            </a:r>
          </a:p>
          <a:p>
            <a:pPr lvl="1"/>
            <a:r>
              <a:rPr lang="en-US" dirty="0" smtClean="0"/>
              <a:t>Form Feed		\f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8800"/>
            <a:ext cx="71437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8" y="2209800"/>
            <a:ext cx="3471863" cy="24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6" y="2819400"/>
            <a:ext cx="5729288" cy="442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55" y="3262312"/>
            <a:ext cx="1385888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Pasting Strings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Concatenation: + operator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" y="1828800"/>
            <a:ext cx="8272463" cy="871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" y="2978786"/>
            <a:ext cx="882777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0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Variables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 + can be used to add other variables to strings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add String to Strings</a:t>
            </a:r>
          </a:p>
          <a:p>
            <a:pPr lvl="1"/>
            <a:r>
              <a:rPr lang="en-US" dirty="0" smtClean="0"/>
              <a:t>This way:				Or this way: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1623378"/>
            <a:ext cx="5817870" cy="96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581275"/>
            <a:ext cx="26574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3045" b="32356"/>
          <a:stretch/>
        </p:blipFill>
        <p:spPr>
          <a:xfrm>
            <a:off x="1085850" y="3962400"/>
            <a:ext cx="3562350" cy="747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9" y="5140643"/>
            <a:ext cx="3886200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48073" b="32079"/>
          <a:stretch/>
        </p:blipFill>
        <p:spPr>
          <a:xfrm>
            <a:off x="5105401" y="3967479"/>
            <a:ext cx="2438400" cy="7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8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compare 2 string to see if they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67" t="14814" r="67" b="1"/>
          <a:stretch/>
        </p:blipFill>
        <p:spPr>
          <a:xfrm>
            <a:off x="1748790" y="1752600"/>
            <a:ext cx="564642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1" y="3143250"/>
            <a:ext cx="441483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out how long a string is with the length()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57400"/>
            <a:ext cx="68008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93" y="3260725"/>
            <a:ext cx="512921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9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String’s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toUpperCase</a:t>
            </a:r>
            <a:r>
              <a:rPr lang="en-US" dirty="0" smtClean="0"/>
              <a:t>() and </a:t>
            </a:r>
            <a:r>
              <a:rPr lang="en-US" dirty="0" err="1" smtClean="0"/>
              <a:t>toLowerCase</a:t>
            </a:r>
            <a:r>
              <a:rPr lang="en-US" dirty="0" smtClean="0"/>
              <a:t>() to change the case of the characters in a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2133600"/>
            <a:ext cx="6872288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216592"/>
            <a:ext cx="2400300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string within a string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If the string is found, the index is returned</a:t>
            </a:r>
          </a:p>
          <a:p>
            <a:pPr lvl="1"/>
            <a:r>
              <a:rPr lang="en-US" dirty="0" smtClean="0"/>
              <a:t>If the string is not found, the index is -1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1752600"/>
            <a:ext cx="7500938" cy="15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6" t="16667"/>
          <a:stretch/>
        </p:blipFill>
        <p:spPr>
          <a:xfrm>
            <a:off x="1712119" y="3843338"/>
            <a:ext cx="5719762" cy="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1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0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5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game program called “</a:t>
            </a:r>
            <a:r>
              <a:rPr lang="en-US" dirty="0" err="1" smtClean="0"/>
              <a:t>SecretWord</a:t>
            </a:r>
            <a:r>
              <a:rPr lang="en-US" dirty="0" smtClean="0"/>
              <a:t>” where the user tries to guess your secret word</a:t>
            </a:r>
          </a:p>
          <a:p>
            <a:pPr lvl="1"/>
            <a:r>
              <a:rPr lang="en-US" dirty="0" smtClean="0"/>
              <a:t>When the user guesses the right word, it prints out:</a:t>
            </a:r>
          </a:p>
          <a:p>
            <a:pPr lvl="2"/>
            <a:r>
              <a:rPr lang="en-US" dirty="0" smtClean="0"/>
              <a:t>Match = true</a:t>
            </a:r>
          </a:p>
          <a:p>
            <a:pPr lvl="1"/>
            <a:r>
              <a:rPr lang="en-US" dirty="0" smtClean="0"/>
              <a:t>When the user guesses the wrong word, it prints out:</a:t>
            </a:r>
          </a:p>
          <a:p>
            <a:pPr lvl="2"/>
            <a:r>
              <a:rPr lang="en-US" dirty="0" smtClean="0"/>
              <a:t>Match = false</a:t>
            </a:r>
          </a:p>
          <a:p>
            <a:pPr lvl="1"/>
            <a:r>
              <a:rPr lang="en-US" dirty="0" smtClean="0"/>
              <a:t>If the secret word is “boot” and the user guesses “BOOT” or “Boot” or “boot” or “</a:t>
            </a:r>
            <a:r>
              <a:rPr lang="en-US" dirty="0" err="1" smtClean="0"/>
              <a:t>BoOt</a:t>
            </a:r>
            <a:r>
              <a:rPr lang="en-US" dirty="0" smtClean="0"/>
              <a:t>” (any combination of cases) the program should count that as a match</a:t>
            </a:r>
          </a:p>
          <a:p>
            <a:pPr lvl="1"/>
            <a:r>
              <a:rPr lang="en-US" dirty="0" smtClean="0"/>
              <a:t>To run your program, at the command line, type:</a:t>
            </a:r>
          </a:p>
          <a:p>
            <a:pPr lvl="2"/>
            <a:r>
              <a:rPr lang="en-US" dirty="0" smtClean="0"/>
              <a:t>java </a:t>
            </a:r>
            <a:r>
              <a:rPr lang="en-US" dirty="0" err="1" smtClean="0"/>
              <a:t>SecretWord</a:t>
            </a:r>
            <a:r>
              <a:rPr lang="en-US" dirty="0" smtClean="0"/>
              <a:t> &lt;your guess here&gt;</a:t>
            </a:r>
          </a:p>
        </p:txBody>
      </p:sp>
    </p:spTree>
    <p:extLst>
      <p:ext uri="{BB962C8B-B14F-4D97-AF65-F5344CB8AC3E}">
        <p14:creationId xmlns:p14="http://schemas.microsoft.com/office/powerpoint/2010/main" val="38947212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Conditional Tests to Make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0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Double.parseDouble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Integer.parseInt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String.equals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String.indexOf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String.length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String.toLowerCase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String.toUpperCase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 statements check if a condition is true</a:t>
            </a:r>
          </a:p>
          <a:p>
            <a:pPr lvl="1"/>
            <a:r>
              <a:rPr lang="en-US" dirty="0" smtClean="0"/>
              <a:t>When the condition is true, the program will do whatever is inside the if statement block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When the condition is not true, the program will not execute the commands inside the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15" y="2514600"/>
            <a:ext cx="4702969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 Than and Greater Than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Less-tha</a:t>
            </a:r>
            <a:r>
              <a:rPr lang="en-US" dirty="0" smtClean="0"/>
              <a:t>n (&lt;) and Greater-Than (&gt;) operators can be used inside a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and Not Equal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a Program with Block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3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onditional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8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the Clock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2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6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/>
              <a:t>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Repeating an Action with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Information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1679</TotalTime>
  <Words>2977</Words>
  <Application>Microsoft Office PowerPoint</Application>
  <PresentationFormat>On-screen Show (4:3)</PresentationFormat>
  <Paragraphs>789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  <vt:lpstr>Hour 6</vt:lpstr>
      <vt:lpstr>Review</vt:lpstr>
      <vt:lpstr>Review</vt:lpstr>
      <vt:lpstr>Storing Text in Strings</vt:lpstr>
      <vt:lpstr>Displaying Strings in Programs</vt:lpstr>
      <vt:lpstr>Using Special Characters in Strings</vt:lpstr>
      <vt:lpstr>Pasting Strings Together</vt:lpstr>
      <vt:lpstr>Using Other Variables With Strings</vt:lpstr>
      <vt:lpstr>Comparing Two Strings</vt:lpstr>
      <vt:lpstr>Determining the Length of a String</vt:lpstr>
      <vt:lpstr>Changing a String’s Case</vt:lpstr>
      <vt:lpstr>Looking for a String</vt:lpstr>
      <vt:lpstr>Summary</vt:lpstr>
      <vt:lpstr>Questions</vt:lpstr>
      <vt:lpstr>Homework</vt:lpstr>
      <vt:lpstr>Hour 7</vt:lpstr>
      <vt:lpstr>Review</vt:lpstr>
      <vt:lpstr>Review</vt:lpstr>
      <vt:lpstr>if Statements</vt:lpstr>
      <vt:lpstr>Less Than and Greater Than Comparisons</vt:lpstr>
      <vt:lpstr>Equal and Not Equal Comparisons</vt:lpstr>
      <vt:lpstr>Organizing a Program with Block Statements</vt:lpstr>
      <vt:lpstr>if-else Statements</vt:lpstr>
      <vt:lpstr>switch Statements</vt:lpstr>
      <vt:lpstr>The Conditional Operator</vt:lpstr>
      <vt:lpstr>Watch the Clock</vt:lpstr>
      <vt:lpstr>Summary</vt:lpstr>
      <vt:lpstr>Questions</vt:lpstr>
      <vt:lpstr>Homework</vt:lpstr>
      <vt:lpstr>Hour 8</vt:lpstr>
      <vt:lpstr>Review</vt:lpstr>
      <vt:lpstr>Review</vt:lpstr>
      <vt:lpstr>Hour 9</vt:lpstr>
      <vt:lpstr>Review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113</cp:revision>
  <cp:lastPrinted>2013-06-04T01:21:59Z</cp:lastPrinted>
  <dcterms:created xsi:type="dcterms:W3CDTF">2013-05-22T01:53:13Z</dcterms:created>
  <dcterms:modified xsi:type="dcterms:W3CDTF">2013-06-20T02:18:45Z</dcterms:modified>
</cp:coreProperties>
</file>