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11"/>
  </p:handoutMasterIdLst>
  <p:sldIdLst>
    <p:sldId id="392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6" r:id="rId10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667" autoAdjust="0"/>
  </p:normalViewPr>
  <p:slideViewPr>
    <p:cSldViewPr>
      <p:cViewPr varScale="1">
        <p:scale>
          <a:sx n="76" d="100"/>
          <a:sy n="76" d="100"/>
        </p:scale>
        <p:origin x="14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30A61B1-7DC2-4510-A16A-DCA60B4B994A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1A1674A-B40B-4EAE-B870-5B005FE7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7F615-55C3-4F4F-83D6-4B35940FA14F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7F615-55C3-4F4F-83D6-4B35940FA14F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7F615-55C3-4F4F-83D6-4B35940FA14F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2400"/>
            <a:ext cx="8382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://www.hersheys.com/reeses/products/reeses-peanut-butter-cups/milk-chocolate.aspx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jpe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://www.hersheys.com/reeses/products/reeses-peanut-butter-cups/milk-chocolate.aspx" TargetMode="Externa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10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Your First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4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27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3">
            <a:normAutofit fontScale="6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break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case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continue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default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do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else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if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import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loop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public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static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switch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void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while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 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{ }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= - assignment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 - add/concatenate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 - subtract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* - multiply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 - divide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% - modulus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++ - increment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-- - decrement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+= - increment assign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? : - conditional/</a:t>
            </a:r>
            <a:r>
              <a:rPr lang="en-US" dirty="0" err="1" smtClean="0">
                <a:solidFill>
                  <a:schemeClr val="tx1"/>
                </a:solidFill>
              </a:rPr>
              <a:t>tenary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byte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float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short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Double.parseDouble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Graphics.drawString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Math.sqrt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String.equals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String.indexOf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String.length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String.toLowerCase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String.toUpperCase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System.out.print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1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Object-Oriented Programming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OOP, a computer program is a group objects that interact with each other</a:t>
            </a:r>
          </a:p>
          <a:p>
            <a:r>
              <a:rPr lang="en-US" dirty="0" smtClean="0"/>
              <a:t>Objects have:</a:t>
            </a:r>
          </a:p>
          <a:p>
            <a:pPr lvl="1"/>
            <a:r>
              <a:rPr lang="en-US" dirty="0" smtClean="0"/>
              <a:t>Attributes: describes the object</a:t>
            </a:r>
          </a:p>
          <a:p>
            <a:pPr lvl="1"/>
            <a:r>
              <a:rPr lang="en-US" dirty="0" smtClean="0"/>
              <a:t>Behaviors: what the object can do</a:t>
            </a:r>
          </a:p>
          <a:p>
            <a:r>
              <a:rPr lang="en-US" dirty="0" smtClean="0"/>
              <a:t>Classes are templates for objects</a:t>
            </a:r>
          </a:p>
          <a:p>
            <a:pPr lvl="1"/>
            <a:r>
              <a:rPr lang="en-US" dirty="0" smtClean="0"/>
              <a:t>Like a cookie cutter is the template for cookies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25" y="2202603"/>
            <a:ext cx="4041775" cy="29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See Horse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Objects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See Horse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7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Inheritance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86000"/>
            <a:ext cx="1714500" cy="797258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50" y="3886200"/>
            <a:ext cx="1352550" cy="704850"/>
          </a:xfrm>
        </p:spPr>
      </p:pic>
      <p:pic>
        <p:nvPicPr>
          <p:cNvPr id="1026" name="Picture 2" descr="http://www.hersheys.com/image.aspx?type=url&amp;scale=icon&amp;maxhwidth=180&amp;output=png&amp;src=/assets/images/reeses/products/product_pbcups.png">
            <a:hlinkClick r:id="rId4" tooltip="REESE'S Peanut Butter Cups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900487"/>
            <a:ext cx="17145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>
            <a:stCxn id="18" idx="2"/>
            <a:endCxn id="15" idx="0"/>
          </p:cNvCxnSpPr>
          <p:nvPr/>
        </p:nvCxnSpPr>
        <p:spPr>
          <a:xfrm flipH="1">
            <a:off x="5800725" y="3083258"/>
            <a:ext cx="1000125" cy="8029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2"/>
            <a:endCxn id="1026" idx="0"/>
          </p:cNvCxnSpPr>
          <p:nvPr/>
        </p:nvCxnSpPr>
        <p:spPr>
          <a:xfrm>
            <a:off x="6800850" y="3083258"/>
            <a:ext cx="990600" cy="8172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457200" y="1219200"/>
            <a:ext cx="4041648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Inheritance is part of OOP</a:t>
            </a:r>
          </a:p>
          <a:p>
            <a:r>
              <a:rPr lang="en-US" dirty="0" smtClean="0"/>
              <a:t>Inheritance allows one class of object to inherit attributes and behavior from a “parent” class</a:t>
            </a:r>
          </a:p>
          <a:p>
            <a:r>
              <a:rPr lang="en-US" dirty="0" smtClean="0"/>
              <a:t>“is-a” relationship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err="1" smtClean="0"/>
              <a:t>KitKat</a:t>
            </a:r>
            <a:r>
              <a:rPr lang="en-US" dirty="0" smtClean="0"/>
              <a:t> “is-a” Candy</a:t>
            </a:r>
          </a:p>
          <a:p>
            <a:pPr lvl="1"/>
            <a:r>
              <a:rPr lang="en-US" dirty="0" err="1" smtClean="0"/>
              <a:t>Reeses</a:t>
            </a:r>
            <a:r>
              <a:rPr lang="en-US" dirty="0" smtClean="0"/>
              <a:t> “is-a” Candy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51661" y="190500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CandyBar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8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an Inheritance Hierarchy</a:t>
            </a:r>
            <a:endParaRPr lang="en-US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23" y="2895600"/>
            <a:ext cx="609600" cy="620052"/>
          </a:xfrm>
        </p:spPr>
      </p:pic>
      <p:pic>
        <p:nvPicPr>
          <p:cNvPr id="6" name="Content Placeholder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448914"/>
            <a:ext cx="1247902" cy="580286"/>
          </a:xfrm>
          <a:prstGeom prst="rect">
            <a:avLst/>
          </a:prstGeom>
        </p:spPr>
      </p:pic>
      <p:pic>
        <p:nvPicPr>
          <p:cNvPr id="7" name="Content Placeholder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348" y="5658221"/>
            <a:ext cx="984456" cy="513026"/>
          </a:xfrm>
          <a:prstGeom prst="rect">
            <a:avLst/>
          </a:prstGeom>
        </p:spPr>
      </p:pic>
      <p:pic>
        <p:nvPicPr>
          <p:cNvPr id="8" name="Picture 2" descr="http://www.hersheys.com/image.aspx?type=url&amp;scale=icon&amp;maxhwidth=180&amp;output=png&amp;src=/assets/images/reeses/products/product_pbcups.png">
            <a:hlinkClick r:id="rId5" tooltip="REESE'S Peanut Butter Cup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664730"/>
            <a:ext cx="1247902" cy="4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>
            <a:stCxn id="6" idx="2"/>
            <a:endCxn id="7" idx="0"/>
          </p:cNvCxnSpPr>
          <p:nvPr/>
        </p:nvCxnSpPr>
        <p:spPr>
          <a:xfrm flipH="1">
            <a:off x="5054576" y="5029200"/>
            <a:ext cx="598575" cy="6290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  <a:endCxn id="8" idx="0"/>
          </p:cNvCxnSpPr>
          <p:nvPr/>
        </p:nvCxnSpPr>
        <p:spPr>
          <a:xfrm>
            <a:off x="5653151" y="5029200"/>
            <a:ext cx="685800" cy="6355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75643" y="4079582"/>
            <a:ext cx="11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CandyBar</a:t>
            </a:r>
            <a:endParaRPr lang="en-US" dirty="0"/>
          </a:p>
        </p:txBody>
      </p:sp>
      <p:cxnSp>
        <p:nvCxnSpPr>
          <p:cNvPr id="20" name="Straight Connector 19"/>
          <p:cNvCxnSpPr>
            <a:stCxn id="19" idx="2"/>
            <a:endCxn id="11" idx="0"/>
          </p:cNvCxnSpPr>
          <p:nvPr/>
        </p:nvCxnSpPr>
        <p:spPr>
          <a:xfrm flipH="1">
            <a:off x="5653151" y="3515652"/>
            <a:ext cx="664572" cy="5639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29845" y="2526268"/>
            <a:ext cx="77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Candy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428" y="1515405"/>
            <a:ext cx="744948" cy="71018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571905" y="1219200"/>
            <a:ext cx="77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Food</a:t>
            </a:r>
            <a:endParaRPr lang="en-US" dirty="0"/>
          </a:p>
        </p:txBody>
      </p:sp>
      <p:cxnSp>
        <p:nvCxnSpPr>
          <p:cNvPr id="27" name="Straight Connector 26"/>
          <p:cNvCxnSpPr>
            <a:stCxn id="25" idx="2"/>
            <a:endCxn id="24" idx="0"/>
          </p:cNvCxnSpPr>
          <p:nvPr/>
        </p:nvCxnSpPr>
        <p:spPr>
          <a:xfrm flipH="1">
            <a:off x="6317723" y="2225589"/>
            <a:ext cx="645179" cy="3006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61" y="2871709"/>
            <a:ext cx="805740" cy="70969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164657" y="2526268"/>
            <a:ext cx="117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Vegetable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0"/>
            <a:endCxn id="25" idx="2"/>
          </p:cNvCxnSpPr>
          <p:nvPr/>
        </p:nvCxnSpPr>
        <p:spPr>
          <a:xfrm flipH="1" flipV="1">
            <a:off x="6962902" y="2225589"/>
            <a:ext cx="787629" cy="3006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457200" y="1219200"/>
            <a:ext cx="4041648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Code can be passed down from one class to another</a:t>
            </a:r>
          </a:p>
          <a:p>
            <a:r>
              <a:rPr lang="en-US" dirty="0" smtClean="0"/>
              <a:t>Inheritance hierarchies can be quite large!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Change your </a:t>
            </a:r>
            <a:r>
              <a:rPr lang="en-US" dirty="0" err="1" smtClean="0"/>
              <a:t>SecretWord</a:t>
            </a:r>
            <a:r>
              <a:rPr lang="en-US" dirty="0" smtClean="0"/>
              <a:t> program so 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array of secret words is a class member variable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 randomly-selected index is a class member variable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 constructor randomly selects the index of the secret word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 main function calls the </a:t>
            </a:r>
            <a:r>
              <a:rPr lang="en-US" dirty="0" err="1" smtClean="0"/>
              <a:t>SecretWord</a:t>
            </a:r>
            <a:r>
              <a:rPr lang="en-US" dirty="0" smtClean="0"/>
              <a:t> constructor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 member function “</a:t>
            </a:r>
            <a:r>
              <a:rPr lang="en-US" dirty="0" err="1" smtClean="0"/>
              <a:t>boolean</a:t>
            </a:r>
            <a:r>
              <a:rPr lang="en-US" dirty="0" smtClean="0"/>
              <a:t> guess()” is called in main to compare the user’s guess with the answer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When the users guesses incorrectly, the program give you one of 3 hints: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Tell the user how many letters are in the word, or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Tell the user the first letter in the word, or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Tell the user the last letter in the word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9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2588</TotalTime>
  <Words>336</Words>
  <Application>Microsoft Office PowerPoint</Application>
  <PresentationFormat>On-screen Show (4:3)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Bookman Old Style</vt:lpstr>
      <vt:lpstr>Calibri</vt:lpstr>
      <vt:lpstr>Gill Sans MT</vt:lpstr>
      <vt:lpstr>Wingdings</vt:lpstr>
      <vt:lpstr>Wingdings 3</vt:lpstr>
      <vt:lpstr>Origin</vt:lpstr>
      <vt:lpstr>Hour 10</vt:lpstr>
      <vt:lpstr>Review</vt:lpstr>
      <vt:lpstr>Review</vt:lpstr>
      <vt:lpstr>How Object-Oriented Programming Works</vt:lpstr>
      <vt:lpstr>Objects in Action</vt:lpstr>
      <vt:lpstr>What Objects Are</vt:lpstr>
      <vt:lpstr>Understanding Inheritance</vt:lpstr>
      <vt:lpstr>Building an Inheritance Hierarchy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Brian Craig</dc:creator>
  <cp:lastModifiedBy>Brian Craig</cp:lastModifiedBy>
  <cp:revision>151</cp:revision>
  <cp:lastPrinted>2013-06-04T01:21:59Z</cp:lastPrinted>
  <dcterms:created xsi:type="dcterms:W3CDTF">2013-05-22T01:53:13Z</dcterms:created>
  <dcterms:modified xsi:type="dcterms:W3CDTF">2013-08-09T00:56:04Z</dcterms:modified>
</cp:coreProperties>
</file>