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367" r:id="rId3"/>
    <p:sldId id="379" r:id="rId4"/>
    <p:sldId id="371" r:id="rId5"/>
    <p:sldId id="374" r:id="rId6"/>
    <p:sldId id="372" r:id="rId7"/>
    <p:sldId id="375" r:id="rId8"/>
    <p:sldId id="373" r:id="rId9"/>
    <p:sldId id="377" r:id="rId10"/>
    <p:sldId id="378" r:id="rId11"/>
    <p:sldId id="368" r:id="rId12"/>
    <p:sldId id="370" r:id="rId13"/>
    <p:sldId id="3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3862" autoAdjust="0"/>
  </p:normalViewPr>
  <p:slideViewPr>
    <p:cSldViewPr>
      <p:cViewPr>
        <p:scale>
          <a:sx n="78" d="100"/>
          <a:sy n="78" d="100"/>
        </p:scale>
        <p:origin x="43" y="4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10/20/2019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222" y="1371600"/>
            <a:ext cx="9907555" cy="3383280"/>
          </a:xfrm>
        </p:spPr>
        <p:txBody>
          <a:bodyPr anchor="ctr">
            <a:normAutofit/>
          </a:bodyPr>
          <a:lstStyle/>
          <a:p>
            <a:pPr algn="ctr"/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b.a.k.i.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(breakthrough automated [kannon] instrument)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Brian Chen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7, 2019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 301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E677-C7F8-4AFC-8DE5-01AF4913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Projects and Proposed 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D6FD-CD17-4B1A-AE71-5BD7B10D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true that much of the technology proposed for use in b.a.k.i. already exists.</a:t>
            </a:r>
          </a:p>
          <a:p>
            <a:r>
              <a:rPr lang="en-US" dirty="0"/>
              <a:t>However, the project’s value lies in aiming to synthesize all of these ideas into a single package to eventually integrate into a shoulder mounted, wearable combat system.</a:t>
            </a:r>
          </a:p>
          <a:p>
            <a:r>
              <a:rPr lang="en-US" dirty="0"/>
              <a:t>Additionally, computer vision is an ambitious undertaking in its own right, so in accordance with the project proposal guidelines, I am trading a bit of hardware complexity for software complexity.</a:t>
            </a:r>
          </a:p>
        </p:txBody>
      </p:sp>
    </p:spTree>
    <p:extLst>
      <p:ext uri="{BB962C8B-B14F-4D97-AF65-F5344CB8AC3E}">
        <p14:creationId xmlns:p14="http://schemas.microsoft.com/office/powerpoint/2010/main" val="146960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66F059A-908F-4726-84AD-D2F63A22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36856"/>
            <a:ext cx="9486900" cy="54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Block Diagram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E8F4BAE-9863-4A5B-BA3D-00744F53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128253"/>
            <a:ext cx="7559040" cy="55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066770"/>
              </p:ext>
            </p:extLst>
          </p:nvPr>
        </p:nvGraphicFramePr>
        <p:xfrm>
          <a:off x="609600" y="1295400"/>
          <a:ext cx="10972800" cy="2021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Logitech HD Pro Webcam C920, Widescreen Video Calling and Recording, 1080p Camera, Desktop or Laptop Webcam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Adafruit Perma-Proto Half-sized Breadboard PCB - 3 Pack!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eBoot 10 Pack LM2596 DC to DC Buck Converter 3.0-40V to 1.5-35V Power Supply Step Down Module (10 Pack)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b.a.k.i. project involves designing and building a point-defense Nerf autocannon.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2CA17D-42E8-4114-8436-224401D25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01632"/>
              </p:ext>
            </p:extLst>
          </p:nvPr>
        </p:nvGraphicFramePr>
        <p:xfrm>
          <a:off x="1200150" y="1752600"/>
          <a:ext cx="9791700" cy="33235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95850">
                  <a:extLst>
                    <a:ext uri="{9D8B030D-6E8A-4147-A177-3AD203B41FA5}">
                      <a16:colId xmlns:a16="http://schemas.microsoft.com/office/drawing/2014/main" val="1239505481"/>
                    </a:ext>
                  </a:extLst>
                </a:gridCol>
                <a:gridCol w="4895850">
                  <a:extLst>
                    <a:ext uri="{9D8B030D-6E8A-4147-A177-3AD203B41FA5}">
                      <a16:colId xmlns:a16="http://schemas.microsoft.com/office/drawing/2014/main" val="1828459544"/>
                    </a:ext>
                  </a:extLst>
                </a:gridCol>
              </a:tblGrid>
              <a:tr h="4141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245650"/>
                  </a:ext>
                </a:extLst>
              </a:tr>
              <a:tr h="71486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Laser-guided Computer Vision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Pocketbeagle running OpenCV with RGB data from camera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05131"/>
                  </a:ext>
                </a:extLst>
              </a:tr>
              <a:tr h="4141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Dual-axis cannon 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Servomotors for azimuth and elevation, brackets, bearings, and shafts so servo splines aren’t 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96801"/>
                  </a:ext>
                </a:extLst>
              </a:tr>
              <a:tr h="4141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Launches foam High Impact Rounds (HIRs)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Flywheels powered by brushed motors and MOSFET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46443"/>
                  </a:ext>
                </a:extLst>
              </a:tr>
              <a:tr h="4141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Backup Joystick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Connecting Wii Nunchuk and PocketBeagle using I2C to map over joystick controls to servo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6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F268-95D7-42D4-8539-95BD02A0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b.a.k.i. as a Compromise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EEBAA2-ED74-4CCB-ADC4-F3D582ABA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826383"/>
              </p:ext>
            </p:extLst>
          </p:nvPr>
        </p:nvGraphicFramePr>
        <p:xfrm>
          <a:off x="609600" y="1295400"/>
          <a:ext cx="10972797" cy="539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186020772"/>
                    </a:ext>
                  </a:extLst>
                </a:gridCol>
                <a:gridCol w="4305298">
                  <a:extLst>
                    <a:ext uri="{9D8B030D-6E8A-4147-A177-3AD203B41FA5}">
                      <a16:colId xmlns:a16="http://schemas.microsoft.com/office/drawing/2014/main" val="339165831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312398112"/>
                    </a:ext>
                  </a:extLst>
                </a:gridCol>
              </a:tblGrid>
              <a:tr h="206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SubSystem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BAKI: Full Spec (What I’m Leaving Out)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b.a.k.i. (Simplification for ENGI 301 Timeline)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04184"/>
                  </a:ext>
                </a:extLst>
              </a:tr>
              <a:tr h="206473">
                <a:tc rowSpan="6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Targeting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Computer Vision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Computer Vision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300902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Nunchuk Joystick Control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Nunchuk Joystick Control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73623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Palm-mounted targeting laser(s)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Targeting via Laser Pointer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5671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Backup SAGA-mounted targeting laser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8244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Preprogrammed Patterns - ‘Try Me’ mode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03726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‘Crank Mode’ - direct physical control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69249"/>
                  </a:ext>
                </a:extLst>
              </a:tr>
              <a:tr h="206473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Orientation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Dual Axis Servo Rotation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Dual Axis Servo Rotation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67600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Servo Clutch System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835951"/>
                  </a:ext>
                </a:extLst>
              </a:tr>
              <a:tr h="206473"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Firing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AirLift System - agitator, blower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73543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Tank feed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Magazine fed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58675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Brushless FWC System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Brushed Motor FWC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69284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ESCs for Brushless Motors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MOSFETs for Brushed Motors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041983"/>
                  </a:ext>
                </a:extLst>
              </a:tr>
              <a:tr h="206473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Mounting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 Mounting Harness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749345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Deployable Carriage System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Stationary Mount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87960"/>
                  </a:ext>
                </a:extLst>
              </a:tr>
              <a:tr h="206473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Auxiliary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Targeting Test Bed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Targeting Test Bed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445"/>
                  </a:ext>
                </a:extLst>
              </a:tr>
              <a:tr h="359059">
                <a:tc v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Wearability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Nah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2377"/>
                  </a:ext>
                </a:extLst>
              </a:tr>
              <a:tr h="20647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Cosmetic</a:t>
                      </a:r>
                      <a:endParaRPr lang="en-US" sz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Rotating Tri-barrel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57FF2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Fixed single barrel</a:t>
                      </a:r>
                      <a:endParaRPr lang="en-US" sz="12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59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65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Projects and Proposed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 Launching Mechanism: Flywheel System</a:t>
            </a:r>
          </a:p>
          <a:p>
            <a:pPr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Designs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Nerf blasters use flywheel systems to launch various foam darts / discs / balls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like a baseball pitching machine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Flywheels rotate and impart a frictional force onto projectile, accelerating it to firing speed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flywheels spooled up by motors housed in a flywheel cage (FWC)</a:t>
            </a:r>
          </a:p>
          <a:p>
            <a:pPr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Improvements / Modifications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custom flywheel cage for improved performance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high-performance aftermarket motors 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Reverse-engineer cage from HIR dimensions</a:t>
            </a:r>
          </a:p>
        </p:txBody>
      </p:sp>
    </p:spTree>
    <p:extLst>
      <p:ext uri="{BB962C8B-B14F-4D97-AF65-F5344CB8AC3E}">
        <p14:creationId xmlns:p14="http://schemas.microsoft.com/office/powerpoint/2010/main" val="27958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A807B5-E9AD-4544-9418-5C852F61F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35433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orange, table, small, toy&#10;&#10;Description automatically generated">
            <a:extLst>
              <a:ext uri="{FF2B5EF4-FFF2-40B4-BE49-F238E27FC236}">
                <a16:creationId xmlns:a16="http://schemas.microsoft.com/office/drawing/2014/main" id="{4BA730C0-A553-4F7F-9001-A196F649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1485900"/>
            <a:ext cx="5177756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50369-1D56-4A99-8B2A-13BCD2C1AD27}"/>
              </a:ext>
            </a:extLst>
          </p:cNvPr>
          <p:cNvSpPr txBox="1"/>
          <p:nvPr/>
        </p:nvSpPr>
        <p:spPr>
          <a:xfrm>
            <a:off x="1905000" y="579120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Nerf FWCs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5ECDB-CB38-4D5B-82AB-0D4016926AB7}"/>
              </a:ext>
            </a:extLst>
          </p:cNvPr>
          <p:cNvSpPr txBox="1"/>
          <p:nvPr/>
        </p:nvSpPr>
        <p:spPr>
          <a:xfrm>
            <a:off x="7105101" y="541953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Custom FWC Design</a:t>
            </a:r>
          </a:p>
        </p:txBody>
      </p:sp>
    </p:spTree>
    <p:extLst>
      <p:ext uri="{BB962C8B-B14F-4D97-AF65-F5344CB8AC3E}">
        <p14:creationId xmlns:p14="http://schemas.microsoft.com/office/powerpoint/2010/main" val="351178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Projects and Proposed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Axis Rotating Point-Defense Turret</a:t>
            </a:r>
          </a:p>
          <a:p>
            <a:pPr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Designs</a:t>
            </a:r>
          </a:p>
          <a:p>
            <a:pPr lvl="1"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Desktop Missile Launcher</a:t>
            </a: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what it sounds like – a novelty toy</a:t>
            </a: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Abysmal performance from a USB 5v-driven air piston</a:t>
            </a: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- controlled with clunky D-pad input</a:t>
            </a:r>
          </a:p>
          <a:p>
            <a:pPr lvl="1"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Nerf TerraScout</a:t>
            </a: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a nerf blaster mounted to a remote-controlled tank, bulky and underwhelming in performance</a:t>
            </a: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Aiming accomplished by turning the entire tank on a dime as opposed to rotating the blaster itself (mounted at a fixed angle; rotation impossible) and difficult due to dual-joystick tank controls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Improvements / Modifications: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responsive turret orientation through independent pan / tilt rotation</a:t>
            </a: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through high-speed continuous rotation servos and gear train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single-joystick control (achieved with I2C and a Wii Nunchuk controller) as backup to computer vision</a:t>
            </a:r>
          </a:p>
          <a:p>
            <a:pPr lvl="2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table, desk, computer&#10;&#10;Description automatically generated">
            <a:extLst>
              <a:ext uri="{FF2B5EF4-FFF2-40B4-BE49-F238E27FC236}">
                <a16:creationId xmlns:a16="http://schemas.microsoft.com/office/drawing/2014/main" id="{433B6206-B379-4776-A1C8-6597095B6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066800"/>
            <a:ext cx="4724400" cy="4724400"/>
          </a:xfrm>
        </p:spPr>
      </p:pic>
      <p:pic>
        <p:nvPicPr>
          <p:cNvPr id="7" name="Picture 6" descr="A close up of a tool&#10;&#10;Description automatically generated">
            <a:extLst>
              <a:ext uri="{FF2B5EF4-FFF2-40B4-BE49-F238E27FC236}">
                <a16:creationId xmlns:a16="http://schemas.microsoft.com/office/drawing/2014/main" id="{8DFEF626-E3DB-41DB-83BF-DABE0BE7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6800"/>
            <a:ext cx="4724400" cy="472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AAC1E-AC8C-4CE4-B4C6-38BFC6BE384D}"/>
              </a:ext>
            </a:extLst>
          </p:cNvPr>
          <p:cNvSpPr txBox="1"/>
          <p:nvPr/>
        </p:nvSpPr>
        <p:spPr>
          <a:xfrm>
            <a:off x="2169911" y="5791200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Desktop Missile Launcher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E6092-8BE2-49A1-A42B-BCFE372D8AFB}"/>
              </a:ext>
            </a:extLst>
          </p:cNvPr>
          <p:cNvSpPr txBox="1"/>
          <p:nvPr/>
        </p:nvSpPr>
        <p:spPr>
          <a:xfrm>
            <a:off x="7622586" y="5791200"/>
            <a:ext cx="16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Nerf TerraScout</a:t>
            </a:r>
          </a:p>
        </p:txBody>
      </p:sp>
    </p:spTree>
    <p:extLst>
      <p:ext uri="{BB962C8B-B14F-4D97-AF65-F5344CB8AC3E}">
        <p14:creationId xmlns:p14="http://schemas.microsoft.com/office/powerpoint/2010/main" val="267028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Projects and Proposed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Guided Targeting</a:t>
            </a:r>
          </a:p>
          <a:p>
            <a:pPr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Designs</a:t>
            </a:r>
          </a:p>
          <a:p>
            <a:pPr lvl="1"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Sentry Gun</a:t>
            </a: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code for camera targeting sentry guns</a:t>
            </a: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control handled by Arduino, image processing and targeting done on proprietary code (Java – not suitable for Beagle or RPi)</a:t>
            </a:r>
          </a:p>
          <a:p>
            <a:pPr lvl="1"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 Shack’s OpenCV Airsoft Turret</a:t>
            </a: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running OpenCV – open source computer vision program</a:t>
            </a: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documentation on fabrication and coding</a:t>
            </a:r>
          </a:p>
          <a:p>
            <a:pPr>
              <a:buFontTx/>
              <a:buChar char="-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Improvements / Modifications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a simple green dot as opposed to wasting processing power recognizing discrete target objects (like humans)</a:t>
            </a:r>
          </a:p>
          <a:p>
            <a:pPr lvl="1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will be done with a much more powerful computer: the human brain	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5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grass, sitting, parked&#10;&#10;Description automatically generated">
            <a:extLst>
              <a:ext uri="{FF2B5EF4-FFF2-40B4-BE49-F238E27FC236}">
                <a16:creationId xmlns:a16="http://schemas.microsoft.com/office/drawing/2014/main" id="{BFCF8FA7-B38B-43A2-9F1F-6D1802202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48" y="1104900"/>
            <a:ext cx="5641752" cy="4241918"/>
          </a:xfrm>
        </p:spPr>
      </p:pic>
      <p:pic>
        <p:nvPicPr>
          <p:cNvPr id="1026" name="Picture 2" descr="Raspberry Pi Motion Tracking Gun Turret">
            <a:extLst>
              <a:ext uri="{FF2B5EF4-FFF2-40B4-BE49-F238E27FC236}">
                <a16:creationId xmlns:a16="http://schemas.microsoft.com/office/drawing/2014/main" id="{725F28C6-161B-4170-9CBF-0388EA8D6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01" y="932715"/>
            <a:ext cx="6115051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ACC677-7178-4C6B-82C5-5376A480BE2B}"/>
              </a:ext>
            </a:extLst>
          </p:cNvPr>
          <p:cNvSpPr txBox="1"/>
          <p:nvPr/>
        </p:nvSpPr>
        <p:spPr>
          <a:xfrm>
            <a:off x="639942" y="5334337"/>
            <a:ext cx="46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 Turret running Project Sentry Gun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BA67A-E91F-4D9A-B709-9CF92EFA01FF}"/>
              </a:ext>
            </a:extLst>
          </p:cNvPr>
          <p:cNvSpPr txBox="1"/>
          <p:nvPr/>
        </p:nvSpPr>
        <p:spPr>
          <a:xfrm>
            <a:off x="7231693" y="5555953"/>
            <a:ext cx="350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 Shack’s Raspberry Pi Turret</a:t>
            </a:r>
          </a:p>
        </p:txBody>
      </p:sp>
    </p:spTree>
    <p:extLst>
      <p:ext uri="{BB962C8B-B14F-4D97-AF65-F5344CB8AC3E}">
        <p14:creationId xmlns:p14="http://schemas.microsoft.com/office/powerpoint/2010/main" val="15590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11132</TotalTime>
  <Words>766</Words>
  <Application>Microsoft Office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Diamond Grid 16x9</vt:lpstr>
      <vt:lpstr>Project: b.a.k.i.  (breakthrough automated [kannon] instrument)</vt:lpstr>
      <vt:lpstr>Project Specifications</vt:lpstr>
      <vt:lpstr>b.a.k.i. as a Compromise</vt:lpstr>
      <vt:lpstr>Existing Projects and Proposed Improvements</vt:lpstr>
      <vt:lpstr>PowerPoint Presentation</vt:lpstr>
      <vt:lpstr>Existing Projects and Proposed Improvements</vt:lpstr>
      <vt:lpstr>PowerPoint Presentation</vt:lpstr>
      <vt:lpstr>Existing Projects and Proposed Improvements</vt:lpstr>
      <vt:lpstr>PowerPoint Presentation</vt:lpstr>
      <vt:lpstr>Existing Projects and Proposed Improvements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Brian Chen</cp:lastModifiedBy>
  <cp:revision>429</cp:revision>
  <dcterms:created xsi:type="dcterms:W3CDTF">2018-01-09T20:24:50Z</dcterms:created>
  <dcterms:modified xsi:type="dcterms:W3CDTF">2019-10-20T11:39:06Z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