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76" r:id="rId3"/>
    <p:sldId id="277" r:id="rId4"/>
    <p:sldId id="278" r:id="rId5"/>
    <p:sldId id="271" r:id="rId6"/>
    <p:sldId id="281" r:id="rId7"/>
    <p:sldId id="280" r:id="rId8"/>
    <p:sldId id="257" r:id="rId9"/>
    <p:sldId id="284" r:id="rId10"/>
    <p:sldId id="259" r:id="rId11"/>
    <p:sldId id="269" r:id="rId12"/>
    <p:sldId id="260" r:id="rId13"/>
    <p:sldId id="283" r:id="rId14"/>
    <p:sldId id="285" r:id="rId15"/>
    <p:sldId id="286" r:id="rId16"/>
    <p:sldId id="294" r:id="rId17"/>
    <p:sldId id="297" r:id="rId18"/>
    <p:sldId id="299" r:id="rId19"/>
    <p:sldId id="287" r:id="rId20"/>
    <p:sldId id="288" r:id="rId21"/>
    <p:sldId id="289" r:id="rId22"/>
    <p:sldId id="267" r:id="rId23"/>
    <p:sldId id="295" r:id="rId24"/>
    <p:sldId id="274" r:id="rId25"/>
    <p:sldId id="296" r:id="rId26"/>
    <p:sldId id="282" r:id="rId27"/>
    <p:sldId id="266"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38" autoAdjust="0"/>
    <p:restoredTop sz="94660"/>
  </p:normalViewPr>
  <p:slideViewPr>
    <p:cSldViewPr>
      <p:cViewPr varScale="1">
        <p:scale>
          <a:sx n="67" d="100"/>
          <a:sy n="67" d="100"/>
        </p:scale>
        <p:origin x="-142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245166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312435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29713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259202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395550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3374923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318066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1070848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77675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218359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E4D32A-330A-45CD-9CA2-2D394DB6F2EC}" type="datetimeFigureOut">
              <a:rPr lang="en-US" smtClean="0"/>
              <a:pPr/>
              <a:t>1/22/2014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274973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E4D32A-330A-45CD-9CA2-2D394DB6F2EC}" type="datetimeFigureOut">
              <a:rPr lang="en-US" smtClean="0"/>
              <a:pPr/>
              <a:t>1/22/2014</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D0D790-C8AA-4B00-81FA-BAB608602BD6}" type="slidenum">
              <a:rPr lang="en-IN" smtClean="0"/>
              <a:pPr/>
              <a:t>‹#›</a:t>
            </a:fld>
            <a:endParaRPr lang="en-IN" dirty="0"/>
          </a:p>
        </p:txBody>
      </p:sp>
    </p:spTree>
    <p:extLst>
      <p:ext uri="{BB962C8B-B14F-4D97-AF65-F5344CB8AC3E}">
        <p14:creationId xmlns:p14="http://schemas.microsoft.com/office/powerpoint/2010/main" xmlns="" val="163349923"/>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2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2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2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Emerson Samuel\Desktop\CoinSecure\Misc\bitcoin1.jpg"/>
          <p:cNvPicPr>
            <a:picLocks noChangeAspect="1" noChangeArrowheads="1"/>
          </p:cNvPicPr>
          <p:nvPr/>
        </p:nvPicPr>
        <p:blipFill>
          <a:blip r:embed="rId2"/>
          <a:srcRect/>
          <a:stretch>
            <a:fillRect/>
          </a:stretch>
        </p:blipFill>
        <p:spPr bwMode="auto">
          <a:xfrm>
            <a:off x="1142976" y="4688698"/>
            <a:ext cx="2809875" cy="1628775"/>
          </a:xfrm>
          <a:prstGeom prst="rect">
            <a:avLst/>
          </a:prstGeom>
          <a:noFill/>
        </p:spPr>
      </p:pic>
      <p:sp>
        <p:nvSpPr>
          <p:cNvPr id="2" name="Title 1"/>
          <p:cNvSpPr>
            <a:spLocks noGrp="1"/>
          </p:cNvSpPr>
          <p:nvPr>
            <p:ph type="ctrTitle"/>
          </p:nvPr>
        </p:nvSpPr>
        <p:spPr>
          <a:xfrm>
            <a:off x="1428728" y="2143116"/>
            <a:ext cx="7406640" cy="2928958"/>
          </a:xfrm>
        </p:spPr>
        <p:txBody>
          <a:bodyPr anchor="ctr">
            <a:normAutofit/>
          </a:bodyPr>
          <a:lstStyle/>
          <a:p>
            <a:pPr algn="ctr"/>
            <a:r>
              <a:rPr lang="en-US" sz="5400" dirty="0" smtClean="0">
                <a:solidFill>
                  <a:schemeClr val="tx1"/>
                </a:solidFill>
                <a:latin typeface="Comic Sans MS" pitchFamily="66" charset="0"/>
              </a:rPr>
              <a:t/>
            </a:r>
            <a:br>
              <a:rPr lang="en-US" sz="5400" dirty="0" smtClean="0">
                <a:solidFill>
                  <a:schemeClr val="tx1"/>
                </a:solidFill>
                <a:latin typeface="Comic Sans MS" pitchFamily="66" charset="0"/>
              </a:rPr>
            </a:br>
            <a:endParaRPr lang="en-IN" sz="5400" dirty="0">
              <a:solidFill>
                <a:schemeClr val="tx1"/>
              </a:solidFill>
              <a:latin typeface="Comic Sans MS" pitchFamily="66" charset="0"/>
            </a:endParaRPr>
          </a:p>
        </p:txBody>
      </p:sp>
      <p:sp>
        <p:nvSpPr>
          <p:cNvPr id="7" name="Title 1"/>
          <p:cNvSpPr txBox="1">
            <a:spLocks/>
          </p:cNvSpPr>
          <p:nvPr/>
        </p:nvSpPr>
        <p:spPr>
          <a:xfrm>
            <a:off x="2323158" y="2074055"/>
            <a:ext cx="7498080" cy="2571768"/>
          </a:xfrm>
          <a:prstGeom prst="rect">
            <a:avLst/>
          </a:prstGeom>
        </p:spPr>
        <p:txBody>
          <a:bodyPr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3800" b="1" i="1" dirty="0" smtClean="0">
                <a:solidFill>
                  <a:schemeClr val="accent1">
                    <a:lumMod val="50000"/>
                  </a:schemeClr>
                </a:solidFill>
                <a:effectLst>
                  <a:outerShdw blurRad="50000" dist="30000" dir="5400000" algn="tl" rotWithShape="0">
                    <a:srgbClr val="000000">
                      <a:alpha val="30000"/>
                    </a:srgbClr>
                  </a:outerShdw>
                </a:effectLst>
                <a:latin typeface="Calibri" pitchFamily="34" charset="0"/>
                <a:ea typeface="+mj-ea"/>
                <a:cs typeface="+mj-cs"/>
              </a:rPr>
              <a:t>Bitcoin</a:t>
            </a:r>
            <a:endParaRPr kumimoji="0" lang="en-IN" sz="13800" b="1" i="1" strike="noStrike" kern="1200" cap="none" spc="0" normalizeH="0" baseline="0" noProof="0" dirty="0">
              <a:ln>
                <a:noFill/>
              </a:ln>
              <a:solidFill>
                <a:schemeClr val="accent1">
                  <a:lumMod val="50000"/>
                </a:schemeClr>
              </a:solidFill>
              <a:effectLst>
                <a:outerShdw blurRad="50000" dist="30000" dir="5400000" algn="tl" rotWithShape="0">
                  <a:srgbClr val="000000">
                    <a:alpha val="30000"/>
                  </a:srgbClr>
                </a:outerShdw>
              </a:effectLst>
              <a:uLnTx/>
              <a:uFillTx/>
              <a:latin typeface="Calibri" pitchFamily="34" charset="0"/>
              <a:ea typeface="+mj-ea"/>
              <a:cs typeface="+mj-cs"/>
            </a:endParaRPr>
          </a:p>
        </p:txBody>
      </p:sp>
      <p:sp>
        <p:nvSpPr>
          <p:cNvPr id="9" name="Title 1"/>
          <p:cNvSpPr txBox="1">
            <a:spLocks/>
          </p:cNvSpPr>
          <p:nvPr/>
        </p:nvSpPr>
        <p:spPr>
          <a:xfrm>
            <a:off x="1071538" y="6215082"/>
            <a:ext cx="2636358" cy="417530"/>
          </a:xfrm>
          <a:prstGeom prst="rect">
            <a:avLst/>
          </a:prstGeom>
        </p:spPr>
        <p:txBody>
          <a:bodyPr anchor="b">
            <a:normAutofit fontScale="85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Calibri" pitchFamily="34" charset="0"/>
                <a:ea typeface="+mj-ea"/>
                <a:cs typeface="+mj-cs"/>
              </a:rPr>
              <a:t>Created By: </a:t>
            </a:r>
            <a:r>
              <a:rPr kumimoji="0" lang="en-US" sz="2000" b="1" i="0" u="none" strike="noStrike" kern="1200" cap="none" spc="0" normalizeH="0" baseline="0" noProof="0" dirty="0" err="1" smtClean="0">
                <a:ln>
                  <a:noFill/>
                </a:ln>
                <a:solidFill>
                  <a:schemeClr val="tx1"/>
                </a:solidFill>
                <a:effectLst>
                  <a:outerShdw blurRad="50000" dist="30000" dir="5400000" algn="tl" rotWithShape="0">
                    <a:srgbClr val="000000">
                      <a:alpha val="30000"/>
                    </a:srgbClr>
                  </a:outerShdw>
                </a:effectLst>
                <a:uLnTx/>
                <a:uFillTx/>
                <a:latin typeface="Calibri" pitchFamily="34" charset="0"/>
                <a:ea typeface="+mj-ea"/>
                <a:cs typeface="+mj-cs"/>
              </a:rPr>
              <a:t>CoinSecure.in</a:t>
            </a:r>
            <a:endParaRPr kumimoji="0" lang="en-IN" sz="2000" b="1" i="0" u="none" strike="noStrike" kern="1200" cap="none" spc="0" normalizeH="0" baseline="0" noProof="0" dirty="0">
              <a:ln>
                <a:noFill/>
              </a:ln>
              <a:solidFill>
                <a:schemeClr val="tx1"/>
              </a:solidFill>
              <a:effectLst>
                <a:outerShdw blurRad="50000" dist="30000" dir="5400000" algn="tl" rotWithShape="0">
                  <a:srgbClr val="000000">
                    <a:alpha val="30000"/>
                  </a:srgbClr>
                </a:outerShdw>
              </a:effectLst>
              <a:uLnTx/>
              <a:uFillTx/>
              <a:latin typeface="Calibri" pitchFamily="34" charset="0"/>
              <a:ea typeface="+mj-ea"/>
              <a:cs typeface="+mj-cs"/>
            </a:endParaRPr>
          </a:p>
        </p:txBody>
      </p:sp>
      <p:pic>
        <p:nvPicPr>
          <p:cNvPr id="4098" name="Picture 2" descr="C:\Users\Emerson Samuel\Desktop\CoinSecure\Misc\bitcoin.jpg"/>
          <p:cNvPicPr>
            <a:picLocks noChangeAspect="1" noChangeArrowheads="1"/>
          </p:cNvPicPr>
          <p:nvPr/>
        </p:nvPicPr>
        <p:blipFill>
          <a:blip r:embed="rId3"/>
          <a:srcRect/>
          <a:stretch>
            <a:fillRect/>
          </a:stretch>
        </p:blipFill>
        <p:spPr bwMode="auto">
          <a:xfrm>
            <a:off x="1428728" y="357166"/>
            <a:ext cx="2619375" cy="1743075"/>
          </a:xfrm>
          <a:prstGeom prst="rect">
            <a:avLst/>
          </a:prstGeom>
          <a:noFill/>
        </p:spPr>
      </p:pic>
      <p:pic>
        <p:nvPicPr>
          <p:cNvPr id="4100" name="Picture 4" descr="C:\Users\Emerson Samuel\Desktop\CoinSecure\Misc\bitcoin2.jpg"/>
          <p:cNvPicPr>
            <a:picLocks noChangeAspect="1" noChangeArrowheads="1"/>
          </p:cNvPicPr>
          <p:nvPr/>
        </p:nvPicPr>
        <p:blipFill>
          <a:blip r:embed="rId4"/>
          <a:srcRect/>
          <a:stretch>
            <a:fillRect/>
          </a:stretch>
        </p:blipFill>
        <p:spPr bwMode="auto">
          <a:xfrm>
            <a:off x="6072198" y="5072074"/>
            <a:ext cx="2857500" cy="1600200"/>
          </a:xfrm>
          <a:prstGeom prst="rect">
            <a:avLst/>
          </a:prstGeom>
          <a:noFill/>
        </p:spPr>
      </p:pic>
      <p:pic>
        <p:nvPicPr>
          <p:cNvPr id="3" name="Picture 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rot="21072601">
            <a:off x="1428728" y="2513593"/>
            <a:ext cx="1887939" cy="1887939"/>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6272223" y="188640"/>
            <a:ext cx="2457450" cy="2486025"/>
          </a:xfrm>
          <a:prstGeom prst="rect">
            <a:avLst/>
          </a:prstGeom>
        </p:spPr>
      </p:pic>
    </p:spTree>
  </p:cSld>
  <p:clrMapOvr>
    <a:masterClrMapping/>
  </p:clrMapOvr>
  <p:transition spd="slow">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C:\Users\Emerson Samuel\Desktop\CoinSecure\Misc\cheque.jpg"/>
          <p:cNvPicPr>
            <a:picLocks noChangeAspect="1" noChangeArrowheads="1"/>
          </p:cNvPicPr>
          <p:nvPr/>
        </p:nvPicPr>
        <p:blipFill>
          <a:blip r:embed="rId2"/>
          <a:srcRect/>
          <a:stretch>
            <a:fillRect/>
          </a:stretch>
        </p:blipFill>
        <p:spPr bwMode="auto">
          <a:xfrm>
            <a:off x="4929190" y="3214686"/>
            <a:ext cx="1928826" cy="1714512"/>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7175" name="Picture 7" descr="C:\Users\Emerson Samuel\Desktop\CoinSecure\Misc\pin.jpg"/>
          <p:cNvPicPr>
            <a:picLocks noChangeAspect="1" noChangeArrowheads="1"/>
          </p:cNvPicPr>
          <p:nvPr/>
        </p:nvPicPr>
        <p:blipFill>
          <a:blip r:embed="rId3"/>
          <a:srcRect/>
          <a:stretch>
            <a:fillRect/>
          </a:stretch>
        </p:blipFill>
        <p:spPr bwMode="auto">
          <a:xfrm>
            <a:off x="6643702" y="5000636"/>
            <a:ext cx="2247900" cy="1619250"/>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7173" name="Picture 5" descr="C:\Users\Emerson Samuel\Desktop\CoinSecure\Misc\online.jpg"/>
          <p:cNvPicPr>
            <a:picLocks noChangeAspect="1" noChangeArrowheads="1"/>
          </p:cNvPicPr>
          <p:nvPr/>
        </p:nvPicPr>
        <p:blipFill>
          <a:blip r:embed="rId4"/>
          <a:srcRect/>
          <a:stretch>
            <a:fillRect/>
          </a:stretch>
        </p:blipFill>
        <p:spPr bwMode="auto">
          <a:xfrm>
            <a:off x="6929454" y="3000372"/>
            <a:ext cx="2162171" cy="1428760"/>
          </a:xfrm>
          <a:prstGeom prst="rect">
            <a:avLst/>
          </a:prstGeom>
          <a:noFill/>
          <a:ln w="3175">
            <a:solidFill>
              <a:schemeClr val="tx1"/>
            </a:solidFill>
          </a:ln>
          <a:effectLst>
            <a:outerShdw blurRad="50800" dist="38100" dir="2700000" algn="tl" rotWithShape="0">
              <a:prstClr val="black">
                <a:alpha val="40000"/>
              </a:prstClr>
            </a:outerShdw>
          </a:effectLst>
        </p:spPr>
      </p:pic>
      <p:sp>
        <p:nvSpPr>
          <p:cNvPr id="7" name="Title 1"/>
          <p:cNvSpPr>
            <a:spLocks noGrp="1"/>
          </p:cNvSpPr>
          <p:nvPr>
            <p:ph type="title"/>
          </p:nvPr>
        </p:nvSpPr>
        <p:spPr>
          <a:xfrm>
            <a:off x="1214414" y="142852"/>
            <a:ext cx="7498080" cy="1143000"/>
          </a:xfrm>
        </p:spPr>
        <p:txBody>
          <a:bodyPr>
            <a:normAutofit fontScale="90000"/>
          </a:bodyPr>
          <a:lstStyle/>
          <a:p>
            <a:r>
              <a:rPr lang="en-US" sz="4000" dirty="0" smtClean="0">
                <a:solidFill>
                  <a:schemeClr val="tx1"/>
                </a:solidFill>
                <a:latin typeface="Calibri" pitchFamily="34" charset="0"/>
              </a:rPr>
              <a:t>Getting Started with Bitcoins </a:t>
            </a:r>
            <a:r>
              <a:rPr lang="en-US" sz="4000" dirty="0" err="1" smtClean="0">
                <a:solidFill>
                  <a:schemeClr val="tx1"/>
                </a:solidFill>
                <a:latin typeface="Calibri" pitchFamily="34" charset="0"/>
              </a:rPr>
              <a:t>contd</a:t>
            </a:r>
            <a:r>
              <a:rPr lang="en-US" sz="4000" dirty="0" smtClean="0">
                <a:solidFill>
                  <a:schemeClr val="tx1"/>
                </a:solidFill>
                <a:latin typeface="Calibri" pitchFamily="34" charset="0"/>
              </a:rPr>
              <a:t>…</a:t>
            </a:r>
            <a:endParaRPr lang="en-IN" dirty="0"/>
          </a:p>
        </p:txBody>
      </p:sp>
      <p:sp>
        <p:nvSpPr>
          <p:cNvPr id="3" name="Content Placeholder 2"/>
          <p:cNvSpPr>
            <a:spLocks noGrp="1"/>
          </p:cNvSpPr>
          <p:nvPr>
            <p:ph idx="1"/>
          </p:nvPr>
        </p:nvSpPr>
        <p:spPr>
          <a:xfrm>
            <a:off x="1435608" y="1447800"/>
            <a:ext cx="3636458" cy="4800600"/>
          </a:xfrm>
        </p:spPr>
        <p:txBody>
          <a:bodyPr>
            <a:normAutofit fontScale="77500" lnSpcReduction="20000"/>
          </a:bodyPr>
          <a:lstStyle/>
          <a:p>
            <a:pPr algn="ctr">
              <a:buNone/>
            </a:pPr>
            <a:r>
              <a:rPr lang="en-US" sz="2800" b="1" dirty="0" smtClean="0">
                <a:latin typeface="Calibri" pitchFamily="34" charset="0"/>
              </a:rPr>
              <a:t>What is a Bitcoin wallet?</a:t>
            </a:r>
          </a:p>
          <a:p>
            <a:pPr algn="ctr">
              <a:buNone/>
            </a:pPr>
            <a:endParaRPr lang="en-US" sz="2800" b="1" dirty="0" smtClean="0">
              <a:latin typeface="Calibri" pitchFamily="34" charset="0"/>
            </a:endParaRPr>
          </a:p>
          <a:p>
            <a:pPr>
              <a:buNone/>
            </a:pPr>
            <a:r>
              <a:rPr lang="en-IN" sz="2800" dirty="0" smtClean="0">
                <a:latin typeface="Calibri" pitchFamily="34" charset="0"/>
              </a:rPr>
              <a:t>    Wallets can be defined as a free bank where you have your money deposited and kept safe</a:t>
            </a:r>
            <a:endParaRPr lang="en-US" sz="2800" b="1" dirty="0" smtClean="0">
              <a:latin typeface="Calibri" pitchFamily="34" charset="0"/>
            </a:endParaRPr>
          </a:p>
          <a:p>
            <a:pPr>
              <a:buNone/>
            </a:pPr>
            <a:endParaRPr lang="en-US" sz="2800" dirty="0" smtClean="0">
              <a:latin typeface="Calibri" pitchFamily="34" charset="0"/>
            </a:endParaRPr>
          </a:p>
          <a:p>
            <a:pPr marL="596646" indent="-514350"/>
            <a:r>
              <a:rPr lang="en-US" sz="2800" dirty="0" smtClean="0">
                <a:latin typeface="Calibri" pitchFamily="34" charset="0"/>
              </a:rPr>
              <a:t>It is stored online</a:t>
            </a:r>
          </a:p>
          <a:p>
            <a:pPr marL="596646" indent="-514350"/>
            <a:endParaRPr lang="en-US" sz="2800" dirty="0" smtClean="0">
              <a:latin typeface="Calibri" pitchFamily="34" charset="0"/>
            </a:endParaRPr>
          </a:p>
          <a:p>
            <a:pPr marL="596646" indent="-514350"/>
            <a:r>
              <a:rPr lang="en-US" sz="2800" dirty="0" smtClean="0">
                <a:latin typeface="Calibri" pitchFamily="34" charset="0"/>
              </a:rPr>
              <a:t>It has a unique address, just like your bank account </a:t>
            </a:r>
            <a:r>
              <a:rPr lang="en-US" sz="2800" b="1" dirty="0" smtClean="0">
                <a:solidFill>
                  <a:srgbClr val="00B050"/>
                </a:solidFill>
                <a:latin typeface="Calibri" pitchFamily="34" charset="0"/>
              </a:rPr>
              <a:t>(public key)</a:t>
            </a:r>
          </a:p>
          <a:p>
            <a:pPr marL="596646" indent="-514350"/>
            <a:endParaRPr lang="en-US" sz="2800" dirty="0" smtClean="0">
              <a:latin typeface="Calibri" pitchFamily="34" charset="0"/>
            </a:endParaRPr>
          </a:p>
          <a:p>
            <a:pPr marL="596646" indent="-514350"/>
            <a:r>
              <a:rPr lang="en-US" sz="2800" dirty="0" smtClean="0">
                <a:latin typeface="Calibri" pitchFamily="34" charset="0"/>
              </a:rPr>
              <a:t>It has a password, just like your ATM/ Internet Pin </a:t>
            </a:r>
            <a:r>
              <a:rPr lang="en-US" sz="2800" b="1" dirty="0" smtClean="0">
                <a:solidFill>
                  <a:srgbClr val="FF0000"/>
                </a:solidFill>
                <a:latin typeface="Calibri" pitchFamily="34" charset="0"/>
              </a:rPr>
              <a:t>(private key)</a:t>
            </a:r>
          </a:p>
          <a:p>
            <a:pPr marL="596646" indent="-514350"/>
            <a:endParaRPr lang="en-IN" sz="2800" dirty="0" smtClean="0">
              <a:latin typeface="Calibri" pitchFamily="34" charset="0"/>
            </a:endParaRPr>
          </a:p>
          <a:p>
            <a:pPr marL="596646" indent="-514350"/>
            <a:endParaRPr lang="en-IN" sz="2800" dirty="0" smtClean="0">
              <a:latin typeface="Calibri" pitchFamily="34" charset="0"/>
            </a:endParaRPr>
          </a:p>
          <a:p>
            <a:pPr marL="596646" indent="-514350">
              <a:buNone/>
            </a:pPr>
            <a:endParaRPr lang="en-IN" sz="2800" dirty="0" smtClean="0">
              <a:latin typeface="Calibri" pitchFamily="34" charset="0"/>
            </a:endParaRPr>
          </a:p>
          <a:p>
            <a:pPr>
              <a:buNone/>
            </a:pPr>
            <a:endParaRPr lang="en-IN" dirty="0"/>
          </a:p>
        </p:txBody>
      </p:sp>
      <p:pic>
        <p:nvPicPr>
          <p:cNvPr id="7172" name="Picture 4" descr="C:\Users\Emerson Samuel\Desktop\CoinSecure\Misc\bank.jpg"/>
          <p:cNvPicPr>
            <a:picLocks noChangeAspect="1" noChangeArrowheads="1"/>
          </p:cNvPicPr>
          <p:nvPr/>
        </p:nvPicPr>
        <p:blipFill>
          <a:blip r:embed="rId5"/>
          <a:srcRect/>
          <a:stretch>
            <a:fillRect/>
          </a:stretch>
        </p:blipFill>
        <p:spPr bwMode="auto">
          <a:xfrm>
            <a:off x="4857753" y="1142984"/>
            <a:ext cx="2214578" cy="1773427"/>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071538" y="0"/>
            <a:ext cx="7498080" cy="1143000"/>
          </a:xfrm>
        </p:spPr>
        <p:txBody>
          <a:bodyPr>
            <a:normAutofit fontScale="90000"/>
          </a:bodyPr>
          <a:lstStyle/>
          <a:p>
            <a:r>
              <a:rPr lang="en-US" sz="4000" dirty="0" smtClean="0">
                <a:solidFill>
                  <a:schemeClr val="tx1"/>
                </a:solidFill>
                <a:latin typeface="Calibri" pitchFamily="34" charset="0"/>
              </a:rPr>
              <a:t>Getting Started with Bitcoins </a:t>
            </a:r>
            <a:r>
              <a:rPr lang="en-US" sz="4000" dirty="0" err="1" smtClean="0">
                <a:solidFill>
                  <a:schemeClr val="tx1"/>
                </a:solidFill>
                <a:latin typeface="Calibri" pitchFamily="34" charset="0"/>
              </a:rPr>
              <a:t>contd</a:t>
            </a:r>
            <a:r>
              <a:rPr lang="en-US" sz="4000" dirty="0" smtClean="0">
                <a:solidFill>
                  <a:schemeClr val="tx1"/>
                </a:solidFill>
                <a:latin typeface="Calibri" pitchFamily="34" charset="0"/>
              </a:rPr>
              <a:t>…</a:t>
            </a:r>
            <a:endParaRPr lang="en-IN" dirty="0"/>
          </a:p>
        </p:txBody>
      </p:sp>
      <p:pic>
        <p:nvPicPr>
          <p:cNvPr id="9218" name="Picture 2"/>
          <p:cNvPicPr>
            <a:picLocks noGrp="1" noChangeAspect="1" noChangeArrowheads="1"/>
          </p:cNvPicPr>
          <p:nvPr>
            <p:ph idx="1"/>
          </p:nvPr>
        </p:nvPicPr>
        <p:blipFill>
          <a:blip r:embed="rId2"/>
          <a:srcRect/>
          <a:stretch>
            <a:fillRect/>
          </a:stretch>
        </p:blipFill>
        <p:spPr bwMode="auto">
          <a:xfrm>
            <a:off x="1357290" y="1857364"/>
            <a:ext cx="1524000" cy="16097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285852" y="3929066"/>
            <a:ext cx="1628775" cy="1714512"/>
          </a:xfrm>
          <a:prstGeom prst="rect">
            <a:avLst/>
          </a:prstGeom>
          <a:noFill/>
          <a:ln w="9525">
            <a:noFill/>
            <a:miter lim="800000"/>
            <a:headEnd/>
            <a:tailEnd/>
          </a:ln>
          <a:effectLst/>
        </p:spPr>
      </p:pic>
      <p:sp>
        <p:nvSpPr>
          <p:cNvPr id="6" name="Title 1"/>
          <p:cNvSpPr txBox="1">
            <a:spLocks/>
          </p:cNvSpPr>
          <p:nvPr/>
        </p:nvSpPr>
        <p:spPr>
          <a:xfrm>
            <a:off x="3000364" y="4000504"/>
            <a:ext cx="5643602" cy="1428760"/>
          </a:xfrm>
          <a:prstGeom prst="rect">
            <a:avLst/>
          </a:prstGeom>
        </p:spPr>
        <p:txBody>
          <a:bodyPr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Calibri" pitchFamily="34" charset="0"/>
                <a:ea typeface="+mj-ea"/>
                <a:cs typeface="+mj-cs"/>
              </a:rPr>
              <a:t>Private Key  - “ATM Pin”</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smtClean="0">
                <a:effectLst>
                  <a:outerShdw blurRad="50000" dist="30000" dir="5400000" algn="tl" rotWithShape="0">
                    <a:srgbClr val="000000">
                      <a:alpha val="30000"/>
                    </a:srgbClr>
                  </a:outerShdw>
                </a:effectLst>
                <a:latin typeface="Calibri" pitchFamily="34" charset="0"/>
                <a:ea typeface="+mj-ea"/>
                <a:cs typeface="+mj-cs"/>
              </a:rPr>
              <a:t>51 characters starting with 5, required to transfer value from the address</a:t>
            </a:r>
            <a:endParaRPr kumimoji="0" lang="en-IN" sz="2400" b="0" i="0" u="none" strike="noStrike" kern="1200" cap="none" spc="0" normalizeH="0" baseline="0" noProof="0" dirty="0">
              <a:ln>
                <a:noFill/>
              </a:ln>
              <a:effectLst>
                <a:outerShdw blurRad="50000" dist="30000" dir="5400000" algn="tl" rotWithShape="0">
                  <a:srgbClr val="000000">
                    <a:alpha val="30000"/>
                  </a:srgbClr>
                </a:outerShdw>
              </a:effectLst>
              <a:uLnTx/>
              <a:uFillTx/>
              <a:latin typeface="Calibri" pitchFamily="34" charset="0"/>
              <a:ea typeface="+mj-ea"/>
              <a:cs typeface="+mj-cs"/>
            </a:endParaRPr>
          </a:p>
        </p:txBody>
      </p:sp>
      <p:pic>
        <p:nvPicPr>
          <p:cNvPr id="9220" name="Picture 4"/>
          <p:cNvPicPr>
            <a:picLocks noChangeAspect="1" noChangeArrowheads="1"/>
          </p:cNvPicPr>
          <p:nvPr/>
        </p:nvPicPr>
        <p:blipFill>
          <a:blip r:embed="rId4"/>
          <a:srcRect/>
          <a:stretch>
            <a:fillRect/>
          </a:stretch>
        </p:blipFill>
        <p:spPr bwMode="auto">
          <a:xfrm>
            <a:off x="3071802" y="1857364"/>
            <a:ext cx="5638800" cy="323850"/>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a:srcRect/>
          <a:stretch>
            <a:fillRect/>
          </a:stretch>
        </p:blipFill>
        <p:spPr bwMode="auto">
          <a:xfrm>
            <a:off x="1214414" y="5857893"/>
            <a:ext cx="7786742" cy="299490"/>
          </a:xfrm>
          <a:prstGeom prst="rect">
            <a:avLst/>
          </a:prstGeom>
          <a:noFill/>
          <a:ln w="9525">
            <a:noFill/>
            <a:miter lim="800000"/>
            <a:headEnd/>
            <a:tailEnd/>
          </a:ln>
          <a:effectLst/>
        </p:spPr>
      </p:pic>
      <p:sp>
        <p:nvSpPr>
          <p:cNvPr id="9" name="Title 1"/>
          <p:cNvSpPr txBox="1">
            <a:spLocks/>
          </p:cNvSpPr>
          <p:nvPr/>
        </p:nvSpPr>
        <p:spPr>
          <a:xfrm>
            <a:off x="1142976" y="1142984"/>
            <a:ext cx="7358114" cy="642942"/>
          </a:xfrm>
          <a:prstGeom prst="rect">
            <a:avLst/>
          </a:prstGeom>
        </p:spPr>
        <p:txBody>
          <a:bodyPr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effectLst>
                  <a:outerShdw blurRad="50000" dist="30000" dir="5400000" algn="tl" rotWithShape="0">
                    <a:srgbClr val="000000">
                      <a:alpha val="30000"/>
                    </a:srgbClr>
                  </a:outerShdw>
                </a:effectLst>
                <a:uLnTx/>
                <a:uFillTx/>
                <a:latin typeface="Calibri" pitchFamily="34" charset="0"/>
                <a:ea typeface="+mj-ea"/>
                <a:cs typeface="+mj-cs"/>
              </a:rPr>
              <a:t>Public and Private Keys of Your Wallet</a:t>
            </a:r>
            <a:endParaRPr kumimoji="0" lang="en-IN" sz="2400" b="0" i="0" u="none" strike="noStrike" kern="1200" cap="none" spc="0" normalizeH="0" baseline="0" noProof="0" dirty="0">
              <a:ln>
                <a:noFill/>
              </a:ln>
              <a:effectLst>
                <a:outerShdw blurRad="50000" dist="30000" dir="5400000" algn="tl" rotWithShape="0">
                  <a:srgbClr val="000000">
                    <a:alpha val="30000"/>
                  </a:srgbClr>
                </a:outerShdw>
              </a:effectLst>
              <a:uLnTx/>
              <a:uFillTx/>
              <a:latin typeface="Calibri" pitchFamily="34" charset="0"/>
              <a:ea typeface="+mj-ea"/>
              <a:cs typeface="+mj-cs"/>
            </a:endParaRPr>
          </a:p>
        </p:txBody>
      </p:sp>
      <p:sp>
        <p:nvSpPr>
          <p:cNvPr id="12" name="Title 1"/>
          <p:cNvSpPr txBox="1">
            <a:spLocks/>
          </p:cNvSpPr>
          <p:nvPr/>
        </p:nvSpPr>
        <p:spPr>
          <a:xfrm>
            <a:off x="3224202" y="2366954"/>
            <a:ext cx="5643602" cy="1428760"/>
          </a:xfrm>
          <a:prstGeom prst="rect">
            <a:avLst/>
          </a:prstGeom>
        </p:spPr>
        <p:txBody>
          <a:bodyPr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00B050"/>
                </a:solidFill>
                <a:effectLst>
                  <a:outerShdw blurRad="50000" dist="30000" dir="5400000" algn="tl" rotWithShape="0">
                    <a:srgbClr val="000000">
                      <a:alpha val="30000"/>
                    </a:srgbClr>
                  </a:outerShdw>
                </a:effectLst>
                <a:uLnTx/>
                <a:uFillTx/>
                <a:latin typeface="Calibri" pitchFamily="34" charset="0"/>
                <a:ea typeface="+mj-ea"/>
                <a:cs typeface="+mj-cs"/>
              </a:rPr>
              <a:t>Public Key  - “Bank</a:t>
            </a:r>
            <a:r>
              <a:rPr kumimoji="0" lang="en-US" sz="2400" b="1" i="0" u="none" strike="noStrike" kern="1200" cap="none" spc="0" normalizeH="0" noProof="0" dirty="0" smtClean="0">
                <a:ln>
                  <a:noFill/>
                </a:ln>
                <a:solidFill>
                  <a:srgbClr val="00B050"/>
                </a:solidFill>
                <a:effectLst>
                  <a:outerShdw blurRad="50000" dist="30000" dir="5400000" algn="tl" rotWithShape="0">
                    <a:srgbClr val="000000">
                      <a:alpha val="30000"/>
                    </a:srgbClr>
                  </a:outerShdw>
                </a:effectLst>
                <a:uLnTx/>
                <a:uFillTx/>
                <a:latin typeface="Calibri" pitchFamily="34" charset="0"/>
                <a:ea typeface="+mj-ea"/>
                <a:cs typeface="+mj-cs"/>
              </a:rPr>
              <a:t> Account”</a:t>
            </a:r>
            <a:endParaRPr kumimoji="0" lang="en-US" sz="2400" b="1" i="0" u="none" strike="noStrike" kern="1200" cap="none" spc="0" normalizeH="0" baseline="0" noProof="0" dirty="0" smtClean="0">
              <a:ln>
                <a:noFill/>
              </a:ln>
              <a:solidFill>
                <a:srgbClr val="00B050"/>
              </a:solidFill>
              <a:effectLst>
                <a:outerShdw blurRad="50000" dist="30000" dir="5400000" algn="tl" rotWithShape="0">
                  <a:srgbClr val="000000">
                    <a:alpha val="30000"/>
                  </a:srgbClr>
                </a:outerShdw>
              </a:effectLst>
              <a:uLnTx/>
              <a:uFillTx/>
              <a:latin typeface="Calibri" pitchFamily="34" charset="0"/>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smtClean="0">
                <a:effectLst>
                  <a:outerShdw blurRad="50000" dist="30000" dir="5400000" algn="tl" rotWithShape="0">
                    <a:srgbClr val="000000">
                      <a:alpha val="30000"/>
                    </a:srgbClr>
                  </a:outerShdw>
                </a:effectLst>
                <a:latin typeface="Calibri" pitchFamily="34" charset="0"/>
                <a:ea typeface="+mj-ea"/>
                <a:cs typeface="+mj-cs"/>
              </a:rPr>
              <a:t>34 characters starting with 1 or 3, represents the destination of payment</a:t>
            </a:r>
            <a:endParaRPr kumimoji="0" lang="en-IN" sz="2400" b="0" i="0" u="none" strike="noStrike" kern="1200" cap="none" spc="0" normalizeH="0" baseline="0" noProof="0" dirty="0">
              <a:ln>
                <a:noFill/>
              </a:ln>
              <a:effectLst>
                <a:outerShdw blurRad="50000" dist="30000" dir="5400000" algn="tl" rotWithShape="0">
                  <a:srgbClr val="000000">
                    <a:alpha val="30000"/>
                  </a:srgbClr>
                </a:outerShdw>
              </a:effectLst>
              <a:uLnTx/>
              <a:uFillTx/>
              <a:latin typeface="Calibri" pitchFamily="34" charset="0"/>
              <a:ea typeface="+mj-ea"/>
              <a:cs typeface="+mj-cs"/>
            </a:endParaRPr>
          </a:p>
        </p:txBody>
      </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descr="C:\Users\Emerson Samuel\Desktop\CoinSecure\Misc\multi.jpg"/>
          <p:cNvPicPr>
            <a:picLocks noChangeAspect="1" noChangeArrowheads="1"/>
          </p:cNvPicPr>
          <p:nvPr/>
        </p:nvPicPr>
        <p:blipFill>
          <a:blip r:embed="rId2"/>
          <a:srcRect/>
          <a:stretch>
            <a:fillRect/>
          </a:stretch>
        </p:blipFill>
        <p:spPr bwMode="auto">
          <a:xfrm>
            <a:off x="3786182" y="4929198"/>
            <a:ext cx="2786082" cy="995365"/>
          </a:xfrm>
          <a:prstGeom prst="rect">
            <a:avLst/>
          </a:prstGeom>
          <a:noFill/>
          <a:ln w="3175">
            <a:solidFill>
              <a:schemeClr val="tx1"/>
            </a:solidFill>
          </a:ln>
          <a:effectLst>
            <a:reflection blurRad="6350" stA="50000" endA="295" endPos="92000" dist="101600" dir="5400000" sy="-100000" algn="bl" rotWithShape="0"/>
          </a:effectLst>
        </p:spPr>
      </p:pic>
      <p:sp>
        <p:nvSpPr>
          <p:cNvPr id="2" name="Title 1"/>
          <p:cNvSpPr>
            <a:spLocks noGrp="1"/>
          </p:cNvSpPr>
          <p:nvPr>
            <p:ph type="title"/>
          </p:nvPr>
        </p:nvSpPr>
        <p:spPr>
          <a:xfrm>
            <a:off x="1285852" y="1000108"/>
            <a:ext cx="7498080" cy="703282"/>
          </a:xfrm>
        </p:spPr>
        <p:txBody>
          <a:bodyPr>
            <a:normAutofit/>
          </a:bodyPr>
          <a:lstStyle/>
          <a:p>
            <a:r>
              <a:rPr lang="en-US" sz="2400" b="1" dirty="0" smtClean="0">
                <a:solidFill>
                  <a:schemeClr val="tx1"/>
                </a:solidFill>
                <a:latin typeface="Calibri" pitchFamily="34" charset="0"/>
              </a:rPr>
              <a:t>How to Create a Wallet?</a:t>
            </a:r>
            <a:endParaRPr lang="en-IN" sz="2400" b="1" dirty="0">
              <a:solidFill>
                <a:schemeClr val="tx1"/>
              </a:solidFill>
              <a:latin typeface="Calibri" pitchFamily="34" charset="0"/>
            </a:endParaRPr>
          </a:p>
        </p:txBody>
      </p:sp>
      <p:graphicFrame>
        <p:nvGraphicFramePr>
          <p:cNvPr id="4" name="Content Placeholder 3"/>
          <p:cNvGraphicFramePr>
            <a:graphicFrameLocks noGrp="1"/>
          </p:cNvGraphicFramePr>
          <p:nvPr>
            <p:ph idx="1"/>
          </p:nvPr>
        </p:nvGraphicFramePr>
        <p:xfrm>
          <a:off x="1142976" y="1857364"/>
          <a:ext cx="7791474" cy="2714644"/>
        </p:xfrm>
        <a:graphic>
          <a:graphicData uri="http://schemas.openxmlformats.org/drawingml/2006/table">
            <a:tbl>
              <a:tblPr firstRow="1" bandRow="1">
                <a:tableStyleId>{5940675A-B579-460E-94D1-54222C63F5DA}</a:tableStyleId>
              </a:tblPr>
              <a:tblGrid>
                <a:gridCol w="2597158"/>
                <a:gridCol w="2597158"/>
                <a:gridCol w="2597158"/>
              </a:tblGrid>
              <a:tr h="8001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Calibri" pitchFamily="34" charset="0"/>
                        </a:rPr>
                        <a:t>Online Wallets</a:t>
                      </a:r>
                      <a:endParaRPr lang="en-IN" sz="1800" b="1" dirty="0" smtClean="0">
                        <a:latin typeface="Calibri" pitchFamily="34" charset="0"/>
                      </a:endParaRPr>
                    </a:p>
                    <a:p>
                      <a:pPr algn="ctr"/>
                      <a:endParaRPr lang="en-IN" sz="1800" b="1" dirty="0">
                        <a:latin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Calibri" pitchFamily="34" charset="0"/>
                        </a:rPr>
                        <a:t>Offline/System Wallets</a:t>
                      </a:r>
                      <a:endParaRPr lang="en-IN" sz="1800" b="1" dirty="0" smtClean="0">
                        <a:latin typeface="Calibri" pitchFamily="34" charset="0"/>
                      </a:endParaRPr>
                    </a:p>
                    <a:p>
                      <a:pPr algn="ctr"/>
                      <a:endParaRPr lang="en-IN" sz="1800" b="1" dirty="0">
                        <a:latin typeface="Calibri" pitchFamily="34" charset="0"/>
                      </a:endParaRPr>
                    </a:p>
                  </a:txBody>
                  <a:tcPr/>
                </a:tc>
                <a:tc>
                  <a:txBody>
                    <a:bodyPr/>
                    <a:lstStyle/>
                    <a:p>
                      <a:pPr algn="ctr"/>
                      <a:r>
                        <a:rPr lang="en-US" sz="1800" b="1" dirty="0" smtClean="0">
                          <a:latin typeface="Calibri" pitchFamily="34" charset="0"/>
                        </a:rPr>
                        <a:t>Mobile Wallets</a:t>
                      </a:r>
                      <a:endParaRPr lang="en-IN" sz="1800" b="1" dirty="0">
                        <a:latin typeface="Calibri" pitchFamily="34" charset="0"/>
                      </a:endParaRPr>
                    </a:p>
                  </a:txBody>
                  <a:tcPr/>
                </a:tc>
              </a:tr>
              <a:tr h="1914538">
                <a:tc>
                  <a:txBody>
                    <a:bodyPr/>
                    <a:lstStyle/>
                    <a:p>
                      <a:pPr>
                        <a:buFont typeface="Arial" charset="0"/>
                        <a:buChar char="•"/>
                      </a:pPr>
                      <a:r>
                        <a:rPr lang="en-US" dirty="0" smtClean="0"/>
                        <a:t> You can create an online wallet by logging</a:t>
                      </a:r>
                      <a:r>
                        <a:rPr lang="en-US" baseline="0" dirty="0" smtClean="0"/>
                        <a:t> onto:</a:t>
                      </a:r>
                    </a:p>
                    <a:p>
                      <a:pPr>
                        <a:buFont typeface="Arial" charset="0"/>
                        <a:buNone/>
                      </a:pPr>
                      <a:endParaRPr lang="en-US" baseline="0" dirty="0" smtClean="0"/>
                    </a:p>
                    <a:p>
                      <a:pPr marL="342900" indent="-342900">
                        <a:buFont typeface="Arial" charset="0"/>
                        <a:buAutoNum type="alphaLcPeriod"/>
                      </a:pPr>
                      <a:r>
                        <a:rPr lang="en-US" b="1" baseline="0" dirty="0" smtClean="0">
                          <a:solidFill>
                            <a:srgbClr val="0070C0"/>
                          </a:solidFill>
                        </a:rPr>
                        <a:t>http://blockchain.info</a:t>
                      </a:r>
                    </a:p>
                    <a:p>
                      <a:pPr marL="342900" indent="-342900">
                        <a:buFont typeface="Arial" charset="0"/>
                        <a:buAutoNum type="alphaLcPeriod"/>
                      </a:pPr>
                      <a:endParaRPr lang="en-US" b="1" baseline="0" dirty="0" smtClean="0">
                        <a:solidFill>
                          <a:srgbClr val="0070C0"/>
                        </a:solidFill>
                      </a:endParaRPr>
                    </a:p>
                    <a:p>
                      <a:pPr marL="342900" indent="-342900" algn="l" rtl="0" eaLnBrk="1" latinLnBrk="0" hangingPunct="1">
                        <a:buFont typeface="Arial" charset="0"/>
                        <a:buAutoNum type="alphaLcPeriod"/>
                      </a:pPr>
                      <a:r>
                        <a:rPr kumimoji="0" lang="en-US" b="1" kern="1200" baseline="0" dirty="0" smtClean="0">
                          <a:solidFill>
                            <a:srgbClr val="0070C0"/>
                          </a:solidFill>
                          <a:latin typeface="+mn-lt"/>
                          <a:ea typeface="+mn-ea"/>
                          <a:cs typeface="+mn-cs"/>
                        </a:rPr>
                        <a:t>http://coinbase.com</a:t>
                      </a:r>
                      <a:endParaRPr kumimoji="0" lang="en-IN" b="1" kern="1200" baseline="0" dirty="0" smtClean="0">
                        <a:solidFill>
                          <a:srgbClr val="0070C0"/>
                        </a:solidFill>
                        <a:latin typeface="+mn-lt"/>
                        <a:ea typeface="+mn-ea"/>
                        <a:cs typeface="+mn-cs"/>
                      </a:endParaRPr>
                    </a:p>
                    <a:p>
                      <a:endParaRPr lang="en-IN" dirty="0"/>
                    </a:p>
                  </a:txBody>
                  <a:tcPr/>
                </a:tc>
                <a:tc>
                  <a:txBody>
                    <a:bodyPr/>
                    <a:lstStyle/>
                    <a:p>
                      <a:pPr>
                        <a:buFont typeface="Arial" charset="0"/>
                        <a:buChar char="•"/>
                      </a:pPr>
                      <a:r>
                        <a:rPr lang="en-US" dirty="0" smtClean="0"/>
                        <a:t>You can create offline wallets</a:t>
                      </a:r>
                      <a:r>
                        <a:rPr lang="en-US" baseline="0" dirty="0" smtClean="0"/>
                        <a:t> by downloading the software from:</a:t>
                      </a:r>
                    </a:p>
                    <a:p>
                      <a:pPr>
                        <a:buFont typeface="Arial" charset="0"/>
                        <a:buNone/>
                      </a:pPr>
                      <a:endParaRPr lang="en-US" baseline="0" dirty="0" smtClean="0"/>
                    </a:p>
                    <a:p>
                      <a:pPr marL="342900" indent="-342900">
                        <a:buFont typeface="Arial" charset="0"/>
                        <a:buNone/>
                      </a:pPr>
                      <a:r>
                        <a:rPr lang="en-IN" b="1" dirty="0" smtClean="0">
                          <a:solidFill>
                            <a:srgbClr val="0070C0"/>
                          </a:solidFill>
                        </a:rPr>
                        <a:t>a. https://multibit.org</a:t>
                      </a:r>
                    </a:p>
                    <a:p>
                      <a:pPr marL="342900" indent="-342900">
                        <a:buFont typeface="Arial" charset="0"/>
                        <a:buNone/>
                      </a:pPr>
                      <a:endParaRPr lang="en-US" b="1" dirty="0" smtClean="0">
                        <a:solidFill>
                          <a:srgbClr val="0070C0"/>
                        </a:solidFill>
                      </a:endParaRPr>
                    </a:p>
                    <a:p>
                      <a:r>
                        <a:rPr kumimoji="0" lang="en-US" b="1" kern="1200" baseline="0" dirty="0" smtClean="0">
                          <a:solidFill>
                            <a:srgbClr val="0070C0"/>
                          </a:solidFill>
                          <a:latin typeface="+mn-lt"/>
                          <a:ea typeface="+mn-ea"/>
                          <a:cs typeface="+mn-cs"/>
                        </a:rPr>
                        <a:t>b.h</a:t>
                      </a:r>
                      <a:r>
                        <a:rPr kumimoji="0" lang="en-IN" b="1" kern="1200" baseline="0" dirty="0" smtClean="0">
                          <a:solidFill>
                            <a:srgbClr val="0070C0"/>
                          </a:solidFill>
                          <a:latin typeface="+mn-lt"/>
                          <a:ea typeface="+mn-ea"/>
                          <a:cs typeface="+mn-cs"/>
                        </a:rPr>
                        <a:t>ttp://bitcoin.org/en/download</a:t>
                      </a:r>
                    </a:p>
                  </a:txBody>
                  <a:tcPr/>
                </a:tc>
                <a:tc>
                  <a:txBody>
                    <a:bodyPr/>
                    <a:lstStyle/>
                    <a:p>
                      <a:pPr>
                        <a:buFont typeface="Arial" pitchFamily="34" charset="0"/>
                        <a:buChar char="•"/>
                      </a:pPr>
                      <a:r>
                        <a:rPr lang="en-US" baseline="0" dirty="0" smtClean="0"/>
                        <a:t> You can create mobile wallets by downloading the software from:</a:t>
                      </a:r>
                    </a:p>
                    <a:p>
                      <a:pPr>
                        <a:buFont typeface="Arial" pitchFamily="34" charset="0"/>
                        <a:buChar char="•"/>
                      </a:pPr>
                      <a:endParaRPr lang="en-US" baseline="0" dirty="0" smtClean="0"/>
                    </a:p>
                    <a:p>
                      <a:pPr>
                        <a:buFont typeface="Arial" pitchFamily="34" charset="0"/>
                        <a:buNone/>
                      </a:pPr>
                      <a:r>
                        <a:rPr kumimoji="0" lang="en-US" b="1" kern="1200" dirty="0" smtClean="0">
                          <a:solidFill>
                            <a:srgbClr val="0070C0"/>
                          </a:solidFill>
                          <a:latin typeface="+mn-lt"/>
                          <a:ea typeface="+mn-ea"/>
                          <a:cs typeface="+mn-cs"/>
                        </a:rPr>
                        <a:t>a.h</a:t>
                      </a:r>
                      <a:r>
                        <a:rPr kumimoji="0" lang="en-IN" b="1" kern="1200" baseline="0" dirty="0" smtClean="0">
                          <a:solidFill>
                            <a:srgbClr val="0070C0"/>
                          </a:solidFill>
                          <a:latin typeface="+mn-lt"/>
                          <a:ea typeface="+mn-ea"/>
                          <a:cs typeface="+mn-cs"/>
                        </a:rPr>
                        <a:t>ttp://blockchain.info/wallet</a:t>
                      </a:r>
                    </a:p>
                    <a:p>
                      <a:pPr>
                        <a:buFont typeface="Arial" pitchFamily="34" charset="0"/>
                        <a:buNone/>
                      </a:pPr>
                      <a:endParaRPr kumimoji="0" lang="en-US" b="1" kern="1200" baseline="0" dirty="0" smtClean="0">
                        <a:solidFill>
                          <a:srgbClr val="0070C0"/>
                        </a:solidFill>
                        <a:latin typeface="+mn-lt"/>
                        <a:ea typeface="+mn-ea"/>
                        <a:cs typeface="+mn-cs"/>
                      </a:endParaRPr>
                    </a:p>
                    <a:p>
                      <a:pPr>
                        <a:buFont typeface="Arial" pitchFamily="34" charset="0"/>
                        <a:buNone/>
                      </a:pPr>
                      <a:r>
                        <a:rPr kumimoji="0" lang="en-US" b="1" kern="1200" baseline="0" dirty="0" smtClean="0">
                          <a:solidFill>
                            <a:srgbClr val="0070C0"/>
                          </a:solidFill>
                          <a:latin typeface="+mn-lt"/>
                          <a:ea typeface="+mn-ea"/>
                          <a:cs typeface="+mn-cs"/>
                        </a:rPr>
                        <a:t>b. QT Wallet</a:t>
                      </a:r>
                      <a:endParaRPr kumimoji="0" lang="en-IN" b="1" kern="1200" baseline="0" dirty="0" smtClean="0">
                        <a:solidFill>
                          <a:srgbClr val="0070C0"/>
                        </a:solidFill>
                        <a:latin typeface="+mn-lt"/>
                        <a:ea typeface="+mn-ea"/>
                        <a:cs typeface="+mn-cs"/>
                      </a:endParaRPr>
                    </a:p>
                  </a:txBody>
                  <a:tcPr/>
                </a:tc>
              </a:tr>
            </a:tbl>
          </a:graphicData>
        </a:graphic>
      </p:graphicFrame>
      <p:pic>
        <p:nvPicPr>
          <p:cNvPr id="5122" name="Picture 2" descr="C:\Users\Emerson Samuel\Desktop\CoinSecure\mobile wallet.jpg"/>
          <p:cNvPicPr>
            <a:picLocks noChangeAspect="1" noChangeArrowheads="1"/>
          </p:cNvPicPr>
          <p:nvPr/>
        </p:nvPicPr>
        <p:blipFill>
          <a:blip r:embed="rId3"/>
          <a:srcRect/>
          <a:stretch>
            <a:fillRect/>
          </a:stretch>
        </p:blipFill>
        <p:spPr bwMode="auto">
          <a:xfrm>
            <a:off x="6786578" y="4929198"/>
            <a:ext cx="1928826" cy="1714512"/>
          </a:xfrm>
          <a:prstGeom prst="rect">
            <a:avLst/>
          </a:prstGeom>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6" name="Title 1"/>
          <p:cNvSpPr txBox="1">
            <a:spLocks/>
          </p:cNvSpPr>
          <p:nvPr/>
        </p:nvSpPr>
        <p:spPr>
          <a:xfrm>
            <a:off x="1071538" y="0"/>
            <a:ext cx="7498080" cy="1143000"/>
          </a:xfrm>
          <a:prstGeom prst="rect">
            <a:avLst/>
          </a:prstGeom>
        </p:spPr>
        <p:txBody>
          <a:bodyPr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1"/>
                </a:solidFill>
                <a:effectLst>
                  <a:outerShdw blurRad="50000" dist="30000" dir="5400000" algn="tl" rotWithShape="0">
                    <a:srgbClr val="000000">
                      <a:alpha val="30000"/>
                    </a:srgbClr>
                  </a:outerShdw>
                </a:effectLst>
                <a:uLnTx/>
                <a:uFillTx/>
                <a:latin typeface="Calibri" pitchFamily="34" charset="0"/>
                <a:ea typeface="+mj-ea"/>
                <a:cs typeface="+mj-cs"/>
              </a:rPr>
              <a:t>Getting Started with Bitcoins contd…</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14338" name="Picture 2" descr="C:\Users\Emerson Samuel\Desktop\CoinSecure\Misc\wallet - online.jpg"/>
          <p:cNvPicPr>
            <a:picLocks noChangeAspect="1" noChangeArrowheads="1"/>
          </p:cNvPicPr>
          <p:nvPr/>
        </p:nvPicPr>
        <p:blipFill>
          <a:blip r:embed="rId4"/>
          <a:srcRect/>
          <a:stretch>
            <a:fillRect/>
          </a:stretch>
        </p:blipFill>
        <p:spPr bwMode="auto">
          <a:xfrm>
            <a:off x="1428729" y="4929198"/>
            <a:ext cx="2000264" cy="1714512"/>
          </a:xfrm>
          <a:prstGeom prst="rect">
            <a:avLst/>
          </a:prstGeom>
          <a:noFill/>
          <a:ln w="3175">
            <a:solidFill>
              <a:schemeClr val="tx1"/>
            </a:solidFill>
          </a:ln>
        </p:spPr>
      </p:pic>
    </p:spTree>
  </p:cSld>
  <p:clrMapOvr>
    <a:masterClrMapping/>
  </p:clrMapOvr>
  <p:transition>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0"/>
            <a:ext cx="7498080" cy="1143000"/>
          </a:xfrm>
        </p:spPr>
        <p:txBody>
          <a:bodyPr>
            <a:normAutofit/>
          </a:bodyPr>
          <a:lstStyle/>
          <a:p>
            <a:r>
              <a:rPr lang="en-US" sz="4400" dirty="0" smtClean="0">
                <a:solidFill>
                  <a:schemeClr val="tx1"/>
                </a:solidFill>
                <a:latin typeface="Calibri" pitchFamily="34" charset="0"/>
              </a:rPr>
              <a:t>How do I get Bitcoins?</a:t>
            </a:r>
            <a:endParaRPr lang="en-IN" sz="4400" dirty="0" smtClean="0">
              <a:solidFill>
                <a:schemeClr val="tx1"/>
              </a:solidFill>
              <a:latin typeface="Calibri" pitchFamily="34" charset="0"/>
            </a:endParaRPr>
          </a:p>
        </p:txBody>
      </p:sp>
      <p:sp>
        <p:nvSpPr>
          <p:cNvPr id="3" name="Content Placeholder 2"/>
          <p:cNvSpPr>
            <a:spLocks noGrp="1"/>
          </p:cNvSpPr>
          <p:nvPr>
            <p:ph idx="1"/>
          </p:nvPr>
        </p:nvSpPr>
        <p:spPr>
          <a:xfrm>
            <a:off x="1071538" y="1285860"/>
            <a:ext cx="7862150" cy="4962540"/>
          </a:xfrm>
        </p:spPr>
        <p:txBody>
          <a:bodyPr>
            <a:normAutofit fontScale="92500" lnSpcReduction="20000"/>
          </a:bodyPr>
          <a:lstStyle/>
          <a:p>
            <a:pPr>
              <a:buNone/>
            </a:pPr>
            <a:r>
              <a:rPr lang="en-US" sz="2200" b="1" dirty="0" smtClean="0">
                <a:latin typeface="Calibri" pitchFamily="34" charset="0"/>
              </a:rPr>
              <a:t>Buy/ Purchase Bitcoins:</a:t>
            </a:r>
          </a:p>
          <a:p>
            <a:pPr>
              <a:buNone/>
            </a:pPr>
            <a:endParaRPr lang="en-US" sz="2000" dirty="0" smtClean="0">
              <a:latin typeface="Calibri" pitchFamily="34" charset="0"/>
            </a:endParaRPr>
          </a:p>
          <a:p>
            <a:pPr>
              <a:buNone/>
            </a:pPr>
            <a:r>
              <a:rPr lang="en-US" sz="2000" dirty="0" smtClean="0">
                <a:latin typeface="Calibri" pitchFamily="34" charset="0"/>
              </a:rPr>
              <a:t>The easiest way to get Bitcoins is by purchasing them off the internet via online exchanges like:</a:t>
            </a:r>
          </a:p>
          <a:p>
            <a:pPr>
              <a:buNone/>
            </a:pPr>
            <a:endParaRPr lang="en-US" sz="2000" dirty="0" smtClean="0">
              <a:latin typeface="Calibri" pitchFamily="34" charset="0"/>
            </a:endParaRPr>
          </a:p>
          <a:p>
            <a:endParaRPr lang="en-US" sz="2000" dirty="0" smtClean="0">
              <a:latin typeface="Calibri" pitchFamily="34" charset="0"/>
            </a:endParaRPr>
          </a:p>
          <a:p>
            <a:pPr>
              <a:buNone/>
            </a:pPr>
            <a:endParaRPr lang="en-US" sz="2000" dirty="0" smtClean="0">
              <a:latin typeface="Calibri" pitchFamily="34" charset="0"/>
            </a:endParaRPr>
          </a:p>
          <a:p>
            <a:pPr>
              <a:buNone/>
            </a:pPr>
            <a:endParaRPr lang="en-US" sz="2000" dirty="0" smtClean="0">
              <a:latin typeface="Calibri" pitchFamily="34" charset="0"/>
            </a:endParaRPr>
          </a:p>
          <a:p>
            <a:pPr>
              <a:buNone/>
            </a:pPr>
            <a:endParaRPr lang="en-US" sz="2000" dirty="0" smtClean="0">
              <a:latin typeface="Calibri" pitchFamily="34" charset="0"/>
            </a:endParaRPr>
          </a:p>
          <a:p>
            <a:endParaRPr lang="en-US" sz="2000" dirty="0" smtClean="0">
              <a:latin typeface="Calibri" pitchFamily="34" charset="0"/>
            </a:endParaRPr>
          </a:p>
          <a:p>
            <a:endParaRPr lang="en-US" sz="2000" dirty="0" smtClean="0">
              <a:latin typeface="Calibri" pitchFamily="34" charset="0"/>
            </a:endParaRPr>
          </a:p>
          <a:p>
            <a:endParaRPr lang="en-US" sz="2000" dirty="0" smtClean="0">
              <a:latin typeface="Calibri" pitchFamily="34" charset="0"/>
            </a:endParaRPr>
          </a:p>
          <a:p>
            <a:endParaRPr lang="en-US" sz="2000" dirty="0" smtClean="0">
              <a:latin typeface="Calibri" pitchFamily="34" charset="0"/>
            </a:endParaRPr>
          </a:p>
          <a:p>
            <a:endParaRPr lang="en-US" sz="2000" dirty="0" smtClean="0">
              <a:latin typeface="Calibri" pitchFamily="34" charset="0"/>
            </a:endParaRPr>
          </a:p>
          <a:p>
            <a:pPr>
              <a:buNone/>
            </a:pPr>
            <a:endParaRPr lang="en-US" sz="1600" b="1" dirty="0" smtClean="0">
              <a:latin typeface="Calibri" pitchFamily="34" charset="0"/>
            </a:endParaRPr>
          </a:p>
          <a:p>
            <a:pPr>
              <a:buNone/>
            </a:pPr>
            <a:r>
              <a:rPr lang="en-US" sz="1600" b="1" dirty="0" smtClean="0">
                <a:latin typeface="Calibri" pitchFamily="34" charset="0"/>
              </a:rPr>
              <a:t>** The above mentioned are just suggestions</a:t>
            </a:r>
            <a:endParaRPr lang="en-US" sz="2800" b="1" dirty="0" smtClean="0">
              <a:latin typeface="Calibri" pitchFamily="34" charset="0"/>
            </a:endParaRPr>
          </a:p>
          <a:p>
            <a:endParaRPr lang="en-IN" sz="2800" dirty="0">
              <a:latin typeface="Calibri" pitchFamily="34" charset="0"/>
            </a:endParaRPr>
          </a:p>
        </p:txBody>
      </p:sp>
      <p:pic>
        <p:nvPicPr>
          <p:cNvPr id="8195" name="Picture 3" descr="C:\Users\Emerson Samuel\Desktop\CoinSecure\Misc\exchange.jpg"/>
          <p:cNvPicPr>
            <a:picLocks noChangeAspect="1" noChangeArrowheads="1"/>
          </p:cNvPicPr>
          <p:nvPr/>
        </p:nvPicPr>
        <p:blipFill>
          <a:blip r:embed="rId2"/>
          <a:srcRect/>
          <a:stretch>
            <a:fillRect/>
          </a:stretch>
        </p:blipFill>
        <p:spPr bwMode="auto">
          <a:xfrm>
            <a:off x="5214942" y="2643182"/>
            <a:ext cx="2657475" cy="2000264"/>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8196" name="Picture 4" descr="C:\Users\Emerson Samuel\Desktop\CoinSecure\Misc\mtgox.jpg"/>
          <p:cNvPicPr>
            <a:picLocks noChangeAspect="1" noChangeArrowheads="1"/>
          </p:cNvPicPr>
          <p:nvPr/>
        </p:nvPicPr>
        <p:blipFill>
          <a:blip r:embed="rId3"/>
          <a:srcRect/>
          <a:stretch>
            <a:fillRect/>
          </a:stretch>
        </p:blipFill>
        <p:spPr bwMode="auto">
          <a:xfrm>
            <a:off x="2000232" y="3357562"/>
            <a:ext cx="2747966" cy="2038350"/>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00154" y="292076"/>
            <a:ext cx="7886700" cy="1325563"/>
          </a:xfrm>
        </p:spPr>
        <p:txBody>
          <a:bodyPr>
            <a:normAutofit/>
          </a:bodyPr>
          <a:lstStyle/>
          <a:p>
            <a:r>
              <a:rPr lang="en-US" sz="4400" dirty="0" smtClean="0">
                <a:solidFill>
                  <a:schemeClr val="tx1"/>
                </a:solidFill>
                <a:latin typeface="Calibri" pitchFamily="34" charset="0"/>
              </a:rPr>
              <a:t>How do I get Bitcoins? </a:t>
            </a:r>
            <a:r>
              <a:rPr lang="en-US" sz="4400" dirty="0" err="1" smtClean="0">
                <a:solidFill>
                  <a:schemeClr val="tx1"/>
                </a:solidFill>
                <a:latin typeface="Calibri" pitchFamily="34" charset="0"/>
              </a:rPr>
              <a:t>contd</a:t>
            </a:r>
            <a:r>
              <a:rPr lang="en-US" sz="4400" dirty="0" smtClean="0">
                <a:solidFill>
                  <a:schemeClr val="tx1"/>
                </a:solidFill>
                <a:latin typeface="Calibri" pitchFamily="34" charset="0"/>
              </a:rPr>
              <a:t>…</a:t>
            </a:r>
            <a:endParaRPr lang="en-IN" sz="4400" dirty="0" smtClean="0">
              <a:solidFill>
                <a:schemeClr val="tx1"/>
              </a:solidFill>
              <a:latin typeface="Calibri" pitchFamily="34" charset="0"/>
            </a:endParaRPr>
          </a:p>
        </p:txBody>
      </p:sp>
      <p:sp>
        <p:nvSpPr>
          <p:cNvPr id="3" name="Content Placeholder 2"/>
          <p:cNvSpPr>
            <a:spLocks noGrp="1"/>
          </p:cNvSpPr>
          <p:nvPr>
            <p:ph idx="1"/>
          </p:nvPr>
        </p:nvSpPr>
        <p:spPr>
          <a:xfrm>
            <a:off x="1357290" y="1357298"/>
            <a:ext cx="7498080" cy="552440"/>
          </a:xfrm>
        </p:spPr>
        <p:txBody>
          <a:bodyPr/>
          <a:lstStyle/>
          <a:p>
            <a:pPr>
              <a:buNone/>
            </a:pPr>
            <a:r>
              <a:rPr lang="en-US" sz="2000" b="1" dirty="0" smtClean="0">
                <a:latin typeface="Calibri" pitchFamily="34" charset="0"/>
              </a:rPr>
              <a:t>Accept Bitcoin as method of payment</a:t>
            </a:r>
          </a:p>
          <a:p>
            <a:endParaRPr lang="en-IN" dirty="0"/>
          </a:p>
        </p:txBody>
      </p:sp>
      <p:pic>
        <p:nvPicPr>
          <p:cNvPr id="10242" name="Picture 2" descr="C:\Users\Emerson Samuel\Desktop\CoinSecure\Misc\891.jpg"/>
          <p:cNvPicPr>
            <a:picLocks noChangeAspect="1" noChangeArrowheads="1"/>
          </p:cNvPicPr>
          <p:nvPr/>
        </p:nvPicPr>
        <p:blipFill>
          <a:blip r:embed="rId2"/>
          <a:srcRect/>
          <a:stretch>
            <a:fillRect/>
          </a:stretch>
        </p:blipFill>
        <p:spPr bwMode="auto">
          <a:xfrm>
            <a:off x="1571604" y="2214554"/>
            <a:ext cx="3071834" cy="2071702"/>
          </a:xfrm>
          <a:prstGeom prst="rect">
            <a:avLst/>
          </a:prstGeom>
          <a:noFill/>
          <a:ln w="3175">
            <a:solidFill>
              <a:schemeClr val="tx1"/>
            </a:solidFill>
          </a:ln>
          <a:effectLst/>
        </p:spPr>
      </p:pic>
      <p:sp>
        <p:nvSpPr>
          <p:cNvPr id="7" name="Content Placeholder 2"/>
          <p:cNvSpPr txBox="1">
            <a:spLocks/>
          </p:cNvSpPr>
          <p:nvPr/>
        </p:nvSpPr>
        <p:spPr>
          <a:xfrm>
            <a:off x="5072066" y="2428868"/>
            <a:ext cx="3500462" cy="1195382"/>
          </a:xfrm>
          <a:prstGeom prst="rect">
            <a:avLst/>
          </a:prstGeom>
        </p:spPr>
        <p:txBody>
          <a:bodyPr>
            <a:normAutofit/>
          </a:bodyPr>
          <a:lstStyle/>
          <a:p>
            <a:pPr marL="365760" marR="0" lvl="0" indent="-283464"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Calibri" pitchFamily="34" charset="0"/>
                <a:ea typeface="+mn-ea"/>
                <a:cs typeface="+mn-cs"/>
              </a:rPr>
              <a:t>If you have a business, you</a:t>
            </a:r>
            <a:r>
              <a:rPr kumimoji="0" lang="en-US" sz="2000" b="1" i="0" u="none" strike="noStrike" kern="1200" cap="none" spc="0" normalizeH="0" noProof="0" dirty="0" smtClean="0">
                <a:ln>
                  <a:noFill/>
                </a:ln>
                <a:solidFill>
                  <a:schemeClr val="tx1"/>
                </a:solidFill>
                <a:effectLst/>
                <a:uLnTx/>
                <a:uFillTx/>
                <a:latin typeface="Calibri" pitchFamily="34" charset="0"/>
                <a:ea typeface="+mn-ea"/>
                <a:cs typeface="+mn-cs"/>
              </a:rPr>
              <a:t> can accept Bitcoins!!</a:t>
            </a:r>
            <a:endParaRPr kumimoji="0" lang="en-US" sz="2000" b="1"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1643042" y="4857760"/>
            <a:ext cx="3500462" cy="1195382"/>
          </a:xfrm>
          <a:prstGeom prst="rect">
            <a:avLst/>
          </a:prstGeom>
        </p:spPr>
        <p:txBody>
          <a:bodyPr>
            <a:normAutofit/>
          </a:bodyPr>
          <a:lstStyle/>
          <a:p>
            <a:pPr marL="365760" marR="0" lvl="0" indent="-283464"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Calibri" pitchFamily="34" charset="0"/>
                <a:ea typeface="+mn-ea"/>
                <a:cs typeface="+mn-cs"/>
              </a:rPr>
              <a:t>You can accept Bitcoins in exchange of the services rendered!!</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43" name="Picture 3" descr="C:\Users\Emerson Samuel\Desktop\CoinSecure\Misc\756.jpg"/>
          <p:cNvPicPr>
            <a:picLocks noChangeAspect="1" noChangeArrowheads="1"/>
          </p:cNvPicPr>
          <p:nvPr/>
        </p:nvPicPr>
        <p:blipFill>
          <a:blip r:embed="rId3"/>
          <a:srcRect/>
          <a:stretch>
            <a:fillRect/>
          </a:stretch>
        </p:blipFill>
        <p:spPr bwMode="auto">
          <a:xfrm>
            <a:off x="5357818" y="4214818"/>
            <a:ext cx="3429024" cy="1914525"/>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C:\Users\Emerson Samuel\Desktop\CoinSecure\Misc\mine.jpg"/>
          <p:cNvPicPr>
            <a:picLocks noChangeAspect="1" noChangeArrowheads="1"/>
          </p:cNvPicPr>
          <p:nvPr/>
        </p:nvPicPr>
        <p:blipFill>
          <a:blip r:embed="rId2"/>
          <a:srcRect/>
          <a:stretch>
            <a:fillRect/>
          </a:stretch>
        </p:blipFill>
        <p:spPr bwMode="auto">
          <a:xfrm>
            <a:off x="4572000" y="1500174"/>
            <a:ext cx="4143404" cy="1643074"/>
          </a:xfrm>
          <a:prstGeom prst="rect">
            <a:avLst/>
          </a:prstGeom>
          <a:noFill/>
          <a:ln w="3175">
            <a:solidFill>
              <a:schemeClr val="tx1"/>
            </a:solidFill>
          </a:ln>
          <a:effectLst>
            <a:outerShdw blurRad="50800" dist="38100" dir="2700000" algn="tl" rotWithShape="0">
              <a:prstClr val="black">
                <a:alpha val="40000"/>
              </a:prstClr>
            </a:outerShdw>
            <a:reflection blurRad="6350" stA="50000" endA="300" endPos="55500" dist="50800" dir="5400000" sy="-100000" algn="bl" rotWithShape="0"/>
          </a:effectLst>
        </p:spPr>
      </p:pic>
      <p:sp>
        <p:nvSpPr>
          <p:cNvPr id="2" name="Title 1"/>
          <p:cNvSpPr>
            <a:spLocks noGrp="1"/>
          </p:cNvSpPr>
          <p:nvPr>
            <p:ph type="title"/>
          </p:nvPr>
        </p:nvSpPr>
        <p:spPr>
          <a:xfrm>
            <a:off x="1142976" y="0"/>
            <a:ext cx="7498080" cy="1143000"/>
          </a:xfrm>
        </p:spPr>
        <p:txBody>
          <a:bodyPr/>
          <a:lstStyle/>
          <a:p>
            <a:r>
              <a:rPr lang="en-US" sz="4000" dirty="0" smtClean="0">
                <a:solidFill>
                  <a:schemeClr val="tx1"/>
                </a:solidFill>
                <a:latin typeface="Calibri" pitchFamily="34" charset="0"/>
              </a:rPr>
              <a:t>How do I get Bitcoins? </a:t>
            </a:r>
            <a:r>
              <a:rPr lang="en-US" sz="4000" dirty="0" err="1" smtClean="0">
                <a:solidFill>
                  <a:schemeClr val="tx1"/>
                </a:solidFill>
                <a:latin typeface="Calibri" pitchFamily="34" charset="0"/>
              </a:rPr>
              <a:t>contd</a:t>
            </a:r>
            <a:r>
              <a:rPr lang="en-US" sz="4000" dirty="0" smtClean="0">
                <a:solidFill>
                  <a:schemeClr val="tx1"/>
                </a:solidFill>
                <a:latin typeface="Calibri" pitchFamily="34" charset="0"/>
              </a:rPr>
              <a:t>…</a:t>
            </a:r>
            <a:endParaRPr lang="en-IN" dirty="0"/>
          </a:p>
        </p:txBody>
      </p:sp>
      <p:sp>
        <p:nvSpPr>
          <p:cNvPr id="3" name="Content Placeholder 2"/>
          <p:cNvSpPr>
            <a:spLocks noGrp="1"/>
          </p:cNvSpPr>
          <p:nvPr>
            <p:ph idx="1"/>
          </p:nvPr>
        </p:nvSpPr>
        <p:spPr>
          <a:xfrm>
            <a:off x="1142976" y="1214422"/>
            <a:ext cx="3857652" cy="928694"/>
          </a:xfrm>
        </p:spPr>
        <p:txBody>
          <a:bodyPr>
            <a:normAutofit fontScale="25000" lnSpcReduction="20000"/>
          </a:bodyPr>
          <a:lstStyle/>
          <a:p>
            <a:pPr>
              <a:buNone/>
            </a:pPr>
            <a:r>
              <a:rPr lang="en-US" sz="8000" b="1" dirty="0" smtClean="0">
                <a:latin typeface="Calibri" pitchFamily="34" charset="0"/>
              </a:rPr>
              <a:t>You can start mining Bitcoin</a:t>
            </a:r>
          </a:p>
          <a:p>
            <a:pPr>
              <a:buNone/>
            </a:pPr>
            <a:endParaRPr lang="en-US" sz="8000" b="1" dirty="0" smtClean="0">
              <a:latin typeface="Calibri" pitchFamily="34" charset="0"/>
            </a:endParaRPr>
          </a:p>
          <a:p>
            <a:pPr>
              <a:buNone/>
            </a:pPr>
            <a:r>
              <a:rPr lang="en-US" sz="8000" b="1" dirty="0" smtClean="0">
                <a:latin typeface="Calibri" pitchFamily="34" charset="0"/>
              </a:rPr>
              <a:t>What is Mining???</a:t>
            </a:r>
          </a:p>
          <a:p>
            <a:pPr>
              <a:buNone/>
            </a:pPr>
            <a:endParaRPr lang="en-US" sz="2000" b="1" dirty="0" smtClean="0">
              <a:latin typeface="Calibri" pitchFamily="34" charset="0"/>
            </a:endParaRPr>
          </a:p>
          <a:p>
            <a:pPr>
              <a:buNone/>
            </a:pPr>
            <a:endParaRPr lang="en-US" sz="2000" b="1" dirty="0" smtClean="0">
              <a:latin typeface="Calibri" pitchFamily="34" charset="0"/>
            </a:endParaRPr>
          </a:p>
          <a:p>
            <a:endParaRPr lang="en-IN" dirty="0"/>
          </a:p>
        </p:txBody>
      </p:sp>
      <p:sp>
        <p:nvSpPr>
          <p:cNvPr id="6" name="Rectangle 5"/>
          <p:cNvSpPr/>
          <p:nvPr/>
        </p:nvSpPr>
        <p:spPr>
          <a:xfrm>
            <a:off x="1500166" y="4714884"/>
            <a:ext cx="7286676" cy="1631216"/>
          </a:xfrm>
          <a:prstGeom prst="rect">
            <a:avLst/>
          </a:prstGeom>
        </p:spPr>
        <p:txBody>
          <a:bodyPr wrap="square">
            <a:spAutoFit/>
          </a:bodyPr>
          <a:lstStyle/>
          <a:p>
            <a:r>
              <a:rPr lang="en-IN" sz="2000" dirty="0" smtClean="0">
                <a:latin typeface="Calibri" pitchFamily="34" charset="0"/>
              </a:rPr>
              <a:t>Bitcoin mining is so called because it resembles the mining of other commodities:</a:t>
            </a:r>
          </a:p>
          <a:p>
            <a:r>
              <a:rPr lang="en-IN" sz="2000" dirty="0" smtClean="0">
                <a:latin typeface="Calibri" pitchFamily="34" charset="0"/>
              </a:rPr>
              <a:t>It requires exertion and it slowly makes new commodity available at a rate that resembles the rate at which commodities like gold are mined from the ground.</a:t>
            </a:r>
          </a:p>
        </p:txBody>
      </p:sp>
      <p:sp>
        <p:nvSpPr>
          <p:cNvPr id="7" name="Rectangle 6"/>
          <p:cNvSpPr/>
          <p:nvPr/>
        </p:nvSpPr>
        <p:spPr>
          <a:xfrm>
            <a:off x="1571604" y="2428868"/>
            <a:ext cx="2428892" cy="1631216"/>
          </a:xfrm>
          <a:prstGeom prst="rect">
            <a:avLst/>
          </a:prstGeom>
        </p:spPr>
        <p:txBody>
          <a:bodyPr wrap="square">
            <a:spAutoFit/>
          </a:bodyPr>
          <a:lstStyle/>
          <a:p>
            <a:r>
              <a:rPr lang="en-IN" sz="2000" dirty="0" smtClean="0">
                <a:latin typeface="Calibri" pitchFamily="34" charset="0"/>
              </a:rPr>
              <a:t>In lay man’s terms, mining is a process of extracting minerals and ore from the ground.</a:t>
            </a:r>
          </a:p>
        </p:txBody>
      </p:sp>
    </p:spTree>
  </p:cSld>
  <p:clrMapOvr>
    <a:masterClrMapping/>
  </p:clrMapOvr>
  <p:transition>
    <p:strips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7300" y="246049"/>
            <a:ext cx="7886700" cy="1325563"/>
          </a:xfrm>
        </p:spPr>
        <p:txBody>
          <a:bodyPr/>
          <a:lstStyle/>
          <a:p>
            <a:r>
              <a:rPr lang="en-US" sz="4000" dirty="0" smtClean="0">
                <a:solidFill>
                  <a:schemeClr val="tx1"/>
                </a:solidFill>
                <a:latin typeface="Calibri" pitchFamily="34" charset="0"/>
              </a:rPr>
              <a:t>How do I get Bitcoins? </a:t>
            </a:r>
            <a:r>
              <a:rPr lang="en-US" sz="4000" dirty="0" err="1" smtClean="0">
                <a:solidFill>
                  <a:schemeClr val="tx1"/>
                </a:solidFill>
                <a:latin typeface="Calibri" pitchFamily="34" charset="0"/>
              </a:rPr>
              <a:t>contd</a:t>
            </a:r>
            <a:r>
              <a:rPr lang="en-US" sz="4000" dirty="0" smtClean="0">
                <a:solidFill>
                  <a:schemeClr val="tx1"/>
                </a:solidFill>
                <a:latin typeface="Calibri" pitchFamily="34" charset="0"/>
              </a:rPr>
              <a:t>…</a:t>
            </a:r>
            <a:endParaRPr lang="en-IN" dirty="0"/>
          </a:p>
        </p:txBody>
      </p:sp>
      <p:sp>
        <p:nvSpPr>
          <p:cNvPr id="3" name="Content Placeholder 2"/>
          <p:cNvSpPr>
            <a:spLocks noGrp="1"/>
          </p:cNvSpPr>
          <p:nvPr>
            <p:ph idx="1"/>
          </p:nvPr>
        </p:nvSpPr>
        <p:spPr>
          <a:xfrm>
            <a:off x="1435608" y="1447800"/>
            <a:ext cx="3707896" cy="4800600"/>
          </a:xfrm>
        </p:spPr>
        <p:txBody>
          <a:bodyPr>
            <a:normAutofit/>
          </a:bodyPr>
          <a:lstStyle/>
          <a:p>
            <a:pPr algn="ctr">
              <a:buNone/>
            </a:pPr>
            <a:r>
              <a:rPr lang="en-US" sz="2400" b="1" dirty="0" smtClean="0">
                <a:latin typeface="Calibri" pitchFamily="34" charset="0"/>
              </a:rPr>
              <a:t>What is Mining??? </a:t>
            </a:r>
            <a:r>
              <a:rPr lang="en-US" sz="2400" b="1" dirty="0" err="1" smtClean="0">
                <a:latin typeface="Calibri" pitchFamily="34" charset="0"/>
              </a:rPr>
              <a:t>contd</a:t>
            </a:r>
            <a:r>
              <a:rPr lang="en-US" sz="2400" b="1" dirty="0" smtClean="0">
                <a:latin typeface="Calibri" pitchFamily="34" charset="0"/>
              </a:rPr>
              <a:t>…</a:t>
            </a:r>
          </a:p>
          <a:p>
            <a:pPr>
              <a:buNone/>
            </a:pPr>
            <a:r>
              <a:rPr lang="en-US" sz="2000" b="1" dirty="0" smtClean="0">
                <a:latin typeface="Calibri" pitchFamily="34" charset="0"/>
              </a:rPr>
              <a:t>  </a:t>
            </a:r>
            <a:r>
              <a:rPr lang="en-US" sz="2000" b="1" dirty="0" smtClean="0">
                <a:latin typeface="Calibri" pitchFamily="34" charset="0"/>
              </a:rPr>
              <a:t> Explaining </a:t>
            </a:r>
            <a:r>
              <a:rPr lang="en-US" sz="2000" b="1" dirty="0" smtClean="0">
                <a:latin typeface="Calibri" pitchFamily="34" charset="0"/>
              </a:rPr>
              <a:t>Mining to a 7 year old:</a:t>
            </a:r>
          </a:p>
          <a:p>
            <a:pPr>
              <a:buNone/>
            </a:pPr>
            <a:r>
              <a:rPr lang="en-IN" sz="2200" dirty="0" smtClean="0">
                <a:latin typeface="Calibri" pitchFamily="34" charset="0"/>
              </a:rPr>
              <a:t>   </a:t>
            </a:r>
            <a:r>
              <a:rPr lang="en-IN" sz="1800" dirty="0" smtClean="0">
                <a:latin typeface="Calibri" pitchFamily="34" charset="0"/>
              </a:rPr>
              <a:t> There’s a robot in the room that runs lotteries. Every so often, this robot randomly chooses a piggy bank in the room, and puts 50 coins in it. When it first started, there weren’t many piggy banks in the room since nobody knew about it. Back then, it was easy to win the lottery. Today, there are millions of piggy banks in the room, so your odds aren’t very good.</a:t>
            </a:r>
            <a:endParaRPr lang="en-IN" sz="1800" dirty="0">
              <a:latin typeface="Calibri" pitchFamily="34" charset="0"/>
            </a:endParaRPr>
          </a:p>
        </p:txBody>
      </p:sp>
      <p:pic>
        <p:nvPicPr>
          <p:cNvPr id="17410" name="Picture 2" descr="https://d262ilb51hltx0.cloudfront.net/max/800/0*k29wktrzIgJlOGuA.jpeg"/>
          <p:cNvPicPr>
            <a:picLocks noChangeAspect="1" noChangeArrowheads="1"/>
          </p:cNvPicPr>
          <p:nvPr/>
        </p:nvPicPr>
        <p:blipFill>
          <a:blip r:embed="rId2"/>
          <a:srcRect/>
          <a:stretch>
            <a:fillRect/>
          </a:stretch>
        </p:blipFill>
        <p:spPr bwMode="auto">
          <a:xfrm>
            <a:off x="5500694" y="1571612"/>
            <a:ext cx="2928958" cy="2686051"/>
          </a:xfrm>
          <a:prstGeom prst="rect">
            <a:avLst/>
          </a:prstGeom>
          <a:noFill/>
          <a:ln w="3175">
            <a:solidFill>
              <a:schemeClr val="tx1"/>
            </a:solidFill>
          </a:ln>
          <a:effectLst>
            <a:reflection blurRad="6350" stA="50000" endA="295" endPos="92000" dist="101600" dir="5400000" sy="-100000" algn="bl" rotWithShape="0"/>
          </a:effectLst>
        </p:spPr>
      </p:pic>
    </p:spTree>
  </p:cSld>
  <p:clrMapOvr>
    <a:masterClrMapping/>
  </p:clrMapOvr>
  <p:transition>
    <p:strips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616" y="194264"/>
            <a:ext cx="7886700" cy="1325563"/>
          </a:xfrm>
        </p:spPr>
        <p:txBody>
          <a:bodyPr/>
          <a:lstStyle/>
          <a:p>
            <a:r>
              <a:rPr lang="en-US" sz="4400" dirty="0" smtClean="0">
                <a:solidFill>
                  <a:schemeClr val="tx1"/>
                </a:solidFill>
                <a:latin typeface="Calibri" pitchFamily="34" charset="0"/>
              </a:rPr>
              <a:t>How do I get Bitcoins? </a:t>
            </a:r>
            <a:r>
              <a:rPr lang="en-US" sz="4400" dirty="0" err="1" smtClean="0">
                <a:solidFill>
                  <a:schemeClr val="tx1"/>
                </a:solidFill>
                <a:latin typeface="Calibri" pitchFamily="34" charset="0"/>
              </a:rPr>
              <a:t>contd</a:t>
            </a:r>
            <a:r>
              <a:rPr lang="en-US" sz="4400" dirty="0" smtClean="0">
                <a:solidFill>
                  <a:schemeClr val="tx1"/>
                </a:solidFill>
                <a:latin typeface="Calibri" pitchFamily="34" charset="0"/>
              </a:rPr>
              <a:t>…</a:t>
            </a:r>
            <a:endParaRPr lang="en-IN" dirty="0"/>
          </a:p>
        </p:txBody>
      </p:sp>
      <p:sp>
        <p:nvSpPr>
          <p:cNvPr id="4" name="Content Placeholder 3"/>
          <p:cNvSpPr>
            <a:spLocks noGrp="1"/>
          </p:cNvSpPr>
          <p:nvPr>
            <p:ph idx="1"/>
          </p:nvPr>
        </p:nvSpPr>
        <p:spPr>
          <a:xfrm>
            <a:off x="1435608" y="1447800"/>
            <a:ext cx="3850772" cy="6093976"/>
          </a:xfrm>
          <a:prstGeom prst="rect">
            <a:avLst/>
          </a:prstGeom>
        </p:spPr>
        <p:txBody>
          <a:bodyPr wrap="square">
            <a:spAutoFit/>
          </a:bodyPr>
          <a:lstStyle/>
          <a:p>
            <a:pPr>
              <a:buNone/>
            </a:pPr>
            <a:r>
              <a:rPr lang="en-US" sz="2000" dirty="0" smtClean="0">
                <a:latin typeface="Calibri" pitchFamily="34" charset="0"/>
              </a:rPr>
              <a:t>What is Bitcoin Mining?</a:t>
            </a:r>
          </a:p>
          <a:p>
            <a:endParaRPr lang="en-US" sz="2000" dirty="0" smtClean="0">
              <a:latin typeface="Calibri" pitchFamily="34" charset="0"/>
            </a:endParaRPr>
          </a:p>
          <a:p>
            <a:r>
              <a:rPr lang="en-US" sz="2000" dirty="0" smtClean="0">
                <a:latin typeface="Calibri" pitchFamily="34" charset="0"/>
              </a:rPr>
              <a:t>Solving a complex algorithm in the block chain </a:t>
            </a:r>
          </a:p>
          <a:p>
            <a:r>
              <a:rPr lang="en-US" sz="2000" dirty="0" smtClean="0">
                <a:latin typeface="Calibri" pitchFamily="34" charset="0"/>
              </a:rPr>
              <a:t>Using electricity and processing power of your system/ device </a:t>
            </a:r>
          </a:p>
          <a:p>
            <a:endParaRPr lang="en-US" sz="2000" dirty="0" smtClean="0">
              <a:latin typeface="Calibri" pitchFamily="34" charset="0"/>
            </a:endParaRPr>
          </a:p>
          <a:p>
            <a:pPr>
              <a:buNone/>
            </a:pPr>
            <a:r>
              <a:rPr lang="en-US" sz="2000" dirty="0" smtClean="0">
                <a:latin typeface="Calibri" pitchFamily="34" charset="0"/>
              </a:rPr>
              <a:t>    If you are the first to get the correct solution to the problem provided, you are rewarded  a certain number of Bitcoin, which is 25 Bitcoins currently.</a:t>
            </a:r>
            <a:endParaRPr lang="en-US" sz="2000" b="1" dirty="0" smtClean="0">
              <a:latin typeface="Calibri" pitchFamily="34" charset="0"/>
            </a:endParaRPr>
          </a:p>
          <a:p>
            <a:endParaRPr lang="en-US" sz="2000" dirty="0" smtClean="0">
              <a:latin typeface="Calibri" pitchFamily="34" charset="0"/>
            </a:endParaRPr>
          </a:p>
          <a:p>
            <a:endParaRPr lang="en-US" sz="2000" dirty="0" smtClean="0">
              <a:latin typeface="Calibri" pitchFamily="34" charset="0"/>
            </a:endParaRPr>
          </a:p>
          <a:p>
            <a:endParaRPr lang="en-US" sz="2000" dirty="0" smtClean="0">
              <a:latin typeface="Calibri" pitchFamily="34" charset="0"/>
            </a:endParaRPr>
          </a:p>
          <a:p>
            <a:endParaRPr lang="en-US" sz="2000" dirty="0" smtClean="0">
              <a:latin typeface="Calibri" pitchFamily="34" charset="0"/>
            </a:endParaRPr>
          </a:p>
          <a:p>
            <a:pPr>
              <a:buNone/>
            </a:pPr>
            <a:endParaRPr lang="en-IN" sz="2000" dirty="0" smtClean="0">
              <a:latin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43570" y="1500174"/>
            <a:ext cx="2438400" cy="2438400"/>
          </a:xfrm>
          <a:prstGeom prst="rect">
            <a:avLst/>
          </a:prstGeom>
          <a:ln w="76200">
            <a:solidFill>
              <a:schemeClr val="tx1"/>
            </a:solidFill>
          </a:ln>
          <a:effectLst>
            <a:reflection blurRad="6350" stA="50000" endA="295" endPos="92000" dist="101600" dir="5400000" sy="-100000" algn="bl" rotWithShape="0"/>
          </a:effectLst>
        </p:spPr>
      </p:pic>
    </p:spTree>
  </p:cSld>
  <p:clrMapOvr>
    <a:masterClrMapping/>
  </p:clrMapOvr>
  <p:transition>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0"/>
            <a:ext cx="7886700" cy="1325563"/>
          </a:xfrm>
        </p:spPr>
        <p:txBody>
          <a:bodyPr/>
          <a:lstStyle/>
          <a:p>
            <a:r>
              <a:rPr lang="en-US" sz="3600" dirty="0" smtClean="0">
                <a:latin typeface="Calibri" pitchFamily="34" charset="0"/>
              </a:rPr>
              <a:t>How do I get Bitcoins? </a:t>
            </a:r>
            <a:r>
              <a:rPr lang="en-US" sz="3600" dirty="0" err="1" smtClean="0">
                <a:latin typeface="Calibri" pitchFamily="34" charset="0"/>
              </a:rPr>
              <a:t>contd</a:t>
            </a:r>
            <a:r>
              <a:rPr lang="en-US" sz="3600" dirty="0" smtClean="0">
                <a:latin typeface="Calibri" pitchFamily="34" charset="0"/>
              </a:rPr>
              <a: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357290" y="1000108"/>
            <a:ext cx="7572428" cy="564360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5616" y="320018"/>
            <a:ext cx="7886700" cy="1325563"/>
          </a:xfrm>
        </p:spPr>
        <p:txBody>
          <a:bodyPr/>
          <a:lstStyle/>
          <a:p>
            <a:r>
              <a:rPr lang="en-US" sz="4000" dirty="0" smtClean="0">
                <a:solidFill>
                  <a:schemeClr val="tx1"/>
                </a:solidFill>
                <a:latin typeface="Calibri" pitchFamily="34" charset="0"/>
              </a:rPr>
              <a:t>How do I get Bitcoins? </a:t>
            </a:r>
            <a:r>
              <a:rPr lang="en-US" sz="4000" dirty="0" err="1" smtClean="0">
                <a:solidFill>
                  <a:schemeClr val="tx1"/>
                </a:solidFill>
                <a:latin typeface="Calibri" pitchFamily="34" charset="0"/>
              </a:rPr>
              <a:t>contd</a:t>
            </a:r>
            <a:r>
              <a:rPr lang="en-US" sz="4000" dirty="0" smtClean="0">
                <a:solidFill>
                  <a:schemeClr val="tx1"/>
                </a:solidFill>
                <a:latin typeface="Calibri" pitchFamily="34" charset="0"/>
              </a:rPr>
              <a:t>…</a:t>
            </a:r>
            <a:endParaRPr lang="en-IN" dirty="0"/>
          </a:p>
        </p:txBody>
      </p:sp>
      <p:sp>
        <p:nvSpPr>
          <p:cNvPr id="5" name="Content Placeholder 2"/>
          <p:cNvSpPr>
            <a:spLocks noGrp="1"/>
          </p:cNvSpPr>
          <p:nvPr>
            <p:ph idx="1"/>
          </p:nvPr>
        </p:nvSpPr>
        <p:spPr>
          <a:xfrm>
            <a:off x="1257300" y="1586622"/>
            <a:ext cx="7886700" cy="4351338"/>
          </a:xfrm>
        </p:spPr>
        <p:txBody>
          <a:bodyPr/>
          <a:lstStyle/>
          <a:p>
            <a:pPr>
              <a:buNone/>
            </a:pPr>
            <a:r>
              <a:rPr lang="en-US" sz="2000" b="1" dirty="0" smtClean="0">
                <a:latin typeface="Calibri" pitchFamily="34" charset="0"/>
              </a:rPr>
              <a:t>How can I mine Bitcoin?</a:t>
            </a:r>
          </a:p>
          <a:p>
            <a:endParaRPr lang="en-IN" dirty="0"/>
          </a:p>
        </p:txBody>
      </p:sp>
      <p:sp>
        <p:nvSpPr>
          <p:cNvPr id="6" name="Rectangle 5"/>
          <p:cNvSpPr/>
          <p:nvPr/>
        </p:nvSpPr>
        <p:spPr>
          <a:xfrm>
            <a:off x="2714612" y="2000240"/>
            <a:ext cx="3214710" cy="400110"/>
          </a:xfrm>
          <a:prstGeom prst="rect">
            <a:avLst/>
          </a:prstGeom>
        </p:spPr>
        <p:txBody>
          <a:bodyPr wrap="square">
            <a:spAutoFit/>
          </a:bodyPr>
          <a:lstStyle/>
          <a:p>
            <a:pPr algn="r"/>
            <a:r>
              <a:rPr lang="en-US" sz="2000" dirty="0" smtClean="0">
                <a:latin typeface="Calibri" pitchFamily="34" charset="0"/>
              </a:rPr>
              <a:t>You can use pen and paper</a:t>
            </a:r>
            <a:endParaRPr lang="en-IN" sz="2000" dirty="0" smtClean="0">
              <a:latin typeface="Calibri" pitchFamily="34" charset="0"/>
            </a:endParaRPr>
          </a:p>
        </p:txBody>
      </p:sp>
      <p:sp>
        <p:nvSpPr>
          <p:cNvPr id="7" name="Rectangle 6"/>
          <p:cNvSpPr/>
          <p:nvPr/>
        </p:nvSpPr>
        <p:spPr>
          <a:xfrm>
            <a:off x="3500430" y="3857628"/>
            <a:ext cx="3714776" cy="400110"/>
          </a:xfrm>
          <a:prstGeom prst="rect">
            <a:avLst/>
          </a:prstGeom>
        </p:spPr>
        <p:txBody>
          <a:bodyPr wrap="square">
            <a:spAutoFit/>
          </a:bodyPr>
          <a:lstStyle/>
          <a:p>
            <a:r>
              <a:rPr lang="en-US" sz="2000" dirty="0" smtClean="0">
                <a:latin typeface="Calibri" pitchFamily="34" charset="0"/>
              </a:rPr>
              <a:t>You can use a calculator</a:t>
            </a:r>
            <a:endParaRPr lang="en-IN" sz="2000" dirty="0" smtClean="0">
              <a:latin typeface="Calibri" pitchFamily="34" charset="0"/>
            </a:endParaRPr>
          </a:p>
        </p:txBody>
      </p:sp>
      <p:sp>
        <p:nvSpPr>
          <p:cNvPr id="8" name="Rectangle 7"/>
          <p:cNvSpPr/>
          <p:nvPr/>
        </p:nvSpPr>
        <p:spPr>
          <a:xfrm>
            <a:off x="1928794" y="5643578"/>
            <a:ext cx="4143404" cy="400110"/>
          </a:xfrm>
          <a:prstGeom prst="rect">
            <a:avLst/>
          </a:prstGeom>
        </p:spPr>
        <p:txBody>
          <a:bodyPr wrap="square">
            <a:spAutoFit/>
          </a:bodyPr>
          <a:lstStyle/>
          <a:p>
            <a:pPr algn="r"/>
            <a:r>
              <a:rPr lang="en-US" sz="2000" dirty="0" smtClean="0">
                <a:latin typeface="Calibri" pitchFamily="34" charset="0"/>
              </a:rPr>
              <a:t>You can use a computer</a:t>
            </a:r>
            <a:endParaRPr lang="en-IN" sz="2000" dirty="0" smtClean="0">
              <a:latin typeface="Calibri" pitchFamily="34" charset="0"/>
            </a:endParaRPr>
          </a:p>
        </p:txBody>
      </p:sp>
      <p:pic>
        <p:nvPicPr>
          <p:cNvPr id="12290" name="Picture 2" descr="C:\Users\Emerson Samuel\Desktop\CoinSecure\Misc\penpa.jpg"/>
          <p:cNvPicPr>
            <a:picLocks noChangeAspect="1" noChangeArrowheads="1"/>
          </p:cNvPicPr>
          <p:nvPr/>
        </p:nvPicPr>
        <p:blipFill>
          <a:blip r:embed="rId2"/>
          <a:srcRect/>
          <a:stretch>
            <a:fillRect/>
          </a:stretch>
        </p:blipFill>
        <p:spPr bwMode="auto">
          <a:xfrm>
            <a:off x="6072198" y="1428736"/>
            <a:ext cx="2786081" cy="1500199"/>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12291" name="Picture 3" descr="C:\Users\Emerson Samuel\Desktop\CoinSecure\Misc\calci.jpg"/>
          <p:cNvPicPr>
            <a:picLocks noChangeAspect="1" noChangeArrowheads="1"/>
          </p:cNvPicPr>
          <p:nvPr/>
        </p:nvPicPr>
        <p:blipFill>
          <a:blip r:embed="rId3"/>
          <a:srcRect/>
          <a:stretch>
            <a:fillRect/>
          </a:stretch>
        </p:blipFill>
        <p:spPr bwMode="auto">
          <a:xfrm>
            <a:off x="1285852" y="2714620"/>
            <a:ext cx="2143140" cy="1876425"/>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12292" name="Picture 4" descr="C:\Users\Emerson Samuel\Desktop\CoinSecure\Misc\compu.jpg"/>
          <p:cNvPicPr>
            <a:picLocks noChangeAspect="1" noChangeArrowheads="1"/>
          </p:cNvPicPr>
          <p:nvPr/>
        </p:nvPicPr>
        <p:blipFill>
          <a:blip r:embed="rId4"/>
          <a:srcRect/>
          <a:stretch>
            <a:fillRect/>
          </a:stretch>
        </p:blipFill>
        <p:spPr bwMode="auto">
          <a:xfrm>
            <a:off x="6429388" y="4643446"/>
            <a:ext cx="2238375" cy="2047875"/>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142852"/>
            <a:ext cx="7498080" cy="1143000"/>
          </a:xfrm>
        </p:spPr>
        <p:txBody>
          <a:bodyPr>
            <a:normAutofit/>
          </a:bodyPr>
          <a:lstStyle/>
          <a:p>
            <a:r>
              <a:rPr lang="en-US" sz="4000" dirty="0" smtClean="0">
                <a:solidFill>
                  <a:schemeClr val="tx1"/>
                </a:solidFill>
                <a:latin typeface="Calibri" pitchFamily="34" charset="0"/>
              </a:rPr>
              <a:t>Introduction to Bitcoin</a:t>
            </a:r>
            <a:endParaRPr lang="en-IN" sz="4000" dirty="0" smtClean="0">
              <a:solidFill>
                <a:schemeClr val="tx1"/>
              </a:solidFill>
              <a:latin typeface="Calibri" pitchFamily="34" charset="0"/>
            </a:endParaRPr>
          </a:p>
        </p:txBody>
      </p:sp>
      <p:pic>
        <p:nvPicPr>
          <p:cNvPr id="1026" name="Picture 2" descr="C:\Users\Emerson Samuel\Desktop\CoinSecure\Misc\book.jpg"/>
          <p:cNvPicPr>
            <a:picLocks noGrp="1" noChangeAspect="1" noChangeArrowheads="1"/>
          </p:cNvPicPr>
          <p:nvPr>
            <p:ph idx="1"/>
          </p:nvPr>
        </p:nvPicPr>
        <p:blipFill>
          <a:blip r:embed="rId2"/>
          <a:srcRect/>
          <a:stretch>
            <a:fillRect/>
          </a:stretch>
        </p:blipFill>
        <p:spPr bwMode="auto">
          <a:xfrm>
            <a:off x="1214414" y="1214422"/>
            <a:ext cx="2928958" cy="4429156"/>
          </a:xfrm>
          <a:prstGeom prst="rect">
            <a:avLst/>
          </a:prstGeom>
          <a:noFill/>
          <a:ln w="3175">
            <a:solidFill>
              <a:schemeClr val="tx1"/>
            </a:solidFill>
            <a:prstDash val="sysDot"/>
          </a:ln>
          <a:effectLst>
            <a:outerShdw blurRad="50800" dist="38100" dir="2700000" algn="tl" rotWithShape="0">
              <a:prstClr val="black">
                <a:alpha val="40000"/>
              </a:prstClr>
            </a:outerShdw>
          </a:effectLst>
        </p:spPr>
      </p:pic>
      <p:pic>
        <p:nvPicPr>
          <p:cNvPr id="1027" name="Picture 3" descr="C:\Users\Emerson Samuel\Desktop\CoinSecure\Misc\book1.jpg"/>
          <p:cNvPicPr>
            <a:picLocks noChangeAspect="1" noChangeArrowheads="1"/>
          </p:cNvPicPr>
          <p:nvPr/>
        </p:nvPicPr>
        <p:blipFill>
          <a:blip r:embed="rId3"/>
          <a:srcRect/>
          <a:stretch>
            <a:fillRect/>
          </a:stretch>
        </p:blipFill>
        <p:spPr bwMode="auto">
          <a:xfrm>
            <a:off x="4357686" y="2285992"/>
            <a:ext cx="2703654" cy="4429156"/>
          </a:xfrm>
          <a:prstGeom prst="rect">
            <a:avLst/>
          </a:prstGeom>
          <a:noFill/>
          <a:ln w="3175">
            <a:solidFill>
              <a:schemeClr val="tx1"/>
            </a:solidFill>
            <a:prstDash val="sysDot"/>
          </a:ln>
          <a:effectLst>
            <a:outerShdw blurRad="50800" dist="38100" dir="2700000" algn="tl" rotWithShape="0">
              <a:prstClr val="black">
                <a:alpha val="40000"/>
              </a:prstClr>
            </a:outerShdw>
          </a:effectLst>
        </p:spPr>
      </p:pic>
      <p:sp>
        <p:nvSpPr>
          <p:cNvPr id="6" name="Title 1"/>
          <p:cNvSpPr txBox="1">
            <a:spLocks/>
          </p:cNvSpPr>
          <p:nvPr/>
        </p:nvSpPr>
        <p:spPr>
          <a:xfrm>
            <a:off x="4357686" y="1142984"/>
            <a:ext cx="4429156" cy="1143000"/>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Calibri" pitchFamily="34" charset="0"/>
                <a:ea typeface="+mj-ea"/>
                <a:cs typeface="+mj-cs"/>
              </a:rPr>
              <a:t>What is Bitcoin?</a:t>
            </a:r>
            <a:r>
              <a:rPr kumimoji="0" lang="en-US" sz="2800" i="0" u="none" strike="noStrike" kern="1200" cap="none" spc="0" normalizeH="0" noProof="0" dirty="0" smtClean="0">
                <a:ln>
                  <a:noFill/>
                </a:ln>
                <a:solidFill>
                  <a:schemeClr val="tx1"/>
                </a:solidFill>
                <a:effectLst>
                  <a:outerShdw blurRad="50000" dist="30000" dir="5400000" algn="tl" rotWithShape="0">
                    <a:srgbClr val="000000">
                      <a:alpha val="30000"/>
                    </a:srgbClr>
                  </a:outerShdw>
                </a:effectLst>
                <a:uLnTx/>
                <a:uFillTx/>
                <a:latin typeface="Calibri" pitchFamily="34" charset="0"/>
                <a:ea typeface="+mj-ea"/>
                <a:cs typeface="+mj-cs"/>
              </a:rPr>
              <a:t> – There’s lots to it!</a:t>
            </a:r>
            <a:endParaRPr kumimoji="0" lang="en-IN" sz="280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7" name="Rounded Rectangular Callout 6"/>
          <p:cNvSpPr/>
          <p:nvPr/>
        </p:nvSpPr>
        <p:spPr>
          <a:xfrm>
            <a:off x="1142976" y="5929330"/>
            <a:ext cx="1500198" cy="357190"/>
          </a:xfrm>
          <a:prstGeom prst="wedgeRoundRectCallout">
            <a:avLst>
              <a:gd name="adj1" fmla="val 52309"/>
              <a:gd name="adj2" fmla="val -116207"/>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Volume 1</a:t>
            </a:r>
            <a:endParaRPr lang="en-IN" dirty="0"/>
          </a:p>
        </p:txBody>
      </p:sp>
      <p:sp>
        <p:nvSpPr>
          <p:cNvPr id="8" name="Rounded Rectangular Callout 7"/>
          <p:cNvSpPr/>
          <p:nvPr/>
        </p:nvSpPr>
        <p:spPr>
          <a:xfrm>
            <a:off x="2643174" y="6286520"/>
            <a:ext cx="1500198" cy="357190"/>
          </a:xfrm>
          <a:prstGeom prst="wedgeRoundRectCallout">
            <a:avLst>
              <a:gd name="adj1" fmla="val 79503"/>
              <a:gd name="adj2" fmla="val -147714"/>
              <a:gd name="adj3" fmla="val 166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Volume II</a:t>
            </a:r>
            <a:endParaRPr lang="en-IN" dirty="0"/>
          </a:p>
        </p:txBody>
      </p:sp>
    </p:spTree>
  </p:cSld>
  <p:clrMapOvr>
    <a:masterClrMapping/>
  </p:clrMapOvr>
  <p:transition>
    <p:push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2976" y="0"/>
            <a:ext cx="7498080" cy="1143000"/>
          </a:xfrm>
        </p:spPr>
        <p:txBody>
          <a:bodyPr/>
          <a:lstStyle/>
          <a:p>
            <a:r>
              <a:rPr lang="en-US" sz="4000" dirty="0" smtClean="0">
                <a:solidFill>
                  <a:schemeClr val="tx1"/>
                </a:solidFill>
                <a:latin typeface="Calibri" pitchFamily="34" charset="0"/>
              </a:rPr>
              <a:t>How do I get Bitcoins? </a:t>
            </a:r>
            <a:r>
              <a:rPr lang="en-US" sz="4000" dirty="0" err="1" smtClean="0">
                <a:solidFill>
                  <a:schemeClr val="tx1"/>
                </a:solidFill>
                <a:latin typeface="Calibri" pitchFamily="34" charset="0"/>
              </a:rPr>
              <a:t>contd</a:t>
            </a:r>
            <a:r>
              <a:rPr lang="en-US" sz="4000" dirty="0" smtClean="0">
                <a:solidFill>
                  <a:schemeClr val="tx1"/>
                </a:solidFill>
                <a:latin typeface="Calibri" pitchFamily="34" charset="0"/>
              </a:rPr>
              <a:t>…</a:t>
            </a:r>
            <a:endParaRPr lang="en-IN" dirty="0"/>
          </a:p>
        </p:txBody>
      </p:sp>
      <p:sp>
        <p:nvSpPr>
          <p:cNvPr id="5" name="Content Placeholder 2"/>
          <p:cNvSpPr>
            <a:spLocks noGrp="1"/>
          </p:cNvSpPr>
          <p:nvPr>
            <p:ph idx="1"/>
          </p:nvPr>
        </p:nvSpPr>
        <p:spPr>
          <a:xfrm>
            <a:off x="1357290" y="1000108"/>
            <a:ext cx="4429156" cy="5286412"/>
          </a:xfrm>
        </p:spPr>
        <p:txBody>
          <a:bodyPr>
            <a:normAutofit lnSpcReduction="10000"/>
          </a:bodyPr>
          <a:lstStyle/>
          <a:p>
            <a:pPr>
              <a:buNone/>
            </a:pPr>
            <a:r>
              <a:rPr lang="en-US" sz="2000" b="1" dirty="0" smtClean="0">
                <a:latin typeface="Calibri" pitchFamily="34" charset="0"/>
              </a:rPr>
              <a:t>     You can use Bitcoin mining devices, which are specifically designed to mine Bitcoin!</a:t>
            </a:r>
          </a:p>
          <a:p>
            <a:pPr>
              <a:buNone/>
            </a:pPr>
            <a:endParaRPr lang="en-US" sz="2000" b="1" dirty="0" smtClean="0">
              <a:latin typeface="Calibri" pitchFamily="34" charset="0"/>
            </a:endParaRPr>
          </a:p>
          <a:p>
            <a:pPr>
              <a:buNone/>
            </a:pPr>
            <a:r>
              <a:rPr lang="en-US" sz="2000" b="1" dirty="0" smtClean="0">
                <a:latin typeface="Calibri" pitchFamily="34" charset="0"/>
              </a:rPr>
              <a:t>     </a:t>
            </a:r>
            <a:r>
              <a:rPr lang="en-US" sz="2000" dirty="0" smtClean="0">
                <a:latin typeface="Calibri" pitchFamily="34" charset="0"/>
              </a:rPr>
              <a:t>Miners can be explained as devices with several chips integrated together to perform a certain task</a:t>
            </a:r>
          </a:p>
          <a:p>
            <a:pPr>
              <a:buNone/>
            </a:pPr>
            <a:endParaRPr lang="en-US" sz="2000" dirty="0" smtClean="0">
              <a:latin typeface="Calibri" pitchFamily="34" charset="0"/>
            </a:endParaRPr>
          </a:p>
          <a:p>
            <a:pPr>
              <a:buNone/>
            </a:pPr>
            <a:r>
              <a:rPr lang="en-US" sz="2000" dirty="0" smtClean="0">
                <a:latin typeface="Calibri" pitchFamily="34" charset="0"/>
              </a:rPr>
              <a:t>      They vary in size and performance ranging from small USB like devices that can be plugged into your computer, to large hardware that needs huge investments and space to store.</a:t>
            </a:r>
          </a:p>
          <a:p>
            <a:pPr>
              <a:buNone/>
            </a:pPr>
            <a:endParaRPr lang="en-US" sz="2000" dirty="0" smtClean="0">
              <a:latin typeface="Calibri" pitchFamily="34" charset="0"/>
            </a:endParaRPr>
          </a:p>
          <a:p>
            <a:pPr>
              <a:buNone/>
            </a:pPr>
            <a:r>
              <a:rPr lang="en-US" sz="2000" dirty="0" smtClean="0">
                <a:latin typeface="Calibri" pitchFamily="34" charset="0"/>
              </a:rPr>
              <a:t>     The better miner you have, the better chances of earning rewards of Bitcoin!</a:t>
            </a:r>
          </a:p>
          <a:p>
            <a:endParaRPr lang="en-IN" dirty="0"/>
          </a:p>
        </p:txBody>
      </p:sp>
      <p:pic>
        <p:nvPicPr>
          <p:cNvPr id="13314" name="Picture 2" descr="C:\Users\Emerson Samuel\Desktop\CoinSecure\Misc\mine1.jpg"/>
          <p:cNvPicPr>
            <a:picLocks noChangeAspect="1" noChangeArrowheads="1"/>
          </p:cNvPicPr>
          <p:nvPr/>
        </p:nvPicPr>
        <p:blipFill>
          <a:blip r:embed="rId2"/>
          <a:srcRect/>
          <a:stretch>
            <a:fillRect/>
          </a:stretch>
        </p:blipFill>
        <p:spPr bwMode="auto">
          <a:xfrm>
            <a:off x="6215074" y="1643050"/>
            <a:ext cx="2714644" cy="1643074"/>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13315" name="Picture 3" descr="C:\Users\Emerson Samuel\Desktop\CoinSecure\Misc\medium miners.jpg"/>
          <p:cNvPicPr>
            <a:picLocks noChangeAspect="1" noChangeArrowheads="1"/>
          </p:cNvPicPr>
          <p:nvPr/>
        </p:nvPicPr>
        <p:blipFill>
          <a:blip r:embed="rId3"/>
          <a:srcRect/>
          <a:stretch>
            <a:fillRect/>
          </a:stretch>
        </p:blipFill>
        <p:spPr bwMode="auto">
          <a:xfrm>
            <a:off x="6215074" y="3429000"/>
            <a:ext cx="2714644" cy="1428760"/>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13316" name="Picture 4" descr="C:\Users\Emerson Samuel\Desktop\CoinSecure\Misc\large mine.jpg"/>
          <p:cNvPicPr>
            <a:picLocks noChangeAspect="1" noChangeArrowheads="1"/>
          </p:cNvPicPr>
          <p:nvPr/>
        </p:nvPicPr>
        <p:blipFill>
          <a:blip r:embed="rId4"/>
          <a:srcRect/>
          <a:stretch>
            <a:fillRect/>
          </a:stretch>
        </p:blipFill>
        <p:spPr bwMode="auto">
          <a:xfrm>
            <a:off x="6215074" y="5072074"/>
            <a:ext cx="2714644" cy="1357322"/>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43438" y="1357298"/>
            <a:ext cx="3112589" cy="1520010"/>
          </a:xfrm>
          <a:prstGeom prst="rect">
            <a:avLst/>
          </a:prstGeom>
          <a:ln w="3175">
            <a:solidFill>
              <a:schemeClr val="tx1"/>
            </a:solidFill>
          </a:ln>
          <a:effectLst>
            <a:outerShdw blurRad="50800" dist="38100" dir="2700000" algn="tl" rotWithShape="0">
              <a:prstClr val="black">
                <a:alpha val="40000"/>
              </a:prstClr>
            </a:outerShdw>
          </a:effectLst>
        </p:spPr>
      </p:pic>
      <p:sp>
        <p:nvSpPr>
          <p:cNvPr id="4" name="Title 1"/>
          <p:cNvSpPr>
            <a:spLocks noGrp="1"/>
          </p:cNvSpPr>
          <p:nvPr>
            <p:ph type="title"/>
          </p:nvPr>
        </p:nvSpPr>
        <p:spPr>
          <a:xfrm>
            <a:off x="1128716" y="332656"/>
            <a:ext cx="7886700" cy="1325563"/>
          </a:xfrm>
        </p:spPr>
        <p:txBody>
          <a:bodyPr/>
          <a:lstStyle/>
          <a:p>
            <a:r>
              <a:rPr lang="en-US" sz="4000" dirty="0" smtClean="0">
                <a:solidFill>
                  <a:schemeClr val="tx1"/>
                </a:solidFill>
                <a:latin typeface="Calibri" pitchFamily="34" charset="0"/>
              </a:rPr>
              <a:t>How do I get Bitcoins? </a:t>
            </a:r>
            <a:r>
              <a:rPr lang="en-US" sz="4000" dirty="0" err="1" smtClean="0">
                <a:solidFill>
                  <a:schemeClr val="tx1"/>
                </a:solidFill>
                <a:latin typeface="Calibri" pitchFamily="34" charset="0"/>
              </a:rPr>
              <a:t>contd</a:t>
            </a:r>
            <a:r>
              <a:rPr lang="en-US" sz="4000" dirty="0" smtClean="0">
                <a:solidFill>
                  <a:schemeClr val="tx1"/>
                </a:solidFill>
                <a:latin typeface="Calibri" pitchFamily="34" charset="0"/>
              </a:rPr>
              <a:t>…</a:t>
            </a:r>
            <a:endParaRPr lang="en-IN" dirty="0"/>
          </a:p>
        </p:txBody>
      </p:sp>
      <p:sp>
        <p:nvSpPr>
          <p:cNvPr id="5" name="Content Placeholder 4"/>
          <p:cNvSpPr>
            <a:spLocks noGrp="1"/>
          </p:cNvSpPr>
          <p:nvPr>
            <p:ph idx="1"/>
          </p:nvPr>
        </p:nvSpPr>
        <p:spPr>
          <a:xfrm>
            <a:off x="1435608" y="1447801"/>
            <a:ext cx="3636458" cy="3323987"/>
          </a:xfrm>
          <a:prstGeom prst="rect">
            <a:avLst/>
          </a:prstGeom>
        </p:spPr>
        <p:txBody>
          <a:bodyPr wrap="square">
            <a:spAutoFit/>
          </a:bodyPr>
          <a:lstStyle/>
          <a:p>
            <a:pPr>
              <a:buNone/>
            </a:pPr>
            <a:r>
              <a:rPr lang="en-US" sz="2000" dirty="0" smtClean="0">
                <a:latin typeface="Calibri" pitchFamily="34" charset="0"/>
              </a:rPr>
              <a:t>Mining Bitcoins – </a:t>
            </a:r>
            <a:r>
              <a:rPr lang="en-US" sz="2000" dirty="0" err="1" smtClean="0">
                <a:latin typeface="Calibri" pitchFamily="34" charset="0"/>
              </a:rPr>
              <a:t>contd</a:t>
            </a:r>
            <a:r>
              <a:rPr lang="en-US" sz="2000" dirty="0" smtClean="0">
                <a:latin typeface="Calibri" pitchFamily="34" charset="0"/>
              </a:rPr>
              <a:t>…</a:t>
            </a:r>
          </a:p>
          <a:p>
            <a:pPr>
              <a:buNone/>
            </a:pPr>
            <a:endParaRPr lang="en-US" sz="2000" dirty="0" smtClean="0">
              <a:latin typeface="Calibri" pitchFamily="34" charset="0"/>
            </a:endParaRPr>
          </a:p>
          <a:p>
            <a:pPr marL="539496" indent="-457200">
              <a:buAutoNum type="alphaLcPeriod"/>
            </a:pPr>
            <a:r>
              <a:rPr lang="en-US" sz="2000" dirty="0" smtClean="0">
                <a:latin typeface="Calibri" pitchFamily="34" charset="0"/>
              </a:rPr>
              <a:t>Solo Mining – done individually</a:t>
            </a:r>
          </a:p>
          <a:p>
            <a:pPr marL="539496" indent="-457200">
              <a:buNone/>
            </a:pPr>
            <a:endParaRPr lang="en-US" sz="2000" dirty="0" smtClean="0">
              <a:latin typeface="Calibri" pitchFamily="34" charset="0"/>
            </a:endParaRPr>
          </a:p>
          <a:p>
            <a:pPr marL="539496" indent="-457200">
              <a:buAutoNum type="alphaLcPeriod"/>
            </a:pPr>
            <a:r>
              <a:rPr lang="en-US" sz="2000" dirty="0" smtClean="0">
                <a:latin typeface="Calibri" pitchFamily="34" charset="0"/>
              </a:rPr>
              <a:t>Mining Pool – done in a collective group</a:t>
            </a:r>
          </a:p>
          <a:p>
            <a:pPr marL="539496" indent="-457200">
              <a:buAutoNum type="alphaLcPeriod"/>
            </a:pPr>
            <a:endParaRPr lang="en-US" sz="2000" dirty="0" smtClean="0">
              <a:latin typeface="Calibri" pitchFamily="34" charset="0"/>
            </a:endParaRPr>
          </a:p>
          <a:p>
            <a:endParaRPr lang="en-IN" sz="2000" dirty="0" smtClean="0">
              <a:latin typeface="Calibri" pitchFamily="34" charset="0"/>
            </a:endParaRPr>
          </a:p>
        </p:txBody>
      </p:sp>
      <p:pic>
        <p:nvPicPr>
          <p:cNvPr id="16386" name="Picture 2" descr="C:\Users\Emerson Samuel\Desktop\CoinSecure\Misc\pool.jpg"/>
          <p:cNvPicPr>
            <a:picLocks noChangeAspect="1" noChangeArrowheads="1"/>
          </p:cNvPicPr>
          <p:nvPr/>
        </p:nvPicPr>
        <p:blipFill>
          <a:blip r:embed="rId3"/>
          <a:srcRect/>
          <a:stretch>
            <a:fillRect/>
          </a:stretch>
        </p:blipFill>
        <p:spPr bwMode="auto">
          <a:xfrm>
            <a:off x="5715008" y="3000372"/>
            <a:ext cx="3133725" cy="1285884"/>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16388" name="Picture 4" descr="C:\Users\Emerson Samuel\Desktop\CoinSecure\Misc\pool2.jpg"/>
          <p:cNvPicPr>
            <a:picLocks noChangeAspect="1" noChangeArrowheads="1"/>
          </p:cNvPicPr>
          <p:nvPr/>
        </p:nvPicPr>
        <p:blipFill>
          <a:blip r:embed="rId4"/>
          <a:srcRect/>
          <a:stretch>
            <a:fillRect/>
          </a:stretch>
        </p:blipFill>
        <p:spPr bwMode="auto">
          <a:xfrm>
            <a:off x="5214942" y="4500570"/>
            <a:ext cx="3143272" cy="2000264"/>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16389" name="Picture 5" descr="C:\Users\Emerson Samuel\Desktop\CoinSecure\Misc\solo1.jpg"/>
          <p:cNvPicPr>
            <a:picLocks noChangeAspect="1" noChangeArrowheads="1"/>
          </p:cNvPicPr>
          <p:nvPr/>
        </p:nvPicPr>
        <p:blipFill>
          <a:blip r:embed="rId5"/>
          <a:srcRect/>
          <a:stretch>
            <a:fillRect/>
          </a:stretch>
        </p:blipFill>
        <p:spPr bwMode="auto">
          <a:xfrm>
            <a:off x="1428728" y="4500570"/>
            <a:ext cx="3714776" cy="2000264"/>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pull dir="l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0"/>
            <a:ext cx="7498080" cy="1143000"/>
          </a:xfrm>
        </p:spPr>
        <p:txBody>
          <a:bodyPr>
            <a:normAutofit/>
          </a:bodyPr>
          <a:lstStyle/>
          <a:p>
            <a:r>
              <a:rPr lang="en-US" sz="4400" dirty="0" smtClean="0">
                <a:solidFill>
                  <a:schemeClr val="tx1"/>
                </a:solidFill>
                <a:latin typeface="Calibri" pitchFamily="34" charset="0"/>
              </a:rPr>
              <a:t>Block Chain</a:t>
            </a:r>
            <a:endParaRPr lang="en-IN" sz="4400" dirty="0">
              <a:solidFill>
                <a:schemeClr val="tx1"/>
              </a:solidFill>
              <a:latin typeface="Calibri" pitchFamily="34" charset="0"/>
            </a:endParaRPr>
          </a:p>
        </p:txBody>
      </p:sp>
      <p:pic>
        <p:nvPicPr>
          <p:cNvPr id="7172" name="Picture 4" descr="C:\Users\Emerson Samuel\Desktop\CoinSecure\blockchain.jpg"/>
          <p:cNvPicPr>
            <a:picLocks noGrp="1" noChangeAspect="1" noChangeArrowheads="1"/>
          </p:cNvPicPr>
          <p:nvPr>
            <p:ph idx="1"/>
          </p:nvPr>
        </p:nvPicPr>
        <p:blipFill>
          <a:blip r:embed="rId2"/>
          <a:stretch>
            <a:fillRect/>
          </a:stretch>
        </p:blipFill>
        <p:spPr bwMode="auto">
          <a:xfrm>
            <a:off x="4909951" y="4192572"/>
            <a:ext cx="2228850" cy="2057400"/>
          </a:xfrm>
          <a:prstGeom prst="rect">
            <a:avLst/>
          </a:prstGeom>
        </p:spPr>
        <p:style>
          <a:lnRef idx="2">
            <a:schemeClr val="dk1"/>
          </a:lnRef>
          <a:fillRef idx="1">
            <a:schemeClr val="lt1"/>
          </a:fillRef>
          <a:effectRef idx="0">
            <a:schemeClr val="dk1"/>
          </a:effectRef>
          <a:fontRef idx="minor">
            <a:schemeClr val="dk1"/>
          </a:fontRef>
        </p:style>
      </p:pic>
      <p:sp>
        <p:nvSpPr>
          <p:cNvPr id="7" name="Content Placeholder 2"/>
          <p:cNvSpPr txBox="1">
            <a:spLocks/>
          </p:cNvSpPr>
          <p:nvPr/>
        </p:nvSpPr>
        <p:spPr>
          <a:xfrm>
            <a:off x="1214414" y="1285860"/>
            <a:ext cx="3350706" cy="5214974"/>
          </a:xfrm>
          <a:prstGeom prst="rect">
            <a:avLst/>
          </a:prstGeom>
        </p:spPr>
        <p:txBody>
          <a:bodyPr>
            <a:noAutofit/>
          </a:bodyPr>
          <a:lstStyle/>
          <a:p>
            <a:pPr marL="365760" lvl="0" indent="-283464">
              <a:spcBef>
                <a:spcPts val="600"/>
              </a:spcBef>
              <a:buClr>
                <a:schemeClr val="accent1"/>
              </a:buClr>
              <a:buSzPct val="80000"/>
            </a:pPr>
            <a:r>
              <a:rPr lang="en-IN" sz="2400" dirty="0" smtClean="0">
                <a:latin typeface="Calibri" pitchFamily="34" charset="0"/>
              </a:rPr>
              <a:t>    The </a:t>
            </a:r>
            <a:r>
              <a:rPr lang="en-IN" sz="2400" dirty="0">
                <a:latin typeface="Calibri" pitchFamily="34" charset="0"/>
              </a:rPr>
              <a:t>block chain is a </a:t>
            </a:r>
            <a:r>
              <a:rPr lang="en-IN" sz="2400" b="1" dirty="0">
                <a:latin typeface="Calibri" pitchFamily="34" charset="0"/>
              </a:rPr>
              <a:t>public record of Bitcoin transactions</a:t>
            </a:r>
            <a:r>
              <a:rPr lang="en-IN" sz="2400" dirty="0">
                <a:latin typeface="Calibri" pitchFamily="34" charset="0"/>
              </a:rPr>
              <a:t> in chronological </a:t>
            </a:r>
            <a:r>
              <a:rPr lang="en-IN" sz="2400" dirty="0" smtClean="0">
                <a:latin typeface="Calibri" pitchFamily="34" charset="0"/>
              </a:rPr>
              <a:t>order.</a:t>
            </a:r>
          </a:p>
          <a:p>
            <a:pPr marL="365760" lvl="0" indent="-283464">
              <a:spcBef>
                <a:spcPts val="600"/>
              </a:spcBef>
              <a:buClr>
                <a:schemeClr val="accent1"/>
              </a:buClr>
              <a:buSzPct val="80000"/>
            </a:pPr>
            <a:endParaRPr lang="en-IN" sz="2400" dirty="0" smtClean="0">
              <a:latin typeface="Calibri" pitchFamily="34" charset="0"/>
            </a:endParaRPr>
          </a:p>
          <a:p>
            <a:pPr marL="365760" lvl="0" indent="-283464">
              <a:spcBef>
                <a:spcPts val="600"/>
              </a:spcBef>
              <a:buClr>
                <a:schemeClr val="accent1"/>
              </a:buClr>
              <a:buSzPct val="80000"/>
            </a:pPr>
            <a:r>
              <a:rPr lang="en-IN" sz="2400" dirty="0">
                <a:latin typeface="Calibri" pitchFamily="34" charset="0"/>
              </a:rPr>
              <a:t> </a:t>
            </a:r>
            <a:r>
              <a:rPr lang="en-IN" sz="2400" dirty="0" smtClean="0">
                <a:latin typeface="Calibri" pitchFamily="34" charset="0"/>
              </a:rPr>
              <a:t>    The </a:t>
            </a:r>
            <a:r>
              <a:rPr lang="en-IN" sz="2400" dirty="0">
                <a:latin typeface="Calibri" pitchFamily="34" charset="0"/>
              </a:rPr>
              <a:t>block chain is shared between all Bitcoin users</a:t>
            </a:r>
            <a:r>
              <a:rPr lang="en-IN" sz="2400" dirty="0" smtClean="0">
                <a:latin typeface="Calibri" pitchFamily="34" charset="0"/>
              </a:rPr>
              <a:t>.</a:t>
            </a:r>
          </a:p>
          <a:p>
            <a:pPr marL="365760" lvl="0" indent="-283464">
              <a:spcBef>
                <a:spcPts val="600"/>
              </a:spcBef>
              <a:buClr>
                <a:schemeClr val="accent1"/>
              </a:buClr>
              <a:buSzPct val="80000"/>
            </a:pPr>
            <a:endParaRPr lang="en-IN" sz="2400" dirty="0" smtClean="0">
              <a:latin typeface="Calibri" pitchFamily="34" charset="0"/>
            </a:endParaRPr>
          </a:p>
          <a:p>
            <a:pPr marL="365760" lvl="0" indent="-283464">
              <a:spcBef>
                <a:spcPts val="600"/>
              </a:spcBef>
              <a:buClr>
                <a:schemeClr val="accent1"/>
              </a:buClr>
              <a:buSzPct val="80000"/>
            </a:pPr>
            <a:r>
              <a:rPr lang="en-IN" sz="2400" dirty="0" smtClean="0">
                <a:latin typeface="Calibri" pitchFamily="34" charset="0"/>
              </a:rPr>
              <a:t>    </a:t>
            </a:r>
            <a:r>
              <a:rPr lang="en-IN" sz="2400" dirty="0">
                <a:latin typeface="Calibri" pitchFamily="34" charset="0"/>
              </a:rPr>
              <a:t>It is used to verify </a:t>
            </a:r>
            <a:r>
              <a:rPr lang="en-IN" sz="2400" dirty="0" smtClean="0">
                <a:latin typeface="Calibri" pitchFamily="34" charset="0"/>
              </a:rPr>
              <a:t>Bitcoin </a:t>
            </a:r>
            <a:r>
              <a:rPr lang="en-IN" sz="2400" dirty="0">
                <a:latin typeface="Calibri" pitchFamily="34" charset="0"/>
              </a:rPr>
              <a:t>transactions and </a:t>
            </a:r>
            <a:r>
              <a:rPr lang="en-IN" sz="2400" dirty="0" smtClean="0">
                <a:latin typeface="Calibri" pitchFamily="34" charset="0"/>
              </a:rPr>
              <a:t>prevents</a:t>
            </a:r>
            <a:r>
              <a:rPr lang="en-IN" sz="2400" dirty="0">
                <a:latin typeface="Calibri" pitchFamily="34" charset="0"/>
              </a:rPr>
              <a:t> </a:t>
            </a:r>
            <a:r>
              <a:rPr lang="en-IN" sz="2400" dirty="0" smtClean="0">
                <a:latin typeface="Calibri" pitchFamily="34" charset="0"/>
              </a:rPr>
              <a:t>double spending</a:t>
            </a:r>
            <a:endParaRPr kumimoji="0" lang="en-IN" sz="2400" b="0" i="0" u="none" strike="noStrike" kern="1200" cap="none" spc="0" normalizeH="0" baseline="0" noProof="0" dirty="0">
              <a:ln>
                <a:noFill/>
              </a:ln>
              <a:effectLst/>
              <a:uLnTx/>
              <a:uFillTx/>
              <a:latin typeface="Calibri" pitchFamily="34" charset="0"/>
            </a:endParaRPr>
          </a:p>
        </p:txBody>
      </p:sp>
      <p:pic>
        <p:nvPicPr>
          <p:cNvPr id="28673" name="Picture 1" descr="C:\Users\Emerson Samuel\Desktop\CoinSecure\Misc\ledger.jpg"/>
          <p:cNvPicPr>
            <a:picLocks noChangeAspect="1" noChangeArrowheads="1"/>
          </p:cNvPicPr>
          <p:nvPr/>
        </p:nvPicPr>
        <p:blipFill>
          <a:blip r:embed="rId3"/>
          <a:srcRect/>
          <a:stretch>
            <a:fillRect/>
          </a:stretch>
        </p:blipFill>
        <p:spPr bwMode="auto">
          <a:xfrm>
            <a:off x="4929477" y="1291504"/>
            <a:ext cx="4071966" cy="2643206"/>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wheel spokes="3"/>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5072066" y="1142984"/>
            <a:ext cx="2371725" cy="1071570"/>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a:xfrm>
            <a:off x="1435608" y="214305"/>
            <a:ext cx="7886700" cy="1325563"/>
          </a:xfrm>
        </p:spPr>
        <p:txBody>
          <a:bodyPr/>
          <a:lstStyle/>
          <a:p>
            <a:r>
              <a:rPr lang="en-US" sz="4400" dirty="0" smtClean="0">
                <a:solidFill>
                  <a:schemeClr val="tx1"/>
                </a:solidFill>
              </a:rPr>
              <a:t>Uses of Bitcoin </a:t>
            </a:r>
            <a:endParaRPr lang="en-IN" dirty="0"/>
          </a:p>
        </p:txBody>
      </p:sp>
      <p:sp>
        <p:nvSpPr>
          <p:cNvPr id="3" name="Content Placeholder 2"/>
          <p:cNvSpPr>
            <a:spLocks noGrp="1"/>
          </p:cNvSpPr>
          <p:nvPr>
            <p:ph idx="1"/>
          </p:nvPr>
        </p:nvSpPr>
        <p:spPr>
          <a:xfrm>
            <a:off x="1435608" y="1447800"/>
            <a:ext cx="3636458" cy="4800600"/>
          </a:xfrm>
        </p:spPr>
        <p:txBody>
          <a:bodyPr>
            <a:normAutofit/>
          </a:bodyPr>
          <a:lstStyle/>
          <a:p>
            <a:r>
              <a:rPr lang="en-US" sz="3100" dirty="0" smtClean="0">
                <a:latin typeface="Calibri" pitchFamily="34" charset="0"/>
              </a:rPr>
              <a:t>Can be used as a digital currency</a:t>
            </a:r>
          </a:p>
          <a:p>
            <a:r>
              <a:rPr lang="en-US" dirty="0" smtClean="0">
                <a:latin typeface="Calibri" pitchFamily="34" charset="0"/>
              </a:rPr>
              <a:t>Can be used as a monetary system</a:t>
            </a:r>
            <a:endParaRPr lang="en-US" dirty="0" smtClean="0"/>
          </a:p>
          <a:p>
            <a:r>
              <a:rPr lang="en-US" dirty="0" smtClean="0">
                <a:latin typeface="Calibri" pitchFamily="34" charset="0"/>
              </a:rPr>
              <a:t>Public verification system</a:t>
            </a:r>
          </a:p>
          <a:p>
            <a:r>
              <a:rPr lang="en-US" dirty="0" smtClean="0">
                <a:latin typeface="Calibri" pitchFamily="34" charset="0"/>
              </a:rPr>
              <a:t>Payment network</a:t>
            </a:r>
          </a:p>
          <a:p>
            <a:r>
              <a:rPr lang="en-US" dirty="0" smtClean="0">
                <a:latin typeface="Calibri" pitchFamily="34" charset="0"/>
              </a:rPr>
              <a:t>Enterprise cost center allocation and vendor management</a:t>
            </a:r>
          </a:p>
          <a:p>
            <a:r>
              <a:rPr lang="en-US" dirty="0" smtClean="0">
                <a:latin typeface="Calibri" pitchFamily="34" charset="0"/>
              </a:rPr>
              <a:t>Can be used to publicly gather input and   information with an authority that cannot be censored</a:t>
            </a:r>
          </a:p>
          <a:p>
            <a:endParaRPr lang="en-US" dirty="0" smtClean="0">
              <a:latin typeface="Calibri" pitchFamily="34" charset="0"/>
            </a:endParaRPr>
          </a:p>
          <a:p>
            <a:endParaRPr lang="en-US" dirty="0" smtClean="0">
              <a:latin typeface="Calibri" pitchFamily="34" charset="0"/>
            </a:endParaRPr>
          </a:p>
          <a:p>
            <a:endParaRPr lang="en-US" dirty="0" smtClean="0"/>
          </a:p>
          <a:p>
            <a:endParaRPr lang="en-IN" dirty="0"/>
          </a:p>
        </p:txBody>
      </p:sp>
      <p:pic>
        <p:nvPicPr>
          <p:cNvPr id="45059" name="Picture 3" descr="C:\Users\Emerson Samuel\Desktop\CoinSecure\Misc\net.jpg"/>
          <p:cNvPicPr>
            <a:picLocks noChangeAspect="1" noChangeArrowheads="1"/>
          </p:cNvPicPr>
          <p:nvPr/>
        </p:nvPicPr>
        <p:blipFill>
          <a:blip r:embed="rId3"/>
          <a:srcRect/>
          <a:stretch>
            <a:fillRect/>
          </a:stretch>
        </p:blipFill>
        <p:spPr bwMode="auto">
          <a:xfrm>
            <a:off x="6715140" y="2071678"/>
            <a:ext cx="2286016" cy="2571768"/>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45060" name="Picture 4" descr="C:\Users\Emerson Samuel\Desktop\CoinSecure\Misc\public.jpg"/>
          <p:cNvPicPr>
            <a:picLocks noChangeAspect="1" noChangeArrowheads="1"/>
          </p:cNvPicPr>
          <p:nvPr/>
        </p:nvPicPr>
        <p:blipFill>
          <a:blip r:embed="rId4"/>
          <a:srcRect/>
          <a:stretch>
            <a:fillRect/>
          </a:stretch>
        </p:blipFill>
        <p:spPr bwMode="auto">
          <a:xfrm>
            <a:off x="4929190" y="4429132"/>
            <a:ext cx="2000249" cy="2071687"/>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plu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Emerson Samuel\Desktop\CoinSecure\Misc\adopt.jpg"/>
          <p:cNvPicPr>
            <a:picLocks noChangeAspect="1" noChangeArrowheads="1"/>
          </p:cNvPicPr>
          <p:nvPr/>
        </p:nvPicPr>
        <p:blipFill>
          <a:blip r:embed="rId2"/>
          <a:srcRect/>
          <a:stretch>
            <a:fillRect/>
          </a:stretch>
        </p:blipFill>
        <p:spPr bwMode="auto">
          <a:xfrm>
            <a:off x="1357290" y="2143116"/>
            <a:ext cx="4286280" cy="2857520"/>
          </a:xfrm>
          <a:prstGeom prst="rect">
            <a:avLst/>
          </a:prstGeom>
          <a:noFill/>
          <a:ln w="3175">
            <a:solidFill>
              <a:schemeClr val="tx1"/>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1071538" y="0"/>
            <a:ext cx="7498080" cy="1143000"/>
          </a:xfrm>
        </p:spPr>
        <p:txBody>
          <a:bodyPr>
            <a:normAutofit/>
          </a:bodyPr>
          <a:lstStyle/>
          <a:p>
            <a:r>
              <a:rPr lang="en-US" sz="4400" dirty="0" smtClean="0">
                <a:solidFill>
                  <a:schemeClr val="tx1"/>
                </a:solidFill>
                <a:latin typeface="Calibri" pitchFamily="34" charset="0"/>
              </a:rPr>
              <a:t>Opportunities in Bitcoin</a:t>
            </a:r>
            <a:endParaRPr lang="en-IN" sz="4400" dirty="0">
              <a:solidFill>
                <a:schemeClr val="tx1"/>
              </a:solidFill>
              <a:latin typeface="Calibri" pitchFamily="34" charset="0"/>
            </a:endParaRPr>
          </a:p>
        </p:txBody>
      </p:sp>
      <p:sp>
        <p:nvSpPr>
          <p:cNvPr id="3" name="Content Placeholder 2"/>
          <p:cNvSpPr>
            <a:spLocks noGrp="1"/>
          </p:cNvSpPr>
          <p:nvPr>
            <p:ph idx="1"/>
          </p:nvPr>
        </p:nvSpPr>
        <p:spPr>
          <a:xfrm>
            <a:off x="1142976" y="1000108"/>
            <a:ext cx="7498080" cy="1643074"/>
          </a:xfrm>
        </p:spPr>
        <p:txBody>
          <a:bodyPr>
            <a:normAutofit/>
          </a:bodyPr>
          <a:lstStyle/>
          <a:p>
            <a:pPr>
              <a:buNone/>
            </a:pPr>
            <a:r>
              <a:rPr lang="en-US" dirty="0" smtClean="0"/>
              <a:t>  </a:t>
            </a:r>
          </a:p>
          <a:p>
            <a:pPr>
              <a:buNone/>
            </a:pPr>
            <a:r>
              <a:rPr lang="en-US" sz="2600" dirty="0" smtClean="0">
                <a:latin typeface="Calibri" pitchFamily="34" charset="0"/>
              </a:rPr>
              <a:t>    </a:t>
            </a:r>
            <a:r>
              <a:rPr lang="en-US" sz="2200" dirty="0" smtClean="0">
                <a:latin typeface="Calibri" pitchFamily="34" charset="0"/>
              </a:rPr>
              <a:t>While Bitcoin is for absolutely anybody, it is still early adoption technology. </a:t>
            </a:r>
          </a:p>
          <a:p>
            <a:pPr>
              <a:buNone/>
            </a:pPr>
            <a:r>
              <a:rPr lang="en-US" dirty="0" smtClean="0">
                <a:latin typeface="Calibri" pitchFamily="34" charset="0"/>
              </a:rPr>
              <a:t> </a:t>
            </a:r>
          </a:p>
        </p:txBody>
      </p:sp>
      <p:sp>
        <p:nvSpPr>
          <p:cNvPr id="6" name="Rectangle 5"/>
          <p:cNvSpPr/>
          <p:nvPr/>
        </p:nvSpPr>
        <p:spPr>
          <a:xfrm>
            <a:off x="1714480" y="4643446"/>
            <a:ext cx="6858048" cy="369332"/>
          </a:xfrm>
          <a:prstGeom prst="rect">
            <a:avLst/>
          </a:prstGeom>
        </p:spPr>
        <p:txBody>
          <a:bodyPr wrap="square">
            <a:spAutoFit/>
          </a:bodyPr>
          <a:lstStyle/>
          <a:p>
            <a:r>
              <a:rPr lang="en-US" dirty="0" smtClean="0">
                <a:latin typeface="Calibri" pitchFamily="34" charset="0"/>
              </a:rPr>
              <a:t> </a:t>
            </a:r>
            <a:endParaRPr lang="en-IN" dirty="0"/>
          </a:p>
        </p:txBody>
      </p:sp>
      <p:sp>
        <p:nvSpPr>
          <p:cNvPr id="8" name="Content Placeholder 2"/>
          <p:cNvSpPr txBox="1">
            <a:spLocks/>
          </p:cNvSpPr>
          <p:nvPr/>
        </p:nvSpPr>
        <p:spPr>
          <a:xfrm>
            <a:off x="1285852" y="5143512"/>
            <a:ext cx="7498080" cy="1285884"/>
          </a:xfrm>
          <a:prstGeom prst="rect">
            <a:avLst/>
          </a:prstGeom>
        </p:spPr>
        <p:txBody>
          <a:bodyPr>
            <a:normAutofit fontScale="775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65760" lvl="0" indent="-283464">
              <a:spcBef>
                <a:spcPts val="600"/>
              </a:spcBef>
              <a:buClr>
                <a:schemeClr val="accent1"/>
              </a:buClr>
              <a:buSzPct val="80000"/>
            </a:pPr>
            <a:r>
              <a:rPr lang="en-US" sz="2600" dirty="0" smtClean="0">
                <a:latin typeface="Calibri" pitchFamily="34" charset="0"/>
              </a:rPr>
              <a:t>    Apart from integrating Bitcoin into any current business model, several clients can be built upon bitcoin itself to enable various services as briefly mentioned in the previous slide.</a:t>
            </a:r>
            <a:r>
              <a:rPr kumimoji="0" lang="en-US" sz="2600" b="0" i="0" u="none" strike="noStrike" kern="1200" cap="none" spc="0" normalizeH="0" baseline="0" noProof="0" dirty="0" smtClean="0">
                <a:ln>
                  <a:noFill/>
                </a:ln>
                <a:solidFill>
                  <a:schemeClr val="tx1"/>
                </a:solidFill>
                <a:effectLst/>
                <a:uLnTx/>
                <a:uFillTx/>
                <a:latin typeface="Calibri" pitchFamily="34" charset="0"/>
                <a:ea typeface="+mn-ea"/>
                <a:cs typeface="+mn-cs"/>
              </a:rPr>
              <a:t> </a:t>
            </a:r>
          </a:p>
        </p:txBody>
      </p:sp>
      <p:pic>
        <p:nvPicPr>
          <p:cNvPr id="25601" name="Picture 1" descr="C:\Users\Emerson Samuel\Desktop\CoinSecure\Misc\accept.jpg"/>
          <p:cNvPicPr>
            <a:picLocks noChangeAspect="1" noChangeArrowheads="1"/>
          </p:cNvPicPr>
          <p:nvPr/>
        </p:nvPicPr>
        <p:blipFill>
          <a:blip r:embed="rId3"/>
          <a:srcRect/>
          <a:stretch>
            <a:fillRect/>
          </a:stretch>
        </p:blipFill>
        <p:spPr bwMode="auto">
          <a:xfrm>
            <a:off x="5500694" y="3143248"/>
            <a:ext cx="3438528" cy="2300293"/>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46049"/>
            <a:ext cx="7886700" cy="1325563"/>
          </a:xfrm>
        </p:spPr>
        <p:txBody>
          <a:bodyPr/>
          <a:lstStyle/>
          <a:p>
            <a:r>
              <a:rPr lang="en-US" sz="4000" dirty="0" smtClean="0">
                <a:solidFill>
                  <a:schemeClr val="tx1"/>
                </a:solidFill>
                <a:latin typeface="Calibri" pitchFamily="34" charset="0"/>
              </a:rPr>
              <a:t>Is Bitcoin Legal in India?</a:t>
            </a:r>
            <a:endParaRPr lang="en-IN" dirty="0"/>
          </a:p>
        </p:txBody>
      </p:sp>
      <p:sp>
        <p:nvSpPr>
          <p:cNvPr id="3" name="Content Placeholder 2"/>
          <p:cNvSpPr>
            <a:spLocks noGrp="1"/>
          </p:cNvSpPr>
          <p:nvPr>
            <p:ph idx="1"/>
          </p:nvPr>
        </p:nvSpPr>
        <p:spPr>
          <a:xfrm>
            <a:off x="1714480" y="1571612"/>
            <a:ext cx="3857652" cy="4786346"/>
          </a:xfrm>
        </p:spPr>
        <p:txBody>
          <a:bodyPr>
            <a:normAutofit fontScale="85000" lnSpcReduction="20000"/>
          </a:bodyPr>
          <a:lstStyle/>
          <a:p>
            <a:pPr>
              <a:buNone/>
            </a:pPr>
            <a:r>
              <a:rPr lang="en-US" sz="2400" dirty="0" smtClean="0">
                <a:latin typeface="Calibri" pitchFamily="34" charset="0"/>
              </a:rPr>
              <a:t>  The </a:t>
            </a:r>
            <a:r>
              <a:rPr lang="en-US" sz="2400" dirty="0" smtClean="0">
                <a:latin typeface="Calibri" pitchFamily="34" charset="0"/>
              </a:rPr>
              <a:t>only aspect of Bitcoin in India that is under scrutiny is Trading. However, this area is slowly reviving itself after the recent fiasco</a:t>
            </a:r>
            <a:r>
              <a:rPr lang="en-US" sz="2400" dirty="0" smtClean="0">
                <a:latin typeface="Calibri" pitchFamily="34" charset="0"/>
              </a:rPr>
              <a:t>.</a:t>
            </a:r>
          </a:p>
          <a:p>
            <a:pPr>
              <a:buNone/>
            </a:pPr>
            <a:endParaRPr lang="en-IN" sz="2800" dirty="0" smtClean="0">
              <a:latin typeface="Calibri" pitchFamily="34" charset="0"/>
            </a:endParaRPr>
          </a:p>
          <a:p>
            <a:pPr marL="596646" indent="-514350">
              <a:buNone/>
            </a:pPr>
            <a:r>
              <a:rPr lang="en-US" dirty="0" smtClean="0">
                <a:latin typeface="Calibri" pitchFamily="34" charset="0"/>
              </a:rPr>
              <a:t>a.       According to the most comprehensive study on Bitcoin by CIS, Bitcoin does not currently fall into any category of the law.</a:t>
            </a:r>
            <a:endParaRPr lang="en-IN" dirty="0" smtClean="0">
              <a:latin typeface="Calibri" pitchFamily="34" charset="0"/>
            </a:endParaRPr>
          </a:p>
          <a:p>
            <a:pPr marL="596646" indent="-514350">
              <a:buNone/>
            </a:pPr>
            <a:r>
              <a:rPr lang="en-IN" dirty="0" smtClean="0">
                <a:latin typeface="Calibri" pitchFamily="34" charset="0"/>
              </a:rPr>
              <a:t>b.      RBI has issued an advisory cautioning general public against use of bitcoins and other virtual currencies – Dec 2013</a:t>
            </a:r>
          </a:p>
          <a:p>
            <a:pPr marL="596646" indent="-514350">
              <a:buNone/>
            </a:pPr>
            <a:r>
              <a:rPr lang="en-IN" dirty="0" smtClean="0">
                <a:latin typeface="Calibri" pitchFamily="34" charset="0"/>
              </a:rPr>
              <a:t>c.      India's central bank is "watching" Bitcoin, the virtual currency that is gaining popularity among Net users, but has no intention of regulating it right now. – Aug 2013</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86446" y="1381553"/>
            <a:ext cx="2907618" cy="2316864"/>
          </a:xfrm>
          <a:prstGeom prst="rect">
            <a:avLst/>
          </a:prstGeom>
          <a:ln w="3175">
            <a:solidFill>
              <a:schemeClr val="tx1"/>
            </a:solidFill>
          </a:ln>
          <a:effectLst>
            <a:outerShdw blurRad="50800" dist="38100" dir="2700000" algn="tl" rotWithShape="0">
              <a:prstClr val="black">
                <a:alpha val="40000"/>
              </a:prstClr>
            </a:outerShdw>
          </a:effectLst>
        </p:spPr>
      </p:pic>
      <p:pic>
        <p:nvPicPr>
          <p:cNvPr id="5" name="Picture 3" descr="C:\Users\Emerson Samuel\Desktop\CoinSecure\Misc\india2.jpg"/>
          <p:cNvPicPr>
            <a:picLocks noChangeAspect="1" noChangeArrowheads="1"/>
          </p:cNvPicPr>
          <p:nvPr/>
        </p:nvPicPr>
        <p:blipFill>
          <a:blip r:embed="rId3"/>
          <a:srcRect/>
          <a:stretch>
            <a:fillRect/>
          </a:stretch>
        </p:blipFill>
        <p:spPr bwMode="auto">
          <a:xfrm>
            <a:off x="5786446" y="3857628"/>
            <a:ext cx="3000396" cy="2500330"/>
          </a:xfrm>
          <a:prstGeom prst="rect">
            <a:avLst/>
          </a:prstGeom>
          <a:noFill/>
          <a:ln w="3175">
            <a:solidFill>
              <a:schemeClr val="tx1"/>
            </a:solidFill>
          </a:ln>
          <a:effectLst>
            <a:glow rad="101600">
              <a:schemeClr val="accent1">
                <a:satMod val="175000"/>
                <a:alpha val="40000"/>
              </a:schemeClr>
            </a:glow>
            <a:outerShdw blurRad="50800" dist="38100" dir="2700000" algn="tl" rotWithShape="0">
              <a:prstClr val="black">
                <a:alpha val="40000"/>
              </a:prstClr>
            </a:outerShdw>
          </a:effectLst>
        </p:spPr>
      </p:pic>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215" y="273647"/>
            <a:ext cx="7886700" cy="1325563"/>
          </a:xfrm>
        </p:spPr>
        <p:txBody>
          <a:bodyPr>
            <a:normAutofit/>
          </a:bodyPr>
          <a:lstStyle/>
          <a:p>
            <a:r>
              <a:rPr lang="en-US" sz="4000" dirty="0" smtClean="0">
                <a:solidFill>
                  <a:schemeClr val="tx1"/>
                </a:solidFill>
                <a:latin typeface="Calibri" pitchFamily="34" charset="0"/>
              </a:rPr>
              <a:t>Some Important Links:</a:t>
            </a:r>
            <a:endParaRPr lang="en-IN" sz="4000" dirty="0" smtClean="0">
              <a:solidFill>
                <a:schemeClr val="tx1"/>
              </a:solidFill>
              <a:latin typeface="Calibri" pitchFamily="34" charset="0"/>
            </a:endParaRPr>
          </a:p>
        </p:txBody>
      </p:sp>
      <p:sp>
        <p:nvSpPr>
          <p:cNvPr id="3" name="Content Placeholder 2"/>
          <p:cNvSpPr>
            <a:spLocks noGrp="1"/>
          </p:cNvSpPr>
          <p:nvPr>
            <p:ph idx="1"/>
          </p:nvPr>
        </p:nvSpPr>
        <p:spPr>
          <a:xfrm>
            <a:off x="1435608" y="1447800"/>
            <a:ext cx="7136920" cy="4910158"/>
          </a:xfrm>
        </p:spPr>
        <p:txBody>
          <a:bodyPr>
            <a:normAutofit/>
          </a:bodyPr>
          <a:lstStyle/>
          <a:p>
            <a:pPr marL="539496" indent="-457200">
              <a:buNone/>
            </a:pPr>
            <a:r>
              <a:rPr lang="en-US" sz="1900" b="1" dirty="0" smtClean="0">
                <a:latin typeface="Calibri" pitchFamily="34" charset="0"/>
              </a:rPr>
              <a:t>Bitcoin Website:  </a:t>
            </a:r>
          </a:p>
          <a:p>
            <a:pPr marL="539496" indent="-457200">
              <a:buNone/>
            </a:pPr>
            <a:r>
              <a:rPr lang="en-US" sz="1800" dirty="0" smtClean="0">
                <a:latin typeface="Calibri" pitchFamily="34" charset="0"/>
              </a:rPr>
              <a:t> </a:t>
            </a:r>
            <a:r>
              <a:rPr lang="en-IN" sz="1800" u="sng" dirty="0" smtClean="0">
                <a:solidFill>
                  <a:srgbClr val="0070C0"/>
                </a:solidFill>
                <a:latin typeface="Calibri" pitchFamily="34" charset="0"/>
              </a:rPr>
              <a:t>http://bitcoin.org/en/</a:t>
            </a:r>
          </a:p>
          <a:p>
            <a:pPr>
              <a:buNone/>
            </a:pPr>
            <a:r>
              <a:rPr lang="en-IN" sz="1900" b="1" dirty="0" smtClean="0">
                <a:latin typeface="Calibri" pitchFamily="34" charset="0"/>
              </a:rPr>
              <a:t>Mining Video:   </a:t>
            </a:r>
          </a:p>
          <a:p>
            <a:pPr>
              <a:buNone/>
            </a:pPr>
            <a:r>
              <a:rPr lang="en-IN" sz="1800" dirty="0" smtClean="0">
                <a:latin typeface="Calibri" pitchFamily="34" charset="0"/>
              </a:rPr>
              <a:t> </a:t>
            </a:r>
            <a:r>
              <a:rPr lang="en-IN" sz="1800" u="sng" dirty="0" smtClean="0">
                <a:solidFill>
                  <a:srgbClr val="0070C0"/>
                </a:solidFill>
                <a:latin typeface="Calibri" pitchFamily="34" charset="0"/>
              </a:rPr>
              <a:t>http://academicearth.org/electives/internet-knows-bitcoin/</a:t>
            </a:r>
          </a:p>
          <a:p>
            <a:pPr>
              <a:buNone/>
            </a:pPr>
            <a:r>
              <a:rPr lang="en-IN" sz="1900" b="1" dirty="0" smtClean="0">
                <a:latin typeface="Calibri" pitchFamily="34" charset="0"/>
              </a:rPr>
              <a:t>India Bitcoin Face book Page:</a:t>
            </a:r>
          </a:p>
          <a:p>
            <a:pPr>
              <a:buNone/>
            </a:pPr>
            <a:r>
              <a:rPr lang="en-IN" sz="1800" dirty="0" smtClean="0">
                <a:latin typeface="Calibri" pitchFamily="34" charset="0"/>
              </a:rPr>
              <a:t> </a:t>
            </a:r>
            <a:r>
              <a:rPr lang="en-IN" sz="1800" u="sng" dirty="0" smtClean="0">
                <a:solidFill>
                  <a:srgbClr val="0070C0"/>
                </a:solidFill>
                <a:latin typeface="Calibri" pitchFamily="34" charset="0"/>
              </a:rPr>
              <a:t>https://www.facebook.com/IndiaBitcoin</a:t>
            </a:r>
          </a:p>
          <a:p>
            <a:pPr>
              <a:buNone/>
            </a:pPr>
            <a:r>
              <a:rPr lang="en-IN" sz="1900" b="1" dirty="0" smtClean="0">
                <a:latin typeface="Calibri" pitchFamily="34" charset="0"/>
              </a:rPr>
              <a:t>CoinSecure Website: </a:t>
            </a:r>
          </a:p>
          <a:p>
            <a:pPr>
              <a:buNone/>
            </a:pPr>
            <a:r>
              <a:rPr lang="en-IN" sz="1800" u="sng" dirty="0" smtClean="0">
                <a:solidFill>
                  <a:srgbClr val="0070C0"/>
                </a:solidFill>
                <a:latin typeface="Calibri" pitchFamily="34" charset="0"/>
              </a:rPr>
              <a:t>http://coinsecure.in/index.php</a:t>
            </a:r>
          </a:p>
          <a:p>
            <a:pPr>
              <a:buNone/>
            </a:pPr>
            <a:r>
              <a:rPr lang="en-IN" sz="1900" b="1" dirty="0" smtClean="0">
                <a:latin typeface="Calibri" pitchFamily="34" charset="0"/>
              </a:rPr>
              <a:t>CIS Study:  </a:t>
            </a:r>
          </a:p>
          <a:p>
            <a:pPr>
              <a:buNone/>
            </a:pPr>
            <a:r>
              <a:rPr lang="en-IN" sz="1800" u="sng" dirty="0" smtClean="0">
                <a:solidFill>
                  <a:srgbClr val="0070C0"/>
                </a:solidFill>
                <a:latin typeface="Calibri" pitchFamily="34" charset="0"/>
              </a:rPr>
              <a:t>http://cis-india.org/internet-governance/bitcoin-legal-regulation-india</a:t>
            </a:r>
          </a:p>
          <a:p>
            <a:pPr>
              <a:buNone/>
            </a:pPr>
            <a:r>
              <a:rPr lang="en-IN" sz="1900" b="1" dirty="0" smtClean="0">
                <a:latin typeface="Calibri" pitchFamily="34" charset="0"/>
              </a:rPr>
              <a:t>Bangalore Meet up Group:   </a:t>
            </a:r>
          </a:p>
          <a:p>
            <a:pPr>
              <a:buNone/>
            </a:pPr>
            <a:r>
              <a:rPr lang="en-IN" sz="1800" u="sng" dirty="0" smtClean="0">
                <a:solidFill>
                  <a:srgbClr val="0070C0"/>
                </a:solidFill>
                <a:latin typeface="Calibri" pitchFamily="34" charset="0"/>
              </a:rPr>
              <a:t>http://www.meetup.com/Bangalore-Bitcoin-Creativity-Crew/</a:t>
            </a:r>
          </a:p>
          <a:p>
            <a:pPr>
              <a:buNone/>
            </a:pPr>
            <a:endParaRPr lang="en-IN" sz="2400" u="sng" dirty="0" smtClean="0">
              <a:solidFill>
                <a:srgbClr val="0070C0"/>
              </a:solidFill>
              <a:latin typeface="Calibri" pitchFamily="34" charset="0"/>
            </a:endParaRPr>
          </a:p>
          <a:p>
            <a:pPr>
              <a:buNone/>
            </a:pPr>
            <a:endParaRPr lang="en-IN" sz="2400" dirty="0" smtClean="0">
              <a:solidFill>
                <a:srgbClr val="0070C0"/>
              </a:solidFill>
              <a:latin typeface="Calibri" pitchFamily="34" charset="0"/>
            </a:endParaRPr>
          </a:p>
          <a:p>
            <a:pPr>
              <a:buNone/>
            </a:pPr>
            <a:endParaRPr lang="en-IN" dirty="0"/>
          </a:p>
        </p:txBody>
      </p:sp>
      <p:pic>
        <p:nvPicPr>
          <p:cNvPr id="4" name="Picture 2" descr="C:\Users\Emerson Samuel\Desktop\CoinSecure\Misc\india.jpg"/>
          <p:cNvPicPr>
            <a:picLocks noChangeAspect="1" noChangeArrowheads="1"/>
          </p:cNvPicPr>
          <p:nvPr/>
        </p:nvPicPr>
        <p:blipFill>
          <a:blip r:embed="rId2"/>
          <a:srcRect/>
          <a:stretch>
            <a:fillRect/>
          </a:stretch>
        </p:blipFill>
        <p:spPr bwMode="auto">
          <a:xfrm>
            <a:off x="7072330" y="2928934"/>
            <a:ext cx="1785950" cy="1714512"/>
          </a:xfrm>
          <a:prstGeom prst="rect">
            <a:avLst/>
          </a:prstGeom>
          <a:noFill/>
          <a:ln w="3175">
            <a:solidFill>
              <a:schemeClr val="tx1"/>
            </a:solidFill>
          </a:ln>
          <a:effectLst>
            <a:glow rad="101600">
              <a:schemeClr val="accent1">
                <a:satMod val="175000"/>
                <a:alpha val="40000"/>
              </a:schemeClr>
            </a:glow>
          </a:effectLst>
        </p:spPr>
      </p:pic>
    </p:spTree>
  </p:cSld>
  <p:clrMapOvr>
    <a:masterClrMapping/>
  </p:clrMapOvr>
  <p:transition>
    <p:strips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87624" y="620688"/>
            <a:ext cx="7773572" cy="5830180"/>
          </a:xfrm>
          <a:prstGeom prst="rect">
            <a:avLst/>
          </a:prstGeom>
        </p:spPr>
      </p:pic>
    </p:spTree>
  </p:cSld>
  <p:clrMapOvr>
    <a:masterClrMapping/>
  </p:clrMapOvr>
  <p:transition>
    <p:diamon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59632" y="836712"/>
            <a:ext cx="7510958" cy="5633219"/>
          </a:xfrm>
          <a:prstGeom prst="rect">
            <a:avLst/>
          </a:prstGeom>
        </p:spPr>
      </p:pic>
    </p:spTree>
  </p:cSld>
  <p:clrMapOvr>
    <a:masterClrMapping/>
  </p:clrMapOvr>
  <p:transition>
    <p:circle/>
    <p:sndAc>
      <p:stSnd>
        <p:snd r:embed="rId2" name="applause.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0"/>
            <a:ext cx="7498080" cy="1143000"/>
          </a:xfrm>
        </p:spPr>
        <p:txBody>
          <a:bodyPr/>
          <a:lstStyle/>
          <a:p>
            <a:r>
              <a:rPr lang="en-US" sz="4400" dirty="0" smtClean="0">
                <a:solidFill>
                  <a:schemeClr val="tx1"/>
                </a:solidFill>
                <a:latin typeface="Calibri" pitchFamily="34" charset="0"/>
              </a:rPr>
              <a:t>Introduction to Bitcoin </a:t>
            </a:r>
            <a:r>
              <a:rPr lang="en-US" sz="4400" dirty="0" err="1" smtClean="0">
                <a:solidFill>
                  <a:schemeClr val="tx1"/>
                </a:solidFill>
                <a:latin typeface="Calibri" pitchFamily="34" charset="0"/>
              </a:rPr>
              <a:t>contd</a:t>
            </a:r>
            <a:r>
              <a:rPr lang="en-US" sz="4400" dirty="0" smtClean="0">
                <a:solidFill>
                  <a:schemeClr val="tx1"/>
                </a:solidFill>
                <a:latin typeface="Calibri" pitchFamily="34" charset="0"/>
              </a:rPr>
              <a:t>…</a:t>
            </a:r>
            <a:endParaRPr lang="en-IN" dirty="0"/>
          </a:p>
        </p:txBody>
      </p:sp>
      <p:sp>
        <p:nvSpPr>
          <p:cNvPr id="3" name="Content Placeholder 2"/>
          <p:cNvSpPr>
            <a:spLocks noGrp="1"/>
          </p:cNvSpPr>
          <p:nvPr>
            <p:ph idx="1"/>
          </p:nvPr>
        </p:nvSpPr>
        <p:spPr>
          <a:xfrm>
            <a:off x="1435608" y="1447800"/>
            <a:ext cx="3207830" cy="4800600"/>
          </a:xfrm>
        </p:spPr>
        <p:txBody>
          <a:bodyPr>
            <a:normAutofit fontScale="92500" lnSpcReduction="20000"/>
          </a:bodyPr>
          <a:lstStyle/>
          <a:p>
            <a:r>
              <a:rPr lang="en-US" sz="3000" b="1" dirty="0" smtClean="0">
                <a:latin typeface="Calibri" pitchFamily="34" charset="0"/>
              </a:rPr>
              <a:t>Technology: </a:t>
            </a:r>
            <a:r>
              <a:rPr lang="en-US" sz="3000" dirty="0" smtClean="0">
                <a:latin typeface="Calibri" pitchFamily="34" charset="0"/>
              </a:rPr>
              <a:t>Bitcoin is technology that is relatively new</a:t>
            </a:r>
          </a:p>
          <a:p>
            <a:pPr>
              <a:buNone/>
            </a:pPr>
            <a:endParaRPr lang="en-US" sz="3000" dirty="0" smtClean="0">
              <a:latin typeface="Calibri" pitchFamily="34" charset="0"/>
            </a:endParaRPr>
          </a:p>
          <a:p>
            <a:r>
              <a:rPr lang="en-US" sz="3000" b="1" dirty="0" smtClean="0">
                <a:latin typeface="Calibri" pitchFamily="34" charset="0"/>
              </a:rPr>
              <a:t>Decentralized:</a:t>
            </a:r>
            <a:r>
              <a:rPr lang="en-US" sz="3000" dirty="0" smtClean="0">
                <a:latin typeface="Calibri" pitchFamily="34" charset="0"/>
              </a:rPr>
              <a:t> Bitcoin is decentralized which means, nobody owns it </a:t>
            </a:r>
          </a:p>
          <a:p>
            <a:pPr>
              <a:buNone/>
            </a:pPr>
            <a:endParaRPr lang="en-US" sz="3000" dirty="0" smtClean="0">
              <a:latin typeface="Calibri" pitchFamily="34" charset="0"/>
            </a:endParaRPr>
          </a:p>
          <a:p>
            <a:r>
              <a:rPr lang="en-US" sz="3000" b="1" dirty="0" smtClean="0">
                <a:latin typeface="Calibri" pitchFamily="34" charset="0"/>
              </a:rPr>
              <a:t>Futuristic:</a:t>
            </a:r>
          </a:p>
          <a:p>
            <a:pPr>
              <a:buNone/>
            </a:pPr>
            <a:r>
              <a:rPr lang="en-US" sz="3000" dirty="0" smtClean="0">
                <a:latin typeface="Calibri" pitchFamily="34" charset="0"/>
              </a:rPr>
              <a:t>    Bitcoin is the way forward. </a:t>
            </a:r>
            <a:endParaRPr lang="en-IN" dirty="0"/>
          </a:p>
        </p:txBody>
      </p:sp>
      <p:pic>
        <p:nvPicPr>
          <p:cNvPr id="2050" name="Picture 2" descr="C:\Users\Emerson Samuel\Desktop\CoinSecure\Misc\decentralised.jpg"/>
          <p:cNvPicPr>
            <a:picLocks noChangeAspect="1" noChangeArrowheads="1"/>
          </p:cNvPicPr>
          <p:nvPr/>
        </p:nvPicPr>
        <p:blipFill>
          <a:blip r:embed="rId2"/>
          <a:srcRect/>
          <a:stretch>
            <a:fillRect/>
          </a:stretch>
        </p:blipFill>
        <p:spPr bwMode="auto">
          <a:xfrm>
            <a:off x="4286248" y="2928934"/>
            <a:ext cx="2647950" cy="1724025"/>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2051" name="Picture 3" descr="C:\Users\Emerson Samuel\Desktop\CoinSecure\Misc\technology.jpg"/>
          <p:cNvPicPr>
            <a:picLocks noChangeAspect="1" noChangeArrowheads="1"/>
          </p:cNvPicPr>
          <p:nvPr/>
        </p:nvPicPr>
        <p:blipFill>
          <a:blip r:embed="rId3"/>
          <a:srcRect/>
          <a:stretch>
            <a:fillRect/>
          </a:stretch>
        </p:blipFill>
        <p:spPr bwMode="auto">
          <a:xfrm>
            <a:off x="6429388" y="1000108"/>
            <a:ext cx="2457450" cy="1866900"/>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2052" name="Picture 4" descr="C:\Users\Emerson Samuel\Desktop\CoinSecure\Misc\future.jpg"/>
          <p:cNvPicPr>
            <a:picLocks noChangeAspect="1" noChangeArrowheads="1"/>
          </p:cNvPicPr>
          <p:nvPr/>
        </p:nvPicPr>
        <p:blipFill>
          <a:blip r:embed="rId4"/>
          <a:srcRect/>
          <a:stretch>
            <a:fillRect/>
          </a:stretch>
        </p:blipFill>
        <p:spPr bwMode="auto">
          <a:xfrm>
            <a:off x="6500826" y="4714884"/>
            <a:ext cx="2466975" cy="1847850"/>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0"/>
            <a:ext cx="7498080" cy="1143000"/>
          </a:xfrm>
        </p:spPr>
        <p:txBody>
          <a:bodyPr/>
          <a:lstStyle/>
          <a:p>
            <a:r>
              <a:rPr lang="en-US" sz="4000" dirty="0" smtClean="0">
                <a:solidFill>
                  <a:schemeClr val="tx1"/>
                </a:solidFill>
                <a:latin typeface="Calibri" pitchFamily="34" charset="0"/>
              </a:rPr>
              <a:t>Introduction to Bitcoin </a:t>
            </a:r>
            <a:r>
              <a:rPr lang="en-US" sz="4000" dirty="0" err="1" smtClean="0">
                <a:solidFill>
                  <a:schemeClr val="tx1"/>
                </a:solidFill>
                <a:latin typeface="Calibri" pitchFamily="34" charset="0"/>
              </a:rPr>
              <a:t>contd</a:t>
            </a:r>
            <a:r>
              <a:rPr lang="en-US" sz="4000" dirty="0" smtClean="0">
                <a:solidFill>
                  <a:schemeClr val="tx1"/>
                </a:solidFill>
                <a:latin typeface="Calibri" pitchFamily="34" charset="0"/>
              </a:rPr>
              <a:t>…</a:t>
            </a:r>
            <a:endParaRPr lang="en-IN" dirty="0"/>
          </a:p>
        </p:txBody>
      </p:sp>
      <p:sp>
        <p:nvSpPr>
          <p:cNvPr id="3" name="Content Placeholder 2"/>
          <p:cNvSpPr>
            <a:spLocks noGrp="1"/>
          </p:cNvSpPr>
          <p:nvPr>
            <p:ph idx="1"/>
          </p:nvPr>
        </p:nvSpPr>
        <p:spPr>
          <a:xfrm>
            <a:off x="1428728" y="1214422"/>
            <a:ext cx="3500462" cy="4929222"/>
          </a:xfrm>
        </p:spPr>
        <p:txBody>
          <a:bodyPr>
            <a:normAutofit fontScale="25000" lnSpcReduction="20000"/>
          </a:bodyPr>
          <a:lstStyle/>
          <a:p>
            <a:r>
              <a:rPr lang="en-US" sz="9600" b="1" dirty="0" smtClean="0">
                <a:latin typeface="Calibri" pitchFamily="34" charset="0"/>
              </a:rPr>
              <a:t>Cryptographic Technology: </a:t>
            </a:r>
            <a:r>
              <a:rPr lang="en-US" sz="9600" dirty="0" smtClean="0">
                <a:latin typeface="Calibri" pitchFamily="34" charset="0"/>
              </a:rPr>
              <a:t>  </a:t>
            </a:r>
            <a:r>
              <a:rPr lang="en-US" sz="10400" dirty="0" smtClean="0">
                <a:latin typeface="Calibri" pitchFamily="34" charset="0"/>
              </a:rPr>
              <a:t>Based on mathematics</a:t>
            </a:r>
          </a:p>
          <a:p>
            <a:pPr>
              <a:buNone/>
            </a:pPr>
            <a:endParaRPr lang="en-US" sz="11200" dirty="0" smtClean="0">
              <a:latin typeface="Calibri" pitchFamily="34" charset="0"/>
            </a:endParaRPr>
          </a:p>
          <a:p>
            <a:pPr>
              <a:buNone/>
            </a:pPr>
            <a:endParaRPr lang="en-US" sz="11200" dirty="0" smtClean="0">
              <a:latin typeface="Calibri" pitchFamily="34" charset="0"/>
            </a:endParaRPr>
          </a:p>
          <a:p>
            <a:r>
              <a:rPr lang="en-US" sz="9600" b="1" dirty="0" smtClean="0">
                <a:latin typeface="Calibri" pitchFamily="34" charset="0"/>
              </a:rPr>
              <a:t>Open Source: </a:t>
            </a:r>
            <a:r>
              <a:rPr lang="en-US" sz="9600" dirty="0" smtClean="0">
                <a:latin typeface="Calibri" pitchFamily="34" charset="0"/>
              </a:rPr>
              <a:t> I</a:t>
            </a:r>
            <a:r>
              <a:rPr lang="en-US" sz="10400" dirty="0" smtClean="0">
                <a:latin typeface="Calibri" pitchFamily="34" charset="0"/>
              </a:rPr>
              <a:t>ts open source code (for everyone)</a:t>
            </a:r>
          </a:p>
          <a:p>
            <a:pPr>
              <a:buNone/>
            </a:pPr>
            <a:endParaRPr lang="en-US" sz="11200" dirty="0" smtClean="0">
              <a:latin typeface="Calibri" pitchFamily="34" charset="0"/>
            </a:endParaRPr>
          </a:p>
          <a:p>
            <a:pPr>
              <a:buNone/>
            </a:pPr>
            <a:endParaRPr lang="en-US" sz="11200" dirty="0" smtClean="0">
              <a:latin typeface="Calibri" pitchFamily="34" charset="0"/>
            </a:endParaRPr>
          </a:p>
          <a:p>
            <a:r>
              <a:rPr lang="en-US" sz="9600" b="1" dirty="0" smtClean="0">
                <a:latin typeface="Calibri" pitchFamily="34" charset="0"/>
              </a:rPr>
              <a:t>Peer to Peer: </a:t>
            </a:r>
            <a:r>
              <a:rPr lang="en-US" sz="9600" dirty="0" smtClean="0">
                <a:latin typeface="Calibri" pitchFamily="34" charset="0"/>
              </a:rPr>
              <a:t>   </a:t>
            </a:r>
            <a:r>
              <a:rPr lang="en-US" sz="10400" dirty="0" smtClean="0">
                <a:latin typeface="Calibri" pitchFamily="34" charset="0"/>
              </a:rPr>
              <a:t>Can be transferred at a P2P level</a:t>
            </a:r>
          </a:p>
          <a:p>
            <a:endParaRPr lang="en-IN" dirty="0"/>
          </a:p>
        </p:txBody>
      </p:sp>
      <p:pic>
        <p:nvPicPr>
          <p:cNvPr id="3079" name="Picture 7" descr="C:\Users\Emerson Samuel\Desktop\CoinSecure\Misc\cryptography.jpg"/>
          <p:cNvPicPr>
            <a:picLocks noChangeAspect="1" noChangeArrowheads="1"/>
          </p:cNvPicPr>
          <p:nvPr/>
        </p:nvPicPr>
        <p:blipFill>
          <a:blip r:embed="rId2"/>
          <a:srcRect/>
          <a:stretch>
            <a:fillRect/>
          </a:stretch>
        </p:blipFill>
        <p:spPr bwMode="auto">
          <a:xfrm>
            <a:off x="6286512" y="1071546"/>
            <a:ext cx="2571768" cy="1643074"/>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3080" name="Picture 8" descr="C:\Users\Emerson Samuel\Desktop\CoinSecure\Misc\final p2p.png"/>
          <p:cNvPicPr>
            <a:picLocks noChangeAspect="1" noChangeArrowheads="1"/>
          </p:cNvPicPr>
          <p:nvPr/>
        </p:nvPicPr>
        <p:blipFill>
          <a:blip r:embed="rId3"/>
          <a:srcRect/>
          <a:stretch>
            <a:fillRect/>
          </a:stretch>
        </p:blipFill>
        <p:spPr bwMode="auto">
          <a:xfrm>
            <a:off x="6215074" y="4714884"/>
            <a:ext cx="2586031" cy="1704975"/>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3081" name="Picture 9" descr="C:\Users\Emerson Samuel\Desktop\CoinSecure\Misc\os.jpg"/>
          <p:cNvPicPr>
            <a:picLocks noChangeAspect="1" noChangeArrowheads="1"/>
          </p:cNvPicPr>
          <p:nvPr/>
        </p:nvPicPr>
        <p:blipFill>
          <a:blip r:embed="rId4"/>
          <a:srcRect/>
          <a:stretch>
            <a:fillRect/>
          </a:stretch>
        </p:blipFill>
        <p:spPr bwMode="auto">
          <a:xfrm>
            <a:off x="4929190" y="2928934"/>
            <a:ext cx="2428892" cy="1571636"/>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0"/>
            <a:ext cx="7498080" cy="1143000"/>
          </a:xfrm>
        </p:spPr>
        <p:txBody>
          <a:bodyPr/>
          <a:lstStyle/>
          <a:p>
            <a:r>
              <a:rPr lang="en-US" sz="4000" dirty="0" smtClean="0">
                <a:solidFill>
                  <a:schemeClr val="tx1"/>
                </a:solidFill>
                <a:latin typeface="Calibri" pitchFamily="34" charset="0"/>
              </a:rPr>
              <a:t>Introduction to Bitcoin </a:t>
            </a:r>
            <a:r>
              <a:rPr lang="en-US" sz="4000" dirty="0" err="1" smtClean="0">
                <a:solidFill>
                  <a:schemeClr val="tx1"/>
                </a:solidFill>
                <a:latin typeface="Calibri" pitchFamily="34" charset="0"/>
              </a:rPr>
              <a:t>contd</a:t>
            </a:r>
            <a:r>
              <a:rPr lang="en-US" sz="4000" dirty="0" smtClean="0">
                <a:solidFill>
                  <a:schemeClr val="tx1"/>
                </a:solidFill>
                <a:latin typeface="Calibri" pitchFamily="34" charset="0"/>
              </a:rPr>
              <a:t>…</a:t>
            </a:r>
            <a:endParaRPr lang="en-IN" dirty="0"/>
          </a:p>
        </p:txBody>
      </p:sp>
      <p:pic>
        <p:nvPicPr>
          <p:cNvPr id="6" name="Picture 2"/>
          <p:cNvPicPr>
            <a:picLocks noGrp="1" noChangeAspect="1" noChangeArrowheads="1"/>
          </p:cNvPicPr>
          <p:nvPr>
            <p:ph idx="1"/>
          </p:nvPr>
        </p:nvPicPr>
        <p:blipFill>
          <a:blip r:embed="rId2"/>
          <a:srcRect/>
          <a:stretch>
            <a:fillRect/>
          </a:stretch>
        </p:blipFill>
        <p:spPr bwMode="auto">
          <a:xfrm>
            <a:off x="1714480" y="2000240"/>
            <a:ext cx="6690928" cy="4214842"/>
          </a:xfrm>
          <a:prstGeom prst="rect">
            <a:avLst/>
          </a:prstGeom>
          <a:noFill/>
          <a:ln w="9525">
            <a:noFill/>
            <a:miter lim="800000"/>
            <a:headEnd/>
            <a:tailEnd/>
          </a:ln>
          <a:effectLst/>
          <a:scene3d>
            <a:camera prst="orthographicFront"/>
            <a:lightRig rig="threePt" dir="t"/>
          </a:scene3d>
          <a:sp3d>
            <a:bevelT prst="relaxedInset"/>
            <a:bevelB prst="relaxedInset"/>
          </a:sp3d>
        </p:spPr>
      </p:pic>
      <p:sp>
        <p:nvSpPr>
          <p:cNvPr id="7" name="Title 1"/>
          <p:cNvSpPr txBox="1">
            <a:spLocks/>
          </p:cNvSpPr>
          <p:nvPr/>
        </p:nvSpPr>
        <p:spPr>
          <a:xfrm>
            <a:off x="1630920" y="892963"/>
            <a:ext cx="6858048" cy="1357314"/>
          </a:xfrm>
          <a:prstGeom prst="rect">
            <a:avLst/>
          </a:prstGeom>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outerShdw blurRad="50000" dist="30000" dir="5400000" algn="tl" rotWithShape="0">
                    <a:srgbClr val="000000">
                      <a:alpha val="30000"/>
                    </a:srgbClr>
                  </a:outerShdw>
                </a:effectLst>
                <a:uLnTx/>
                <a:uFillTx/>
                <a:latin typeface="Calibri" pitchFamily="34" charset="0"/>
                <a:ea typeface="+mj-ea"/>
                <a:cs typeface="+mj-cs"/>
              </a:rPr>
              <a:t>It is Global !!</a:t>
            </a:r>
            <a:endParaRPr kumimoji="0" lang="en-IN" sz="28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Emerson Samuel\Desktop\CoinSecure\Misc\234.jpg"/>
          <p:cNvPicPr>
            <a:picLocks noChangeAspect="1" noChangeArrowheads="1"/>
          </p:cNvPicPr>
          <p:nvPr/>
        </p:nvPicPr>
        <p:blipFill>
          <a:blip r:embed="rId2"/>
          <a:srcRect/>
          <a:stretch>
            <a:fillRect/>
          </a:stretch>
        </p:blipFill>
        <p:spPr bwMode="auto">
          <a:xfrm>
            <a:off x="1142976" y="4876800"/>
            <a:ext cx="2643206" cy="1981200"/>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6148" name="Picture 4" descr="C:\Users\Emerson Samuel\Desktop\CoinSecure\Misc\345.jpg"/>
          <p:cNvPicPr>
            <a:picLocks noChangeAspect="1" noChangeArrowheads="1"/>
          </p:cNvPicPr>
          <p:nvPr/>
        </p:nvPicPr>
        <p:blipFill>
          <a:blip r:embed="rId3"/>
          <a:srcRect/>
          <a:stretch>
            <a:fillRect/>
          </a:stretch>
        </p:blipFill>
        <p:spPr bwMode="auto">
          <a:xfrm>
            <a:off x="5786446" y="1428736"/>
            <a:ext cx="2714627" cy="1876425"/>
          </a:xfrm>
          <a:prstGeom prst="rect">
            <a:avLst/>
          </a:prstGeom>
          <a:noFill/>
          <a:ln w="3175">
            <a:solidFill>
              <a:schemeClr val="tx1"/>
            </a:solidFill>
          </a:ln>
          <a:effectLst>
            <a:outerShdw blurRad="50800" dist="38100" dir="2700000" algn="tl" rotWithShape="0">
              <a:prstClr val="black">
                <a:alpha val="40000"/>
              </a:prstClr>
            </a:outerShdw>
          </a:effectLst>
        </p:spPr>
      </p:pic>
      <p:sp>
        <p:nvSpPr>
          <p:cNvPr id="4" name="Title 1"/>
          <p:cNvSpPr>
            <a:spLocks noGrp="1"/>
          </p:cNvSpPr>
          <p:nvPr>
            <p:ph type="title"/>
          </p:nvPr>
        </p:nvSpPr>
        <p:spPr>
          <a:xfrm>
            <a:off x="1214414" y="252409"/>
            <a:ext cx="7886700" cy="1325563"/>
          </a:xfrm>
        </p:spPr>
        <p:txBody>
          <a:bodyPr>
            <a:normAutofit/>
          </a:bodyPr>
          <a:lstStyle/>
          <a:p>
            <a:r>
              <a:rPr lang="en-US" sz="4400" dirty="0" smtClean="0">
                <a:solidFill>
                  <a:schemeClr val="tx1"/>
                </a:solidFill>
                <a:latin typeface="Calibri" pitchFamily="34" charset="0"/>
              </a:rPr>
              <a:t>Introduction to Bitcoin </a:t>
            </a:r>
            <a:r>
              <a:rPr lang="en-US" sz="4400" dirty="0" err="1" smtClean="0">
                <a:solidFill>
                  <a:schemeClr val="tx1"/>
                </a:solidFill>
                <a:latin typeface="Calibri" pitchFamily="34" charset="0"/>
              </a:rPr>
              <a:t>contd</a:t>
            </a:r>
            <a:r>
              <a:rPr lang="en-US" sz="4400" dirty="0" smtClean="0">
                <a:solidFill>
                  <a:schemeClr val="tx1"/>
                </a:solidFill>
                <a:latin typeface="Calibri" pitchFamily="34" charset="0"/>
              </a:rPr>
              <a:t>…</a:t>
            </a:r>
            <a:endParaRPr lang="en-IN" sz="4400" dirty="0">
              <a:solidFill>
                <a:schemeClr val="tx1"/>
              </a:solidFill>
              <a:latin typeface="Calibri" pitchFamily="34" charset="0"/>
            </a:endParaRPr>
          </a:p>
        </p:txBody>
      </p:sp>
      <p:sp>
        <p:nvSpPr>
          <p:cNvPr id="3" name="Content Placeholder 2"/>
          <p:cNvSpPr>
            <a:spLocks noGrp="1"/>
          </p:cNvSpPr>
          <p:nvPr>
            <p:ph idx="1"/>
          </p:nvPr>
        </p:nvSpPr>
        <p:spPr>
          <a:xfrm>
            <a:off x="1214414" y="1928802"/>
            <a:ext cx="4714908" cy="1285884"/>
          </a:xfrm>
        </p:spPr>
        <p:txBody>
          <a:bodyPr>
            <a:normAutofit/>
          </a:bodyPr>
          <a:lstStyle/>
          <a:p>
            <a:pPr>
              <a:buNone/>
            </a:pPr>
            <a:r>
              <a:rPr lang="en-US" b="1" dirty="0" smtClean="0">
                <a:latin typeface="Calibri" pitchFamily="34" charset="0"/>
              </a:rPr>
              <a:t>Bitcoin is Virtual</a:t>
            </a:r>
          </a:p>
          <a:p>
            <a:endParaRPr lang="en-IN" dirty="0"/>
          </a:p>
        </p:txBody>
      </p:sp>
      <p:sp>
        <p:nvSpPr>
          <p:cNvPr id="8" name="Content Placeholder 2"/>
          <p:cNvSpPr txBox="1">
            <a:spLocks/>
          </p:cNvSpPr>
          <p:nvPr/>
        </p:nvSpPr>
        <p:spPr>
          <a:xfrm>
            <a:off x="4071934" y="5214950"/>
            <a:ext cx="4714908" cy="1285884"/>
          </a:xfrm>
          <a:prstGeom prst="rect">
            <a:avLst/>
          </a:prstGeom>
        </p:spPr>
        <p:txBody>
          <a:bodyPr>
            <a:normAutofit/>
          </a:bodyPr>
          <a:lstStyle/>
          <a:p>
            <a:pPr marL="365760" marR="0" lvl="0" indent="-283464" algn="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200" b="1" i="0" u="none" strike="noStrike" kern="1200" cap="none" spc="0" normalizeH="0" baseline="0" noProof="0" dirty="0" smtClean="0">
                <a:ln>
                  <a:noFill/>
                </a:ln>
                <a:solidFill>
                  <a:schemeClr val="tx1"/>
                </a:solidFill>
                <a:effectLst/>
                <a:uLnTx/>
                <a:uFillTx/>
                <a:latin typeface="Calibri" pitchFamily="34" charset="0"/>
                <a:ea typeface="+mn-ea"/>
                <a:cs typeface="+mn-cs"/>
              </a:rPr>
              <a:t>Bitcoin is Digital</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146" name="Picture 2" descr="C:\Users\Emerson Samuel\Desktop\CoinSecure\Misc\123.jpg"/>
          <p:cNvPicPr>
            <a:picLocks noChangeAspect="1" noChangeArrowheads="1"/>
          </p:cNvPicPr>
          <p:nvPr/>
        </p:nvPicPr>
        <p:blipFill>
          <a:blip r:embed="rId4"/>
          <a:srcRect/>
          <a:stretch>
            <a:fillRect/>
          </a:stretch>
        </p:blipFill>
        <p:spPr bwMode="auto">
          <a:xfrm>
            <a:off x="3643306" y="3071810"/>
            <a:ext cx="2500330" cy="2143125"/>
          </a:xfrm>
          <a:prstGeom prst="rect">
            <a:avLst/>
          </a:prstGeom>
          <a:noFill/>
          <a:ln w="3175">
            <a:solidFill>
              <a:schemeClr val="tx1"/>
            </a:solidFill>
          </a:ln>
          <a:effectLst>
            <a:outerShdw blurRad="50800" dist="38100" dir="2700000" algn="tl" rotWithShape="0">
              <a:prstClr val="black">
                <a:alpha val="40000"/>
              </a:prstClr>
            </a:outerShdw>
          </a:effectLst>
        </p:spPr>
      </p:pic>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28119" y="257863"/>
            <a:ext cx="7886700" cy="1325563"/>
          </a:xfrm>
        </p:spPr>
        <p:txBody>
          <a:bodyPr>
            <a:normAutofit/>
          </a:bodyPr>
          <a:lstStyle/>
          <a:p>
            <a:r>
              <a:rPr lang="en-US" sz="4400" dirty="0" smtClean="0">
                <a:solidFill>
                  <a:schemeClr val="tx1"/>
                </a:solidFill>
                <a:latin typeface="Calibri" pitchFamily="34" charset="0"/>
              </a:rPr>
              <a:t>What is Bitcoin like?</a:t>
            </a:r>
            <a:endParaRPr lang="en-IN" sz="4400" dirty="0">
              <a:solidFill>
                <a:schemeClr val="tx1"/>
              </a:solidFill>
              <a:latin typeface="Calibri" pitchFamily="34" charset="0"/>
            </a:endParaRPr>
          </a:p>
        </p:txBody>
      </p:sp>
      <p:sp>
        <p:nvSpPr>
          <p:cNvPr id="3" name="Content Placeholder 2"/>
          <p:cNvSpPr>
            <a:spLocks noGrp="1"/>
          </p:cNvSpPr>
          <p:nvPr>
            <p:ph idx="1"/>
          </p:nvPr>
        </p:nvSpPr>
        <p:spPr>
          <a:xfrm>
            <a:off x="1357290" y="1643050"/>
            <a:ext cx="4422276" cy="1338258"/>
          </a:xfrm>
        </p:spPr>
        <p:txBody>
          <a:bodyPr/>
          <a:lstStyle/>
          <a:p>
            <a:pPr>
              <a:buNone/>
            </a:pPr>
            <a:r>
              <a:rPr lang="en-US" dirty="0" smtClean="0"/>
              <a:t>Bitcoin is like E-mail</a:t>
            </a:r>
          </a:p>
          <a:p>
            <a:endParaRPr lang="en-US" dirty="0" smtClean="0"/>
          </a:p>
          <a:p>
            <a:endParaRPr lang="en-US" dirty="0" smtClean="0"/>
          </a:p>
        </p:txBody>
      </p:sp>
      <p:pic>
        <p:nvPicPr>
          <p:cNvPr id="5122" name="Picture 2" descr="C:\Users\Emerson Samuel\Desktop\CoinSecure\Misc\e-mail.jpg"/>
          <p:cNvPicPr>
            <a:picLocks noChangeAspect="1" noChangeArrowheads="1"/>
          </p:cNvPicPr>
          <p:nvPr/>
        </p:nvPicPr>
        <p:blipFill>
          <a:blip r:embed="rId2"/>
          <a:srcRect/>
          <a:stretch>
            <a:fillRect/>
          </a:stretch>
        </p:blipFill>
        <p:spPr bwMode="auto">
          <a:xfrm>
            <a:off x="5715008" y="1571612"/>
            <a:ext cx="2164954" cy="2378168"/>
          </a:xfrm>
          <a:prstGeom prst="rect">
            <a:avLst/>
          </a:prstGeom>
          <a:noFill/>
          <a:ln w="3175">
            <a:solidFill>
              <a:schemeClr val="tx1"/>
            </a:solidFill>
          </a:ln>
          <a:effectLst>
            <a:outerShdw blurRad="50800" dist="38100" dir="2700000" algn="tl" rotWithShape="0">
              <a:prstClr val="black">
                <a:alpha val="40000"/>
              </a:prstClr>
            </a:outerShdw>
          </a:effectLst>
        </p:spPr>
      </p:pic>
      <p:pic>
        <p:nvPicPr>
          <p:cNvPr id="5123" name="Picture 3" descr="C:\Users\Emerson Samuel\Desktop\CoinSecure\Misc\cash.jpg"/>
          <p:cNvPicPr>
            <a:picLocks noChangeAspect="1" noChangeArrowheads="1"/>
          </p:cNvPicPr>
          <p:nvPr/>
        </p:nvPicPr>
        <p:blipFill>
          <a:blip r:embed="rId3"/>
          <a:srcRect/>
          <a:stretch>
            <a:fillRect/>
          </a:stretch>
        </p:blipFill>
        <p:spPr bwMode="auto">
          <a:xfrm>
            <a:off x="1857356" y="3714752"/>
            <a:ext cx="2305080" cy="2349410"/>
          </a:xfrm>
          <a:prstGeom prst="rect">
            <a:avLst/>
          </a:prstGeom>
          <a:noFill/>
          <a:ln w="3175">
            <a:solidFill>
              <a:schemeClr val="tx1"/>
            </a:solidFill>
          </a:ln>
          <a:effectLst>
            <a:outerShdw blurRad="50800" dist="38100" dir="2700000" algn="tl" rotWithShape="0">
              <a:prstClr val="black">
                <a:alpha val="40000"/>
              </a:prstClr>
            </a:outerShdw>
          </a:effectLst>
        </p:spPr>
      </p:pic>
      <p:sp>
        <p:nvSpPr>
          <p:cNvPr id="8" name="Content Placeholder 2"/>
          <p:cNvSpPr txBox="1">
            <a:spLocks/>
          </p:cNvSpPr>
          <p:nvPr/>
        </p:nvSpPr>
        <p:spPr>
          <a:xfrm>
            <a:off x="4286248" y="4786322"/>
            <a:ext cx="4422276" cy="1338258"/>
          </a:xfrm>
          <a:prstGeom prst="rect">
            <a:avLst/>
          </a:prstGeom>
        </p:spPr>
        <p:txBody>
          <a:bodyPr>
            <a:normAutofit/>
          </a:bodyPr>
          <a:lstStyle/>
          <a:p>
            <a:pPr marL="365760" marR="0" lvl="0" indent="-283464" algn="r" defTabSz="914400" rtl="0" eaLnBrk="1" fontAlgn="auto" latinLnBrk="0" hangingPunct="1">
              <a:lnSpc>
                <a:spcPct val="100000"/>
              </a:lnSpc>
              <a:spcBef>
                <a:spcPts val="60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Bitcoin is like Cash</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980" y="313576"/>
            <a:ext cx="7886700" cy="1325563"/>
          </a:xfrm>
        </p:spPr>
        <p:txBody>
          <a:bodyPr>
            <a:normAutofit/>
          </a:bodyPr>
          <a:lstStyle/>
          <a:p>
            <a:r>
              <a:rPr lang="en-US" sz="4400" dirty="0" smtClean="0">
                <a:solidFill>
                  <a:schemeClr val="tx1"/>
                </a:solidFill>
                <a:latin typeface="Calibri" pitchFamily="34" charset="0"/>
              </a:rPr>
              <a:t>What is Bitcoin like? </a:t>
            </a:r>
            <a:r>
              <a:rPr lang="en-US" sz="4400" dirty="0" err="1" smtClean="0">
                <a:solidFill>
                  <a:schemeClr val="tx1"/>
                </a:solidFill>
                <a:latin typeface="Calibri" pitchFamily="34" charset="0"/>
              </a:rPr>
              <a:t>contd</a:t>
            </a:r>
            <a:r>
              <a:rPr lang="en-US" sz="4400" dirty="0" smtClean="0">
                <a:solidFill>
                  <a:schemeClr val="tx1"/>
                </a:solidFill>
                <a:latin typeface="Calibri" pitchFamily="34" charset="0"/>
              </a:rPr>
              <a:t>…</a:t>
            </a:r>
            <a:endParaRPr lang="en-IN" sz="4400" dirty="0">
              <a:solidFill>
                <a:schemeClr val="tx1"/>
              </a:solidFill>
              <a:latin typeface="Calibri" pitchFamily="34" charset="0"/>
            </a:endParaRPr>
          </a:p>
        </p:txBody>
      </p:sp>
      <p:pic>
        <p:nvPicPr>
          <p:cNvPr id="2051" name="Picture 3"/>
          <p:cNvPicPr>
            <a:picLocks noGrp="1" noChangeAspect="1" noChangeArrowheads="1"/>
          </p:cNvPicPr>
          <p:nvPr>
            <p:ph idx="1"/>
          </p:nvPr>
        </p:nvPicPr>
        <p:blipFill>
          <a:blip r:embed="rId2"/>
          <a:srcRect/>
          <a:stretch>
            <a:fillRect/>
          </a:stretch>
        </p:blipFill>
        <p:spPr bwMode="auto">
          <a:xfrm>
            <a:off x="1357290" y="2285992"/>
            <a:ext cx="7458075" cy="2071702"/>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6" name="Title 1"/>
          <p:cNvSpPr txBox="1">
            <a:spLocks/>
          </p:cNvSpPr>
          <p:nvPr/>
        </p:nvSpPr>
        <p:spPr>
          <a:xfrm>
            <a:off x="1357290" y="1214422"/>
            <a:ext cx="7498080" cy="1143000"/>
          </a:xfrm>
          <a:prstGeom prst="rect">
            <a:avLst/>
          </a:prstGeom>
        </p:spPr>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effectLst>
                  <a:outerShdw blurRad="50000" dist="30000" dir="5400000" algn="tl" rotWithShape="0">
                    <a:srgbClr val="000000">
                      <a:alpha val="30000"/>
                    </a:srgbClr>
                  </a:outerShdw>
                </a:effectLst>
                <a:uLnTx/>
                <a:uFillTx/>
                <a:latin typeface="Calibri" pitchFamily="34" charset="0"/>
                <a:ea typeface="+mj-ea"/>
                <a:cs typeface="+mj-cs"/>
              </a:rPr>
              <a:t>Bitcoin is like cash</a:t>
            </a:r>
            <a:r>
              <a:rPr kumimoji="0" lang="en-US" sz="4000" b="0" i="0" u="none" strike="noStrike" kern="1200" cap="none" spc="0" normalizeH="0" noProof="0" dirty="0" smtClean="0">
                <a:ln>
                  <a:noFill/>
                </a:ln>
                <a:effectLst>
                  <a:outerShdw blurRad="50000" dist="30000" dir="5400000" algn="tl" rotWithShape="0">
                    <a:srgbClr val="000000">
                      <a:alpha val="30000"/>
                    </a:srgbClr>
                  </a:outerShdw>
                </a:effectLst>
                <a:uLnTx/>
                <a:uFillTx/>
                <a:latin typeface="Calibri" pitchFamily="34" charset="0"/>
                <a:ea typeface="+mj-ea"/>
                <a:cs typeface="+mj-cs"/>
              </a:rPr>
              <a:t> over the internet</a:t>
            </a:r>
            <a:endParaRPr kumimoji="0" lang="en-IN" sz="4000" b="0" i="0" u="none" strike="noStrike" kern="1200" cap="none" spc="0" normalizeH="0" baseline="0" noProof="0" dirty="0">
              <a:ln>
                <a:noFill/>
              </a:ln>
              <a:effectLst>
                <a:outerShdw blurRad="50000" dist="30000" dir="5400000" algn="tl" rotWithShape="0">
                  <a:srgbClr val="000000">
                    <a:alpha val="30000"/>
                  </a:srgbClr>
                </a:outerShdw>
              </a:effectLst>
              <a:uLnTx/>
              <a:uFillTx/>
              <a:latin typeface="Calibri" pitchFamily="34" charset="0"/>
              <a:ea typeface="+mj-ea"/>
              <a:cs typeface="+mj-cs"/>
            </a:endParaRPr>
          </a:p>
        </p:txBody>
      </p:sp>
      <p:pic>
        <p:nvPicPr>
          <p:cNvPr id="2052" name="Picture 4"/>
          <p:cNvPicPr>
            <a:picLocks noChangeAspect="1" noChangeArrowheads="1"/>
          </p:cNvPicPr>
          <p:nvPr/>
        </p:nvPicPr>
        <p:blipFill>
          <a:blip r:embed="rId3"/>
          <a:srcRect/>
          <a:stretch>
            <a:fillRect/>
          </a:stretch>
        </p:blipFill>
        <p:spPr bwMode="auto">
          <a:xfrm>
            <a:off x="1357290" y="4538685"/>
            <a:ext cx="7500990" cy="2105025"/>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ransition>
    <p:pull dir="l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338102"/>
            <a:ext cx="7886700" cy="1325563"/>
          </a:xfrm>
        </p:spPr>
        <p:txBody>
          <a:bodyPr/>
          <a:lstStyle/>
          <a:p>
            <a:r>
              <a:rPr lang="en-US" sz="4000" dirty="0" smtClean="0">
                <a:solidFill>
                  <a:schemeClr val="tx1"/>
                </a:solidFill>
                <a:latin typeface="Calibri" pitchFamily="34" charset="0"/>
              </a:rPr>
              <a:t>Getting Started with Bitcoins</a:t>
            </a:r>
            <a:endParaRPr lang="en-IN" dirty="0"/>
          </a:p>
        </p:txBody>
      </p:sp>
      <p:sp>
        <p:nvSpPr>
          <p:cNvPr id="3" name="Content Placeholder 2"/>
          <p:cNvSpPr>
            <a:spLocks noGrp="1"/>
          </p:cNvSpPr>
          <p:nvPr>
            <p:ph idx="1"/>
          </p:nvPr>
        </p:nvSpPr>
        <p:spPr>
          <a:xfrm>
            <a:off x="1428728" y="1357298"/>
            <a:ext cx="7147770" cy="909630"/>
          </a:xfrm>
        </p:spPr>
        <p:txBody>
          <a:bodyPr>
            <a:normAutofit/>
          </a:bodyPr>
          <a:lstStyle/>
          <a:p>
            <a:pPr algn="ctr">
              <a:buNone/>
            </a:pPr>
            <a:r>
              <a:rPr lang="en-US" sz="2600" b="1" dirty="0" smtClean="0">
                <a:latin typeface="Calibri" pitchFamily="34" charset="0"/>
              </a:rPr>
              <a:t>What do I need to get started? – A Wallet!</a:t>
            </a:r>
          </a:p>
          <a:p>
            <a:pPr>
              <a:buNone/>
            </a:pPr>
            <a:endParaRPr lang="en-US" sz="2400" b="1" dirty="0" smtClean="0">
              <a:latin typeface="Calibri" pitchFamily="34" charset="0"/>
            </a:endParaRPr>
          </a:p>
          <a:p>
            <a:pPr>
              <a:buNone/>
            </a:pPr>
            <a:endParaRPr lang="en-IN" sz="1900" dirty="0" smtClean="0">
              <a:latin typeface="Calibri" pitchFamily="34" charset="0"/>
            </a:endParaRPr>
          </a:p>
        </p:txBody>
      </p:sp>
      <p:pic>
        <p:nvPicPr>
          <p:cNvPr id="9219" name="Picture 3" descr="C:\Users\Emerson Samuel\Desktop\CoinSecure\Misc\purse.jpg"/>
          <p:cNvPicPr>
            <a:picLocks noChangeAspect="1" noChangeArrowheads="1"/>
          </p:cNvPicPr>
          <p:nvPr/>
        </p:nvPicPr>
        <p:blipFill>
          <a:blip r:embed="rId2"/>
          <a:srcRect/>
          <a:stretch>
            <a:fillRect/>
          </a:stretch>
        </p:blipFill>
        <p:spPr bwMode="auto">
          <a:xfrm>
            <a:off x="6643702" y="3929066"/>
            <a:ext cx="2143140" cy="1857388"/>
          </a:xfrm>
          <a:prstGeom prst="rect">
            <a:avLst/>
          </a:prstGeom>
          <a:noFill/>
          <a:ln w="3175">
            <a:solidFill>
              <a:schemeClr val="tx1"/>
            </a:solidFill>
          </a:ln>
          <a:effectLst>
            <a:outerShdw blurRad="50800" dist="38100" dir="2700000" algn="tl" rotWithShape="0">
              <a:prstClr val="black">
                <a:alpha val="40000"/>
              </a:prstClr>
            </a:outerShdw>
            <a:reflection blurRad="6350" stA="50000" endA="300" endPos="55500" dist="50800" dir="5400000" sy="-100000" algn="bl" rotWithShape="0"/>
          </a:effectLst>
        </p:spPr>
      </p:pic>
      <p:pic>
        <p:nvPicPr>
          <p:cNvPr id="9220" name="Picture 4" descr="C:\Users\Emerson Samuel\Desktop\CoinSecure\Misc\wallet1.jpg"/>
          <p:cNvPicPr>
            <a:picLocks noChangeAspect="1" noChangeArrowheads="1"/>
          </p:cNvPicPr>
          <p:nvPr/>
        </p:nvPicPr>
        <p:blipFill>
          <a:blip r:embed="rId3"/>
          <a:srcRect/>
          <a:stretch>
            <a:fillRect/>
          </a:stretch>
        </p:blipFill>
        <p:spPr bwMode="auto">
          <a:xfrm>
            <a:off x="1357290" y="2000240"/>
            <a:ext cx="1928826" cy="1857388"/>
          </a:xfrm>
          <a:prstGeom prst="rect">
            <a:avLst/>
          </a:prstGeom>
          <a:noFill/>
          <a:ln w="3175">
            <a:solidFill>
              <a:schemeClr val="tx1"/>
            </a:solidFill>
          </a:ln>
          <a:effectLst>
            <a:outerShdw blurRad="50800" dist="38100" dir="2700000" algn="tl" rotWithShape="0">
              <a:prstClr val="black">
                <a:alpha val="40000"/>
              </a:prstClr>
            </a:outerShdw>
            <a:reflection blurRad="6350" stA="50000" endA="300" endPos="55500" dist="50800" dir="5400000" sy="-100000" algn="bl" rotWithShape="0"/>
          </a:effectLst>
        </p:spPr>
      </p:pic>
      <p:pic>
        <p:nvPicPr>
          <p:cNvPr id="8" name="Picture 3" descr="C:\Users\Emerson Samuel\Desktop\CoinSecure\Misc\wallet.jpg"/>
          <p:cNvPicPr>
            <a:picLocks noChangeAspect="1" noChangeArrowheads="1"/>
          </p:cNvPicPr>
          <p:nvPr/>
        </p:nvPicPr>
        <p:blipFill>
          <a:blip r:embed="rId4"/>
          <a:srcRect/>
          <a:stretch>
            <a:fillRect/>
          </a:stretch>
        </p:blipFill>
        <p:spPr bwMode="auto">
          <a:xfrm>
            <a:off x="3428992" y="2857496"/>
            <a:ext cx="3071834" cy="1857388"/>
          </a:xfrm>
          <a:prstGeom prst="rect">
            <a:avLst/>
          </a:prstGeom>
          <a:noFill/>
          <a:ln w="3175">
            <a:solidFill>
              <a:schemeClr val="tx1"/>
            </a:solidFill>
          </a:ln>
          <a:effectLst>
            <a:outerShdw blurRad="50800" dist="38100" dir="2700000" algn="tl" rotWithShape="0">
              <a:prstClr val="black">
                <a:alpha val="40000"/>
              </a:prstClr>
            </a:outerShdw>
            <a:reflection blurRad="6350" stA="50000" endA="300" endPos="38500" dist="50800" dir="5400000" sy="-100000" algn="bl" rotWithShape="0"/>
          </a:effectLst>
        </p:spPr>
      </p:pic>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2733</TotalTime>
  <Words>1087</Words>
  <Application>Microsoft Office PowerPoint</Application>
  <PresentationFormat>On-screen Show (4:3)</PresentationFormat>
  <Paragraphs>176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vt:lpstr>
      <vt:lpstr>Introduction to Bitcoin</vt:lpstr>
      <vt:lpstr>Introduction to Bitcoin contd…</vt:lpstr>
      <vt:lpstr>Introduction to Bitcoin contd…</vt:lpstr>
      <vt:lpstr>Introduction to Bitcoin contd…</vt:lpstr>
      <vt:lpstr>Introduction to Bitcoin contd…</vt:lpstr>
      <vt:lpstr>What is Bitcoin like?</vt:lpstr>
      <vt:lpstr>What is Bitcoin like? contd…</vt:lpstr>
      <vt:lpstr>Getting Started with Bitcoins</vt:lpstr>
      <vt:lpstr>Getting Started with Bitcoins contd…</vt:lpstr>
      <vt:lpstr>Getting Started with Bitcoins contd…</vt:lpstr>
      <vt:lpstr>How to Create a Wallet?</vt:lpstr>
      <vt:lpstr>How do I get Bitcoins?</vt:lpstr>
      <vt:lpstr>How do I get Bitcoins? contd…</vt:lpstr>
      <vt:lpstr>How do I get Bitcoins? contd…</vt:lpstr>
      <vt:lpstr>How do I get Bitcoins? contd…</vt:lpstr>
      <vt:lpstr>How do I get Bitcoins? contd…</vt:lpstr>
      <vt:lpstr>How do I get Bitcoins? contd…</vt:lpstr>
      <vt:lpstr>How do I get Bitcoins? contd…</vt:lpstr>
      <vt:lpstr>How do I get Bitcoins? contd…</vt:lpstr>
      <vt:lpstr>How do I get Bitcoins? contd…</vt:lpstr>
      <vt:lpstr>Block Chain</vt:lpstr>
      <vt:lpstr>Uses of Bitcoin </vt:lpstr>
      <vt:lpstr>Opportunities in Bitcoin</vt:lpstr>
      <vt:lpstr>Is Bitcoin Legal in India?</vt:lpstr>
      <vt:lpstr>Some Important Links:</vt:lpstr>
      <vt:lpstr>Slide 27</vt:lpstr>
      <vt:lpstr>Slide 28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Bangalore Bitcoin Creativity Crew!!</dc:title>
  <dc:creator>Emerson Samuel</dc:creator>
  <cp:lastModifiedBy>Emerson Samuel</cp:lastModifiedBy>
  <cp:revision>429</cp:revision>
  <dcterms:created xsi:type="dcterms:W3CDTF">2014-01-10T10:48:17Z</dcterms:created>
  <dcterms:modified xsi:type="dcterms:W3CDTF">2014-01-22T08:40:02Z</dcterms:modified>
</cp:coreProperties>
</file>