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70" r:id="rId6"/>
    <p:sldId id="268" r:id="rId7"/>
    <p:sldId id="269" r:id="rId8"/>
    <p:sldId id="259" r:id="rId9"/>
    <p:sldId id="260" r:id="rId10"/>
    <p:sldId id="261" r:id="rId11"/>
    <p:sldId id="262" r:id="rId12"/>
    <p:sldId id="263" r:id="rId13"/>
    <p:sldId id="265" r:id="rId14"/>
    <p:sldId id="266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Croarkin" userId="506ecbc522b4ce09" providerId="LiveId" clId="{BFC8DFB0-B40D-4D69-A8CA-9E509F041DF2}"/>
    <pc:docChg chg="undo custSel addSld modSld sldOrd">
      <pc:chgData name="Brandon Croarkin" userId="506ecbc522b4ce09" providerId="LiveId" clId="{BFC8DFB0-B40D-4D69-A8CA-9E509F041DF2}" dt="2018-12-12T00:15:02.650" v="583" actId="27636"/>
      <pc:docMkLst>
        <pc:docMk/>
      </pc:docMkLst>
      <pc:sldChg chg="ord">
        <pc:chgData name="Brandon Croarkin" userId="506ecbc522b4ce09" providerId="LiveId" clId="{BFC8DFB0-B40D-4D69-A8CA-9E509F041DF2}" dt="2018-12-12T00:04:09.760" v="118"/>
        <pc:sldMkLst>
          <pc:docMk/>
          <pc:sldMk cId="666906429" sldId="257"/>
        </pc:sldMkLst>
      </pc:sldChg>
      <pc:sldChg chg="modSp ord">
        <pc:chgData name="Brandon Croarkin" userId="506ecbc522b4ce09" providerId="LiveId" clId="{BFC8DFB0-B40D-4D69-A8CA-9E509F041DF2}" dt="2018-12-12T00:15:02.650" v="583" actId="27636"/>
        <pc:sldMkLst>
          <pc:docMk/>
          <pc:sldMk cId="39339224" sldId="258"/>
        </pc:sldMkLst>
        <pc:spChg chg="mod">
          <ac:chgData name="Brandon Croarkin" userId="506ecbc522b4ce09" providerId="LiveId" clId="{BFC8DFB0-B40D-4D69-A8CA-9E509F041DF2}" dt="2018-12-12T00:15:02.650" v="583" actId="27636"/>
          <ac:spMkLst>
            <pc:docMk/>
            <pc:sldMk cId="39339224" sldId="258"/>
            <ac:spMk id="3" creationId="{A785CE7D-9729-461A-B473-EE639602CF1F}"/>
          </ac:spMkLst>
        </pc:spChg>
      </pc:sldChg>
      <pc:sldChg chg="modSp add">
        <pc:chgData name="Brandon Croarkin" userId="506ecbc522b4ce09" providerId="LiveId" clId="{BFC8DFB0-B40D-4D69-A8CA-9E509F041DF2}" dt="2018-12-12T00:03:08.857" v="24" actId="948"/>
        <pc:sldMkLst>
          <pc:docMk/>
          <pc:sldMk cId="3134005438" sldId="267"/>
        </pc:sldMkLst>
        <pc:spChg chg="mod">
          <ac:chgData name="Brandon Croarkin" userId="506ecbc522b4ce09" providerId="LiveId" clId="{BFC8DFB0-B40D-4D69-A8CA-9E509F041DF2}" dt="2018-12-12T00:02:54.772" v="20" actId="20577"/>
          <ac:spMkLst>
            <pc:docMk/>
            <pc:sldMk cId="3134005438" sldId="267"/>
            <ac:spMk id="2" creationId="{766AC1C3-F103-4B38-B6BD-A28502D67405}"/>
          </ac:spMkLst>
        </pc:spChg>
        <pc:spChg chg="mod">
          <ac:chgData name="Brandon Croarkin" userId="506ecbc522b4ce09" providerId="LiveId" clId="{BFC8DFB0-B40D-4D69-A8CA-9E509F041DF2}" dt="2018-12-12T00:03:08.857" v="24" actId="948"/>
          <ac:spMkLst>
            <pc:docMk/>
            <pc:sldMk cId="3134005438" sldId="267"/>
            <ac:spMk id="3" creationId="{92C272F6-E147-4975-8C97-6F99B2F566DE}"/>
          </ac:spMkLst>
        </pc:spChg>
      </pc:sldChg>
      <pc:sldChg chg="addSp delSp modSp add ord">
        <pc:chgData name="Brandon Croarkin" userId="506ecbc522b4ce09" providerId="LiveId" clId="{BFC8DFB0-B40D-4D69-A8CA-9E509F041DF2}" dt="2018-12-12T00:07:34.077" v="314" actId="1076"/>
        <pc:sldMkLst>
          <pc:docMk/>
          <pc:sldMk cId="1025426451" sldId="268"/>
        </pc:sldMkLst>
        <pc:spChg chg="mod">
          <ac:chgData name="Brandon Croarkin" userId="506ecbc522b4ce09" providerId="LiveId" clId="{BFC8DFB0-B40D-4D69-A8CA-9E509F041DF2}" dt="2018-12-12T00:03:24.328" v="45" actId="20577"/>
          <ac:spMkLst>
            <pc:docMk/>
            <pc:sldMk cId="1025426451" sldId="268"/>
            <ac:spMk id="2" creationId="{B7B8425F-9445-407F-8184-233A75ED5C5B}"/>
          </ac:spMkLst>
        </pc:spChg>
        <pc:spChg chg="mod">
          <ac:chgData name="Brandon Croarkin" userId="506ecbc522b4ce09" providerId="LiveId" clId="{BFC8DFB0-B40D-4D69-A8CA-9E509F041DF2}" dt="2018-12-12T00:07:17.490" v="308" actId="403"/>
          <ac:spMkLst>
            <pc:docMk/>
            <pc:sldMk cId="1025426451" sldId="268"/>
            <ac:spMk id="3" creationId="{84374B2F-BEF7-4766-BE71-5F11EE32EC3F}"/>
          </ac:spMkLst>
        </pc:spChg>
        <pc:spChg chg="add del">
          <ac:chgData name="Brandon Croarkin" userId="506ecbc522b4ce09" providerId="LiveId" clId="{BFC8DFB0-B40D-4D69-A8CA-9E509F041DF2}" dt="2018-12-12T00:04:45.726" v="136"/>
          <ac:spMkLst>
            <pc:docMk/>
            <pc:sldMk cId="1025426451" sldId="268"/>
            <ac:spMk id="5" creationId="{0CDB62ED-F7DA-4CD6-9B47-9C798029F483}"/>
          </ac:spMkLst>
        </pc:spChg>
        <pc:graphicFrameChg chg="add del">
          <ac:chgData name="Brandon Croarkin" userId="506ecbc522b4ce09" providerId="LiveId" clId="{BFC8DFB0-B40D-4D69-A8CA-9E509F041DF2}" dt="2018-12-12T00:04:45.726" v="136"/>
          <ac:graphicFrameMkLst>
            <pc:docMk/>
            <pc:sldMk cId="1025426451" sldId="268"/>
            <ac:graphicFrameMk id="4" creationId="{AA398DE6-EB35-4966-9DCD-A9F5CCA49972}"/>
          </ac:graphicFrameMkLst>
        </pc:graphicFrameChg>
        <pc:picChg chg="add mod">
          <ac:chgData name="Brandon Croarkin" userId="506ecbc522b4ce09" providerId="LiveId" clId="{BFC8DFB0-B40D-4D69-A8CA-9E509F041DF2}" dt="2018-12-12T00:07:34.077" v="314" actId="1076"/>
          <ac:picMkLst>
            <pc:docMk/>
            <pc:sldMk cId="1025426451" sldId="268"/>
            <ac:picMk id="6" creationId="{731AE0EC-C7C8-4589-8DF6-C62054F6AC61}"/>
          </ac:picMkLst>
        </pc:picChg>
      </pc:sldChg>
      <pc:sldChg chg="addSp delSp modSp add">
        <pc:chgData name="Brandon Croarkin" userId="506ecbc522b4ce09" providerId="LiveId" clId="{BFC8DFB0-B40D-4D69-A8CA-9E509F041DF2}" dt="2018-12-12T00:08:47.517" v="388" actId="14100"/>
        <pc:sldMkLst>
          <pc:docMk/>
          <pc:sldMk cId="1470520281" sldId="269"/>
        </pc:sldMkLst>
        <pc:spChg chg="mod">
          <ac:chgData name="Brandon Croarkin" userId="506ecbc522b4ce09" providerId="LiveId" clId="{BFC8DFB0-B40D-4D69-A8CA-9E509F041DF2}" dt="2018-12-12T00:08:28.179" v="384" actId="20577"/>
          <ac:spMkLst>
            <pc:docMk/>
            <pc:sldMk cId="1470520281" sldId="269"/>
            <ac:spMk id="3" creationId="{84374B2F-BEF7-4766-BE71-5F11EE32EC3F}"/>
          </ac:spMkLst>
        </pc:spChg>
        <pc:picChg chg="add mod">
          <ac:chgData name="Brandon Croarkin" userId="506ecbc522b4ce09" providerId="LiveId" clId="{BFC8DFB0-B40D-4D69-A8CA-9E509F041DF2}" dt="2018-12-12T00:08:47.517" v="388" actId="14100"/>
          <ac:picMkLst>
            <pc:docMk/>
            <pc:sldMk cId="1470520281" sldId="269"/>
            <ac:picMk id="4" creationId="{118289B1-0234-4C9D-8969-BF00B2256461}"/>
          </ac:picMkLst>
        </pc:picChg>
        <pc:picChg chg="del">
          <ac:chgData name="Brandon Croarkin" userId="506ecbc522b4ce09" providerId="LiveId" clId="{BFC8DFB0-B40D-4D69-A8CA-9E509F041DF2}" dt="2018-12-12T00:08:31.724" v="385" actId="478"/>
          <ac:picMkLst>
            <pc:docMk/>
            <pc:sldMk cId="1470520281" sldId="269"/>
            <ac:picMk id="6" creationId="{731AE0EC-C7C8-4589-8DF6-C62054F6AC61}"/>
          </ac:picMkLst>
        </pc:picChg>
      </pc:sldChg>
      <pc:sldChg chg="addSp delSp modSp add">
        <pc:chgData name="Brandon Croarkin" userId="506ecbc522b4ce09" providerId="LiveId" clId="{BFC8DFB0-B40D-4D69-A8CA-9E509F041DF2}" dt="2018-12-12T00:13:19.536" v="581" actId="692"/>
        <pc:sldMkLst>
          <pc:docMk/>
          <pc:sldMk cId="3979554211" sldId="270"/>
        </pc:sldMkLst>
        <pc:spChg chg="mod">
          <ac:chgData name="Brandon Croarkin" userId="506ecbc522b4ce09" providerId="LiveId" clId="{BFC8DFB0-B40D-4D69-A8CA-9E509F041DF2}" dt="2018-12-12T00:10:03.834" v="402" actId="20577"/>
          <ac:spMkLst>
            <pc:docMk/>
            <pc:sldMk cId="3979554211" sldId="270"/>
            <ac:spMk id="2" creationId="{1798BFAE-0661-4B73-8A19-E1B6F93A2C23}"/>
          </ac:spMkLst>
        </pc:spChg>
        <pc:spChg chg="mod">
          <ac:chgData name="Brandon Croarkin" userId="506ecbc522b4ce09" providerId="LiveId" clId="{BFC8DFB0-B40D-4D69-A8CA-9E509F041DF2}" dt="2018-12-12T00:12:43.727" v="555" actId="403"/>
          <ac:spMkLst>
            <pc:docMk/>
            <pc:sldMk cId="3979554211" sldId="270"/>
            <ac:spMk id="3" creationId="{F8348101-F13C-40F7-869B-1F95047F7657}"/>
          </ac:spMkLst>
        </pc:spChg>
        <pc:spChg chg="add mod">
          <ac:chgData name="Brandon Croarkin" userId="506ecbc522b4ce09" providerId="LiveId" clId="{BFC8DFB0-B40D-4D69-A8CA-9E509F041DF2}" dt="2018-12-12T00:12:46.959" v="556" actId="403"/>
          <ac:spMkLst>
            <pc:docMk/>
            <pc:sldMk cId="3979554211" sldId="270"/>
            <ac:spMk id="5" creationId="{447E010F-3195-4C67-B051-3E9E428290F3}"/>
          </ac:spMkLst>
        </pc:spChg>
        <pc:spChg chg="add del">
          <ac:chgData name="Brandon Croarkin" userId="506ecbc522b4ce09" providerId="LiveId" clId="{BFC8DFB0-B40D-4D69-A8CA-9E509F041DF2}" dt="2018-12-12T00:11:43.239" v="535"/>
          <ac:spMkLst>
            <pc:docMk/>
            <pc:sldMk cId="3979554211" sldId="270"/>
            <ac:spMk id="6" creationId="{1B5E0B3F-BD0D-487C-8D61-4F7459AE0FB5}"/>
          </ac:spMkLst>
        </pc:spChg>
        <pc:spChg chg="add del">
          <ac:chgData name="Brandon Croarkin" userId="506ecbc522b4ce09" providerId="LiveId" clId="{BFC8DFB0-B40D-4D69-A8CA-9E509F041DF2}" dt="2018-12-12T00:11:46.405" v="537"/>
          <ac:spMkLst>
            <pc:docMk/>
            <pc:sldMk cId="3979554211" sldId="270"/>
            <ac:spMk id="7" creationId="{F358EB13-EFE5-4184-80EE-17E421FBBCD3}"/>
          </ac:spMkLst>
        </pc:spChg>
        <pc:picChg chg="add mod">
          <ac:chgData name="Brandon Croarkin" userId="506ecbc522b4ce09" providerId="LiveId" clId="{BFC8DFB0-B40D-4D69-A8CA-9E509F041DF2}" dt="2018-12-12T00:12:35.796" v="552" actId="1076"/>
          <ac:picMkLst>
            <pc:docMk/>
            <pc:sldMk cId="3979554211" sldId="270"/>
            <ac:picMk id="4" creationId="{AC7F0566-8A9A-4C45-8830-9D53913C2621}"/>
          </ac:picMkLst>
        </pc:picChg>
        <pc:picChg chg="add mod">
          <ac:chgData name="Brandon Croarkin" userId="506ecbc522b4ce09" providerId="LiveId" clId="{BFC8DFB0-B40D-4D69-A8CA-9E509F041DF2}" dt="2018-12-12T00:12:40.195" v="554" actId="1076"/>
          <ac:picMkLst>
            <pc:docMk/>
            <pc:sldMk cId="3979554211" sldId="270"/>
            <ac:picMk id="8" creationId="{E030B0EE-DA85-44BE-BF9C-16F67CE634A8}"/>
          </ac:picMkLst>
        </pc:picChg>
        <pc:picChg chg="add mod">
          <ac:chgData name="Brandon Croarkin" userId="506ecbc522b4ce09" providerId="LiveId" clId="{BFC8DFB0-B40D-4D69-A8CA-9E509F041DF2}" dt="2018-12-12T00:12:30.970" v="550" actId="1076"/>
          <ac:picMkLst>
            <pc:docMk/>
            <pc:sldMk cId="3979554211" sldId="270"/>
            <ac:picMk id="9" creationId="{6CF1C52B-7E7F-47AC-A946-50C5EB0553BD}"/>
          </ac:picMkLst>
        </pc:picChg>
        <pc:cxnChg chg="add mod">
          <ac:chgData name="Brandon Croarkin" userId="506ecbc522b4ce09" providerId="LiveId" clId="{BFC8DFB0-B40D-4D69-A8CA-9E509F041DF2}" dt="2018-12-12T00:13:19.536" v="581" actId="692"/>
          <ac:cxnSpMkLst>
            <pc:docMk/>
            <pc:sldMk cId="3979554211" sldId="270"/>
            <ac:cxnSpMk id="11" creationId="{ED8DA210-7DF5-4037-A07E-2DAA9A99F85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bls/proghome.htm#employment" TargetMode="External"/><Relationship Id="rId2" Type="http://schemas.openxmlformats.org/officeDocument/2006/relationships/hyperlink" Target="https://www.kaggle.com/c/shelter-animal-outcomes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A5C6-7661-40EB-B59F-9D84872A8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542503"/>
            <a:ext cx="9184606" cy="11798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Shelter Animal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31758-BB73-46D2-B71D-2BD94ABEA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6" y="5722373"/>
            <a:ext cx="9184605" cy="5233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/>
              <a:t>IST 652 – Scripting for data analysis</a:t>
            </a:r>
          </a:p>
          <a:p>
            <a:pPr>
              <a:lnSpc>
                <a:spcPct val="90000"/>
              </a:lnSpc>
            </a:pPr>
            <a:r>
              <a:rPr lang="en-US" sz="1100"/>
              <a:t>Brandon </a:t>
            </a:r>
            <a:r>
              <a:rPr lang="en-US" sz="1100" err="1"/>
              <a:t>croarkin</a:t>
            </a:r>
            <a:endParaRPr lang="en-US" sz="1100"/>
          </a:p>
        </p:txBody>
      </p:sp>
      <p:pic>
        <p:nvPicPr>
          <p:cNvPr id="1026" name="Picture 2" descr="https://storage.googleapis.com/kaggle-competitions/kaggle/5039/logos/front_page.png">
            <a:extLst>
              <a:ext uri="{FF2B5EF4-FFF2-40B4-BE49-F238E27FC236}">
                <a16:creationId xmlns:a16="http://schemas.microsoft.com/office/drawing/2014/main" id="{715E6418-AE61-40A0-BF14-E8D4804E6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0" r="2" b="10285"/>
          <a:stretch/>
        </p:blipFill>
        <p:spPr bwMode="auto">
          <a:xfrm>
            <a:off x="635458" y="640080"/>
            <a:ext cx="9186063" cy="360273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41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C2D0D-CE18-431A-B064-478DA800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056" y="1325880"/>
            <a:ext cx="402939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Analysis:</a:t>
            </a:r>
            <a:b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Does shelter outcome differed based on neutered status?</a:t>
            </a:r>
            <a:endParaRPr lang="en-US" sz="3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6ADD0BE-CAE2-4366-9474-373D7F7022E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36913" y="1325880"/>
            <a:ext cx="6915663" cy="41883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479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C2D0D-CE18-431A-B064-478DA800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682023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Analysis:</a:t>
            </a:r>
            <a:b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Is there a relationship between adoption events and employment in Austin?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BF28E92-D5CA-4954-807F-8BF75CE0D1B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78104" y="278525"/>
            <a:ext cx="6270662" cy="4777647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537215-E215-48CB-B3CA-993F163FEC80}"/>
              </a:ext>
            </a:extLst>
          </p:cNvPr>
          <p:cNvSpPr txBox="1"/>
          <p:nvPr/>
        </p:nvSpPr>
        <p:spPr>
          <a:xfrm>
            <a:off x="578104" y="5218422"/>
            <a:ext cx="6559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Slow, steady increase in Austin employment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Cyclical nature to adoption events (includes all outcome types)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Appears to be slight increase in total adoption events over time, although there is a drop-off at end of chart</a:t>
            </a:r>
          </a:p>
        </p:txBody>
      </p:sp>
    </p:spTree>
    <p:extLst>
      <p:ext uri="{BB962C8B-B14F-4D97-AF65-F5344CB8AC3E}">
        <p14:creationId xmlns:p14="http://schemas.microsoft.com/office/powerpoint/2010/main" val="1978722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5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6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7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8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C2D0D-CE18-431A-B064-478DA800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Analysis:</a:t>
            </a:r>
            <a:br>
              <a:rPr lang="en-US" sz="3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Is there a trend in adoption events over time?</a:t>
            </a:r>
            <a:endParaRPr lang="en-US" sz="3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F453498-D8C5-4DC0-A3E4-EFBA7F7CE92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90142" y="590805"/>
            <a:ext cx="6945682" cy="4536655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FCB01C-045B-4D4C-B641-0FD9B2986089}"/>
              </a:ext>
            </a:extLst>
          </p:cNvPr>
          <p:cNvSpPr txBox="1"/>
          <p:nvPr/>
        </p:nvSpPr>
        <p:spPr>
          <a:xfrm>
            <a:off x="463826" y="5451055"/>
            <a:ext cx="6626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drop in Euthanasia that occurs around June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clear seasonal nature to adoption, with adoptions spiking in July</a:t>
            </a:r>
          </a:p>
        </p:txBody>
      </p:sp>
    </p:spTree>
    <p:extLst>
      <p:ext uri="{BB962C8B-B14F-4D97-AF65-F5344CB8AC3E}">
        <p14:creationId xmlns:p14="http://schemas.microsoft.com/office/powerpoint/2010/main" val="740876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83F2C-3193-4665-95B0-8C9D6C1A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>
                <a:solidFill>
                  <a:srgbClr val="EBEBEB"/>
                </a:solidFill>
              </a:rPr>
              <a:t>Analysis: </a:t>
            </a:r>
            <a:br>
              <a:rPr lang="en-US" sz="2900">
                <a:solidFill>
                  <a:srgbClr val="EBEBEB"/>
                </a:solidFill>
              </a:rPr>
            </a:br>
            <a:r>
              <a:rPr lang="en-US" sz="2900">
                <a:solidFill>
                  <a:srgbClr val="EBEBEB"/>
                </a:solidFill>
              </a:rPr>
              <a:t>How do outcomes differ across animal ages?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3A4FA8-0DAD-410E-8D62-9A01FE177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1" y="2548281"/>
            <a:ext cx="4903304" cy="3658689"/>
          </a:xfrm>
        </p:spPr>
        <p:txBody>
          <a:bodyPr>
            <a:normAutofit/>
          </a:bodyPr>
          <a:lstStyle/>
          <a:p>
            <a:r>
              <a:rPr lang="en-US" dirty="0"/>
              <a:t>- There is a clear difference in animal ages for those that are euthanized and returned to owner, with the mean age and spread of ages being much larger. </a:t>
            </a:r>
          </a:p>
          <a:p>
            <a:r>
              <a:rPr lang="en-US" dirty="0"/>
              <a:t>- The low mean age of animals that died indicate that these are random events that would be hard to predict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7DB662D-6E59-4ADB-BF49-6B2C4863E34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08104" y="2548282"/>
            <a:ext cx="6679096" cy="36586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02709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B544-8E63-43E8-915B-AD7C3967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Predictive Analytics:</a:t>
            </a:r>
            <a:br>
              <a:rPr lang="en-US" sz="4000" dirty="0"/>
            </a:br>
            <a:r>
              <a:rPr lang="en-US" sz="2800" dirty="0"/>
              <a:t>How accurately can an animal’s adoption status be predicted?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99DE0-8651-4559-BBB6-0FDA9DA59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2252870"/>
            <a:ext cx="10035141" cy="3995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After just focusing on ‘Adoption’ vs. ‘Euthanasia’ the ability of the random forest model to predict the outcome with </a:t>
            </a:r>
            <a:r>
              <a:rPr lang="en-US" sz="1800" b="1" dirty="0"/>
              <a:t>93% accuracy</a:t>
            </a:r>
            <a:r>
              <a:rPr lang="en-US" sz="1800" dirty="0"/>
              <a:t>!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Most important features: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B5A47-9506-438E-9760-3710DC7F39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84153" y="3285637"/>
            <a:ext cx="6067012" cy="311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09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2D0D-CE18-431A-B064-478DA800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2294-1B7D-4102-A1E6-FC08CFFA7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45635"/>
            <a:ext cx="8946541" cy="3902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86701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C1C3-F103-4B38-B6BD-A28502D6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272F6-E147-4975-8C97-6F99B2F56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600"/>
              </a:spcAft>
            </a:pPr>
            <a:r>
              <a:rPr lang="en-US" sz="2400" dirty="0"/>
              <a:t>Obtaining the data</a:t>
            </a:r>
          </a:p>
          <a:p>
            <a:pPr lvl="0">
              <a:spcAft>
                <a:spcPts val="600"/>
              </a:spcAft>
            </a:pPr>
            <a:r>
              <a:rPr lang="en-US" sz="2400" dirty="0"/>
              <a:t>Cleaning the data</a:t>
            </a:r>
          </a:p>
          <a:p>
            <a:pPr lvl="0">
              <a:spcAft>
                <a:spcPts val="600"/>
              </a:spcAft>
            </a:pPr>
            <a:r>
              <a:rPr lang="en-US" sz="2400" dirty="0"/>
              <a:t>Exploratory data analysis (EDA)</a:t>
            </a:r>
          </a:p>
          <a:p>
            <a:pPr lvl="0">
              <a:spcAft>
                <a:spcPts val="600"/>
              </a:spcAft>
            </a:pPr>
            <a:r>
              <a:rPr lang="en-US" sz="2400" dirty="0"/>
              <a:t>Feature Engineering</a:t>
            </a:r>
          </a:p>
          <a:p>
            <a:pPr lvl="0">
              <a:spcAft>
                <a:spcPts val="600"/>
              </a:spcAft>
            </a:pPr>
            <a:r>
              <a:rPr lang="en-US" sz="2400" dirty="0"/>
              <a:t>Model Building</a:t>
            </a:r>
          </a:p>
          <a:p>
            <a:pPr lvl="0">
              <a:spcAft>
                <a:spcPts val="600"/>
              </a:spcAft>
            </a:pPr>
            <a:r>
              <a:rPr lang="en-US" sz="2400" dirty="0"/>
              <a:t>Interpretation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0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5C68-544F-4669-BEDB-85ACFAEA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0B55F-AEF9-4FDC-8891-AB6AA74D9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Kaggle – </a:t>
            </a:r>
            <a:r>
              <a:rPr lang="en-US" dirty="0"/>
              <a:t>from the Austin Animal Center from October 1</a:t>
            </a:r>
            <a:r>
              <a:rPr lang="en-US" baseline="30000" dirty="0"/>
              <a:t>st</a:t>
            </a:r>
            <a:r>
              <a:rPr lang="en-US" dirty="0"/>
              <a:t>, 2013 to March, 2016</a:t>
            </a:r>
            <a:endParaRPr lang="en-US" sz="2400" dirty="0"/>
          </a:p>
          <a:p>
            <a:pPr lvl="1"/>
            <a:r>
              <a:rPr lang="en-US" dirty="0">
                <a:hlinkClick r:id="rId2"/>
              </a:rPr>
              <a:t>https://www.kaggle.com/c/shelter-animal-outcomes/data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dirty="0"/>
              <a:t>BLS – </a:t>
            </a:r>
            <a:r>
              <a:rPr lang="en-US" dirty="0"/>
              <a:t>Austin-Round Rock, TX Total Nonfarm employment, in thousands</a:t>
            </a:r>
          </a:p>
          <a:p>
            <a:pPr lvl="1"/>
            <a:r>
              <a:rPr lang="en-US" dirty="0">
                <a:hlinkClick r:id="rId3"/>
              </a:rPr>
              <a:t>https://www.bls.gov/bls/proghome.htm#employment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690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F703-564A-4B9E-B07A-71CEA5E5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5CE7D-9729-461A-B473-EE639602C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71650"/>
            <a:ext cx="8946541" cy="4476749"/>
          </a:xfrm>
        </p:spPr>
        <p:txBody>
          <a:bodyPr>
            <a:normAutofit/>
          </a:bodyPr>
          <a:lstStyle/>
          <a:p>
            <a:r>
              <a:rPr lang="en-US" dirty="0" err="1"/>
              <a:t>DateTime</a:t>
            </a:r>
            <a:endParaRPr lang="en-US" dirty="0"/>
          </a:p>
          <a:p>
            <a:r>
              <a:rPr lang="en-US" dirty="0" err="1"/>
              <a:t>OutcomeType</a:t>
            </a:r>
            <a:endParaRPr lang="en-US" dirty="0"/>
          </a:p>
          <a:p>
            <a:r>
              <a:rPr lang="en-US" dirty="0" err="1"/>
              <a:t>OutcomeSubtype</a:t>
            </a:r>
            <a:endParaRPr lang="en-US" dirty="0"/>
          </a:p>
          <a:p>
            <a:r>
              <a:rPr lang="en-US" dirty="0" err="1"/>
              <a:t>AnimalType</a:t>
            </a:r>
            <a:endParaRPr lang="en-US" dirty="0"/>
          </a:p>
          <a:p>
            <a:r>
              <a:rPr lang="en-US" dirty="0"/>
              <a:t>Breed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Neutered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Employment</a:t>
            </a:r>
          </a:p>
        </p:txBody>
      </p:sp>
    </p:spTree>
    <p:extLst>
      <p:ext uri="{BB962C8B-B14F-4D97-AF65-F5344CB8AC3E}">
        <p14:creationId xmlns:p14="http://schemas.microsoft.com/office/powerpoint/2010/main" val="3933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BFAE-0661-4B73-8A19-E1B6F93A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48101-F13C-40F7-869B-1F95047F7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917" y="1598845"/>
            <a:ext cx="4848309" cy="4195481"/>
          </a:xfrm>
        </p:spPr>
        <p:txBody>
          <a:bodyPr/>
          <a:lstStyle/>
          <a:p>
            <a:r>
              <a:rPr lang="en-US" sz="2400" dirty="0"/>
              <a:t>Removed missing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F0566-8A9A-4C45-8830-9D53913C2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7" y="2702721"/>
            <a:ext cx="2312046" cy="264574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7E010F-3195-4C67-B051-3E9E428290F3}"/>
              </a:ext>
            </a:extLst>
          </p:cNvPr>
          <p:cNvSpPr txBox="1">
            <a:spLocks/>
          </p:cNvSpPr>
          <p:nvPr/>
        </p:nvSpPr>
        <p:spPr>
          <a:xfrm>
            <a:off x="7234744" y="1166977"/>
            <a:ext cx="4848309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Converted data types for proper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30B0EE-DA85-44BE-BF9C-16F67CE63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761" y="2624837"/>
            <a:ext cx="3840322" cy="3066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F1C52B-7E7F-47AC-A946-50C5EB055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301" y="2830280"/>
            <a:ext cx="3514725" cy="24288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8DA210-7DF5-4037-A07E-2DAA9A99F856}"/>
              </a:ext>
            </a:extLst>
          </p:cNvPr>
          <p:cNvCxnSpPr>
            <a:cxnSpLocks/>
          </p:cNvCxnSpPr>
          <p:nvPr/>
        </p:nvCxnSpPr>
        <p:spPr>
          <a:xfrm>
            <a:off x="2552700" y="4025592"/>
            <a:ext cx="513371" cy="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55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425F-9445-407F-8184-233A75ED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74B2F-BEF7-4766-BE71-5F11EE32E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67246"/>
            <a:ext cx="10327668" cy="4881153"/>
          </a:xfrm>
        </p:spPr>
        <p:txBody>
          <a:bodyPr/>
          <a:lstStyle/>
          <a:p>
            <a:r>
              <a:rPr lang="en-US" sz="2400" dirty="0"/>
              <a:t>Neutered </a:t>
            </a:r>
            <a:r>
              <a:rPr lang="en-US" sz="2400" dirty="0">
                <a:sym typeface="Wingdings" panose="05000000000000000000" pitchFamily="2" charset="2"/>
              </a:rPr>
              <a:t> Neutered &amp; Gender field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Original Form = “</a:t>
            </a:r>
            <a:r>
              <a:rPr lang="en-US" sz="2000" dirty="0"/>
              <a:t>Spayed Female”, “Neutered Male”, “Intact Male”, etc.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New Form = (“Neutered”, “Female”), (“Neutered”, “Male”), (“Intact”, “Male”)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AE0EC-C7C8-4589-8DF6-C62054F6A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791" y="3304614"/>
            <a:ext cx="5682483" cy="282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2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425F-9445-407F-8184-233A75ED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74B2F-BEF7-4766-BE71-5F11EE32E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67246"/>
            <a:ext cx="10327668" cy="4881153"/>
          </a:xfrm>
        </p:spPr>
        <p:txBody>
          <a:bodyPr/>
          <a:lstStyle/>
          <a:p>
            <a:r>
              <a:rPr lang="en-US" sz="2400" dirty="0" err="1"/>
              <a:t>AgeuponOutcome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Age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Original Form = “1 year”, “3 weeks</a:t>
            </a:r>
            <a:r>
              <a:rPr lang="en-US" sz="2000" dirty="0"/>
              <a:t>”, “6 days”, etc.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New Form = 365.0, 21.0, 6.0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289B1-0234-4C9D-8969-BF00B2256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622" y="2904967"/>
            <a:ext cx="4876886" cy="33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2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8112-FBA2-41CF-9AD8-37E56ACE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Analysis: </a:t>
            </a:r>
            <a:br>
              <a:rPr lang="en-US" dirty="0"/>
            </a:br>
            <a:r>
              <a:rPr lang="en-US" sz="3200" dirty="0"/>
              <a:t>Distribution of ages for shelter animals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50453-E221-453E-92B5-71702B5811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48472" y="1853248"/>
            <a:ext cx="5666983" cy="4329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8F6BDF-7819-4112-B6FD-FB7B47FBAD7E}"/>
              </a:ext>
            </a:extLst>
          </p:cNvPr>
          <p:cNvSpPr txBox="1"/>
          <p:nvPr/>
        </p:nvSpPr>
        <p:spPr>
          <a:xfrm>
            <a:off x="646111" y="2743694"/>
            <a:ext cx="4376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Mean: </a:t>
            </a:r>
            <a:r>
              <a:rPr lang="en-US" sz="2400" dirty="0"/>
              <a:t>2.2 years old (819 days)</a:t>
            </a:r>
          </a:p>
          <a:p>
            <a:endParaRPr lang="en-US" sz="2400" dirty="0"/>
          </a:p>
          <a:p>
            <a:r>
              <a:rPr lang="en-US" sz="2400" b="1" dirty="0"/>
              <a:t>Median: </a:t>
            </a:r>
            <a:r>
              <a:rPr lang="en-US" sz="2400" dirty="0"/>
              <a:t>1 year old (365 days)</a:t>
            </a:r>
          </a:p>
        </p:txBody>
      </p:sp>
    </p:spTree>
    <p:extLst>
      <p:ext uri="{BB962C8B-B14F-4D97-AF65-F5344CB8AC3E}">
        <p14:creationId xmlns:p14="http://schemas.microsoft.com/office/powerpoint/2010/main" val="184559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2D0D-CE18-431A-B064-478DA800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09" y="452718"/>
            <a:ext cx="4464783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Analysis:</a:t>
            </a:r>
            <a:br>
              <a:rPr lang="en-US" sz="2000" dirty="0"/>
            </a:br>
            <a:r>
              <a:rPr lang="en-US" sz="2000" dirty="0"/>
              <a:t>What are the different outcome types for shelter animals and their frequency?</a:t>
            </a:r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D65A06F-4B56-402D-97AA-466CC32E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EB1784-FDF9-4C6D-84DF-46C42CC94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52E1C-EFC8-4951-9B0A-43F8FD0F66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7280" y="2454964"/>
            <a:ext cx="4860310" cy="1948069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AF9A19F0-906E-4A82-8BA2-65726EABF3D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735819" y="1391478"/>
            <a:ext cx="6109271" cy="485692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8223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</TotalTime>
  <Words>372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Times New Roman</vt:lpstr>
      <vt:lpstr>Wingdings</vt:lpstr>
      <vt:lpstr>Wingdings 3</vt:lpstr>
      <vt:lpstr>Ion</vt:lpstr>
      <vt:lpstr>Shelter Animal Outcomes</vt:lpstr>
      <vt:lpstr>Data Pipeline</vt:lpstr>
      <vt:lpstr>Data</vt:lpstr>
      <vt:lpstr>Data Fields</vt:lpstr>
      <vt:lpstr>Data Cleaning</vt:lpstr>
      <vt:lpstr>Feature Engineering</vt:lpstr>
      <vt:lpstr>Feature Engineering</vt:lpstr>
      <vt:lpstr>Analysis:  Distribution of ages for shelter animals</vt:lpstr>
      <vt:lpstr>Analysis: What are the different outcome types for shelter animals and their frequency?</vt:lpstr>
      <vt:lpstr>Analysis: Does shelter outcome differed based on neutered status?</vt:lpstr>
      <vt:lpstr>Analysis: Is there a relationship between adoption events and employment in Austin?</vt:lpstr>
      <vt:lpstr>Analysis: Is there a trend in adoption events over time?</vt:lpstr>
      <vt:lpstr>Analysis:  How do outcomes differ across animal ages?</vt:lpstr>
      <vt:lpstr>Predictive Analytics: How accurately can an animal’s adoption status be predicted?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Shelter Animal Outcomes</dc:title>
  <dc:creator>Brandon Croarkin</dc:creator>
  <cp:lastModifiedBy>Brandon Croarkin</cp:lastModifiedBy>
  <cp:revision>5</cp:revision>
  <dcterms:created xsi:type="dcterms:W3CDTF">2018-12-08T20:11:31Z</dcterms:created>
  <dcterms:modified xsi:type="dcterms:W3CDTF">2018-12-12T00:15:40Z</dcterms:modified>
</cp:coreProperties>
</file>