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5143500" type="screen16x9"/>
  <p:notesSz cx="6858000" cy="9144000"/>
  <p:embeddedFontLst>
    <p:embeddedFont>
      <p:font typeface="Comfortaa"/>
      <p:regular r:id="rId22"/>
      <p:bold r:id="rId23"/>
    </p:embeddedFont>
    <p:embeddedFont>
      <p:font typeface="Proxima Nova" panose="020B0604020202020204" charset="0"/>
      <p:regular r:id="rId24"/>
      <p:bold r:id="rId25"/>
      <p:italic r:id="rId26"/>
      <p:boldItalic r:id="rId27"/>
    </p:embeddedFont>
    <p:embeddedFont>
      <p:font typeface="Oswald Light"/>
      <p:regular r:id="rId28"/>
      <p:bold r:id="rId29"/>
    </p:embeddedFont>
    <p:embeddedFont>
      <p:font typeface="Alfa Slab One"/>
      <p:regular r:id="rId30"/>
    </p:embeddedFont>
    <p:embeddedFont>
      <p:font typeface="Robot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2316006-E946-4E07-BB0D-4F0689FEBC7C}">
  <a:tblStyle styleId="{62316006-E946-4E07-BB0D-4F0689FEBC7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Speaker: Brandon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Speaker: Brandon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Speaker: Brandon</a:t>
            </a:r>
            <a:endParaRPr/>
          </a:p>
          <a:p>
            <a:pPr marL="0" lvl="0" indent="0">
              <a:spcBef>
                <a:spcPts val="0"/>
              </a:spcBef>
              <a:spcAft>
                <a:spcPts val="0"/>
              </a:spcAft>
              <a:buNone/>
            </a:pPr>
            <a:r>
              <a:rPr lang="en"/>
              <a:t>Based on this analysis, there wasn’t too much overlap between the best and worst airports of American Airlines vs. Industry. However, this is still valuable information because we can dive into what the AA hubs at the BEST airports are doing differently than the WORST ones to find potential improvements.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Speaker: Michelle</a:t>
            </a:r>
            <a:endParaRPr/>
          </a:p>
          <a:p>
            <a:pPr marL="0" lvl="0" indent="0">
              <a:spcBef>
                <a:spcPts val="0"/>
              </a:spcBef>
              <a:spcAft>
                <a:spcPts val="0"/>
              </a:spcAft>
              <a:buNone/>
            </a:pPr>
            <a:r>
              <a:rPr lang="en"/>
              <a:t>Based on these averages, late arrivals is definitely the biggest contributor to other arrival delays -- it’s an endless circle. </a:t>
            </a:r>
            <a:endParaRPr/>
          </a:p>
          <a:p>
            <a:pPr marL="0" lvl="0" indent="0">
              <a:spcBef>
                <a:spcPts val="0"/>
              </a:spcBef>
              <a:spcAft>
                <a:spcPts val="0"/>
              </a:spcAft>
              <a:buNone/>
            </a:pPr>
            <a:r>
              <a:rPr lang="en"/>
              <a:t>So clearly, by alleviating late arrivals to begin with, we can nip our biggest issue in the bud.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t>Speaker: Brandon</a:t>
            </a:r>
            <a:endParaRPr/>
          </a:p>
          <a:p>
            <a:pPr marL="0" lvl="0" indent="0" rtl="0">
              <a:lnSpc>
                <a:spcPct val="115000"/>
              </a:lnSpc>
              <a:spcBef>
                <a:spcPts val="0"/>
              </a:spcBef>
              <a:spcAft>
                <a:spcPts val="0"/>
              </a:spcAft>
              <a:buNone/>
            </a:pPr>
            <a:r>
              <a:rPr lang="en"/>
              <a:t>American Airlines: 				Industry Average</a:t>
            </a:r>
            <a:br>
              <a:rPr lang="en"/>
            </a:br>
            <a:r>
              <a:rPr lang="en"/>
              <a:t>						1. UniqueCarrier - 42%</a:t>
            </a:r>
            <a:endParaRPr/>
          </a:p>
          <a:p>
            <a:pPr marL="457200" lvl="0" indent="-298450" rtl="0">
              <a:lnSpc>
                <a:spcPct val="115000"/>
              </a:lnSpc>
              <a:spcBef>
                <a:spcPts val="0"/>
              </a:spcBef>
              <a:spcAft>
                <a:spcPts val="0"/>
              </a:spcAft>
              <a:buSzPts val="1100"/>
              <a:buAutoNum type="arabicPeriod"/>
            </a:pPr>
            <a:r>
              <a:rPr lang="en"/>
              <a:t>DepHour - 67%			2. DepHour - 39% </a:t>
            </a:r>
            <a:endParaRPr/>
          </a:p>
          <a:p>
            <a:pPr marL="457200" lvl="0" indent="-298450" rtl="0">
              <a:lnSpc>
                <a:spcPct val="115000"/>
              </a:lnSpc>
              <a:spcBef>
                <a:spcPts val="0"/>
              </a:spcBef>
              <a:spcAft>
                <a:spcPts val="0"/>
              </a:spcAft>
              <a:buSzPts val="1100"/>
              <a:buAutoNum type="arabicPeriod"/>
            </a:pPr>
            <a:r>
              <a:rPr lang="en"/>
              <a:t>Month - 32%				3. Month - 16%</a:t>
            </a:r>
            <a:endParaRPr/>
          </a:p>
          <a:p>
            <a:pPr marL="457200" lvl="0" indent="-298450" rtl="0">
              <a:lnSpc>
                <a:spcPct val="115000"/>
              </a:lnSpc>
              <a:spcBef>
                <a:spcPts val="0"/>
              </a:spcBef>
              <a:spcAft>
                <a:spcPts val="0"/>
              </a:spcAft>
              <a:buSzPts val="1100"/>
              <a:buAutoNum type="arabicPeriod"/>
            </a:pPr>
            <a:r>
              <a:rPr lang="en"/>
              <a:t>Distance - 0.5%			4. Distance - 2%	</a:t>
            </a:r>
            <a:endParaRPr/>
          </a:p>
          <a:p>
            <a:pPr marL="457200" lvl="0" indent="-298450" rtl="0">
              <a:lnSpc>
                <a:spcPct val="115000"/>
              </a:lnSpc>
              <a:spcBef>
                <a:spcPts val="0"/>
              </a:spcBef>
              <a:spcAft>
                <a:spcPts val="0"/>
              </a:spcAft>
              <a:buSzPts val="1100"/>
              <a:buAutoNum type="arabicPeriod"/>
            </a:pPr>
            <a:r>
              <a:rPr lang="en"/>
              <a:t>Weekend - 0.006%			5. Weekend - 0.02%</a:t>
            </a:r>
            <a:endParaRPr/>
          </a:p>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Speaker: Brandon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Speaker: 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Speaker: 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t>Speaker: Michelle</a:t>
            </a:r>
            <a:endParaRPr/>
          </a:p>
          <a:p>
            <a:pPr marL="0" lvl="0" indent="0" rtl="0">
              <a:lnSpc>
                <a:spcPct val="115000"/>
              </a:lnSpc>
              <a:spcBef>
                <a:spcPts val="0"/>
              </a:spcBef>
              <a:spcAft>
                <a:spcPts val="0"/>
              </a:spcAft>
              <a:buNone/>
            </a:pPr>
            <a:r>
              <a:rPr lang="en"/>
              <a:t>Since American Airlines is a large airline with a lot of flights, we decided to compare ourselves to three like companies: United Airlines, Delta Airlines, and Southwest Airlines. By framing ourselves to like companies, we hope to understand how we relate to our main competition so we can more accurately understand where we stand. From the analysis below, we sadly see that the American Airlines is one of the worst offenders for the percent of flights delayed and is the worst of the competitors as well.</a:t>
            </a:r>
            <a:endParaRPr/>
          </a:p>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Speaker: Michelle</a:t>
            </a:r>
            <a:endParaRPr/>
          </a:p>
          <a:p>
            <a:pPr marL="0" lvl="0" indent="0">
              <a:spcBef>
                <a:spcPts val="0"/>
              </a:spcBef>
              <a:spcAft>
                <a:spcPts val="0"/>
              </a:spcAft>
              <a:buNone/>
            </a:pPr>
            <a:r>
              <a:rPr lang="en"/>
              <a:t>All in all, the average length of a delay is about 42 minutes long (red line). However, airline delays are most commonly only 10 minutes long (purple line). The median of this data set is 24 minutes (blue line). The above chart also cuts the xlim at 200 to not show some of the large outlier values. You can see the large effect of this by how spread out the mode, median, and mean lines are.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Speaker: Michelle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Speaker: 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t>Speaker: TS</a:t>
            </a:r>
            <a:endParaRPr/>
          </a:p>
          <a:p>
            <a:pPr marL="0" lvl="0" indent="0" rtl="0">
              <a:lnSpc>
                <a:spcPct val="115000"/>
              </a:lnSpc>
              <a:spcBef>
                <a:spcPts val="0"/>
              </a:spcBef>
              <a:spcAft>
                <a:spcPts val="0"/>
              </a:spcAft>
              <a:buNone/>
            </a:pPr>
            <a:r>
              <a:rPr lang="en"/>
              <a:t>BY DAY OF THE WEEK:</a:t>
            </a:r>
            <a:endParaRPr/>
          </a:p>
          <a:p>
            <a:pPr marL="457200" lvl="0" indent="-298450" rtl="0">
              <a:lnSpc>
                <a:spcPct val="115000"/>
              </a:lnSpc>
              <a:spcBef>
                <a:spcPts val="0"/>
              </a:spcBef>
              <a:spcAft>
                <a:spcPts val="0"/>
              </a:spcAft>
              <a:buSzPts val="1100"/>
              <a:buChar char="●"/>
            </a:pPr>
            <a:r>
              <a:rPr lang="en"/>
              <a:t>Predictable pattern of delays occurring on Friday, Monday, and Sunday, which are three days that make sense for getting a lot of air traffic. </a:t>
            </a:r>
            <a:endParaRPr/>
          </a:p>
          <a:p>
            <a:pPr marL="0" lvl="0" indent="0" rtl="0">
              <a:lnSpc>
                <a:spcPct val="115000"/>
              </a:lnSpc>
              <a:spcBef>
                <a:spcPts val="0"/>
              </a:spcBef>
              <a:spcAft>
                <a:spcPts val="0"/>
              </a:spcAft>
              <a:buNone/>
            </a:pPr>
            <a:r>
              <a:rPr lang="en"/>
              <a:t>BY MONTH:</a:t>
            </a:r>
            <a:endParaRPr/>
          </a:p>
          <a:p>
            <a:pPr marL="457200" lvl="0" indent="-298450" rtl="0">
              <a:lnSpc>
                <a:spcPct val="115000"/>
              </a:lnSpc>
              <a:spcBef>
                <a:spcPts val="0"/>
              </a:spcBef>
              <a:spcAft>
                <a:spcPts val="0"/>
              </a:spcAft>
              <a:buSzPts val="1100"/>
              <a:buChar char="●"/>
            </a:pPr>
            <a:r>
              <a:rPr lang="en"/>
              <a:t>December is the month with the most delays, which was anticipated due to weather and holidays.</a:t>
            </a:r>
            <a:endParaRPr/>
          </a:p>
          <a:p>
            <a:pPr marL="457200" lvl="0" indent="-298450" rtl="0">
              <a:lnSpc>
                <a:spcPct val="115000"/>
              </a:lnSpc>
              <a:spcBef>
                <a:spcPts val="0"/>
              </a:spcBef>
              <a:spcAft>
                <a:spcPts val="0"/>
              </a:spcAft>
              <a:buSzPts val="1100"/>
              <a:buChar char="●"/>
            </a:pPr>
            <a:r>
              <a:rPr lang="en"/>
              <a:t>March and June were the next highest. </a:t>
            </a:r>
            <a:endParaRPr/>
          </a:p>
          <a:p>
            <a:pPr marL="457200" lvl="0" indent="-298450" rtl="0">
              <a:lnSpc>
                <a:spcPct val="115000"/>
              </a:lnSpc>
              <a:spcBef>
                <a:spcPts val="0"/>
              </a:spcBef>
              <a:spcAft>
                <a:spcPts val="0"/>
              </a:spcAft>
              <a:buSzPts val="1100"/>
              <a:buChar char="●"/>
            </a:pPr>
            <a:r>
              <a:rPr lang="en"/>
              <a:t>Trend shows that most of the delays occur during periods that are likely correlated with more overall flights</a:t>
            </a:r>
            <a:endParaRPr/>
          </a:p>
          <a:p>
            <a:pPr marL="457200" lvl="0" indent="-298450" rtl="0">
              <a:lnSpc>
                <a:spcPct val="115000"/>
              </a:lnSpc>
              <a:spcBef>
                <a:spcPts val="0"/>
              </a:spcBef>
              <a:spcAft>
                <a:spcPts val="0"/>
              </a:spcAft>
              <a:buSzPts val="1100"/>
              <a:buChar char="●"/>
            </a:pPr>
            <a:r>
              <a:rPr lang="en"/>
              <a:t>Each of these months is a month with a lot of holiday/vacation travel.</a:t>
            </a:r>
            <a:endParaRPr/>
          </a:p>
          <a:p>
            <a:pPr marL="0" lvl="0" indent="0" rtl="0">
              <a:lnSpc>
                <a:spcPct val="115000"/>
              </a:lnSpc>
              <a:spcBef>
                <a:spcPts val="0"/>
              </a:spcBef>
              <a:spcAft>
                <a:spcPts val="0"/>
              </a:spcAft>
              <a:buNone/>
            </a:pPr>
            <a:endParaRPr/>
          </a:p>
          <a:p>
            <a:pPr marL="0" lvl="0" indent="0" rtl="0">
              <a:lnSpc>
                <a:spcPct val="115000"/>
              </a:lnSpc>
              <a:spcBef>
                <a:spcPts val="0"/>
              </a:spcBef>
              <a:spcAft>
                <a:spcPts val="0"/>
              </a:spcAft>
              <a:buNone/>
            </a:pPr>
            <a:r>
              <a:rPr lang="en"/>
              <a:t>BY DAY OF THE MONTH:</a:t>
            </a:r>
            <a:endParaRPr/>
          </a:p>
          <a:p>
            <a:pPr marL="457200" lvl="0" indent="-298450" rtl="0">
              <a:lnSpc>
                <a:spcPct val="115000"/>
              </a:lnSpc>
              <a:spcBef>
                <a:spcPts val="0"/>
              </a:spcBef>
              <a:spcAft>
                <a:spcPts val="0"/>
              </a:spcAft>
              <a:buSzPts val="1100"/>
              <a:buChar char="●"/>
            </a:pPr>
            <a:r>
              <a:rPr lang="en"/>
              <a:t>Drop in the 31st because not all months have a 31st</a:t>
            </a:r>
            <a:endParaRPr/>
          </a:p>
          <a:p>
            <a:pPr marL="457200" lvl="0" indent="-298450" rtl="0">
              <a:lnSpc>
                <a:spcPct val="115000"/>
              </a:lnSpc>
              <a:spcBef>
                <a:spcPts val="0"/>
              </a:spcBef>
              <a:spcAft>
                <a:spcPts val="0"/>
              </a:spcAft>
              <a:buSzPts val="1100"/>
              <a:buChar char="●"/>
            </a:pPr>
            <a:r>
              <a:rPr lang="en"/>
              <a:t>21st and 22nd have the most delays --</a:t>
            </a:r>
            <a:endParaRPr/>
          </a:p>
          <a:p>
            <a:pPr marL="457200" lvl="0" indent="-298450" rtl="0">
              <a:lnSpc>
                <a:spcPct val="115000"/>
              </a:lnSpc>
              <a:spcBef>
                <a:spcPts val="0"/>
              </a:spcBef>
              <a:spcAft>
                <a:spcPts val="0"/>
              </a:spcAft>
              <a:buSzPts val="1100"/>
              <a:buChar char="●"/>
            </a:pPr>
            <a:r>
              <a:rPr lang="en"/>
              <a:t>But there is not an obvious trend or pattern based on this breakdown of data</a:t>
            </a:r>
            <a:endParaRPr/>
          </a:p>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cxnSp>
        <p:nvCxnSpPr>
          <p:cNvPr id="55" name="Shape 55"/>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56" name="Shape 56"/>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57" name="Shape 57"/>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400"/>
              <a:buFont typeface="Oswald Light"/>
              <a:buNone/>
              <a:defRPr sz="2400">
                <a:latin typeface="Oswald Light"/>
                <a:ea typeface="Oswald Light"/>
                <a:cs typeface="Oswald Light"/>
                <a:sym typeface="Oswald Light"/>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58" name="Shape 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4" name="Shape 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5" name="Shape 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 name="Shape 6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Shape 6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0" name="Shape 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Shape 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Shape 76"/>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7" name="Shape 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0B5394"/>
        </a:solidFill>
        <a:effectLst/>
      </p:bgPr>
    </p:bg>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80" name="Shape 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rgbClr val="0B5394"/>
        </a:solidFill>
        <a:effectLst/>
      </p:bgPr>
    </p:bg>
    <p:spTree>
      <p:nvGrpSpPr>
        <p:cNvPr id="1" name="Shape 81"/>
        <p:cNvGrpSpPr/>
        <p:nvPr/>
      </p:nvGrpSpPr>
      <p:grpSpPr>
        <a:xfrm>
          <a:off x="0" y="0"/>
          <a:ext cx="0" cy="0"/>
          <a:chOff x="0" y="0"/>
          <a:chExt cx="0" cy="0"/>
        </a:xfrm>
      </p:grpSpPr>
      <p:sp>
        <p:nvSpPr>
          <p:cNvPr id="82" name="Shape 82"/>
          <p:cNvSpPr/>
          <p:nvPr/>
        </p:nvSpPr>
        <p:spPr>
          <a:xfrm>
            <a:off x="4572000" y="100"/>
            <a:ext cx="4572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lstStyle>
            <a:lvl1pPr lvl="0" algn="ctr" rtl="0">
              <a:spcBef>
                <a:spcPts val="0"/>
              </a:spcBef>
              <a:spcAft>
                <a:spcPts val="0"/>
              </a:spcAft>
              <a:buClr>
                <a:srgbClr val="F3F3F3"/>
              </a:buClr>
              <a:buSzPts val="3800"/>
              <a:buNone/>
              <a:defRPr sz="3800">
                <a:solidFill>
                  <a:srgbClr val="F3F3F3"/>
                </a:solidFill>
              </a:defRPr>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4" name="Shape 84"/>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rgbClr val="F3F3F3"/>
              </a:buClr>
              <a:buSzPts val="1800"/>
              <a:buNone/>
              <a:defRPr>
                <a:solidFill>
                  <a:srgbClr val="F3F3F3"/>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5" name="Shape 8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rgbClr val="0B5394"/>
              </a:buClr>
              <a:buSzPts val="1800"/>
              <a:buChar char="●"/>
              <a:defRPr>
                <a:solidFill>
                  <a:srgbClr val="0B5394"/>
                </a:solidFill>
              </a:defRPr>
            </a:lvl1pPr>
            <a:lvl2pPr marL="914400" lvl="1" indent="-317500" rtl="0">
              <a:spcBef>
                <a:spcPts val="1600"/>
              </a:spcBef>
              <a:spcAft>
                <a:spcPts val="0"/>
              </a:spcAft>
              <a:buClr>
                <a:srgbClr val="0B5394"/>
              </a:buClr>
              <a:buSzPts val="1400"/>
              <a:buChar char="○"/>
              <a:defRPr>
                <a:solidFill>
                  <a:srgbClr val="0B5394"/>
                </a:solidFill>
              </a:defRPr>
            </a:lvl2pPr>
            <a:lvl3pPr marL="1371600" lvl="2" indent="-317500" rtl="0">
              <a:spcBef>
                <a:spcPts val="1600"/>
              </a:spcBef>
              <a:spcAft>
                <a:spcPts val="0"/>
              </a:spcAft>
              <a:buClr>
                <a:srgbClr val="0B5394"/>
              </a:buClr>
              <a:buSzPts val="1400"/>
              <a:buChar char="■"/>
              <a:defRPr>
                <a:solidFill>
                  <a:srgbClr val="0B5394"/>
                </a:solidFill>
              </a:defRPr>
            </a:lvl3pPr>
            <a:lvl4pPr marL="1828800" lvl="3" indent="-317500" rtl="0">
              <a:spcBef>
                <a:spcPts val="1600"/>
              </a:spcBef>
              <a:spcAft>
                <a:spcPts val="0"/>
              </a:spcAft>
              <a:buClr>
                <a:srgbClr val="0B5394"/>
              </a:buClr>
              <a:buSzPts val="1400"/>
              <a:buChar char="●"/>
              <a:defRPr>
                <a:solidFill>
                  <a:srgbClr val="0B5394"/>
                </a:solidFill>
              </a:defRPr>
            </a:lvl4pPr>
            <a:lvl5pPr marL="2286000" lvl="4" indent="-317500" rtl="0">
              <a:spcBef>
                <a:spcPts val="1600"/>
              </a:spcBef>
              <a:spcAft>
                <a:spcPts val="0"/>
              </a:spcAft>
              <a:buClr>
                <a:srgbClr val="0B5394"/>
              </a:buClr>
              <a:buSzPts val="1400"/>
              <a:buChar char="○"/>
              <a:defRPr>
                <a:solidFill>
                  <a:srgbClr val="0B5394"/>
                </a:solidFill>
              </a:defRPr>
            </a:lvl5pPr>
            <a:lvl6pPr marL="2743200" lvl="5" indent="-317500" rtl="0">
              <a:spcBef>
                <a:spcPts val="1600"/>
              </a:spcBef>
              <a:spcAft>
                <a:spcPts val="0"/>
              </a:spcAft>
              <a:buClr>
                <a:srgbClr val="0B5394"/>
              </a:buClr>
              <a:buSzPts val="1400"/>
              <a:buChar char="■"/>
              <a:defRPr>
                <a:solidFill>
                  <a:srgbClr val="0B5394"/>
                </a:solidFill>
              </a:defRPr>
            </a:lvl6pPr>
            <a:lvl7pPr marL="3200400" lvl="6" indent="-317500" rtl="0">
              <a:spcBef>
                <a:spcPts val="1600"/>
              </a:spcBef>
              <a:spcAft>
                <a:spcPts val="0"/>
              </a:spcAft>
              <a:buClr>
                <a:srgbClr val="0B5394"/>
              </a:buClr>
              <a:buSzPts val="1400"/>
              <a:buChar char="●"/>
              <a:defRPr>
                <a:solidFill>
                  <a:srgbClr val="0B5394"/>
                </a:solidFill>
              </a:defRPr>
            </a:lvl7pPr>
            <a:lvl8pPr marL="3657600" lvl="7" indent="-317500" rtl="0">
              <a:spcBef>
                <a:spcPts val="1600"/>
              </a:spcBef>
              <a:spcAft>
                <a:spcPts val="0"/>
              </a:spcAft>
              <a:buClr>
                <a:srgbClr val="0B5394"/>
              </a:buClr>
              <a:buSzPts val="1400"/>
              <a:buChar char="○"/>
              <a:defRPr>
                <a:solidFill>
                  <a:srgbClr val="0B5394"/>
                </a:solidFill>
              </a:defRPr>
            </a:lvl8pPr>
            <a:lvl9pPr marL="4114800" lvl="8" indent="-317500" rtl="0">
              <a:spcBef>
                <a:spcPts val="1600"/>
              </a:spcBef>
              <a:spcAft>
                <a:spcPts val="1600"/>
              </a:spcAft>
              <a:buClr>
                <a:srgbClr val="0B5394"/>
              </a:buClr>
              <a:buSzPts val="1400"/>
              <a:buChar char="■"/>
              <a:defRPr>
                <a:solidFill>
                  <a:srgbClr val="0B5394"/>
                </a:solidFill>
              </a:defRPr>
            </a:lvl9pPr>
          </a:lstStyle>
          <a:p>
            <a:endParaRPr/>
          </a:p>
        </p:txBody>
      </p:sp>
      <p:sp>
        <p:nvSpPr>
          <p:cNvPr id="86" name="Shape 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Clr>
                <a:srgbClr val="0B5394"/>
              </a:buClr>
              <a:buSzPts val="1800"/>
              <a:buFont typeface="Comfortaa"/>
              <a:buNone/>
              <a:defRPr>
                <a:solidFill>
                  <a:srgbClr val="0B5394"/>
                </a:solidFill>
                <a:latin typeface="Comfortaa"/>
                <a:ea typeface="Comfortaa"/>
                <a:cs typeface="Comfortaa"/>
                <a:sym typeface="Comfortaa"/>
              </a:defRPr>
            </a:lvl1pPr>
          </a:lstStyle>
          <a:p>
            <a:endParaRPr/>
          </a:p>
        </p:txBody>
      </p:sp>
      <p:sp>
        <p:nvSpPr>
          <p:cNvPr id="89" name="Shape 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0"/>
        <p:cNvGrpSpPr/>
        <p:nvPr/>
      </p:nvGrpSpPr>
      <p:grpSpPr>
        <a:xfrm>
          <a:off x="0" y="0"/>
          <a:ext cx="0" cy="0"/>
          <a:chOff x="0" y="0"/>
          <a:chExt cx="0" cy="0"/>
        </a:xfrm>
      </p:grpSpPr>
      <p:sp>
        <p:nvSpPr>
          <p:cNvPr id="91" name="Shape 9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lstStyle>
            <a:lvl1pPr lvl="0" algn="ctr" rtl="0">
              <a:spcBef>
                <a:spcPts val="0"/>
              </a:spcBef>
              <a:spcAft>
                <a:spcPts val="0"/>
              </a:spcAft>
              <a:buClr>
                <a:schemeClr val="dk1"/>
              </a:buClr>
              <a:buSzPts val="11000"/>
              <a:buNone/>
              <a:defRPr sz="11000">
                <a:solidFill>
                  <a:schemeClr val="dk1"/>
                </a:solidFill>
              </a:defRPr>
            </a:lvl1pPr>
            <a:lvl2pPr lvl="1" algn="ctr" rtl="0">
              <a:spcBef>
                <a:spcPts val="0"/>
              </a:spcBef>
              <a:spcAft>
                <a:spcPts val="0"/>
              </a:spcAft>
              <a:buClr>
                <a:schemeClr val="dk1"/>
              </a:buClr>
              <a:buSzPts val="11000"/>
              <a:buNone/>
              <a:defRPr sz="11000">
                <a:solidFill>
                  <a:schemeClr val="dk1"/>
                </a:solidFill>
              </a:defRPr>
            </a:lvl2pPr>
            <a:lvl3pPr lvl="2" algn="ctr" rtl="0">
              <a:spcBef>
                <a:spcPts val="0"/>
              </a:spcBef>
              <a:spcAft>
                <a:spcPts val="0"/>
              </a:spcAft>
              <a:buClr>
                <a:schemeClr val="dk1"/>
              </a:buClr>
              <a:buSzPts val="11000"/>
              <a:buNone/>
              <a:defRPr sz="11000">
                <a:solidFill>
                  <a:schemeClr val="dk1"/>
                </a:solidFill>
              </a:defRPr>
            </a:lvl3pPr>
            <a:lvl4pPr lvl="3" algn="ctr" rtl="0">
              <a:spcBef>
                <a:spcPts val="0"/>
              </a:spcBef>
              <a:spcAft>
                <a:spcPts val="0"/>
              </a:spcAft>
              <a:buClr>
                <a:schemeClr val="dk1"/>
              </a:buClr>
              <a:buSzPts val="11000"/>
              <a:buNone/>
              <a:defRPr sz="11000">
                <a:solidFill>
                  <a:schemeClr val="dk1"/>
                </a:solidFill>
              </a:defRPr>
            </a:lvl4pPr>
            <a:lvl5pPr lvl="4" algn="ctr" rtl="0">
              <a:spcBef>
                <a:spcPts val="0"/>
              </a:spcBef>
              <a:spcAft>
                <a:spcPts val="0"/>
              </a:spcAft>
              <a:buClr>
                <a:schemeClr val="dk1"/>
              </a:buClr>
              <a:buSzPts val="11000"/>
              <a:buNone/>
              <a:defRPr sz="11000">
                <a:solidFill>
                  <a:schemeClr val="dk1"/>
                </a:solidFill>
              </a:defRPr>
            </a:lvl5pPr>
            <a:lvl6pPr lvl="5" algn="ctr" rtl="0">
              <a:spcBef>
                <a:spcPts val="0"/>
              </a:spcBef>
              <a:spcAft>
                <a:spcPts val="0"/>
              </a:spcAft>
              <a:buClr>
                <a:schemeClr val="dk1"/>
              </a:buClr>
              <a:buSzPts val="11000"/>
              <a:buNone/>
              <a:defRPr sz="11000">
                <a:solidFill>
                  <a:schemeClr val="dk1"/>
                </a:solidFill>
              </a:defRPr>
            </a:lvl6pPr>
            <a:lvl7pPr lvl="6" algn="ctr" rtl="0">
              <a:spcBef>
                <a:spcPts val="0"/>
              </a:spcBef>
              <a:spcAft>
                <a:spcPts val="0"/>
              </a:spcAft>
              <a:buClr>
                <a:schemeClr val="dk1"/>
              </a:buClr>
              <a:buSzPts val="11000"/>
              <a:buNone/>
              <a:defRPr sz="11000">
                <a:solidFill>
                  <a:schemeClr val="dk1"/>
                </a:solidFill>
              </a:defRPr>
            </a:lvl7pPr>
            <a:lvl8pPr lvl="7" algn="ctr" rtl="0">
              <a:spcBef>
                <a:spcPts val="0"/>
              </a:spcBef>
              <a:spcAft>
                <a:spcPts val="0"/>
              </a:spcAft>
              <a:buClr>
                <a:schemeClr val="dk1"/>
              </a:buClr>
              <a:buSzPts val="11000"/>
              <a:buNone/>
              <a:defRPr sz="11000">
                <a:solidFill>
                  <a:schemeClr val="dk1"/>
                </a:solidFill>
              </a:defRPr>
            </a:lvl8pPr>
            <a:lvl9pPr lvl="8" algn="ctr" rtl="0">
              <a:spcBef>
                <a:spcPts val="0"/>
              </a:spcBef>
              <a:spcAft>
                <a:spcPts val="0"/>
              </a:spcAft>
              <a:buClr>
                <a:schemeClr val="dk1"/>
              </a:buClr>
              <a:buSzPts val="11000"/>
              <a:buNone/>
              <a:defRPr sz="11000">
                <a:solidFill>
                  <a:schemeClr val="dk1"/>
                </a:solidFill>
              </a:defRPr>
            </a:lvl9pPr>
          </a:lstStyle>
          <a:p>
            <a:r>
              <a:t>xx%</a:t>
            </a:r>
          </a:p>
        </p:txBody>
      </p:sp>
      <p:sp>
        <p:nvSpPr>
          <p:cNvPr id="92" name="Shape 92"/>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3" name="Shape 9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Shape 9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rgbClr val="0B5394"/>
              </a:buClr>
              <a:buSzPts val="3000"/>
              <a:buFont typeface="Comfortaa"/>
              <a:buNone/>
              <a:defRPr sz="3000" b="1">
                <a:solidFill>
                  <a:srgbClr val="0B5394"/>
                </a:solidFill>
                <a:latin typeface="Comfortaa"/>
                <a:ea typeface="Comfortaa"/>
                <a:cs typeface="Comfortaa"/>
                <a:sym typeface="Comfortaa"/>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52" name="Shape 5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53" name="Shape 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Proxima Nova"/>
                <a:ea typeface="Proxima Nova"/>
                <a:cs typeface="Proxima Nova"/>
                <a:sym typeface="Proxima Nova"/>
              </a:defRPr>
            </a:lvl1pPr>
            <a:lvl2pPr lvl="1" algn="r" rtl="0">
              <a:buNone/>
              <a:defRPr sz="1000">
                <a:solidFill>
                  <a:schemeClr val="dk2"/>
                </a:solidFill>
                <a:latin typeface="Proxima Nova"/>
                <a:ea typeface="Proxima Nova"/>
                <a:cs typeface="Proxima Nova"/>
                <a:sym typeface="Proxima Nova"/>
              </a:defRPr>
            </a:lvl2pPr>
            <a:lvl3pPr lvl="2" algn="r" rtl="0">
              <a:buNone/>
              <a:defRPr sz="1000">
                <a:solidFill>
                  <a:schemeClr val="dk2"/>
                </a:solidFill>
                <a:latin typeface="Proxima Nova"/>
                <a:ea typeface="Proxima Nova"/>
                <a:cs typeface="Proxima Nova"/>
                <a:sym typeface="Proxima Nova"/>
              </a:defRPr>
            </a:lvl3pPr>
            <a:lvl4pPr lvl="3" algn="r" rtl="0">
              <a:buNone/>
              <a:defRPr sz="1000">
                <a:solidFill>
                  <a:schemeClr val="dk2"/>
                </a:solidFill>
                <a:latin typeface="Proxima Nova"/>
                <a:ea typeface="Proxima Nova"/>
                <a:cs typeface="Proxima Nova"/>
                <a:sym typeface="Proxima Nova"/>
              </a:defRPr>
            </a:lvl4pPr>
            <a:lvl5pPr lvl="4" algn="r" rtl="0">
              <a:buNone/>
              <a:defRPr sz="1000">
                <a:solidFill>
                  <a:schemeClr val="dk2"/>
                </a:solidFill>
                <a:latin typeface="Proxima Nova"/>
                <a:ea typeface="Proxima Nova"/>
                <a:cs typeface="Proxima Nova"/>
                <a:sym typeface="Proxima Nova"/>
              </a:defRPr>
            </a:lvl5pPr>
            <a:lvl6pPr lvl="5" algn="r" rtl="0">
              <a:buNone/>
              <a:defRPr sz="1000">
                <a:solidFill>
                  <a:schemeClr val="dk2"/>
                </a:solidFill>
                <a:latin typeface="Proxima Nova"/>
                <a:ea typeface="Proxima Nova"/>
                <a:cs typeface="Proxima Nova"/>
                <a:sym typeface="Proxima Nova"/>
              </a:defRPr>
            </a:lvl6pPr>
            <a:lvl7pPr lvl="6" algn="r" rtl="0">
              <a:buNone/>
              <a:defRPr sz="1000">
                <a:solidFill>
                  <a:schemeClr val="dk2"/>
                </a:solidFill>
                <a:latin typeface="Proxima Nova"/>
                <a:ea typeface="Proxima Nova"/>
                <a:cs typeface="Proxima Nova"/>
                <a:sym typeface="Proxima Nova"/>
              </a:defRPr>
            </a:lvl7pPr>
            <a:lvl8pPr lvl="7" algn="r" rtl="0">
              <a:buNone/>
              <a:defRPr sz="1000">
                <a:solidFill>
                  <a:schemeClr val="dk2"/>
                </a:solidFill>
                <a:latin typeface="Proxima Nova"/>
                <a:ea typeface="Proxima Nova"/>
                <a:cs typeface="Proxima Nova"/>
                <a:sym typeface="Proxima Nova"/>
              </a:defRPr>
            </a:lvl8pPr>
            <a:lvl9pPr lvl="8" algn="r" rtl="0">
              <a:buNone/>
              <a:defRPr sz="1000">
                <a:solidFill>
                  <a:schemeClr val="dk2"/>
                </a:solidFill>
                <a:latin typeface="Proxima Nova"/>
                <a:ea typeface="Proxima Nova"/>
                <a:cs typeface="Proxima Nova"/>
                <a:sym typeface="Proxima Nova"/>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Shape 100"/>
          <p:cNvPicPr preferRelativeResize="0"/>
          <p:nvPr/>
        </p:nvPicPr>
        <p:blipFill>
          <a:blip r:embed="rId3">
            <a:alphaModFix/>
          </a:blip>
          <a:stretch>
            <a:fillRect/>
          </a:stretch>
        </p:blipFill>
        <p:spPr>
          <a:xfrm>
            <a:off x="0" y="0"/>
            <a:ext cx="9143999" cy="5143500"/>
          </a:xfrm>
          <a:prstGeom prst="rect">
            <a:avLst/>
          </a:prstGeom>
          <a:noFill/>
          <a:ln>
            <a:noFill/>
          </a:ln>
        </p:spPr>
      </p:pic>
      <p:sp>
        <p:nvSpPr>
          <p:cNvPr id="101" name="Shape 101"/>
          <p:cNvSpPr txBox="1">
            <a:spLocks noGrp="1"/>
          </p:cNvSpPr>
          <p:nvPr>
            <p:ph type="ctrTitle"/>
          </p:nvPr>
        </p:nvSpPr>
        <p:spPr>
          <a:xfrm>
            <a:off x="311700" y="329275"/>
            <a:ext cx="8520600" cy="1014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600">
                <a:solidFill>
                  <a:srgbClr val="F3F3F3"/>
                </a:solidFill>
                <a:latin typeface="Comfortaa"/>
                <a:ea typeface="Comfortaa"/>
                <a:cs typeface="Comfortaa"/>
                <a:sym typeface="Comfortaa"/>
              </a:rPr>
              <a:t>2008 Arrival Delay Analysis</a:t>
            </a:r>
            <a:endParaRPr sz="3600">
              <a:solidFill>
                <a:srgbClr val="F3F3F3"/>
              </a:solidFill>
              <a:latin typeface="Comfortaa"/>
              <a:ea typeface="Comfortaa"/>
              <a:cs typeface="Comfortaa"/>
              <a:sym typeface="Comfortaa"/>
            </a:endParaRPr>
          </a:p>
        </p:txBody>
      </p:sp>
      <p:sp>
        <p:nvSpPr>
          <p:cNvPr id="102" name="Shape 102"/>
          <p:cNvSpPr txBox="1">
            <a:spLocks noGrp="1"/>
          </p:cNvSpPr>
          <p:nvPr>
            <p:ph type="subTitle" idx="1"/>
          </p:nvPr>
        </p:nvSpPr>
        <p:spPr>
          <a:xfrm>
            <a:off x="311700" y="1343573"/>
            <a:ext cx="8520600" cy="73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B5394"/>
                </a:solidFill>
                <a:latin typeface="Oswald Light"/>
                <a:ea typeface="Oswald Light"/>
                <a:cs typeface="Oswald Light"/>
                <a:sym typeface="Oswald Light"/>
              </a:rPr>
              <a:t>American Airlines vs. Everyone Else</a:t>
            </a:r>
            <a:endParaRPr>
              <a:solidFill>
                <a:srgbClr val="0B5394"/>
              </a:solidFill>
              <a:latin typeface="Oswald Light"/>
              <a:ea typeface="Oswald Light"/>
              <a:cs typeface="Oswald Light"/>
              <a:sym typeface="Oswald Light"/>
            </a:endParaRPr>
          </a:p>
          <a:p>
            <a:pPr marL="0" lvl="0" indent="0">
              <a:spcBef>
                <a:spcPts val="0"/>
              </a:spcBef>
              <a:spcAft>
                <a:spcPts val="0"/>
              </a:spcAft>
              <a:buNone/>
            </a:pPr>
            <a:endParaRPr/>
          </a:p>
          <a:p>
            <a:pPr marL="0" lvl="0" indent="0">
              <a:spcBef>
                <a:spcPts val="0"/>
              </a:spcBef>
              <a:spcAft>
                <a:spcPts val="0"/>
              </a:spcAft>
              <a:buNone/>
            </a:pPr>
            <a:endParaRPr/>
          </a:p>
          <a:p>
            <a:pPr marL="0" lvl="0" indent="0" algn="l">
              <a:spcBef>
                <a:spcPts val="0"/>
              </a:spcBef>
              <a:spcAft>
                <a:spcPts val="0"/>
              </a:spcAft>
              <a:buNone/>
            </a:pPr>
            <a:endParaRPr/>
          </a:p>
          <a:p>
            <a:pPr marL="0" lvl="0" indent="0" rtl="0">
              <a:spcBef>
                <a:spcPts val="0"/>
              </a:spcBef>
              <a:spcAft>
                <a:spcPts val="0"/>
              </a:spcAft>
              <a:buNone/>
            </a:pPr>
            <a:endParaRPr/>
          </a:p>
        </p:txBody>
      </p:sp>
      <p:sp>
        <p:nvSpPr>
          <p:cNvPr id="103" name="Shape 103"/>
          <p:cNvSpPr txBox="1"/>
          <p:nvPr/>
        </p:nvSpPr>
        <p:spPr>
          <a:xfrm>
            <a:off x="1122750" y="4176700"/>
            <a:ext cx="6898500" cy="92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3F3F3"/>
                </a:solidFill>
              </a:rPr>
              <a:t>Brandon Croarkin, Michelle Mak, TS Yeap</a:t>
            </a:r>
            <a:br>
              <a:rPr lang="en">
                <a:solidFill>
                  <a:srgbClr val="F3F3F3"/>
                </a:solidFill>
              </a:rPr>
            </a:br>
            <a:r>
              <a:rPr lang="en">
                <a:solidFill>
                  <a:srgbClr val="F3F3F3"/>
                </a:solidFill>
              </a:rPr>
              <a:t>IST 687 - Applied Data Science</a:t>
            </a:r>
            <a:br>
              <a:rPr lang="en">
                <a:solidFill>
                  <a:srgbClr val="F3F3F3"/>
                </a:solidFill>
              </a:rPr>
            </a:br>
            <a:r>
              <a:rPr lang="en">
                <a:solidFill>
                  <a:srgbClr val="F3F3F3"/>
                </a:solidFill>
              </a:rPr>
              <a:t>June 27, 2018</a:t>
            </a:r>
            <a:endParaRPr>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311700" y="4346125"/>
            <a:ext cx="5998800" cy="598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Arrival delays map by origin airport</a:t>
            </a:r>
            <a:endParaRPr/>
          </a:p>
        </p:txBody>
      </p:sp>
      <p:pic>
        <p:nvPicPr>
          <p:cNvPr id="164" name="Shape 164"/>
          <p:cNvPicPr preferRelativeResize="0"/>
          <p:nvPr/>
        </p:nvPicPr>
        <p:blipFill>
          <a:blip r:embed="rId3">
            <a:alphaModFix/>
          </a:blip>
          <a:stretch>
            <a:fillRect/>
          </a:stretch>
        </p:blipFill>
        <p:spPr>
          <a:xfrm>
            <a:off x="1814175" y="797363"/>
            <a:ext cx="5752426" cy="3548775"/>
          </a:xfrm>
          <a:prstGeom prst="rect">
            <a:avLst/>
          </a:prstGeom>
          <a:noFill/>
          <a:ln>
            <a:noFill/>
          </a:ln>
        </p:spPr>
      </p:pic>
      <p:sp>
        <p:nvSpPr>
          <p:cNvPr id="165" name="Shape 165"/>
          <p:cNvSpPr txBox="1">
            <a:spLocks noGrp="1"/>
          </p:cNvSpPr>
          <p:nvPr>
            <p:ph type="title" idx="4294967295"/>
          </p:nvPr>
        </p:nvSpPr>
        <p:spPr>
          <a:xfrm>
            <a:off x="311700" y="275025"/>
            <a:ext cx="8369700" cy="75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a:t>[ which airport experiences the most delays?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9"/>
        <p:cNvGrpSpPr/>
        <p:nvPr/>
      </p:nvGrpSpPr>
      <p:grpSpPr>
        <a:xfrm>
          <a:off x="0" y="0"/>
          <a:ext cx="0" cy="0"/>
          <a:chOff x="0" y="0"/>
          <a:chExt cx="0" cy="0"/>
        </a:xfrm>
      </p:grpSpPr>
      <p:sp>
        <p:nvSpPr>
          <p:cNvPr id="170" name="Shape 170"/>
          <p:cNvSpPr/>
          <p:nvPr/>
        </p:nvSpPr>
        <p:spPr>
          <a:xfrm>
            <a:off x="4578600" y="-17850"/>
            <a:ext cx="4565400" cy="5143500"/>
          </a:xfrm>
          <a:prstGeom prst="rect">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B5394"/>
                </a:solidFill>
              </a:rPr>
              <a:t>Industry Average</a:t>
            </a:r>
            <a:endParaRPr>
              <a:solidFill>
                <a:srgbClr val="0B5394"/>
              </a:solidFill>
            </a:endParaRPr>
          </a:p>
        </p:txBody>
      </p:sp>
      <p:sp>
        <p:nvSpPr>
          <p:cNvPr id="172" name="Shape 172"/>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0B5394"/>
                </a:solidFill>
              </a:rPr>
              <a:t>Top 5 Worst &amp; Best Airports</a:t>
            </a:r>
            <a:endParaRPr>
              <a:solidFill>
                <a:srgbClr val="0B5394"/>
              </a:solidFill>
            </a:endParaRPr>
          </a:p>
        </p:txBody>
      </p:sp>
      <p:sp>
        <p:nvSpPr>
          <p:cNvPr id="173" name="Shape 17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solidFill>
                  <a:srgbClr val="F3F3F3"/>
                </a:solidFill>
              </a:rPr>
              <a:t>Worst Airports:</a:t>
            </a:r>
            <a:endParaRPr>
              <a:solidFill>
                <a:srgbClr val="F3F3F3"/>
              </a:solidFill>
            </a:endParaRPr>
          </a:p>
          <a:p>
            <a:pPr marL="457200" lvl="0" indent="-342900" rtl="0">
              <a:spcBef>
                <a:spcPts val="1600"/>
              </a:spcBef>
              <a:spcAft>
                <a:spcPts val="0"/>
              </a:spcAft>
              <a:buClr>
                <a:srgbClr val="F3F3F3"/>
              </a:buClr>
              <a:buSzPts val="1800"/>
              <a:buAutoNum type="arabicPeriod"/>
            </a:pPr>
            <a:r>
              <a:rPr lang="en">
                <a:solidFill>
                  <a:srgbClr val="F3F3F3"/>
                </a:solidFill>
              </a:rPr>
              <a:t>CMX (Hancock, MI)</a:t>
            </a:r>
            <a:endParaRPr>
              <a:solidFill>
                <a:srgbClr val="F3F3F3"/>
              </a:solidFill>
            </a:endParaRPr>
          </a:p>
          <a:p>
            <a:pPr marL="457200" lvl="0" indent="-342900" rtl="0">
              <a:spcBef>
                <a:spcPts val="0"/>
              </a:spcBef>
              <a:spcAft>
                <a:spcPts val="0"/>
              </a:spcAft>
              <a:buClr>
                <a:srgbClr val="F3F3F3"/>
              </a:buClr>
              <a:buSzPts val="1800"/>
              <a:buAutoNum type="arabicPeriod"/>
            </a:pPr>
            <a:r>
              <a:rPr lang="en">
                <a:solidFill>
                  <a:srgbClr val="F3F3F3"/>
                </a:solidFill>
              </a:rPr>
              <a:t>PLN (Pellston, MI)</a:t>
            </a:r>
            <a:endParaRPr>
              <a:solidFill>
                <a:srgbClr val="F3F3F3"/>
              </a:solidFill>
            </a:endParaRPr>
          </a:p>
          <a:p>
            <a:pPr marL="457200" lvl="0" indent="-342900" rtl="0">
              <a:spcBef>
                <a:spcPts val="0"/>
              </a:spcBef>
              <a:spcAft>
                <a:spcPts val="0"/>
              </a:spcAft>
              <a:buClr>
                <a:srgbClr val="F3F3F3"/>
              </a:buClr>
              <a:buSzPts val="1800"/>
              <a:buAutoNum type="arabicPeriod"/>
            </a:pPr>
            <a:r>
              <a:rPr lang="en">
                <a:solidFill>
                  <a:srgbClr val="F3F3F3"/>
                </a:solidFill>
              </a:rPr>
              <a:t>SPI (Springfield, Il)</a:t>
            </a:r>
            <a:endParaRPr>
              <a:solidFill>
                <a:srgbClr val="F3F3F3"/>
              </a:solidFill>
            </a:endParaRPr>
          </a:p>
          <a:p>
            <a:pPr marL="457200" lvl="0" indent="-342900" rtl="0">
              <a:spcBef>
                <a:spcPts val="0"/>
              </a:spcBef>
              <a:spcAft>
                <a:spcPts val="0"/>
              </a:spcAft>
              <a:buClr>
                <a:srgbClr val="F3F3F3"/>
              </a:buClr>
              <a:buSzPts val="1800"/>
              <a:buAutoNum type="arabicPeriod"/>
            </a:pPr>
            <a:r>
              <a:rPr lang="en">
                <a:solidFill>
                  <a:srgbClr val="F3F3F3"/>
                </a:solidFill>
              </a:rPr>
              <a:t>MQT (Marquette, MI)</a:t>
            </a:r>
            <a:endParaRPr>
              <a:solidFill>
                <a:srgbClr val="F3F3F3"/>
              </a:solidFill>
            </a:endParaRPr>
          </a:p>
          <a:p>
            <a:pPr marL="457200" lvl="0" indent="-342900" rtl="0">
              <a:spcBef>
                <a:spcPts val="0"/>
              </a:spcBef>
              <a:spcAft>
                <a:spcPts val="0"/>
              </a:spcAft>
              <a:buClr>
                <a:srgbClr val="F3F3F3"/>
              </a:buClr>
              <a:buSzPts val="1800"/>
              <a:buAutoNum type="arabicPeriod"/>
            </a:pPr>
            <a:r>
              <a:rPr lang="en">
                <a:solidFill>
                  <a:srgbClr val="F3F3F3"/>
                </a:solidFill>
              </a:rPr>
              <a:t>ALO (Waterloo, IO)</a:t>
            </a:r>
            <a:endParaRPr>
              <a:solidFill>
                <a:srgbClr val="F3F3F3"/>
              </a:solidFill>
            </a:endParaRPr>
          </a:p>
          <a:p>
            <a:pPr marL="0" lvl="0" indent="0" rtl="0">
              <a:spcBef>
                <a:spcPts val="1600"/>
              </a:spcBef>
              <a:spcAft>
                <a:spcPts val="0"/>
              </a:spcAft>
              <a:buNone/>
            </a:pPr>
            <a:r>
              <a:rPr lang="en">
                <a:solidFill>
                  <a:srgbClr val="F3F3F3"/>
                </a:solidFill>
              </a:rPr>
              <a:t>Best Airports:</a:t>
            </a:r>
            <a:endParaRPr>
              <a:solidFill>
                <a:srgbClr val="F3F3F3"/>
              </a:solidFill>
            </a:endParaRPr>
          </a:p>
          <a:p>
            <a:pPr marL="457200" lvl="0" indent="-342900" rtl="0">
              <a:spcBef>
                <a:spcPts val="1600"/>
              </a:spcBef>
              <a:spcAft>
                <a:spcPts val="0"/>
              </a:spcAft>
              <a:buClr>
                <a:srgbClr val="F3F3F3"/>
              </a:buClr>
              <a:buSzPts val="1800"/>
              <a:buAutoNum type="arabicPeriod"/>
            </a:pPr>
            <a:r>
              <a:rPr lang="en">
                <a:solidFill>
                  <a:srgbClr val="F3F3F3"/>
                </a:solidFill>
              </a:rPr>
              <a:t>TUP (Tupelo, MS)</a:t>
            </a:r>
            <a:endParaRPr>
              <a:solidFill>
                <a:srgbClr val="F3F3F3"/>
              </a:solidFill>
            </a:endParaRPr>
          </a:p>
          <a:p>
            <a:pPr marL="457200" lvl="0" indent="-342900" rtl="0">
              <a:spcBef>
                <a:spcPts val="0"/>
              </a:spcBef>
              <a:spcAft>
                <a:spcPts val="0"/>
              </a:spcAft>
              <a:buClr>
                <a:srgbClr val="F3F3F3"/>
              </a:buClr>
              <a:buSzPts val="1800"/>
              <a:buAutoNum type="arabicPeriod"/>
            </a:pPr>
            <a:r>
              <a:rPr lang="en">
                <a:solidFill>
                  <a:srgbClr val="F3F3F3"/>
                </a:solidFill>
              </a:rPr>
              <a:t>INL (International Falls, MN)</a:t>
            </a:r>
            <a:endParaRPr>
              <a:solidFill>
                <a:srgbClr val="F3F3F3"/>
              </a:solidFill>
            </a:endParaRPr>
          </a:p>
          <a:p>
            <a:pPr marL="457200" lvl="0" indent="-342900" rtl="0">
              <a:spcBef>
                <a:spcPts val="0"/>
              </a:spcBef>
              <a:spcAft>
                <a:spcPts val="0"/>
              </a:spcAft>
              <a:buClr>
                <a:srgbClr val="F3F3F3"/>
              </a:buClr>
              <a:buSzPts val="1800"/>
              <a:buAutoNum type="arabicPeriod"/>
            </a:pPr>
            <a:r>
              <a:rPr lang="en">
                <a:solidFill>
                  <a:srgbClr val="F3F3F3"/>
                </a:solidFill>
              </a:rPr>
              <a:t>SLE (Salem, OR)</a:t>
            </a:r>
            <a:endParaRPr>
              <a:solidFill>
                <a:srgbClr val="F3F3F3"/>
              </a:solidFill>
            </a:endParaRPr>
          </a:p>
          <a:p>
            <a:pPr marL="457200" lvl="0" indent="-342900" rtl="0">
              <a:spcBef>
                <a:spcPts val="0"/>
              </a:spcBef>
              <a:spcAft>
                <a:spcPts val="0"/>
              </a:spcAft>
              <a:buClr>
                <a:srgbClr val="F3F3F3"/>
              </a:buClr>
              <a:buSzPts val="1800"/>
              <a:buAutoNum type="arabicPeriod"/>
            </a:pPr>
            <a:r>
              <a:rPr lang="en">
                <a:solidFill>
                  <a:srgbClr val="F3F3F3"/>
                </a:solidFill>
              </a:rPr>
              <a:t>WYS (West Yellowstone, MT)</a:t>
            </a:r>
            <a:endParaRPr>
              <a:solidFill>
                <a:srgbClr val="F3F3F3"/>
              </a:solidFill>
            </a:endParaRPr>
          </a:p>
          <a:p>
            <a:pPr marL="457200" lvl="0" indent="-342900" rtl="0">
              <a:spcBef>
                <a:spcPts val="0"/>
              </a:spcBef>
              <a:spcAft>
                <a:spcPts val="0"/>
              </a:spcAft>
              <a:buClr>
                <a:srgbClr val="F3F3F3"/>
              </a:buClr>
              <a:buSzPts val="1800"/>
              <a:buAutoNum type="arabicPeriod"/>
            </a:pPr>
            <a:r>
              <a:rPr lang="en">
                <a:solidFill>
                  <a:srgbClr val="F3F3F3"/>
                </a:solidFill>
              </a:rPr>
              <a:t>ADK (Adak Island, AK)</a:t>
            </a:r>
            <a:endParaRPr>
              <a:solidFill>
                <a:srgbClr val="F3F3F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American Airlines</a:t>
            </a:r>
            <a:endParaRPr/>
          </a:p>
        </p:txBody>
      </p:sp>
      <p:sp>
        <p:nvSpPr>
          <p:cNvPr id="179" name="Shape 17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Top 5 Worst &amp; Best Airports</a:t>
            </a:r>
            <a:endParaRPr/>
          </a:p>
        </p:txBody>
      </p:sp>
      <p:sp>
        <p:nvSpPr>
          <p:cNvPr id="180" name="Shape 18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Worst Airports:</a:t>
            </a:r>
            <a:endParaRPr/>
          </a:p>
          <a:p>
            <a:pPr marL="457200" lvl="0" indent="-342900" rtl="0">
              <a:spcBef>
                <a:spcPts val="1600"/>
              </a:spcBef>
              <a:spcAft>
                <a:spcPts val="0"/>
              </a:spcAft>
              <a:buSzPts val="1800"/>
              <a:buAutoNum type="arabicPeriod"/>
            </a:pPr>
            <a:r>
              <a:rPr lang="en"/>
              <a:t>GUC (Gunnison, CO)</a:t>
            </a:r>
            <a:endParaRPr/>
          </a:p>
          <a:p>
            <a:pPr marL="457200" lvl="0" indent="-342900" rtl="0">
              <a:spcBef>
                <a:spcPts val="0"/>
              </a:spcBef>
              <a:spcAft>
                <a:spcPts val="0"/>
              </a:spcAft>
              <a:buSzPts val="1800"/>
              <a:buAutoNum type="arabicPeriod"/>
            </a:pPr>
            <a:r>
              <a:rPr lang="en"/>
              <a:t>HDN (Hayden, CO)</a:t>
            </a:r>
            <a:endParaRPr/>
          </a:p>
          <a:p>
            <a:pPr marL="457200" lvl="0" indent="-342900" rtl="0">
              <a:spcBef>
                <a:spcPts val="0"/>
              </a:spcBef>
              <a:spcAft>
                <a:spcPts val="0"/>
              </a:spcAft>
              <a:buSzPts val="1800"/>
              <a:buAutoNum type="arabicPeriod"/>
            </a:pPr>
            <a:r>
              <a:rPr lang="en"/>
              <a:t>EGE (Vail, CO)</a:t>
            </a:r>
            <a:endParaRPr/>
          </a:p>
          <a:p>
            <a:pPr marL="457200" lvl="0" indent="-342900" rtl="0">
              <a:spcBef>
                <a:spcPts val="0"/>
              </a:spcBef>
              <a:spcAft>
                <a:spcPts val="0"/>
              </a:spcAft>
              <a:buSzPts val="1800"/>
              <a:buAutoNum type="arabicPeriod"/>
            </a:pPr>
            <a:r>
              <a:rPr lang="en"/>
              <a:t>KOA (Kailua, HI)</a:t>
            </a:r>
            <a:endParaRPr/>
          </a:p>
          <a:p>
            <a:pPr marL="457200" lvl="0" indent="-342900" rtl="0">
              <a:spcBef>
                <a:spcPts val="0"/>
              </a:spcBef>
              <a:spcAft>
                <a:spcPts val="0"/>
              </a:spcAft>
              <a:buSzPts val="1800"/>
              <a:buAutoNum type="arabicPeriod"/>
            </a:pPr>
            <a:r>
              <a:rPr lang="en"/>
              <a:t>JAC (Jackson, WY)</a:t>
            </a:r>
            <a:endParaRPr/>
          </a:p>
          <a:p>
            <a:pPr marL="0" lvl="0" indent="0" rtl="0">
              <a:spcBef>
                <a:spcPts val="1600"/>
              </a:spcBef>
              <a:spcAft>
                <a:spcPts val="0"/>
              </a:spcAft>
              <a:buNone/>
            </a:pPr>
            <a:r>
              <a:rPr lang="en"/>
              <a:t>Best Airports:</a:t>
            </a:r>
            <a:endParaRPr/>
          </a:p>
          <a:p>
            <a:pPr marL="457200" lvl="0" indent="-342900" rtl="0">
              <a:spcBef>
                <a:spcPts val="1600"/>
              </a:spcBef>
              <a:spcAft>
                <a:spcPts val="0"/>
              </a:spcAft>
              <a:buSzPts val="1800"/>
              <a:buAutoNum type="arabicPeriod"/>
            </a:pPr>
            <a:r>
              <a:rPr lang="en"/>
              <a:t>OAK (Oakland, CA)</a:t>
            </a:r>
            <a:endParaRPr/>
          </a:p>
          <a:p>
            <a:pPr marL="457200" lvl="0" indent="-342900" rtl="0">
              <a:spcBef>
                <a:spcPts val="0"/>
              </a:spcBef>
              <a:spcAft>
                <a:spcPts val="0"/>
              </a:spcAft>
              <a:buSzPts val="1800"/>
              <a:buAutoNum type="arabicPeriod"/>
            </a:pPr>
            <a:r>
              <a:rPr lang="en"/>
              <a:t>FAT (Fresno, CA)</a:t>
            </a:r>
            <a:endParaRPr/>
          </a:p>
          <a:p>
            <a:pPr marL="457200" lvl="0" indent="-342900" rtl="0">
              <a:spcBef>
                <a:spcPts val="0"/>
              </a:spcBef>
              <a:spcAft>
                <a:spcPts val="0"/>
              </a:spcAft>
              <a:buSzPts val="1800"/>
              <a:buAutoNum type="arabicPeriod"/>
            </a:pPr>
            <a:r>
              <a:rPr lang="en"/>
              <a:t>BWI (Baltimore, MD)</a:t>
            </a:r>
            <a:endParaRPr/>
          </a:p>
          <a:p>
            <a:pPr marL="457200" lvl="0" indent="-342900" rtl="0">
              <a:spcBef>
                <a:spcPts val="0"/>
              </a:spcBef>
              <a:spcAft>
                <a:spcPts val="0"/>
              </a:spcAft>
              <a:buSzPts val="1800"/>
              <a:buAutoNum type="arabicPeriod"/>
            </a:pPr>
            <a:r>
              <a:rPr lang="en"/>
              <a:t>CMH (Columbus, OH)</a:t>
            </a:r>
            <a:endParaRPr/>
          </a:p>
          <a:p>
            <a:pPr marL="457200" lvl="0" indent="-342900" rtl="0">
              <a:spcBef>
                <a:spcPts val="0"/>
              </a:spcBef>
              <a:spcAft>
                <a:spcPts val="0"/>
              </a:spcAft>
              <a:buSzPts val="1800"/>
              <a:buAutoNum type="arabicPeriod"/>
            </a:pPr>
            <a:r>
              <a:rPr lang="en"/>
              <a:t>BUR (Burbank, CA)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Shape 185"/>
          <p:cNvPicPr preferRelativeResize="0"/>
          <p:nvPr/>
        </p:nvPicPr>
        <p:blipFill rotWithShape="1">
          <a:blip r:embed="rId3">
            <a:alphaModFix amt="43000"/>
          </a:blip>
          <a:srcRect t="20477"/>
          <a:stretch/>
        </p:blipFill>
        <p:spPr>
          <a:xfrm>
            <a:off x="0" y="0"/>
            <a:ext cx="9144000" cy="5135225"/>
          </a:xfrm>
          <a:prstGeom prst="rect">
            <a:avLst/>
          </a:prstGeom>
          <a:noFill/>
          <a:ln>
            <a:noFill/>
          </a:ln>
        </p:spPr>
      </p:pic>
      <p:sp>
        <p:nvSpPr>
          <p:cNvPr id="186" name="Shape 186"/>
          <p:cNvSpPr txBox="1">
            <a:spLocks noGrp="1"/>
          </p:cNvSpPr>
          <p:nvPr>
            <p:ph type="title"/>
          </p:nvPr>
        </p:nvSpPr>
        <p:spPr>
          <a:xfrm>
            <a:off x="311700" y="3155225"/>
            <a:ext cx="8520600" cy="1980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800">
                <a:solidFill>
                  <a:srgbClr val="0B5394"/>
                </a:solidFill>
              </a:rPr>
              <a:t>[exploratory analysis]</a:t>
            </a:r>
            <a:endParaRPr sz="4800">
              <a:solidFill>
                <a:srgbClr val="0B539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311700" y="631800"/>
            <a:ext cx="4029000" cy="755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 what causes delays?]</a:t>
            </a:r>
            <a:endParaRPr/>
          </a:p>
        </p:txBody>
      </p:sp>
      <p:sp>
        <p:nvSpPr>
          <p:cNvPr id="192" name="Shape 192"/>
          <p:cNvSpPr txBox="1">
            <a:spLocks noGrp="1"/>
          </p:cNvSpPr>
          <p:nvPr>
            <p:ph type="body" idx="1"/>
          </p:nvPr>
        </p:nvSpPr>
        <p:spPr>
          <a:xfrm>
            <a:off x="311700" y="1490875"/>
            <a:ext cx="3880500" cy="3078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a:t>The data set came with five predetermined causes:</a:t>
            </a:r>
            <a:endParaRPr sz="1800"/>
          </a:p>
          <a:p>
            <a:pPr marL="457200" lvl="0" indent="-342900" rtl="0">
              <a:spcBef>
                <a:spcPts val="1600"/>
              </a:spcBef>
              <a:spcAft>
                <a:spcPts val="0"/>
              </a:spcAft>
              <a:buSzPts val="1800"/>
              <a:buChar char="●"/>
            </a:pPr>
            <a:r>
              <a:rPr lang="en" sz="1800"/>
              <a:t>Carrier delay</a:t>
            </a:r>
            <a:endParaRPr sz="1800"/>
          </a:p>
          <a:p>
            <a:pPr marL="457200" lvl="0" indent="-342900" rtl="0">
              <a:spcBef>
                <a:spcPts val="0"/>
              </a:spcBef>
              <a:spcAft>
                <a:spcPts val="0"/>
              </a:spcAft>
              <a:buSzPts val="1800"/>
              <a:buChar char="●"/>
            </a:pPr>
            <a:r>
              <a:rPr lang="en" sz="1800"/>
              <a:t>Weather delay</a:t>
            </a:r>
            <a:endParaRPr sz="1800"/>
          </a:p>
          <a:p>
            <a:pPr marL="457200" lvl="0" indent="-342900" rtl="0">
              <a:spcBef>
                <a:spcPts val="0"/>
              </a:spcBef>
              <a:spcAft>
                <a:spcPts val="0"/>
              </a:spcAft>
              <a:buSzPts val="1800"/>
              <a:buChar char="●"/>
            </a:pPr>
            <a:r>
              <a:rPr lang="en" sz="1800"/>
              <a:t>National Air Security delay</a:t>
            </a:r>
            <a:endParaRPr sz="1800"/>
          </a:p>
          <a:p>
            <a:pPr marL="457200" lvl="0" indent="-342900" rtl="0">
              <a:spcBef>
                <a:spcPts val="0"/>
              </a:spcBef>
              <a:spcAft>
                <a:spcPts val="0"/>
              </a:spcAft>
              <a:buSzPts val="1800"/>
              <a:buChar char="●"/>
            </a:pPr>
            <a:r>
              <a:rPr lang="en" sz="1800"/>
              <a:t>Security issue delay</a:t>
            </a:r>
            <a:endParaRPr sz="1800"/>
          </a:p>
          <a:p>
            <a:pPr marL="457200" lvl="0" indent="-342900">
              <a:spcBef>
                <a:spcPts val="0"/>
              </a:spcBef>
              <a:spcAft>
                <a:spcPts val="0"/>
              </a:spcAft>
              <a:buSzPts val="1800"/>
              <a:buChar char="●"/>
            </a:pPr>
            <a:r>
              <a:rPr lang="en" sz="1800"/>
              <a:t>Late arrivals delay</a:t>
            </a:r>
            <a:endParaRPr sz="1800"/>
          </a:p>
        </p:txBody>
      </p:sp>
      <p:graphicFrame>
        <p:nvGraphicFramePr>
          <p:cNvPr id="193" name="Shape 193"/>
          <p:cNvGraphicFramePr/>
          <p:nvPr/>
        </p:nvGraphicFramePr>
        <p:xfrm>
          <a:off x="5235675" y="127000"/>
          <a:ext cx="3000000" cy="3000000"/>
        </p:xfrm>
        <a:graphic>
          <a:graphicData uri="http://schemas.openxmlformats.org/drawingml/2006/table">
            <a:tbl>
              <a:tblPr>
                <a:noFill/>
                <a:tableStyleId>{62316006-E946-4E07-BB0D-4F0689FEBC7C}</a:tableStyleId>
              </a:tblPr>
              <a:tblGrid>
                <a:gridCol w="1638700">
                  <a:extLst>
                    <a:ext uri="{9D8B030D-6E8A-4147-A177-3AD203B41FA5}">
                      <a16:colId xmlns:a16="http://schemas.microsoft.com/office/drawing/2014/main" val="20000"/>
                    </a:ext>
                  </a:extLst>
                </a:gridCol>
                <a:gridCol w="1594100">
                  <a:extLst>
                    <a:ext uri="{9D8B030D-6E8A-4147-A177-3AD203B41FA5}">
                      <a16:colId xmlns:a16="http://schemas.microsoft.com/office/drawing/2014/main" val="20001"/>
                    </a:ext>
                  </a:extLst>
                </a:gridCol>
              </a:tblGrid>
              <a:tr h="444500">
                <a:tc>
                  <a:txBody>
                    <a:bodyPr/>
                    <a:lstStyle/>
                    <a:p>
                      <a:pPr marL="0" lvl="0" indent="0" rtl="0">
                        <a:spcBef>
                          <a:spcPts val="0"/>
                        </a:spcBef>
                        <a:spcAft>
                          <a:spcPts val="0"/>
                        </a:spcAft>
                        <a:buNone/>
                      </a:pPr>
                      <a:r>
                        <a:rPr lang="en" sz="1200" b="1">
                          <a:solidFill>
                            <a:srgbClr val="F3F3F3"/>
                          </a:solidFill>
                        </a:rPr>
                        <a:t>Cause</a:t>
                      </a:r>
                      <a:endParaRPr sz="1200" b="1">
                        <a:solidFill>
                          <a:srgbClr val="F3F3F3"/>
                        </a:solidFill>
                      </a:endParaRPr>
                    </a:p>
                  </a:txBody>
                  <a:tcPr marL="91425" marR="91425" marT="91425" marB="91425">
                    <a:solidFill>
                      <a:srgbClr val="0B5394"/>
                    </a:solidFill>
                  </a:tcPr>
                </a:tc>
                <a:tc>
                  <a:txBody>
                    <a:bodyPr/>
                    <a:lstStyle/>
                    <a:p>
                      <a:pPr marL="0" lvl="0" indent="0" rtl="0">
                        <a:spcBef>
                          <a:spcPts val="0"/>
                        </a:spcBef>
                        <a:spcAft>
                          <a:spcPts val="0"/>
                        </a:spcAft>
                        <a:buNone/>
                      </a:pPr>
                      <a:r>
                        <a:rPr lang="en" sz="1200" b="1">
                          <a:solidFill>
                            <a:srgbClr val="F3F3F3"/>
                          </a:solidFill>
                        </a:rPr>
                        <a:t>Avg. Delay (min)</a:t>
                      </a:r>
                      <a:endParaRPr sz="1200" b="1">
                        <a:solidFill>
                          <a:srgbClr val="F3F3F3"/>
                        </a:solidFill>
                      </a:endParaRPr>
                    </a:p>
                  </a:txBody>
                  <a:tcPr marL="91425" marR="91425" marT="91425" marB="91425">
                    <a:solidFill>
                      <a:srgbClr val="0B5394"/>
                    </a:solidFill>
                  </a:tcPr>
                </a:tc>
                <a:extLst>
                  <a:ext uri="{0D108BD9-81ED-4DB2-BD59-A6C34878D82A}">
                    <a16:rowId xmlns:a16="http://schemas.microsoft.com/office/drawing/2014/main" val="10000"/>
                  </a:ext>
                </a:extLst>
              </a:tr>
              <a:tr h="444500">
                <a:tc>
                  <a:txBody>
                    <a:bodyPr/>
                    <a:lstStyle/>
                    <a:p>
                      <a:pPr marL="0" lvl="0" indent="0" rtl="0">
                        <a:spcBef>
                          <a:spcPts val="0"/>
                        </a:spcBef>
                        <a:spcAft>
                          <a:spcPts val="0"/>
                        </a:spcAft>
                        <a:buNone/>
                      </a:pPr>
                      <a:r>
                        <a:rPr lang="en" sz="1200"/>
                        <a:t>Carrier (Industry)</a:t>
                      </a:r>
                      <a:endParaRPr sz="1200"/>
                    </a:p>
                  </a:txBody>
                  <a:tcPr marL="91425" marR="91425" marT="91425" marB="91425"/>
                </a:tc>
                <a:tc>
                  <a:txBody>
                    <a:bodyPr/>
                    <a:lstStyle/>
                    <a:p>
                      <a:pPr marL="0" lvl="0" indent="0" rtl="0">
                        <a:spcBef>
                          <a:spcPts val="0"/>
                        </a:spcBef>
                        <a:spcAft>
                          <a:spcPts val="0"/>
                        </a:spcAft>
                        <a:buNone/>
                      </a:pPr>
                      <a:r>
                        <a:rPr lang="en" sz="1200"/>
                        <a:t>19.18 </a:t>
                      </a:r>
                      <a:endParaRPr sz="1200"/>
                    </a:p>
                  </a:txBody>
                  <a:tcPr marL="91425" marR="91425" marT="91425" marB="91425"/>
                </a:tc>
                <a:extLst>
                  <a:ext uri="{0D108BD9-81ED-4DB2-BD59-A6C34878D82A}">
                    <a16:rowId xmlns:a16="http://schemas.microsoft.com/office/drawing/2014/main" val="10001"/>
                  </a:ext>
                </a:extLst>
              </a:tr>
              <a:tr h="444500">
                <a:tc>
                  <a:txBody>
                    <a:bodyPr/>
                    <a:lstStyle/>
                    <a:p>
                      <a:pPr marL="0" lvl="0" indent="0" rtl="0">
                        <a:spcBef>
                          <a:spcPts val="0"/>
                        </a:spcBef>
                        <a:spcAft>
                          <a:spcPts val="0"/>
                        </a:spcAft>
                        <a:buNone/>
                      </a:pPr>
                      <a:r>
                        <a:rPr lang="en" sz="1200"/>
                        <a:t>Carrier (AA)</a:t>
                      </a:r>
                      <a:endParaRPr sz="1200"/>
                    </a:p>
                  </a:txBody>
                  <a:tcPr marL="91425" marR="91425" marT="91425" marB="91425">
                    <a:solidFill>
                      <a:srgbClr val="CFE2F3"/>
                    </a:solidFill>
                  </a:tcPr>
                </a:tc>
                <a:tc>
                  <a:txBody>
                    <a:bodyPr/>
                    <a:lstStyle/>
                    <a:p>
                      <a:pPr marL="0" lvl="0" indent="0" rtl="0">
                        <a:spcBef>
                          <a:spcPts val="0"/>
                        </a:spcBef>
                        <a:spcAft>
                          <a:spcPts val="0"/>
                        </a:spcAft>
                        <a:buNone/>
                      </a:pPr>
                      <a:r>
                        <a:rPr lang="en" sz="1200"/>
                        <a:t>21.34</a:t>
                      </a:r>
                      <a:endParaRPr sz="1200"/>
                    </a:p>
                  </a:txBody>
                  <a:tcPr marL="91425" marR="91425" marT="91425" marB="91425">
                    <a:solidFill>
                      <a:srgbClr val="CFE2F3"/>
                    </a:solidFill>
                  </a:tcPr>
                </a:tc>
                <a:extLst>
                  <a:ext uri="{0D108BD9-81ED-4DB2-BD59-A6C34878D82A}">
                    <a16:rowId xmlns:a16="http://schemas.microsoft.com/office/drawing/2014/main" val="10002"/>
                  </a:ext>
                </a:extLst>
              </a:tr>
              <a:tr h="444500">
                <a:tc>
                  <a:txBody>
                    <a:bodyPr/>
                    <a:lstStyle/>
                    <a:p>
                      <a:pPr marL="0" lvl="0" indent="0" rtl="0">
                        <a:spcBef>
                          <a:spcPts val="0"/>
                        </a:spcBef>
                        <a:spcAft>
                          <a:spcPts val="0"/>
                        </a:spcAft>
                        <a:buNone/>
                      </a:pPr>
                      <a:r>
                        <a:rPr lang="en" sz="1200"/>
                        <a:t>Weather (Industry)</a:t>
                      </a:r>
                      <a:endParaRPr sz="1200"/>
                    </a:p>
                  </a:txBody>
                  <a:tcPr marL="91425" marR="91425" marT="91425" marB="91425"/>
                </a:tc>
                <a:tc>
                  <a:txBody>
                    <a:bodyPr/>
                    <a:lstStyle/>
                    <a:p>
                      <a:pPr marL="0" lvl="0" indent="0" rtl="0">
                        <a:spcBef>
                          <a:spcPts val="0"/>
                        </a:spcBef>
                        <a:spcAft>
                          <a:spcPts val="0"/>
                        </a:spcAft>
                        <a:buNone/>
                      </a:pPr>
                      <a:r>
                        <a:rPr lang="en" sz="1200"/>
                        <a:t>3.70</a:t>
                      </a:r>
                      <a:endParaRPr sz="1200"/>
                    </a:p>
                  </a:txBody>
                  <a:tcPr marL="91425" marR="91425" marT="91425" marB="91425"/>
                </a:tc>
                <a:extLst>
                  <a:ext uri="{0D108BD9-81ED-4DB2-BD59-A6C34878D82A}">
                    <a16:rowId xmlns:a16="http://schemas.microsoft.com/office/drawing/2014/main" val="10003"/>
                  </a:ext>
                </a:extLst>
              </a:tr>
              <a:tr h="444500">
                <a:tc>
                  <a:txBody>
                    <a:bodyPr/>
                    <a:lstStyle/>
                    <a:p>
                      <a:pPr marL="0" lvl="0" indent="0" rtl="0">
                        <a:spcBef>
                          <a:spcPts val="0"/>
                        </a:spcBef>
                        <a:spcAft>
                          <a:spcPts val="0"/>
                        </a:spcAft>
                        <a:buNone/>
                      </a:pPr>
                      <a:r>
                        <a:rPr lang="en" sz="1200"/>
                        <a:t>Weather (AA)</a:t>
                      </a:r>
                      <a:endParaRPr sz="1200"/>
                    </a:p>
                  </a:txBody>
                  <a:tcPr marL="91425" marR="91425" marT="91425" marB="91425">
                    <a:solidFill>
                      <a:srgbClr val="CFE2F3"/>
                    </a:solidFill>
                  </a:tcPr>
                </a:tc>
                <a:tc>
                  <a:txBody>
                    <a:bodyPr/>
                    <a:lstStyle/>
                    <a:p>
                      <a:pPr marL="0" lvl="0" indent="0" rtl="0">
                        <a:spcBef>
                          <a:spcPts val="0"/>
                        </a:spcBef>
                        <a:spcAft>
                          <a:spcPts val="0"/>
                        </a:spcAft>
                        <a:buNone/>
                      </a:pPr>
                      <a:r>
                        <a:rPr lang="en" sz="1200"/>
                        <a:t>3.17</a:t>
                      </a:r>
                      <a:endParaRPr sz="1200"/>
                    </a:p>
                  </a:txBody>
                  <a:tcPr marL="91425" marR="91425" marT="91425" marB="91425">
                    <a:solidFill>
                      <a:srgbClr val="CFE2F3"/>
                    </a:solidFill>
                  </a:tcPr>
                </a:tc>
                <a:extLst>
                  <a:ext uri="{0D108BD9-81ED-4DB2-BD59-A6C34878D82A}">
                    <a16:rowId xmlns:a16="http://schemas.microsoft.com/office/drawing/2014/main" val="10004"/>
                  </a:ext>
                </a:extLst>
              </a:tr>
              <a:tr h="444500">
                <a:tc>
                  <a:txBody>
                    <a:bodyPr/>
                    <a:lstStyle/>
                    <a:p>
                      <a:pPr marL="0" lvl="0" indent="0" rtl="0">
                        <a:spcBef>
                          <a:spcPts val="0"/>
                        </a:spcBef>
                        <a:spcAft>
                          <a:spcPts val="0"/>
                        </a:spcAft>
                        <a:buNone/>
                      </a:pPr>
                      <a:r>
                        <a:rPr lang="en" sz="1200"/>
                        <a:t>NAS (Industry)</a:t>
                      </a:r>
                      <a:endParaRPr sz="1200"/>
                    </a:p>
                  </a:txBody>
                  <a:tcPr marL="91425" marR="91425" marT="91425" marB="91425"/>
                </a:tc>
                <a:tc>
                  <a:txBody>
                    <a:bodyPr/>
                    <a:lstStyle/>
                    <a:p>
                      <a:pPr marL="0" lvl="0" indent="0" rtl="0">
                        <a:spcBef>
                          <a:spcPts val="0"/>
                        </a:spcBef>
                        <a:spcAft>
                          <a:spcPts val="0"/>
                        </a:spcAft>
                        <a:buNone/>
                      </a:pPr>
                      <a:r>
                        <a:rPr lang="en" sz="1200"/>
                        <a:t>15.02</a:t>
                      </a:r>
                      <a:endParaRPr sz="1200"/>
                    </a:p>
                  </a:txBody>
                  <a:tcPr marL="91425" marR="91425" marT="91425" marB="91425"/>
                </a:tc>
                <a:extLst>
                  <a:ext uri="{0D108BD9-81ED-4DB2-BD59-A6C34878D82A}">
                    <a16:rowId xmlns:a16="http://schemas.microsoft.com/office/drawing/2014/main" val="10005"/>
                  </a:ext>
                </a:extLst>
              </a:tr>
              <a:tr h="444500">
                <a:tc>
                  <a:txBody>
                    <a:bodyPr/>
                    <a:lstStyle/>
                    <a:p>
                      <a:pPr marL="0" lvl="0" indent="0" rtl="0">
                        <a:spcBef>
                          <a:spcPts val="0"/>
                        </a:spcBef>
                        <a:spcAft>
                          <a:spcPts val="0"/>
                        </a:spcAft>
                        <a:buNone/>
                      </a:pPr>
                      <a:r>
                        <a:rPr lang="en" sz="1200"/>
                        <a:t>NAS (AA)</a:t>
                      </a:r>
                      <a:endParaRPr sz="1200"/>
                    </a:p>
                  </a:txBody>
                  <a:tcPr marL="91425" marR="91425" marT="91425" marB="91425">
                    <a:solidFill>
                      <a:srgbClr val="CFE2F3"/>
                    </a:solidFill>
                  </a:tcPr>
                </a:tc>
                <a:tc>
                  <a:txBody>
                    <a:bodyPr/>
                    <a:lstStyle/>
                    <a:p>
                      <a:pPr marL="0" lvl="0" indent="0" rtl="0">
                        <a:spcBef>
                          <a:spcPts val="0"/>
                        </a:spcBef>
                        <a:spcAft>
                          <a:spcPts val="0"/>
                        </a:spcAft>
                        <a:buNone/>
                      </a:pPr>
                      <a:r>
                        <a:rPr lang="en" sz="1200"/>
                        <a:t>16</a:t>
                      </a:r>
                      <a:endParaRPr sz="1200"/>
                    </a:p>
                  </a:txBody>
                  <a:tcPr marL="91425" marR="91425" marT="91425" marB="91425">
                    <a:solidFill>
                      <a:srgbClr val="CFE2F3"/>
                    </a:solidFill>
                  </a:tcPr>
                </a:tc>
                <a:extLst>
                  <a:ext uri="{0D108BD9-81ED-4DB2-BD59-A6C34878D82A}">
                    <a16:rowId xmlns:a16="http://schemas.microsoft.com/office/drawing/2014/main" val="10006"/>
                  </a:ext>
                </a:extLst>
              </a:tr>
              <a:tr h="444500">
                <a:tc>
                  <a:txBody>
                    <a:bodyPr/>
                    <a:lstStyle/>
                    <a:p>
                      <a:pPr marL="0" lvl="0" indent="0" rtl="0">
                        <a:spcBef>
                          <a:spcPts val="0"/>
                        </a:spcBef>
                        <a:spcAft>
                          <a:spcPts val="0"/>
                        </a:spcAft>
                        <a:buNone/>
                      </a:pPr>
                      <a:r>
                        <a:rPr lang="en" sz="1200"/>
                        <a:t>Security (Industry)</a:t>
                      </a:r>
                      <a:endParaRPr sz="1200"/>
                    </a:p>
                  </a:txBody>
                  <a:tcPr marL="91425" marR="91425" marT="91425" marB="91425"/>
                </a:tc>
                <a:tc>
                  <a:txBody>
                    <a:bodyPr/>
                    <a:lstStyle/>
                    <a:p>
                      <a:pPr marL="0" lvl="0" indent="0" rtl="0">
                        <a:spcBef>
                          <a:spcPts val="0"/>
                        </a:spcBef>
                        <a:spcAft>
                          <a:spcPts val="0"/>
                        </a:spcAft>
                        <a:buNone/>
                      </a:pPr>
                      <a:r>
                        <a:rPr lang="en" sz="1200"/>
                        <a:t>0.09</a:t>
                      </a:r>
                      <a:endParaRPr sz="1200"/>
                    </a:p>
                  </a:txBody>
                  <a:tcPr marL="91425" marR="91425" marT="91425" marB="91425"/>
                </a:tc>
                <a:extLst>
                  <a:ext uri="{0D108BD9-81ED-4DB2-BD59-A6C34878D82A}">
                    <a16:rowId xmlns:a16="http://schemas.microsoft.com/office/drawing/2014/main" val="10007"/>
                  </a:ext>
                </a:extLst>
              </a:tr>
              <a:tr h="444500">
                <a:tc>
                  <a:txBody>
                    <a:bodyPr/>
                    <a:lstStyle/>
                    <a:p>
                      <a:pPr marL="0" lvl="0" indent="0" rtl="0">
                        <a:spcBef>
                          <a:spcPts val="0"/>
                        </a:spcBef>
                        <a:spcAft>
                          <a:spcPts val="0"/>
                        </a:spcAft>
                        <a:buNone/>
                      </a:pPr>
                      <a:r>
                        <a:rPr lang="en" sz="1200"/>
                        <a:t>Security (AA)</a:t>
                      </a:r>
                      <a:endParaRPr sz="1200"/>
                    </a:p>
                  </a:txBody>
                  <a:tcPr marL="91425" marR="91425" marT="91425" marB="91425">
                    <a:solidFill>
                      <a:srgbClr val="CFE2F3"/>
                    </a:solidFill>
                  </a:tcPr>
                </a:tc>
                <a:tc>
                  <a:txBody>
                    <a:bodyPr/>
                    <a:lstStyle/>
                    <a:p>
                      <a:pPr marL="0" lvl="0" indent="0" rtl="0">
                        <a:spcBef>
                          <a:spcPts val="0"/>
                        </a:spcBef>
                        <a:spcAft>
                          <a:spcPts val="0"/>
                        </a:spcAft>
                        <a:buNone/>
                      </a:pPr>
                      <a:r>
                        <a:rPr lang="en" sz="1200"/>
                        <a:t>0.05</a:t>
                      </a:r>
                      <a:endParaRPr sz="1200"/>
                    </a:p>
                  </a:txBody>
                  <a:tcPr marL="91425" marR="91425" marT="91425" marB="91425">
                    <a:solidFill>
                      <a:srgbClr val="CFE2F3"/>
                    </a:solidFill>
                  </a:tcPr>
                </a:tc>
                <a:extLst>
                  <a:ext uri="{0D108BD9-81ED-4DB2-BD59-A6C34878D82A}">
                    <a16:rowId xmlns:a16="http://schemas.microsoft.com/office/drawing/2014/main" val="10008"/>
                  </a:ext>
                </a:extLst>
              </a:tr>
              <a:tr h="444500">
                <a:tc>
                  <a:txBody>
                    <a:bodyPr/>
                    <a:lstStyle/>
                    <a:p>
                      <a:pPr marL="0" lvl="0" indent="0" rtl="0">
                        <a:spcBef>
                          <a:spcPts val="0"/>
                        </a:spcBef>
                        <a:spcAft>
                          <a:spcPts val="0"/>
                        </a:spcAft>
                        <a:buNone/>
                      </a:pPr>
                      <a:r>
                        <a:rPr lang="en" sz="1200"/>
                        <a:t>Late Arr (Industry)</a:t>
                      </a:r>
                      <a:endParaRPr sz="1200"/>
                    </a:p>
                  </a:txBody>
                  <a:tcPr marL="91425" marR="91425" marT="91425" marB="91425"/>
                </a:tc>
                <a:tc>
                  <a:txBody>
                    <a:bodyPr/>
                    <a:lstStyle/>
                    <a:p>
                      <a:pPr marL="0" lvl="0" indent="0" rtl="0">
                        <a:spcBef>
                          <a:spcPts val="0"/>
                        </a:spcBef>
                        <a:spcAft>
                          <a:spcPts val="0"/>
                        </a:spcAft>
                        <a:buNone/>
                      </a:pPr>
                      <a:r>
                        <a:rPr lang="en" sz="1200"/>
                        <a:t>25.3</a:t>
                      </a:r>
                      <a:endParaRPr sz="1200"/>
                    </a:p>
                  </a:txBody>
                  <a:tcPr marL="91425" marR="91425" marT="91425" marB="91425"/>
                </a:tc>
                <a:extLst>
                  <a:ext uri="{0D108BD9-81ED-4DB2-BD59-A6C34878D82A}">
                    <a16:rowId xmlns:a16="http://schemas.microsoft.com/office/drawing/2014/main" val="10009"/>
                  </a:ext>
                </a:extLst>
              </a:tr>
              <a:tr h="444500">
                <a:tc>
                  <a:txBody>
                    <a:bodyPr/>
                    <a:lstStyle/>
                    <a:p>
                      <a:pPr marL="0" lvl="0" indent="0" rtl="0">
                        <a:spcBef>
                          <a:spcPts val="0"/>
                        </a:spcBef>
                        <a:spcAft>
                          <a:spcPts val="0"/>
                        </a:spcAft>
                        <a:buNone/>
                      </a:pPr>
                      <a:r>
                        <a:rPr lang="en" sz="1200"/>
                        <a:t>Late Arr (AA)</a:t>
                      </a:r>
                      <a:endParaRPr sz="1200"/>
                    </a:p>
                  </a:txBody>
                  <a:tcPr marL="91425" marR="91425" marT="91425" marB="91425">
                    <a:solidFill>
                      <a:srgbClr val="CFE2F3"/>
                    </a:solidFill>
                  </a:tcPr>
                </a:tc>
                <a:tc>
                  <a:txBody>
                    <a:bodyPr/>
                    <a:lstStyle/>
                    <a:p>
                      <a:pPr marL="0" lvl="0" indent="0" rtl="0">
                        <a:spcBef>
                          <a:spcPts val="0"/>
                        </a:spcBef>
                        <a:spcAft>
                          <a:spcPts val="0"/>
                        </a:spcAft>
                        <a:buNone/>
                      </a:pPr>
                      <a:r>
                        <a:rPr lang="en" sz="1200"/>
                        <a:t>25.21</a:t>
                      </a:r>
                      <a:endParaRPr sz="1200"/>
                    </a:p>
                  </a:txBody>
                  <a:tcPr marL="91425" marR="91425" marT="91425" marB="91425">
                    <a:solidFill>
                      <a:srgbClr val="CFE2F3"/>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 can we predict delays? ]</a:t>
            </a:r>
            <a:endParaRPr/>
          </a:p>
        </p:txBody>
      </p:sp>
      <p:sp>
        <p:nvSpPr>
          <p:cNvPr id="199" name="Shape 199"/>
          <p:cNvSpPr txBox="1">
            <a:spLocks noGrp="1"/>
          </p:cNvSpPr>
          <p:nvPr>
            <p:ph type="body" idx="1"/>
          </p:nvPr>
        </p:nvSpPr>
        <p:spPr>
          <a:xfrm>
            <a:off x="311700" y="1152475"/>
            <a:ext cx="8520600" cy="2694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a:t>Based on our initial findings, we used these five variables in our multiple linear regression model to try to predict delays:</a:t>
            </a:r>
            <a:endParaRPr sz="1600"/>
          </a:p>
          <a:p>
            <a:pPr marL="457200" lvl="0" indent="-330200" rtl="0">
              <a:spcBef>
                <a:spcPts val="1600"/>
              </a:spcBef>
              <a:spcAft>
                <a:spcPts val="0"/>
              </a:spcAft>
              <a:buSzPts val="1600"/>
              <a:buChar char="●"/>
            </a:pPr>
            <a:r>
              <a:rPr lang="en" sz="1600"/>
              <a:t>Unique Carrier</a:t>
            </a:r>
            <a:endParaRPr sz="1600"/>
          </a:p>
          <a:p>
            <a:pPr marL="457200" lvl="0" indent="-330200" rtl="0">
              <a:spcBef>
                <a:spcPts val="0"/>
              </a:spcBef>
              <a:spcAft>
                <a:spcPts val="0"/>
              </a:spcAft>
              <a:buSzPts val="1600"/>
              <a:buChar char="●"/>
            </a:pPr>
            <a:r>
              <a:rPr lang="en" sz="1600"/>
              <a:t>Departure Hour</a:t>
            </a:r>
            <a:endParaRPr sz="1600"/>
          </a:p>
          <a:p>
            <a:pPr marL="457200" lvl="0" indent="-330200" rtl="0">
              <a:spcBef>
                <a:spcPts val="0"/>
              </a:spcBef>
              <a:spcAft>
                <a:spcPts val="0"/>
              </a:spcAft>
              <a:buSzPts val="1600"/>
              <a:buChar char="●"/>
            </a:pPr>
            <a:r>
              <a:rPr lang="en" sz="1600"/>
              <a:t>Month</a:t>
            </a:r>
            <a:endParaRPr sz="1600"/>
          </a:p>
          <a:p>
            <a:pPr marL="457200" lvl="0" indent="-330200" rtl="0">
              <a:spcBef>
                <a:spcPts val="0"/>
              </a:spcBef>
              <a:spcAft>
                <a:spcPts val="0"/>
              </a:spcAft>
              <a:buSzPts val="1600"/>
              <a:buChar char="●"/>
            </a:pPr>
            <a:r>
              <a:rPr lang="en" sz="1600"/>
              <a:t>Distance</a:t>
            </a:r>
            <a:endParaRPr sz="1600"/>
          </a:p>
          <a:p>
            <a:pPr marL="457200" lvl="0" indent="-330200" rtl="0">
              <a:spcBef>
                <a:spcPts val="0"/>
              </a:spcBef>
              <a:spcAft>
                <a:spcPts val="0"/>
              </a:spcAft>
              <a:buSzPts val="1600"/>
              <a:buChar char="●"/>
            </a:pPr>
            <a:r>
              <a:rPr lang="en" sz="1600"/>
              <a:t>Weekend</a:t>
            </a:r>
            <a:endParaRPr sz="1600"/>
          </a:p>
          <a:p>
            <a:pPr marL="0" lvl="0" indent="0" rtl="0">
              <a:spcBef>
                <a:spcPts val="1600"/>
              </a:spcBef>
              <a:spcAft>
                <a:spcPts val="1600"/>
              </a:spcAft>
              <a:buNone/>
            </a:pPr>
            <a:endParaRPr/>
          </a:p>
        </p:txBody>
      </p:sp>
      <p:pic>
        <p:nvPicPr>
          <p:cNvPr id="200" name="Shape 200"/>
          <p:cNvPicPr preferRelativeResize="0"/>
          <p:nvPr/>
        </p:nvPicPr>
        <p:blipFill>
          <a:blip r:embed="rId3">
            <a:alphaModFix/>
          </a:blip>
          <a:stretch>
            <a:fillRect/>
          </a:stretch>
        </p:blipFill>
        <p:spPr>
          <a:xfrm>
            <a:off x="4711750" y="1944425"/>
            <a:ext cx="4120550" cy="2542800"/>
          </a:xfrm>
          <a:prstGeom prst="rect">
            <a:avLst/>
          </a:prstGeom>
          <a:noFill/>
          <a:ln>
            <a:noFill/>
          </a:ln>
        </p:spPr>
      </p:pic>
      <p:sp>
        <p:nvSpPr>
          <p:cNvPr id="201" name="Shape 201"/>
          <p:cNvSpPr txBox="1"/>
          <p:nvPr/>
        </p:nvSpPr>
        <p:spPr>
          <a:xfrm>
            <a:off x="311700" y="3505300"/>
            <a:ext cx="4400100" cy="14895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solidFill>
                  <a:srgbClr val="0B5394"/>
                </a:solidFill>
                <a:latin typeface="Proxima Nova"/>
                <a:ea typeface="Proxima Nova"/>
                <a:cs typeface="Proxima Nova"/>
                <a:sym typeface="Proxima Nova"/>
              </a:rPr>
              <a:t>We were unable to achieve a great R-squared in this model. An analysis of the residuals gives us some insight on why this is. We have such a large spread in residuals. It appears that there is a lot of inherent error in the model that makes predicting airline delays hard. </a:t>
            </a:r>
            <a:endParaRPr>
              <a:solidFill>
                <a:srgbClr val="0B5394"/>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490250" y="526350"/>
            <a:ext cx="2244900" cy="4090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2400"/>
              <a:t>[takeaways]</a:t>
            </a:r>
            <a:endParaRPr sz="2400"/>
          </a:p>
        </p:txBody>
      </p:sp>
      <p:sp>
        <p:nvSpPr>
          <p:cNvPr id="207" name="Shape 207"/>
          <p:cNvSpPr txBox="1"/>
          <p:nvPr/>
        </p:nvSpPr>
        <p:spPr>
          <a:xfrm>
            <a:off x="3196100" y="338925"/>
            <a:ext cx="5589600" cy="42783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400" b="1">
                <a:solidFill>
                  <a:srgbClr val="0B5394"/>
                </a:solidFill>
                <a:latin typeface="Comfortaa"/>
                <a:ea typeface="Comfortaa"/>
                <a:cs typeface="Comfortaa"/>
                <a:sym typeface="Comfortaa"/>
              </a:rPr>
              <a:t>IN CONCLUSION</a:t>
            </a:r>
            <a:endParaRPr sz="2400" b="1">
              <a:solidFill>
                <a:srgbClr val="0B5394"/>
              </a:solidFill>
              <a:latin typeface="Comfortaa"/>
              <a:ea typeface="Comfortaa"/>
              <a:cs typeface="Comfortaa"/>
              <a:sym typeface="Comfortaa"/>
            </a:endParaRPr>
          </a:p>
          <a:p>
            <a:pPr marL="0" lvl="0" indent="0" rtl="0">
              <a:spcBef>
                <a:spcPts val="0"/>
              </a:spcBef>
              <a:spcAft>
                <a:spcPts val="0"/>
              </a:spcAft>
              <a:buNone/>
            </a:pPr>
            <a:endParaRPr sz="2400" b="1">
              <a:solidFill>
                <a:srgbClr val="0B5394"/>
              </a:solidFill>
              <a:latin typeface="Comfortaa"/>
              <a:ea typeface="Comfortaa"/>
              <a:cs typeface="Comfortaa"/>
              <a:sym typeface="Comfortaa"/>
            </a:endParaRPr>
          </a:p>
          <a:p>
            <a:pPr marL="0" lvl="0" indent="0" rtl="0">
              <a:spcBef>
                <a:spcPts val="0"/>
              </a:spcBef>
              <a:spcAft>
                <a:spcPts val="0"/>
              </a:spcAft>
              <a:buNone/>
            </a:pPr>
            <a:r>
              <a:rPr lang="en" sz="1800">
                <a:solidFill>
                  <a:srgbClr val="666666"/>
                </a:solidFill>
                <a:latin typeface="Proxima Nova"/>
                <a:ea typeface="Proxima Nova"/>
                <a:cs typeface="Proxima Nova"/>
                <a:sym typeface="Proxima Nova"/>
              </a:rPr>
              <a:t>We ultimately cannot predict delays or length of delays -- too many outlying factors</a:t>
            </a:r>
            <a:endParaRPr sz="1800">
              <a:solidFill>
                <a:srgbClr val="666666"/>
              </a:solidFill>
              <a:latin typeface="Proxima Nova"/>
              <a:ea typeface="Proxima Nova"/>
              <a:cs typeface="Proxima Nova"/>
              <a:sym typeface="Proxima Nova"/>
            </a:endParaRPr>
          </a:p>
          <a:p>
            <a:pPr marL="0" lvl="0" indent="0" rtl="0">
              <a:spcBef>
                <a:spcPts val="0"/>
              </a:spcBef>
              <a:spcAft>
                <a:spcPts val="0"/>
              </a:spcAft>
              <a:buNone/>
            </a:pPr>
            <a:endParaRPr sz="2400" b="1">
              <a:solidFill>
                <a:srgbClr val="0B5394"/>
              </a:solidFill>
              <a:latin typeface="Comfortaa"/>
              <a:ea typeface="Comfortaa"/>
              <a:cs typeface="Comfortaa"/>
              <a:sym typeface="Comfortaa"/>
            </a:endParaRPr>
          </a:p>
          <a:p>
            <a:pPr marL="0" lvl="0" indent="0" rtl="0">
              <a:spcBef>
                <a:spcPts val="0"/>
              </a:spcBef>
              <a:spcAft>
                <a:spcPts val="0"/>
              </a:spcAft>
              <a:buNone/>
            </a:pPr>
            <a:r>
              <a:rPr lang="en" sz="2400" b="1">
                <a:solidFill>
                  <a:srgbClr val="0B5394"/>
                </a:solidFill>
                <a:latin typeface="Comfortaa"/>
                <a:ea typeface="Comfortaa"/>
                <a:cs typeface="Comfortaa"/>
                <a:sym typeface="Comfortaa"/>
              </a:rPr>
              <a:t>BUT WE DID LEARN</a:t>
            </a:r>
            <a:endParaRPr sz="2400" b="1">
              <a:solidFill>
                <a:srgbClr val="0B5394"/>
              </a:solidFill>
              <a:latin typeface="Comfortaa"/>
              <a:ea typeface="Comfortaa"/>
              <a:cs typeface="Comfortaa"/>
              <a:sym typeface="Comfortaa"/>
            </a:endParaRPr>
          </a:p>
          <a:p>
            <a:pPr marL="0" lvl="0" indent="0" rtl="0">
              <a:spcBef>
                <a:spcPts val="0"/>
              </a:spcBef>
              <a:spcAft>
                <a:spcPts val="0"/>
              </a:spcAft>
              <a:buNone/>
            </a:pPr>
            <a:endParaRPr sz="1800">
              <a:solidFill>
                <a:srgbClr val="0B5394"/>
              </a:solidFill>
              <a:latin typeface="Proxima Nova"/>
              <a:ea typeface="Proxima Nova"/>
              <a:cs typeface="Proxima Nova"/>
              <a:sym typeface="Proxima Nova"/>
            </a:endParaRPr>
          </a:p>
          <a:p>
            <a:pPr marL="457200" lvl="0" indent="-342900" rtl="0">
              <a:spcBef>
                <a:spcPts val="0"/>
              </a:spcBef>
              <a:spcAft>
                <a:spcPts val="0"/>
              </a:spcAft>
              <a:buClr>
                <a:srgbClr val="666666"/>
              </a:buClr>
              <a:buSzPts val="1800"/>
              <a:buFont typeface="Proxima Nova"/>
              <a:buChar char="●"/>
            </a:pPr>
            <a:r>
              <a:rPr lang="en" sz="1800">
                <a:solidFill>
                  <a:srgbClr val="666666"/>
                </a:solidFill>
                <a:latin typeface="Proxima Nova"/>
                <a:ea typeface="Proxima Nova"/>
                <a:cs typeface="Proxima Nova"/>
                <a:sym typeface="Proxima Nova"/>
              </a:rPr>
              <a:t>Southwest Airlines is the bee’s knees</a:t>
            </a:r>
            <a:endParaRPr sz="1800">
              <a:solidFill>
                <a:srgbClr val="666666"/>
              </a:solidFill>
              <a:latin typeface="Proxima Nova"/>
              <a:ea typeface="Proxima Nova"/>
              <a:cs typeface="Proxima Nova"/>
              <a:sym typeface="Proxima Nova"/>
            </a:endParaRPr>
          </a:p>
          <a:p>
            <a:pPr marL="914400" lvl="1" indent="-342900" rtl="0">
              <a:spcBef>
                <a:spcPts val="0"/>
              </a:spcBef>
              <a:spcAft>
                <a:spcPts val="0"/>
              </a:spcAft>
              <a:buClr>
                <a:srgbClr val="666666"/>
              </a:buClr>
              <a:buSzPts val="1800"/>
              <a:buFont typeface="Proxima Nova"/>
              <a:buChar char="○"/>
            </a:pPr>
            <a:r>
              <a:rPr lang="en" sz="1800">
                <a:solidFill>
                  <a:srgbClr val="666666"/>
                </a:solidFill>
                <a:latin typeface="Proxima Nova"/>
                <a:ea typeface="Proxima Nova"/>
                <a:cs typeface="Proxima Nova"/>
                <a:sym typeface="Proxima Nova"/>
              </a:rPr>
              <a:t>Most flights and (one of the) least delays</a:t>
            </a:r>
            <a:endParaRPr sz="1800">
              <a:solidFill>
                <a:srgbClr val="666666"/>
              </a:solidFill>
              <a:latin typeface="Proxima Nova"/>
              <a:ea typeface="Proxima Nova"/>
              <a:cs typeface="Proxima Nova"/>
              <a:sym typeface="Proxima Nova"/>
            </a:endParaRPr>
          </a:p>
          <a:p>
            <a:pPr marL="457200" lvl="0" indent="-342900" rtl="0">
              <a:spcBef>
                <a:spcPts val="0"/>
              </a:spcBef>
              <a:spcAft>
                <a:spcPts val="0"/>
              </a:spcAft>
              <a:buClr>
                <a:srgbClr val="666666"/>
              </a:buClr>
              <a:buSzPts val="1800"/>
              <a:buFont typeface="Proxima Nova"/>
              <a:buChar char="●"/>
            </a:pPr>
            <a:r>
              <a:rPr lang="en" sz="1800">
                <a:solidFill>
                  <a:srgbClr val="666666"/>
                </a:solidFill>
                <a:latin typeface="Proxima Nova"/>
                <a:ea typeface="Proxima Nova"/>
                <a:cs typeface="Proxima Nova"/>
                <a:sym typeface="Proxima Nova"/>
              </a:rPr>
              <a:t>Delays happen a lot on Friday</a:t>
            </a:r>
            <a:endParaRPr sz="1800">
              <a:solidFill>
                <a:srgbClr val="666666"/>
              </a:solidFill>
              <a:latin typeface="Proxima Nova"/>
              <a:ea typeface="Proxima Nova"/>
              <a:cs typeface="Proxima Nova"/>
              <a:sym typeface="Proxima Nova"/>
            </a:endParaRPr>
          </a:p>
          <a:p>
            <a:pPr marL="914400" lvl="1" indent="-342900" rtl="0">
              <a:spcBef>
                <a:spcPts val="0"/>
              </a:spcBef>
              <a:spcAft>
                <a:spcPts val="0"/>
              </a:spcAft>
              <a:buClr>
                <a:srgbClr val="666666"/>
              </a:buClr>
              <a:buSzPts val="1800"/>
              <a:buFont typeface="Proxima Nova"/>
              <a:buChar char="○"/>
            </a:pPr>
            <a:r>
              <a:rPr lang="en" sz="1800">
                <a:solidFill>
                  <a:srgbClr val="666666"/>
                </a:solidFill>
                <a:latin typeface="Proxima Nova"/>
                <a:ea typeface="Proxima Nova"/>
                <a:cs typeface="Proxima Nova"/>
                <a:sym typeface="Proxima Nova"/>
              </a:rPr>
              <a:t>So plan your long weekends accordingly!</a:t>
            </a:r>
            <a:endParaRPr sz="1800">
              <a:solidFill>
                <a:srgbClr val="666666"/>
              </a:solidFill>
              <a:latin typeface="Proxima Nova"/>
              <a:ea typeface="Proxima Nova"/>
              <a:cs typeface="Proxima Nova"/>
              <a:sym typeface="Proxima Nova"/>
            </a:endParaRPr>
          </a:p>
          <a:p>
            <a:pPr marL="457200" lvl="0" indent="-342900" rtl="0">
              <a:spcBef>
                <a:spcPts val="0"/>
              </a:spcBef>
              <a:spcAft>
                <a:spcPts val="0"/>
              </a:spcAft>
              <a:buClr>
                <a:srgbClr val="666666"/>
              </a:buClr>
              <a:buSzPts val="1800"/>
              <a:buFont typeface="Proxima Nova"/>
              <a:buChar char="●"/>
            </a:pPr>
            <a:r>
              <a:rPr lang="en" sz="1800">
                <a:solidFill>
                  <a:srgbClr val="666666"/>
                </a:solidFill>
                <a:latin typeface="Proxima Nova"/>
                <a:ea typeface="Proxima Nova"/>
                <a:cs typeface="Proxima Nova"/>
                <a:sym typeface="Proxima Nova"/>
              </a:rPr>
              <a:t>Factor in </a:t>
            </a:r>
            <a:r>
              <a:rPr lang="en" sz="1800" b="1">
                <a:solidFill>
                  <a:srgbClr val="0B5394"/>
                </a:solidFill>
                <a:latin typeface="Proxima Nova"/>
                <a:ea typeface="Proxima Nova"/>
                <a:cs typeface="Proxima Nova"/>
                <a:sym typeface="Proxima Nova"/>
              </a:rPr>
              <a:t>extra </a:t>
            </a:r>
            <a:r>
              <a:rPr lang="en" sz="1800">
                <a:solidFill>
                  <a:srgbClr val="666666"/>
                </a:solidFill>
                <a:latin typeface="Proxima Nova"/>
                <a:ea typeface="Proxima Nova"/>
                <a:cs typeface="Proxima Nova"/>
                <a:sym typeface="Proxima Nova"/>
              </a:rPr>
              <a:t>time when traveling in December</a:t>
            </a:r>
            <a:endParaRPr sz="1800">
              <a:solidFill>
                <a:srgbClr val="666666"/>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Q &amp; A</a:t>
            </a:r>
            <a:endParaRPr/>
          </a:p>
        </p:txBody>
      </p:sp>
      <p:sp>
        <p:nvSpPr>
          <p:cNvPr id="213" name="Shape 2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Easy questions only please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B5394"/>
        </a:solidFill>
        <a:effectLst/>
      </p:bgPr>
    </p:bg>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311700" y="1167925"/>
            <a:ext cx="8520600" cy="1980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solidFill>
                  <a:srgbClr val="F3F3F3"/>
                </a:solidFill>
              </a:rPr>
              <a:t>THE END</a:t>
            </a:r>
            <a:endParaRPr>
              <a:solidFill>
                <a:srgbClr val="F3F3F3"/>
              </a:solidFill>
            </a:endParaRPr>
          </a:p>
        </p:txBody>
      </p:sp>
      <p:sp>
        <p:nvSpPr>
          <p:cNvPr id="219" name="Shape 219"/>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a:solidFill>
                  <a:srgbClr val="F3F3F3"/>
                </a:solidFill>
              </a:rPr>
              <a:t>Thanks for flying with American Airlines!</a:t>
            </a:r>
            <a:endParaRPr>
              <a:solidFill>
                <a:srgbClr val="F3F3F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45025"/>
            <a:ext cx="56439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b="1">
                <a:solidFill>
                  <a:srgbClr val="0B5394"/>
                </a:solidFill>
                <a:latin typeface="Comfortaa"/>
                <a:ea typeface="Comfortaa"/>
                <a:cs typeface="Comfortaa"/>
                <a:sym typeface="Comfortaa"/>
              </a:rPr>
              <a:t>[introduction/problem statement]</a:t>
            </a:r>
            <a:endParaRPr sz="2400" b="1">
              <a:solidFill>
                <a:srgbClr val="0B5394"/>
              </a:solidFill>
              <a:latin typeface="Comfortaa"/>
              <a:ea typeface="Comfortaa"/>
              <a:cs typeface="Comfortaa"/>
              <a:sym typeface="Comfortaa"/>
            </a:endParaRPr>
          </a:p>
        </p:txBody>
      </p:sp>
      <p:sp>
        <p:nvSpPr>
          <p:cNvPr id="109" name="Shape 109"/>
          <p:cNvSpPr txBox="1"/>
          <p:nvPr/>
        </p:nvSpPr>
        <p:spPr>
          <a:xfrm>
            <a:off x="486750" y="1290375"/>
            <a:ext cx="5293800" cy="35847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endParaRPr>
              <a:latin typeface="Roboto"/>
              <a:ea typeface="Roboto"/>
              <a:cs typeface="Roboto"/>
              <a:sym typeface="Roboto"/>
            </a:endParaRPr>
          </a:p>
          <a:p>
            <a:pPr marL="0" lvl="0" indent="0" rtl="0">
              <a:lnSpc>
                <a:spcPct val="114000"/>
              </a:lnSpc>
              <a:spcBef>
                <a:spcPts val="0"/>
              </a:spcBef>
              <a:spcAft>
                <a:spcPts val="0"/>
              </a:spcAft>
              <a:buNone/>
            </a:pPr>
            <a:r>
              <a:rPr lang="en">
                <a:highlight>
                  <a:srgbClr val="FFFFFF"/>
                </a:highlight>
                <a:latin typeface="Proxima Nova"/>
                <a:ea typeface="Proxima Nova"/>
                <a:cs typeface="Proxima Nova"/>
                <a:sym typeface="Proxima Nova"/>
              </a:rPr>
              <a:t>In 2008, American Airlines experienced a total of </a:t>
            </a:r>
            <a:r>
              <a:rPr lang="en" b="1">
                <a:solidFill>
                  <a:srgbClr val="0B5394"/>
                </a:solidFill>
                <a:highlight>
                  <a:srgbClr val="FFFFFF"/>
                </a:highlight>
                <a:latin typeface="Proxima Nova"/>
                <a:ea typeface="Proxima Nova"/>
                <a:cs typeface="Proxima Nova"/>
                <a:sym typeface="Proxima Nova"/>
              </a:rPr>
              <a:t>172,197 arrival </a:t>
            </a:r>
            <a:r>
              <a:rPr lang="en">
                <a:solidFill>
                  <a:srgbClr val="0B5394"/>
                </a:solidFill>
                <a:highlight>
                  <a:srgbClr val="FFFFFF"/>
                </a:highlight>
                <a:latin typeface="Proxima Nova"/>
                <a:ea typeface="Proxima Nova"/>
                <a:cs typeface="Proxima Nova"/>
                <a:sym typeface="Proxima Nova"/>
              </a:rPr>
              <a:t>delays</a:t>
            </a:r>
            <a:r>
              <a:rPr lang="en">
                <a:highlight>
                  <a:srgbClr val="FFFFFF"/>
                </a:highlight>
                <a:latin typeface="Proxima Nova"/>
                <a:ea typeface="Proxima Nova"/>
                <a:cs typeface="Proxima Nova"/>
                <a:sym typeface="Proxima Nova"/>
              </a:rPr>
              <a:t>, which was the second highest number of delays among its </a:t>
            </a:r>
            <a:r>
              <a:rPr lang="en" b="1">
                <a:solidFill>
                  <a:srgbClr val="0B5394"/>
                </a:solidFill>
                <a:highlight>
                  <a:srgbClr val="FFFFFF"/>
                </a:highlight>
                <a:latin typeface="Proxima Nova"/>
                <a:ea typeface="Proxima Nova"/>
                <a:cs typeface="Proxima Nova"/>
                <a:sym typeface="Proxima Nova"/>
              </a:rPr>
              <a:t>competing class of 20 airlines</a:t>
            </a:r>
            <a:r>
              <a:rPr lang="en">
                <a:highlight>
                  <a:srgbClr val="FFFFFF"/>
                </a:highlight>
                <a:latin typeface="Proxima Nova"/>
                <a:ea typeface="Proxima Nova"/>
                <a:cs typeface="Proxima Nova"/>
                <a:sym typeface="Proxima Nova"/>
              </a:rPr>
              <a:t>. </a:t>
            </a:r>
            <a:endParaRPr>
              <a:highlight>
                <a:srgbClr val="FFFFFF"/>
              </a:highlight>
              <a:latin typeface="Proxima Nova"/>
              <a:ea typeface="Proxima Nova"/>
              <a:cs typeface="Proxima Nova"/>
              <a:sym typeface="Proxima Nova"/>
            </a:endParaRPr>
          </a:p>
          <a:p>
            <a:pPr marL="0" lvl="0" indent="0" rtl="0">
              <a:lnSpc>
                <a:spcPct val="114000"/>
              </a:lnSpc>
              <a:spcBef>
                <a:spcPts val="0"/>
              </a:spcBef>
              <a:spcAft>
                <a:spcPts val="0"/>
              </a:spcAft>
              <a:buNone/>
            </a:pPr>
            <a:endParaRPr>
              <a:highlight>
                <a:srgbClr val="FFFFFF"/>
              </a:highlight>
              <a:latin typeface="Proxima Nova"/>
              <a:ea typeface="Proxima Nova"/>
              <a:cs typeface="Proxima Nova"/>
              <a:sym typeface="Proxima Nova"/>
            </a:endParaRPr>
          </a:p>
          <a:p>
            <a:pPr marL="0" lvl="0" indent="0" rtl="0">
              <a:lnSpc>
                <a:spcPct val="114000"/>
              </a:lnSpc>
              <a:spcBef>
                <a:spcPts val="0"/>
              </a:spcBef>
              <a:spcAft>
                <a:spcPts val="0"/>
              </a:spcAft>
              <a:buNone/>
            </a:pPr>
            <a:r>
              <a:rPr lang="en">
                <a:highlight>
                  <a:srgbClr val="FFFFFF"/>
                </a:highlight>
                <a:latin typeface="Proxima Nova"/>
                <a:ea typeface="Proxima Nova"/>
                <a:cs typeface="Proxima Nova"/>
                <a:sym typeface="Proxima Nova"/>
              </a:rPr>
              <a:t>We used data analysis techniques to:</a:t>
            </a:r>
            <a:endParaRPr>
              <a:highlight>
                <a:srgbClr val="FFFFFF"/>
              </a:highlight>
              <a:latin typeface="Proxima Nova"/>
              <a:ea typeface="Proxima Nova"/>
              <a:cs typeface="Proxima Nova"/>
              <a:sym typeface="Proxima Nova"/>
            </a:endParaRPr>
          </a:p>
          <a:p>
            <a:pPr marL="457200" lvl="0" indent="-317500" rtl="0">
              <a:lnSpc>
                <a:spcPct val="114000"/>
              </a:lnSpc>
              <a:spcBef>
                <a:spcPts val="0"/>
              </a:spcBef>
              <a:spcAft>
                <a:spcPts val="0"/>
              </a:spcAft>
              <a:buSzPts val="1400"/>
              <a:buFont typeface="Proxima Nova"/>
              <a:buChar char="●"/>
            </a:pPr>
            <a:r>
              <a:rPr lang="en">
                <a:highlight>
                  <a:srgbClr val="FFFFFF"/>
                </a:highlight>
                <a:latin typeface="Proxima Nova"/>
                <a:ea typeface="Proxima Nova"/>
                <a:cs typeface="Proxima Nova"/>
                <a:sym typeface="Proxima Nova"/>
              </a:rPr>
              <a:t>Find where the biggest pain points were for American Airlines</a:t>
            </a:r>
            <a:endParaRPr>
              <a:highlight>
                <a:srgbClr val="FFFFFF"/>
              </a:highlight>
              <a:latin typeface="Proxima Nova"/>
              <a:ea typeface="Proxima Nova"/>
              <a:cs typeface="Proxima Nova"/>
              <a:sym typeface="Proxima Nova"/>
            </a:endParaRPr>
          </a:p>
          <a:p>
            <a:pPr marL="457200" lvl="0" indent="-317500" rtl="0">
              <a:lnSpc>
                <a:spcPct val="114000"/>
              </a:lnSpc>
              <a:spcBef>
                <a:spcPts val="0"/>
              </a:spcBef>
              <a:spcAft>
                <a:spcPts val="0"/>
              </a:spcAft>
              <a:buSzPts val="1400"/>
              <a:buFont typeface="Proxima Nova"/>
              <a:buChar char="●"/>
            </a:pPr>
            <a:r>
              <a:rPr lang="en">
                <a:highlight>
                  <a:srgbClr val="FFFFFF"/>
                </a:highlight>
                <a:latin typeface="Proxima Nova"/>
                <a:ea typeface="Proxima Nova"/>
                <a:cs typeface="Proxima Nova"/>
                <a:sym typeface="Proxima Nova"/>
              </a:rPr>
              <a:t>Compare findings to the industry average.</a:t>
            </a:r>
            <a:endParaRPr>
              <a:highlight>
                <a:srgbClr val="FFFFFF"/>
              </a:highlight>
              <a:latin typeface="Proxima Nova"/>
              <a:ea typeface="Proxima Nova"/>
              <a:cs typeface="Proxima Nova"/>
              <a:sym typeface="Proxima Nova"/>
            </a:endParaRPr>
          </a:p>
          <a:p>
            <a:pPr marL="0" lvl="0" indent="0" rtl="0">
              <a:lnSpc>
                <a:spcPct val="114000"/>
              </a:lnSpc>
              <a:spcBef>
                <a:spcPts val="0"/>
              </a:spcBef>
              <a:spcAft>
                <a:spcPts val="0"/>
              </a:spcAft>
              <a:buNone/>
            </a:pPr>
            <a:endParaRPr>
              <a:highlight>
                <a:srgbClr val="FFFFFF"/>
              </a:highlight>
              <a:latin typeface="Proxima Nova"/>
              <a:ea typeface="Proxima Nova"/>
              <a:cs typeface="Proxima Nova"/>
              <a:sym typeface="Proxima Nova"/>
            </a:endParaRPr>
          </a:p>
          <a:p>
            <a:pPr marL="0" lvl="0" indent="0" rtl="0">
              <a:lnSpc>
                <a:spcPct val="114000"/>
              </a:lnSpc>
              <a:spcBef>
                <a:spcPts val="0"/>
              </a:spcBef>
              <a:spcAft>
                <a:spcPts val="0"/>
              </a:spcAft>
              <a:buNone/>
            </a:pPr>
            <a:r>
              <a:rPr lang="en">
                <a:highlight>
                  <a:srgbClr val="FFFFFF"/>
                </a:highlight>
                <a:latin typeface="Proxima Nova"/>
                <a:ea typeface="Proxima Nova"/>
                <a:cs typeface="Proxima Nova"/>
                <a:sym typeface="Proxima Nova"/>
              </a:rPr>
              <a:t>We ultimately wanted to</a:t>
            </a:r>
            <a:r>
              <a:rPr lang="en" b="1">
                <a:highlight>
                  <a:srgbClr val="FFFFFF"/>
                </a:highlight>
                <a:latin typeface="Proxima Nova"/>
                <a:ea typeface="Proxima Nova"/>
                <a:cs typeface="Proxima Nova"/>
                <a:sym typeface="Proxima Nova"/>
              </a:rPr>
              <a:t> </a:t>
            </a:r>
            <a:r>
              <a:rPr lang="en" b="1">
                <a:solidFill>
                  <a:srgbClr val="0B5394"/>
                </a:solidFill>
                <a:highlight>
                  <a:srgbClr val="FFFFFF"/>
                </a:highlight>
                <a:latin typeface="Proxima Nova"/>
                <a:ea typeface="Proxima Nova"/>
                <a:cs typeface="Proxima Nova"/>
                <a:sym typeface="Proxima Nova"/>
              </a:rPr>
              <a:t>minimize future arrival delays</a:t>
            </a:r>
            <a:r>
              <a:rPr lang="en">
                <a:highlight>
                  <a:srgbClr val="FFFFFF"/>
                </a:highlight>
                <a:latin typeface="Proxima Nova"/>
                <a:ea typeface="Proxima Nova"/>
                <a:cs typeface="Proxima Nova"/>
                <a:sym typeface="Proxima Nova"/>
              </a:rPr>
              <a:t> by using the data to predict the probability of experiencing future delays. </a:t>
            </a:r>
            <a:endParaRPr>
              <a:highlight>
                <a:srgbClr val="FFFFFF"/>
              </a:highlight>
              <a:latin typeface="Proxima Nova"/>
              <a:ea typeface="Proxima Nova"/>
              <a:cs typeface="Proxima Nova"/>
              <a:sym typeface="Proxima Nova"/>
            </a:endParaRPr>
          </a:p>
          <a:p>
            <a:pPr marL="0" lvl="0" indent="0" rtl="0">
              <a:lnSpc>
                <a:spcPct val="115000"/>
              </a:lnSpc>
              <a:spcBef>
                <a:spcPts val="0"/>
              </a:spcBef>
              <a:spcAft>
                <a:spcPts val="0"/>
              </a:spcAft>
              <a:buNone/>
            </a:pPr>
            <a:endParaRPr/>
          </a:p>
          <a:p>
            <a:pPr marL="0" lvl="0" indent="0" rtl="0">
              <a:spcBef>
                <a:spcPts val="0"/>
              </a:spcBef>
              <a:spcAft>
                <a:spcPts val="0"/>
              </a:spcAft>
              <a:buNone/>
            </a:pPr>
            <a:endParaRPr/>
          </a:p>
        </p:txBody>
      </p:sp>
      <p:pic>
        <p:nvPicPr>
          <p:cNvPr id="110" name="Shape 110"/>
          <p:cNvPicPr preferRelativeResize="0"/>
          <p:nvPr/>
        </p:nvPicPr>
        <p:blipFill>
          <a:blip r:embed="rId3">
            <a:alphaModFix/>
          </a:blip>
          <a:stretch>
            <a:fillRect/>
          </a:stretch>
        </p:blipFill>
        <p:spPr>
          <a:xfrm>
            <a:off x="6102990" y="0"/>
            <a:ext cx="3134321"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b="1">
                <a:solidFill>
                  <a:srgbClr val="0B5394"/>
                </a:solidFill>
                <a:latin typeface="Comfortaa"/>
                <a:ea typeface="Comfortaa"/>
                <a:cs typeface="Comfortaa"/>
                <a:sym typeface="Comfortaa"/>
              </a:rPr>
              <a:t>[essential research questions]</a:t>
            </a:r>
            <a:endParaRPr sz="2400" b="1">
              <a:solidFill>
                <a:srgbClr val="0B5394"/>
              </a:solidFill>
              <a:latin typeface="Comfortaa"/>
              <a:ea typeface="Comfortaa"/>
              <a:cs typeface="Comfortaa"/>
              <a:sym typeface="Comfortaa"/>
            </a:endParaRPr>
          </a:p>
        </p:txBody>
      </p:sp>
      <p:sp>
        <p:nvSpPr>
          <p:cNvPr id="116" name="Shape 1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a:t>Type 1 Questions: Initial Discoveries</a:t>
            </a:r>
            <a:endParaRPr/>
          </a:p>
          <a:p>
            <a:pPr marL="457200" lvl="0" indent="-317500" rtl="0">
              <a:spcBef>
                <a:spcPts val="1600"/>
              </a:spcBef>
              <a:spcAft>
                <a:spcPts val="0"/>
              </a:spcAft>
              <a:buSzPts val="1400"/>
              <a:buChar char="●"/>
            </a:pPr>
            <a:r>
              <a:rPr lang="en"/>
              <a:t>Which airline experiences the most delays?</a:t>
            </a:r>
            <a:endParaRPr/>
          </a:p>
          <a:p>
            <a:pPr marL="457200" lvl="0" indent="-317500" rtl="0">
              <a:spcBef>
                <a:spcPts val="0"/>
              </a:spcBef>
              <a:spcAft>
                <a:spcPts val="0"/>
              </a:spcAft>
              <a:buSzPts val="1400"/>
              <a:buChar char="●"/>
            </a:pPr>
            <a:r>
              <a:rPr lang="en"/>
              <a:t>What is the average length of a delay?</a:t>
            </a:r>
            <a:endParaRPr/>
          </a:p>
          <a:p>
            <a:pPr marL="457200" lvl="0" indent="-317500" rtl="0">
              <a:spcBef>
                <a:spcPts val="0"/>
              </a:spcBef>
              <a:spcAft>
                <a:spcPts val="0"/>
              </a:spcAft>
              <a:buSzPts val="1400"/>
              <a:buChar char="●"/>
            </a:pPr>
            <a:r>
              <a:rPr lang="en"/>
              <a:t>Which airline experiences the longest delays? </a:t>
            </a:r>
            <a:endParaRPr/>
          </a:p>
          <a:p>
            <a:pPr marL="457200" marR="0" lvl="0" indent="-317500" algn="l" rtl="0">
              <a:lnSpc>
                <a:spcPct val="115000"/>
              </a:lnSpc>
              <a:spcBef>
                <a:spcPts val="0"/>
              </a:spcBef>
              <a:spcAft>
                <a:spcPts val="0"/>
              </a:spcAft>
              <a:buClr>
                <a:schemeClr val="dk2"/>
              </a:buClr>
              <a:buSzPts val="1400"/>
              <a:buFont typeface="Proxima Nova"/>
              <a:buChar char="●"/>
            </a:pPr>
            <a:r>
              <a:rPr lang="en"/>
              <a:t>When do delays occur most frequently?</a:t>
            </a:r>
            <a:endParaRPr/>
          </a:p>
          <a:p>
            <a:pPr marL="457200" lvl="0" indent="-317500" rtl="0">
              <a:spcBef>
                <a:spcPts val="0"/>
              </a:spcBef>
              <a:spcAft>
                <a:spcPts val="0"/>
              </a:spcAft>
              <a:buSzPts val="1400"/>
              <a:buChar char="●"/>
            </a:pPr>
            <a:r>
              <a:rPr lang="en"/>
              <a:t>Which airport has the most delays?</a:t>
            </a:r>
            <a:endParaRPr/>
          </a:p>
        </p:txBody>
      </p:sp>
      <p:sp>
        <p:nvSpPr>
          <p:cNvPr id="117" name="Shape 1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t>Type 2 Questions: Exploratory Analysis</a:t>
            </a:r>
            <a:endParaRPr b="1"/>
          </a:p>
          <a:p>
            <a:pPr marL="457200" lvl="0" indent="-317500" rtl="0">
              <a:spcBef>
                <a:spcPts val="1600"/>
              </a:spcBef>
              <a:spcAft>
                <a:spcPts val="0"/>
              </a:spcAft>
              <a:buSzPts val="1400"/>
              <a:buChar char="●"/>
            </a:pPr>
            <a:r>
              <a:rPr lang="en"/>
              <a:t>What causes airline delays?</a:t>
            </a:r>
            <a:endParaRPr/>
          </a:p>
          <a:p>
            <a:pPr marL="457200" lvl="0" indent="-317500">
              <a:spcBef>
                <a:spcPts val="0"/>
              </a:spcBef>
              <a:spcAft>
                <a:spcPts val="0"/>
              </a:spcAft>
              <a:buSzPts val="1400"/>
              <a:buChar char="●"/>
            </a:pPr>
            <a:r>
              <a:rPr lang="en"/>
              <a:t>Can we predict the length of a delay?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Shape 122"/>
          <p:cNvPicPr preferRelativeResize="0"/>
          <p:nvPr/>
        </p:nvPicPr>
        <p:blipFill rotWithShape="1">
          <a:blip r:embed="rId3">
            <a:alphaModFix amt="43000"/>
          </a:blip>
          <a:srcRect t="20477"/>
          <a:stretch/>
        </p:blipFill>
        <p:spPr>
          <a:xfrm>
            <a:off x="0" y="0"/>
            <a:ext cx="9144000" cy="5135225"/>
          </a:xfrm>
          <a:prstGeom prst="rect">
            <a:avLst/>
          </a:prstGeom>
          <a:noFill/>
          <a:ln>
            <a:noFill/>
          </a:ln>
        </p:spPr>
      </p:pic>
      <p:sp>
        <p:nvSpPr>
          <p:cNvPr id="123" name="Shape 123"/>
          <p:cNvSpPr txBox="1">
            <a:spLocks noGrp="1"/>
          </p:cNvSpPr>
          <p:nvPr>
            <p:ph type="title"/>
          </p:nvPr>
        </p:nvSpPr>
        <p:spPr>
          <a:xfrm>
            <a:off x="311700" y="3155225"/>
            <a:ext cx="8520600" cy="1980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6000">
                <a:solidFill>
                  <a:srgbClr val="0B5394"/>
                </a:solidFill>
              </a:rPr>
              <a:t>[initial findings]</a:t>
            </a:r>
            <a:endParaRPr sz="6000">
              <a:solidFill>
                <a:srgbClr val="0B539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82475" y="297750"/>
            <a:ext cx="8761500" cy="726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2400"/>
              <a:t>[ which airline experiences the most delays? ]</a:t>
            </a:r>
            <a:endParaRPr sz="2400"/>
          </a:p>
        </p:txBody>
      </p:sp>
      <p:pic>
        <p:nvPicPr>
          <p:cNvPr id="129" name="Shape 129"/>
          <p:cNvPicPr preferRelativeResize="0"/>
          <p:nvPr/>
        </p:nvPicPr>
        <p:blipFill>
          <a:blip r:embed="rId3">
            <a:alphaModFix/>
          </a:blip>
          <a:stretch>
            <a:fillRect/>
          </a:stretch>
        </p:blipFill>
        <p:spPr>
          <a:xfrm>
            <a:off x="1416375" y="1099950"/>
            <a:ext cx="6311256" cy="3891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2100" y="397075"/>
            <a:ext cx="4572000" cy="15519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2300"/>
              <a:t>[ average length of a delay ] </a:t>
            </a:r>
            <a:endParaRPr sz="2300"/>
          </a:p>
        </p:txBody>
      </p:sp>
      <p:sp>
        <p:nvSpPr>
          <p:cNvPr id="135" name="Shape 135"/>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b="1">
                <a:solidFill>
                  <a:srgbClr val="F3F3F3"/>
                </a:solidFill>
              </a:rPr>
              <a:t>AMERICAN AIRLINES</a:t>
            </a:r>
            <a:br>
              <a:rPr lang="en" b="1">
                <a:solidFill>
                  <a:srgbClr val="F3F3F3"/>
                </a:solidFill>
              </a:rPr>
            </a:br>
            <a:br>
              <a:rPr lang="en">
                <a:solidFill>
                  <a:srgbClr val="F3F3F3"/>
                </a:solidFill>
              </a:rPr>
            </a:br>
            <a:r>
              <a:rPr lang="en">
                <a:solidFill>
                  <a:srgbClr val="F3F3F3"/>
                </a:solidFill>
              </a:rPr>
              <a:t>Mean: 42.2 minutes</a:t>
            </a:r>
            <a:endParaRPr>
              <a:solidFill>
                <a:srgbClr val="F3F3F3"/>
              </a:solidFill>
            </a:endParaRPr>
          </a:p>
          <a:p>
            <a:pPr marL="0" lvl="0" indent="0" rtl="0">
              <a:lnSpc>
                <a:spcPct val="100000"/>
              </a:lnSpc>
              <a:spcBef>
                <a:spcPts val="0"/>
              </a:spcBef>
              <a:spcAft>
                <a:spcPts val="0"/>
              </a:spcAft>
              <a:buNone/>
            </a:pPr>
            <a:r>
              <a:rPr lang="en">
                <a:solidFill>
                  <a:srgbClr val="F3F3F3"/>
                </a:solidFill>
              </a:rPr>
              <a:t>Median: 29 minutes</a:t>
            </a:r>
            <a:endParaRPr>
              <a:solidFill>
                <a:srgbClr val="F3F3F3"/>
              </a:solidFill>
            </a:endParaRPr>
          </a:p>
          <a:p>
            <a:pPr marL="0" lvl="0" indent="0" rtl="0">
              <a:lnSpc>
                <a:spcPct val="100000"/>
              </a:lnSpc>
              <a:spcBef>
                <a:spcPts val="0"/>
              </a:spcBef>
              <a:spcAft>
                <a:spcPts val="0"/>
              </a:spcAft>
              <a:buNone/>
            </a:pPr>
            <a:r>
              <a:rPr lang="en">
                <a:solidFill>
                  <a:srgbClr val="F3F3F3"/>
                </a:solidFill>
              </a:rPr>
              <a:t>Mode: 10 minutes</a:t>
            </a:r>
            <a:endParaRPr>
              <a:solidFill>
                <a:srgbClr val="F3F3F3"/>
              </a:solidFill>
            </a:endParaRPr>
          </a:p>
        </p:txBody>
      </p:sp>
      <p:pic>
        <p:nvPicPr>
          <p:cNvPr id="136" name="Shape 136"/>
          <p:cNvPicPr preferRelativeResize="0"/>
          <p:nvPr/>
        </p:nvPicPr>
        <p:blipFill>
          <a:blip r:embed="rId3">
            <a:alphaModFix/>
          </a:blip>
          <a:stretch>
            <a:fillRect/>
          </a:stretch>
        </p:blipFill>
        <p:spPr>
          <a:xfrm>
            <a:off x="4717650" y="213350"/>
            <a:ext cx="4280700" cy="2641464"/>
          </a:xfrm>
          <a:prstGeom prst="rect">
            <a:avLst/>
          </a:prstGeom>
          <a:noFill/>
          <a:ln>
            <a:noFill/>
          </a:ln>
        </p:spPr>
      </p:pic>
      <p:sp>
        <p:nvSpPr>
          <p:cNvPr id="137" name="Shape 137"/>
          <p:cNvSpPr txBox="1">
            <a:spLocks noGrp="1"/>
          </p:cNvSpPr>
          <p:nvPr>
            <p:ph type="subTitle" idx="1"/>
          </p:nvPr>
        </p:nvSpPr>
        <p:spPr>
          <a:xfrm>
            <a:off x="4835400" y="2981125"/>
            <a:ext cx="4045200" cy="13455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b="1">
                <a:solidFill>
                  <a:srgbClr val="0B5394"/>
                </a:solidFill>
              </a:rPr>
              <a:t>INDUSTRY AVERAGE</a:t>
            </a:r>
            <a:br>
              <a:rPr lang="en" b="1">
                <a:solidFill>
                  <a:srgbClr val="0B5394"/>
                </a:solidFill>
              </a:rPr>
            </a:br>
            <a:br>
              <a:rPr lang="en">
                <a:solidFill>
                  <a:srgbClr val="0B5394"/>
                </a:solidFill>
              </a:rPr>
            </a:br>
            <a:r>
              <a:rPr lang="en">
                <a:solidFill>
                  <a:srgbClr val="0B5394"/>
                </a:solidFill>
              </a:rPr>
              <a:t>Mean: 42.8 minutes</a:t>
            </a:r>
            <a:endParaRPr>
              <a:solidFill>
                <a:srgbClr val="0B5394"/>
              </a:solidFill>
            </a:endParaRPr>
          </a:p>
          <a:p>
            <a:pPr marL="0" lvl="0" indent="0" rtl="0">
              <a:lnSpc>
                <a:spcPct val="100000"/>
              </a:lnSpc>
              <a:spcBef>
                <a:spcPts val="0"/>
              </a:spcBef>
              <a:spcAft>
                <a:spcPts val="0"/>
              </a:spcAft>
              <a:buNone/>
            </a:pPr>
            <a:r>
              <a:rPr lang="en">
                <a:solidFill>
                  <a:srgbClr val="0B5394"/>
                </a:solidFill>
              </a:rPr>
              <a:t>Median: 24 minutes</a:t>
            </a:r>
            <a:endParaRPr>
              <a:solidFill>
                <a:srgbClr val="0B5394"/>
              </a:solidFill>
            </a:endParaRPr>
          </a:p>
          <a:p>
            <a:pPr marL="0" lvl="0" indent="0" rtl="0">
              <a:lnSpc>
                <a:spcPct val="100000"/>
              </a:lnSpc>
              <a:spcBef>
                <a:spcPts val="0"/>
              </a:spcBef>
              <a:spcAft>
                <a:spcPts val="0"/>
              </a:spcAft>
              <a:buNone/>
            </a:pPr>
            <a:r>
              <a:rPr lang="en">
                <a:solidFill>
                  <a:srgbClr val="0B5394"/>
                </a:solidFill>
              </a:rPr>
              <a:t>Mode: 10 minutes</a:t>
            </a:r>
            <a:endParaRPr>
              <a:solidFill>
                <a:srgbClr val="0B539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Shape 142"/>
          <p:cNvPicPr preferRelativeResize="0"/>
          <p:nvPr/>
        </p:nvPicPr>
        <p:blipFill>
          <a:blip r:embed="rId3">
            <a:alphaModFix/>
          </a:blip>
          <a:stretch>
            <a:fillRect/>
          </a:stretch>
        </p:blipFill>
        <p:spPr>
          <a:xfrm>
            <a:off x="3325750" y="1225375"/>
            <a:ext cx="5734000" cy="3538000"/>
          </a:xfrm>
          <a:prstGeom prst="rect">
            <a:avLst/>
          </a:prstGeom>
          <a:noFill/>
          <a:ln>
            <a:noFill/>
          </a:ln>
        </p:spPr>
      </p:pic>
      <p:sp>
        <p:nvSpPr>
          <p:cNvPr id="143" name="Shape 143"/>
          <p:cNvSpPr txBox="1">
            <a:spLocks noGrp="1"/>
          </p:cNvSpPr>
          <p:nvPr>
            <p:ph type="title"/>
          </p:nvPr>
        </p:nvSpPr>
        <p:spPr>
          <a:xfrm>
            <a:off x="311700" y="275025"/>
            <a:ext cx="8369700" cy="755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 which airline experience the longest delays? ]</a:t>
            </a:r>
            <a:endParaRPr/>
          </a:p>
        </p:txBody>
      </p:sp>
      <p:sp>
        <p:nvSpPr>
          <p:cNvPr id="144" name="Shape 144"/>
          <p:cNvSpPr txBox="1">
            <a:spLocks noGrp="1"/>
          </p:cNvSpPr>
          <p:nvPr>
            <p:ph type="body" idx="1"/>
          </p:nvPr>
        </p:nvSpPr>
        <p:spPr>
          <a:xfrm>
            <a:off x="311700" y="1871875"/>
            <a:ext cx="2808000" cy="30780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sz="1400"/>
              <a:t>American Airlines (AA) has above average delays</a:t>
            </a:r>
            <a:br>
              <a:rPr lang="en" sz="1400"/>
            </a:br>
            <a:endParaRPr sz="1400"/>
          </a:p>
          <a:p>
            <a:pPr marL="457200" lvl="0" indent="-317500" rtl="0">
              <a:spcBef>
                <a:spcPts val="0"/>
              </a:spcBef>
              <a:spcAft>
                <a:spcPts val="0"/>
              </a:spcAft>
              <a:buSzPts val="1400"/>
              <a:buChar char="●"/>
            </a:pPr>
            <a:r>
              <a:rPr lang="en" sz="1400"/>
              <a:t>Airlines that experience the LONGEST delays</a:t>
            </a:r>
            <a:endParaRPr sz="1400"/>
          </a:p>
          <a:p>
            <a:pPr marL="914400" lvl="1" indent="-317500" rtl="0">
              <a:spcBef>
                <a:spcPts val="0"/>
              </a:spcBef>
              <a:spcAft>
                <a:spcPts val="0"/>
              </a:spcAft>
              <a:buSzPts val="1400"/>
              <a:buChar char="○"/>
            </a:pPr>
            <a:r>
              <a:rPr lang="en" sz="1400"/>
              <a:t>Mesa Airlines (YV)</a:t>
            </a:r>
            <a:endParaRPr sz="1400"/>
          </a:p>
          <a:p>
            <a:pPr marL="914400" lvl="1" indent="-317500" rtl="0">
              <a:spcBef>
                <a:spcPts val="0"/>
              </a:spcBef>
              <a:spcAft>
                <a:spcPts val="0"/>
              </a:spcAft>
              <a:buSzPts val="1400"/>
              <a:buChar char="○"/>
            </a:pPr>
            <a:r>
              <a:rPr lang="en" sz="1400"/>
              <a:t>JetBlue (B6)</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2400"/>
              <a:t>[ when do delays occur most frequently? ]</a:t>
            </a:r>
            <a:endParaRPr sz="2400"/>
          </a:p>
        </p:txBody>
      </p:sp>
      <p:sp>
        <p:nvSpPr>
          <p:cNvPr id="150" name="Shape 15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b="1"/>
              <a:t>By day of week:</a:t>
            </a:r>
            <a:endParaRPr b="1"/>
          </a:p>
          <a:p>
            <a:pPr marL="914400" lvl="1" indent="-317500" rtl="0">
              <a:spcBef>
                <a:spcPts val="0"/>
              </a:spcBef>
              <a:spcAft>
                <a:spcPts val="0"/>
              </a:spcAft>
              <a:buSzPts val="1400"/>
              <a:buChar char="○"/>
            </a:pPr>
            <a:r>
              <a:rPr lang="en">
                <a:highlight>
                  <a:srgbClr val="FFFFFF"/>
                </a:highlight>
              </a:rPr>
              <a:t>American Airlines: Friday</a:t>
            </a:r>
            <a:endParaRPr>
              <a:highlight>
                <a:srgbClr val="FFFFFF"/>
              </a:highlight>
            </a:endParaRPr>
          </a:p>
          <a:p>
            <a:pPr marL="914400" lvl="1" indent="-317500" rtl="0">
              <a:spcBef>
                <a:spcPts val="0"/>
              </a:spcBef>
              <a:spcAft>
                <a:spcPts val="0"/>
              </a:spcAft>
              <a:buSzPts val="1400"/>
              <a:buChar char="○"/>
            </a:pPr>
            <a:r>
              <a:rPr lang="en"/>
              <a:t>Industry Average: Friday</a:t>
            </a:r>
            <a:endParaRPr/>
          </a:p>
          <a:p>
            <a:pPr marL="457200" lvl="0" indent="0" rtl="0">
              <a:spcBef>
                <a:spcPts val="0"/>
              </a:spcBef>
              <a:spcAft>
                <a:spcPts val="0"/>
              </a:spcAft>
              <a:buNone/>
            </a:pPr>
            <a:endParaRPr/>
          </a:p>
          <a:p>
            <a:pPr marL="0" lvl="0" indent="0" rtl="0">
              <a:spcBef>
                <a:spcPts val="0"/>
              </a:spcBef>
              <a:spcAft>
                <a:spcPts val="0"/>
              </a:spcAft>
              <a:buNone/>
            </a:pPr>
            <a:r>
              <a:rPr lang="en" b="1"/>
              <a:t>By month of year:</a:t>
            </a:r>
            <a:endParaRPr b="1"/>
          </a:p>
          <a:p>
            <a:pPr marL="914400" lvl="1" indent="-317500" rtl="0">
              <a:spcBef>
                <a:spcPts val="0"/>
              </a:spcBef>
              <a:spcAft>
                <a:spcPts val="0"/>
              </a:spcAft>
              <a:buSzPts val="1400"/>
              <a:buChar char="○"/>
            </a:pPr>
            <a:r>
              <a:rPr lang="en">
                <a:highlight>
                  <a:srgbClr val="FFFFFF"/>
                </a:highlight>
              </a:rPr>
              <a:t>American Airlines: June</a:t>
            </a:r>
            <a:endParaRPr>
              <a:highlight>
                <a:srgbClr val="FFFFFF"/>
              </a:highlight>
            </a:endParaRPr>
          </a:p>
          <a:p>
            <a:pPr marL="914400" lvl="1" indent="-317500" rtl="0">
              <a:spcBef>
                <a:spcPts val="0"/>
              </a:spcBef>
              <a:spcAft>
                <a:spcPts val="0"/>
              </a:spcAft>
              <a:buSzPts val="1400"/>
              <a:buChar char="○"/>
            </a:pPr>
            <a:r>
              <a:rPr lang="en"/>
              <a:t>Industry Average: December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idx="4294967295"/>
          </p:nvPr>
        </p:nvSpPr>
        <p:spPr>
          <a:xfrm>
            <a:off x="279525" y="3479750"/>
            <a:ext cx="3982800" cy="755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t>[ when do delays occur most frequently?]</a:t>
            </a:r>
            <a:endParaRPr sz="2400"/>
          </a:p>
        </p:txBody>
      </p:sp>
      <p:pic>
        <p:nvPicPr>
          <p:cNvPr id="156" name="Shape 156"/>
          <p:cNvPicPr preferRelativeResize="0"/>
          <p:nvPr/>
        </p:nvPicPr>
        <p:blipFill>
          <a:blip r:embed="rId3">
            <a:alphaModFix/>
          </a:blip>
          <a:stretch>
            <a:fillRect/>
          </a:stretch>
        </p:blipFill>
        <p:spPr>
          <a:xfrm>
            <a:off x="4452850" y="5924"/>
            <a:ext cx="4688724" cy="2571700"/>
          </a:xfrm>
          <a:prstGeom prst="rect">
            <a:avLst/>
          </a:prstGeom>
          <a:noFill/>
          <a:ln>
            <a:noFill/>
          </a:ln>
        </p:spPr>
      </p:pic>
      <p:pic>
        <p:nvPicPr>
          <p:cNvPr id="157" name="Shape 157"/>
          <p:cNvPicPr preferRelativeResize="0"/>
          <p:nvPr/>
        </p:nvPicPr>
        <p:blipFill>
          <a:blip r:embed="rId4">
            <a:alphaModFix/>
          </a:blip>
          <a:stretch>
            <a:fillRect/>
          </a:stretch>
        </p:blipFill>
        <p:spPr>
          <a:xfrm>
            <a:off x="279507" y="572537"/>
            <a:ext cx="3982844" cy="2457338"/>
          </a:xfrm>
          <a:prstGeom prst="rect">
            <a:avLst/>
          </a:prstGeom>
          <a:noFill/>
          <a:ln>
            <a:noFill/>
          </a:ln>
        </p:spPr>
      </p:pic>
      <p:pic>
        <p:nvPicPr>
          <p:cNvPr id="158" name="Shape 158"/>
          <p:cNvPicPr preferRelativeResize="0"/>
          <p:nvPr/>
        </p:nvPicPr>
        <p:blipFill>
          <a:blip r:embed="rId5">
            <a:alphaModFix/>
          </a:blip>
          <a:stretch>
            <a:fillRect/>
          </a:stretch>
        </p:blipFill>
        <p:spPr>
          <a:xfrm>
            <a:off x="4720763" y="2571750"/>
            <a:ext cx="4152900" cy="25717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1136</Words>
  <Application>Microsoft Office PowerPoint</Application>
  <PresentationFormat>On-screen Show (16:9)</PresentationFormat>
  <Paragraphs>166</Paragraphs>
  <Slides>18</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Comfortaa</vt:lpstr>
      <vt:lpstr>Proxima Nova</vt:lpstr>
      <vt:lpstr>Oswald Light</vt:lpstr>
      <vt:lpstr>Alfa Slab One</vt:lpstr>
      <vt:lpstr>Arial</vt:lpstr>
      <vt:lpstr>Roboto</vt:lpstr>
      <vt:lpstr>Simple Light</vt:lpstr>
      <vt:lpstr>Gameday</vt:lpstr>
      <vt:lpstr>2008 Arrival Delay Analysis</vt:lpstr>
      <vt:lpstr>[introduction/problem statement]</vt:lpstr>
      <vt:lpstr>[essential research questions]</vt:lpstr>
      <vt:lpstr>[initial findings]</vt:lpstr>
      <vt:lpstr>[ which airline experiences the most delays? ]</vt:lpstr>
      <vt:lpstr>[ average length of a delay ] </vt:lpstr>
      <vt:lpstr>[ which airline experience the longest delays? ]</vt:lpstr>
      <vt:lpstr>[ when do delays occur most frequently? ]</vt:lpstr>
      <vt:lpstr>[ when do delays occur most frequently?]</vt:lpstr>
      <vt:lpstr>[ which airport experiences the most delays? ]</vt:lpstr>
      <vt:lpstr>Industry Average</vt:lpstr>
      <vt:lpstr>American Airlines</vt:lpstr>
      <vt:lpstr>[exploratory analysis]</vt:lpstr>
      <vt:lpstr>[ what causes delays?]</vt:lpstr>
      <vt:lpstr>[ can we predict delays? ]</vt:lpstr>
      <vt:lpstr>[takeaways]</vt:lpstr>
      <vt:lpstr>Q &amp; A</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2008 Arrival Delay Analysis</dc:title>
  <dc:creator>Brandon Croarkin</dc:creator>
  <cp:lastModifiedBy>Brandon Croarkin</cp:lastModifiedBy>
  <cp:revision>1</cp:revision>
  <dcterms:modified xsi:type="dcterms:W3CDTF">2018-06-30T01:24:19Z</dcterms:modified>
</cp:coreProperties>
</file>