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26"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080" cy="3976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080" cy="5306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080" cy="3976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080" cy="5306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838080" y="365040"/>
            <a:ext cx="10514520" cy="44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000" b="1" strike="noStrike" spc="-1">
                <a:solidFill>
                  <a:srgbClr val="000000"/>
                </a:solidFill>
                <a:latin typeface="Calibri Light"/>
                <a:ea typeface="DejaVu Sans"/>
              </a:rPr>
              <a:t>Differential Pulse Code Modulation</a:t>
            </a:r>
            <a:endParaRPr lang="en-US" sz="2000" b="0" strike="noStrike" spc="-1">
              <a:latin typeface="Arial"/>
            </a:endParaRPr>
          </a:p>
        </p:txBody>
      </p:sp>
      <p:sp>
        <p:nvSpPr>
          <p:cNvPr id="77" name="CustomShape 2"/>
          <p:cNvSpPr/>
          <p:nvPr/>
        </p:nvSpPr>
        <p:spPr>
          <a:xfrm>
            <a:off x="671400" y="86328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500" lnSpcReduction="20000"/>
          </a:bodyPr>
          <a:lstStyle/>
          <a:p>
            <a:pPr>
              <a:lnSpc>
                <a:spcPct val="90000"/>
              </a:lnSpc>
              <a:spcBef>
                <a:spcPts val="1001"/>
              </a:spcBef>
            </a:pPr>
            <a:r>
              <a:rPr lang="en-US" sz="1800" b="0" strike="noStrike" spc="-1" dirty="0">
                <a:solidFill>
                  <a:srgbClr val="000000"/>
                </a:solidFill>
                <a:latin typeface="Calibri"/>
                <a:ea typeface="DejaVu Sans"/>
              </a:rPr>
              <a:t>Differential pulse code modulation (DPCM) represents a set of values with an initial value and the succeeding differences in the values, or deltas.  This is the oldest form of digital image processing, because it was used to send images over the transatlantic telegraph line by sending numbers via morse code in the 1920's.  It was an extremely laborious process since computers were not available. Most likely photographs were turned into half-tones, and they used the lithography science of the time to calculate numbers from dot percentages in the half tones.  It could take weeks to send a single image, although the process was refined until it only took a few hours.  I prefer the term delta encoding for this kind of compression.</a:t>
            </a:r>
            <a:endParaRPr lang="en-US" sz="1800" b="0" strike="noStrike" spc="-1" dirty="0">
              <a:latin typeface="Arial"/>
            </a:endParaRPr>
          </a:p>
          <a:p>
            <a:pPr>
              <a:lnSpc>
                <a:spcPct val="90000"/>
              </a:lnSpc>
              <a:spcBef>
                <a:spcPts val="1001"/>
              </a:spcBef>
            </a:pPr>
            <a:endParaRPr lang="en-US" sz="1800" b="0" strike="noStrike" spc="-1" dirty="0">
              <a:latin typeface="Arial"/>
            </a:endParaRPr>
          </a:p>
          <a:p>
            <a:pPr>
              <a:lnSpc>
                <a:spcPct val="90000"/>
              </a:lnSpc>
              <a:spcBef>
                <a:spcPts val="1001"/>
              </a:spcBef>
            </a:pPr>
            <a:r>
              <a:rPr lang="en-US" sz="1800" b="0" strike="noStrike" spc="-1" dirty="0">
                <a:solidFill>
                  <a:srgbClr val="000000"/>
                </a:solidFill>
                <a:latin typeface="Calibri"/>
                <a:ea typeface="DejaVu Sans"/>
              </a:rPr>
              <a:t>Another common form of image compression is run-length encoding, where segments of the same value are represented by a value and the length of the segment.  While this works with synthetic images, it is not very effective with natural images containing lots of detail.  There was a lot of work on run-length encoding and it ended up getting incorporated into a lot of file formats, but it was never very effective with natural images. </a:t>
            </a:r>
            <a:endParaRPr lang="en-US" sz="1800" b="0" strike="noStrike" spc="-1" dirty="0">
              <a:latin typeface="Arial"/>
            </a:endParaRPr>
          </a:p>
          <a:p>
            <a:pPr>
              <a:lnSpc>
                <a:spcPct val="90000"/>
              </a:lnSpc>
              <a:spcBef>
                <a:spcPts val="1001"/>
              </a:spcBef>
            </a:pPr>
            <a:endParaRPr lang="en-US" sz="1800" b="0" strike="noStrike" spc="-1" dirty="0">
              <a:latin typeface="Arial"/>
            </a:endParaRPr>
          </a:p>
          <a:p>
            <a:pPr>
              <a:lnSpc>
                <a:spcPct val="90000"/>
              </a:lnSpc>
              <a:spcBef>
                <a:spcPts val="1001"/>
              </a:spcBef>
            </a:pPr>
            <a:r>
              <a:rPr lang="en-US" sz="1800" b="0" strike="noStrike" spc="-1" dirty="0">
                <a:solidFill>
                  <a:srgbClr val="000000"/>
                </a:solidFill>
                <a:latin typeface="Calibri"/>
                <a:ea typeface="DejaVu Sans"/>
              </a:rPr>
              <a:t>DPCM was the main method for compressing natural images, supplemented by Shannon-Fano, and then Huffman codes to improve the rate for some time.  In the 1960’s and 1970’s compression methods were developed that involved calculating a set of coefficients that when applied to a matrix of numbers would produce a set of pixel values.  This usually involved the discrete cosine transform (DCT). This method became widely available when it was incorporated into the JPEG file format in 1992. This might have been an adaptation of television signals. There were some efforts to find other transforms that would offer advantages, but other methods such as so-called wavelets, but they never offered enough of an advantage to justify making a disruptive change.  </a:t>
            </a:r>
            <a:endParaRPr lang="en-US" sz="1800" b="0" strike="noStrike" spc="-1" dirty="0">
              <a:latin typeface="Arial"/>
            </a:endParaRPr>
          </a:p>
          <a:p>
            <a:pPr>
              <a:lnSpc>
                <a:spcPct val="90000"/>
              </a:lnSpc>
              <a:spcBef>
                <a:spcPts val="1001"/>
              </a:spcBef>
            </a:pPr>
            <a:endParaRPr lang="en-US" sz="1800" b="0" strike="noStrike" spc="-1" dirty="0">
              <a:latin typeface="Arial"/>
            </a:endParaRPr>
          </a:p>
          <a:p>
            <a:pPr>
              <a:lnSpc>
                <a:spcPct val="90000"/>
              </a:lnSpc>
              <a:spcBef>
                <a:spcPts val="1001"/>
              </a:spcBef>
            </a:pPr>
            <a:r>
              <a:rPr lang="en-US" sz="1800" b="0" strike="noStrike" spc="-1" dirty="0">
                <a:solidFill>
                  <a:srgbClr val="000000"/>
                </a:solidFill>
                <a:latin typeface="Calibri"/>
                <a:ea typeface="DejaVu Sans"/>
              </a:rPr>
              <a:t>The Graphics Interchange Format (GIF) was developed in the 1980’s, primarily to compress synthetic color images to send around the internet.  It used run-length encoding and Lev </a:t>
            </a:r>
            <a:r>
              <a:rPr lang="en-US" sz="1800" b="0" strike="noStrike" spc="-1" dirty="0" err="1">
                <a:solidFill>
                  <a:srgbClr val="000000"/>
                </a:solidFill>
                <a:latin typeface="Calibri"/>
                <a:ea typeface="DejaVu Sans"/>
              </a:rPr>
              <a:t>Zempel</a:t>
            </a:r>
            <a:r>
              <a:rPr lang="en-US" sz="1800" b="0" strike="noStrike" spc="-1" dirty="0">
                <a:solidFill>
                  <a:srgbClr val="000000"/>
                </a:solidFill>
                <a:latin typeface="Calibri"/>
                <a:ea typeface="DejaVu Sans"/>
              </a:rPr>
              <a:t> Welch (LZW) pattern-matching to get compression.  When the company owning the LZW patent threatened to try and exact a royalty on GIF images, a group formed to create an alternative called the Portable Network Graphics (PNG) file format.  They used the compression engine from shareware called </a:t>
            </a:r>
            <a:r>
              <a:rPr lang="en-US" sz="1800" b="0" strike="noStrike" spc="-1" dirty="0" err="1">
                <a:solidFill>
                  <a:srgbClr val="000000"/>
                </a:solidFill>
                <a:latin typeface="Calibri"/>
                <a:ea typeface="DejaVu Sans"/>
              </a:rPr>
              <a:t>pkzip</a:t>
            </a:r>
            <a:r>
              <a:rPr lang="en-US" sz="1800" b="0" strike="noStrike" spc="-1" dirty="0">
                <a:solidFill>
                  <a:srgbClr val="000000"/>
                </a:solidFill>
                <a:latin typeface="Calibri"/>
                <a:ea typeface="DejaVu Sans"/>
              </a:rPr>
              <a:t>/unzip to implement a patent free process for doing DPCM.  The intent of the PNG group was not to design an optimal process for natural images, but it did find a niche in natural image processing because the compression/decompression </a:t>
            </a:r>
            <a:r>
              <a:rPr lang="en-US" sz="1800" b="0" strike="noStrike" spc="-1">
                <a:solidFill>
                  <a:srgbClr val="000000"/>
                </a:solidFill>
                <a:latin typeface="Calibri"/>
                <a:ea typeface="DejaVu Sans"/>
              </a:rPr>
              <a:t>is faster</a:t>
            </a:r>
            <a:r>
              <a:rPr lang="en-US" sz="1800" b="0" strike="noStrike" spc="-1" dirty="0">
                <a:solidFill>
                  <a:srgbClr val="000000"/>
                </a:solidFill>
                <a:latin typeface="Calibri"/>
                <a:ea typeface="DejaVu Sans"/>
              </a:rPr>
              <a:t>, even if the rate of compression is less.  PNG also makes the point that run-length encoding can be easily replaced by DPCM for compressing synthetic images.</a:t>
            </a:r>
            <a:endParaRPr lang="en-US" sz="1800" b="0" strike="noStrike" spc="-1" dirty="0">
              <a:latin typeface="Arial"/>
            </a:endParaRPr>
          </a:p>
          <a:p>
            <a:pPr>
              <a:lnSpc>
                <a:spcPct val="90000"/>
              </a:lnSpc>
              <a:spcBef>
                <a:spcPts val="1001"/>
              </a:spcBef>
            </a:pPr>
            <a:endParaRPr lang="en-US"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915480" y="-328320"/>
            <a:ext cx="10514520" cy="1274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000" b="1" strike="noStrike" spc="-1">
                <a:solidFill>
                  <a:srgbClr val="000000"/>
                </a:solidFill>
                <a:latin typeface="Calibri"/>
                <a:ea typeface="DejaVu Sans"/>
              </a:rPr>
              <a:t>Quantizing</a:t>
            </a:r>
            <a:endParaRPr lang="en-US" sz="2000" b="0" strike="noStrike" spc="-1">
              <a:latin typeface="Arial"/>
            </a:endParaRPr>
          </a:p>
        </p:txBody>
      </p:sp>
      <p:sp>
        <p:nvSpPr>
          <p:cNvPr id="79" name="CustomShape 2"/>
          <p:cNvSpPr/>
          <p:nvPr/>
        </p:nvSpPr>
        <p:spPr>
          <a:xfrm>
            <a:off x="553680" y="875880"/>
            <a:ext cx="11332800" cy="47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Quantizing is the process of removing some values from a set in a systematic way.  A simple example of quantizing is taking a set of numbers from 0 to 20 and removing the odd values.  Another way of thinking of quantizing is a process selecting a subset of values.  In the 1980’s and 1990’s a lot work went into what was called color quantization, creating the best palette of colors for printers and displays that were not capable of representing 24-bit values directly.   There is some kind of this kind of quantization in the production of GIF files.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Arial"/>
                <a:ea typeface="DejaVu Sans"/>
              </a:rPr>
              <a:t>Mostly when discussing quantization in regards to DPCM, we mean step quantization, like removing the odd numbers.  Data is quantized and then the quantized data is compressed.  This is commonly used with sound file formats, and is called adaptive DPCM.   There is also a type of quantization in compression using transforms like DCT—the least significant bits in the coefficients for the matrices are thrown away.  One of the reasons the JPEG file format gets its compression rate is most people cannot distinguish 8-bit levels of color, so when they work with 8-bit color they can basically throw away some number of bits of information in the form of reducing the range of the coefficients.    When comparing the utility of PNG files to JPEG files in terms of compression rate, the fair comparison is how PNG works with quantized data that is indistinguishable from the original data.  PNG is lossless, but will get better compression rates working with quantized data, making it effectively a lossy process like JPEG.</a:t>
            </a:r>
            <a:endParaRPr lang="en-US"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flipV="1">
            <a:off x="1384920" y="-257577"/>
            <a:ext cx="9142920" cy="256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70000" lnSpcReduction="20000"/>
          </a:bodyPr>
          <a:lstStyle/>
          <a:p>
            <a:pPr algn="ctr">
              <a:lnSpc>
                <a:spcPct val="90000"/>
              </a:lnSpc>
            </a:pPr>
            <a:endParaRPr lang="en-US" sz="2000" b="0" strike="noStrike" spc="-1" dirty="0">
              <a:latin typeface="Arial"/>
            </a:endParaRPr>
          </a:p>
        </p:txBody>
      </p:sp>
      <p:sp>
        <p:nvSpPr>
          <p:cNvPr id="81" name="CustomShape 2"/>
          <p:cNvSpPr/>
          <p:nvPr/>
        </p:nvSpPr>
        <p:spPr>
          <a:xfrm>
            <a:off x="611746" y="154546"/>
            <a:ext cx="11505048" cy="646185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800" b="1" strike="noStrike" spc="-1" dirty="0">
                <a:solidFill>
                  <a:srgbClr val="000000"/>
                </a:solidFill>
                <a:latin typeface="Calibri"/>
                <a:ea typeface="DejaVu Sans"/>
              </a:rPr>
              <a:t>Unary strings </a:t>
            </a:r>
            <a:r>
              <a:rPr lang="en-US" sz="1800" b="0" strike="noStrike" spc="-1" dirty="0">
                <a:solidFill>
                  <a:srgbClr val="000000"/>
                </a:solidFill>
                <a:latin typeface="Calibri"/>
                <a:ea typeface="DejaVu Sans"/>
              </a:rPr>
              <a:t>are strings of one bits with a zero stop bit.  The length of the code is n + 1 bits, with the exception of the last code which is only n bits.  For example, if we have 3 values: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0 -&gt; 0</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1→10</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2-&gt;110</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3→1110</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4→11110</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Unary strings are more redundant than most codes, which is the exact opposite of what usually produces compression.  On the other hand, it is easy to pack multiple strings in one byte if they are small enough, so the limit of how many values can possibly fit in a byte is higher than with a representation using power of two place values, or what I will call an int representation. Also, the codes lend themselves to a simple bitwise substitution that can be applied recursively that produces considerable compression if a enough of the bits in the bitstream are stop bits: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00-&gt;0</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01-&gt;10</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1  -&gt; 11</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The inverse transform can also produce compression, if enough of the bits in the bitstream are one bits:</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0→00</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10→01</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11→ 1</a:t>
            </a:r>
            <a:endParaRPr lang="en-US" sz="18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609480" y="273600"/>
            <a:ext cx="10972080" cy="549360"/>
          </a:xfrm>
          <a:prstGeom prst="rect">
            <a:avLst/>
          </a:prstGeom>
          <a:noFill/>
          <a:ln>
            <a:noFill/>
          </a:ln>
        </p:spPr>
        <p:txBody>
          <a:bodyPr lIns="0" tIns="0" rIns="0" bIns="0" anchor="ctr">
            <a:noAutofit/>
          </a:bodyPr>
          <a:lstStyle/>
          <a:p>
            <a:pPr algn="ctr"/>
            <a:r>
              <a:rPr lang="en-US" sz="2000" b="0" strike="noStrike" spc="-1">
                <a:latin typeface="Arial"/>
              </a:rPr>
              <a:t>PNG File Format</a:t>
            </a:r>
          </a:p>
        </p:txBody>
      </p:sp>
      <p:sp>
        <p:nvSpPr>
          <p:cNvPr id="83" name="TextShape 2"/>
          <p:cNvSpPr txBox="1"/>
          <p:nvPr/>
        </p:nvSpPr>
        <p:spPr>
          <a:xfrm>
            <a:off x="1280160" y="1097279"/>
            <a:ext cx="10789920" cy="3004641"/>
          </a:xfrm>
          <a:prstGeom prst="rect">
            <a:avLst/>
          </a:prstGeom>
          <a:noFill/>
          <a:ln>
            <a:noFill/>
          </a:ln>
        </p:spPr>
        <p:txBody>
          <a:bodyPr lIns="90000" tIns="45000" rIns="90000" bIns="45000">
            <a:noAutofit/>
          </a:bodyPr>
          <a:lstStyle/>
          <a:p>
            <a:r>
              <a:rPr lang="en-US" sz="1800" b="0" strike="noStrike" spc="-1" dirty="0">
                <a:latin typeface="Arial"/>
              </a:rPr>
              <a:t>The PNG file format was designed to work across platforms and to avoid using patents.  One of the stipulations is that the representation of the delta values cannot cross byte boundaries, so unary strings could not be used.  (The conflict between big-endian and little-endian architectures might be a reason.) The </a:t>
            </a:r>
            <a:r>
              <a:rPr lang="en-US" sz="1800" b="0" strike="noStrike" spc="-1" dirty="0" err="1">
                <a:latin typeface="Arial"/>
              </a:rPr>
              <a:t>pkzip</a:t>
            </a:r>
            <a:r>
              <a:rPr lang="en-US" sz="1800" b="0" strike="noStrike" spc="-1" dirty="0">
                <a:latin typeface="Arial"/>
              </a:rPr>
              <a:t>/unzip compression engine is now widely available as </a:t>
            </a:r>
            <a:r>
              <a:rPr lang="en-US" sz="1800" b="0" strike="noStrike" spc="-1" dirty="0" err="1">
                <a:latin typeface="Arial"/>
              </a:rPr>
              <a:t>gzip</a:t>
            </a:r>
            <a:r>
              <a:rPr lang="en-US" sz="1800" b="0" strike="noStrike" spc="-1" dirty="0">
                <a:latin typeface="Arial"/>
              </a:rPr>
              <a:t>, and incorporates LZW pattern matching as well as Huffman encoding since the patent expired.  It appears that LZW does not significantly improve the compression of natural images.  It seems at least a possibility that unary codes spanning byte boundaries might </a:t>
            </a:r>
            <a:r>
              <a:rPr lang="en-US" sz="1800" b="0" strike="noStrike" spc="-1">
                <a:latin typeface="Arial"/>
              </a:rPr>
              <a:t>use bitwise </a:t>
            </a:r>
            <a:r>
              <a:rPr lang="en-US" sz="1800" b="0" strike="noStrike" spc="-1" dirty="0">
                <a:latin typeface="Arial"/>
              </a:rPr>
              <a:t>encoding, or a combination of Huffman encoding and the bitwise compression, to improve the compression rate.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39</TotalTime>
  <Words>1139</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Calibri Light</vt:lpstr>
      <vt:lpstr>Symbol</vt:lpstr>
      <vt:lpstr>Wingdings</vt:lpstr>
      <vt:lpstr>Office Theme</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Brian Crowley</cp:lastModifiedBy>
  <cp:revision>9</cp:revision>
  <cp:lastPrinted>2023-01-27T00:34:06Z</cp:lastPrinted>
  <dcterms:created xsi:type="dcterms:W3CDTF">2023-01-26T23:19:18Z</dcterms:created>
  <dcterms:modified xsi:type="dcterms:W3CDTF">2023-02-01T05:24:26Z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