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68" r:id="rId5"/>
    <p:sldId id="260" r:id="rId6"/>
    <p:sldId id="269" r:id="rId7"/>
    <p:sldId id="261" r:id="rId8"/>
    <p:sldId id="270" r:id="rId9"/>
    <p:sldId id="262" r:id="rId10"/>
    <p:sldId id="263" r:id="rId11"/>
    <p:sldId id="264" r:id="rId12"/>
    <p:sldId id="266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0" autoAdjust="0"/>
  </p:normalViewPr>
  <p:slideViewPr>
    <p:cSldViewPr snapToGrid="0" showGuides="1">
      <p:cViewPr varScale="1">
        <p:scale>
          <a:sx n="61" d="100"/>
          <a:sy n="61" d="100"/>
        </p:scale>
        <p:origin x="10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E7FF-F13D-4250-A601-FA4EEEA9116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0004F-AFD2-4B8A-8DFE-7AD27EBE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of Gradients -&gt; Application of </a:t>
            </a:r>
            <a:r>
              <a:rPr lang="en-US" dirty="0" err="1"/>
              <a:t>LoG</a:t>
            </a:r>
            <a:r>
              <a:rPr lang="en-US" dirty="0"/>
              <a:t> pyramids different pyramids at different levels.</a:t>
            </a:r>
          </a:p>
          <a:p>
            <a:r>
              <a:rPr lang="en-US" dirty="0" err="1"/>
              <a:t>Hassian</a:t>
            </a:r>
            <a:r>
              <a:rPr lang="en-US" dirty="0"/>
              <a:t>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0004F-AFD2-4B8A-8DFE-7AD27EBED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5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BFMatcher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going to try all the possibilities (which is the meaning of "Brute Force" and hence it will find the best matches.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FLANN, meaning "Fast Library for Approximate Nearest Neighbors", will be much faster but will find an approximate nearest neighbors. It will find a good matching, but not necessarily the best possible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0004F-AFD2-4B8A-8DFE-7AD27EBED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know, with </a:t>
            </a:r>
            <a:r>
              <a:rPr lang="en-US" dirty="0" err="1"/>
              <a:t>homography</a:t>
            </a:r>
            <a:r>
              <a:rPr lang="en-US" dirty="0"/>
              <a:t> matrices we are able transform images into desired forms. Here, we user RANSAC method to calculate </a:t>
            </a:r>
            <a:r>
              <a:rPr lang="en-US" dirty="0" err="1"/>
              <a:t>homography</a:t>
            </a:r>
            <a:r>
              <a:rPr lang="en-US" dirty="0"/>
              <a:t>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0004F-AFD2-4B8A-8DFE-7AD27EBED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9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0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4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421F1F-965E-4B61-8D91-647AA97D975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2000"/>
              </a:lnSpc>
            </a:pPr>
            <a:r>
              <a:rPr lang="en-US" sz="6600" dirty="0">
                <a:latin typeface="+mn-lt"/>
              </a:rPr>
              <a:t>FEATURE BASED </a:t>
            </a:r>
            <a:br>
              <a:rPr lang="en-US" sz="6600" dirty="0">
                <a:latin typeface="+mn-lt"/>
              </a:rPr>
            </a:br>
            <a:r>
              <a:rPr lang="en-US" sz="6600" dirty="0">
                <a:latin typeface="+mn-lt"/>
              </a:rPr>
              <a:t>PANORAMIC IMAGE GENERATION</a:t>
            </a:r>
          </a:p>
        </p:txBody>
      </p:sp>
    </p:spTree>
    <p:extLst>
      <p:ext uri="{BB962C8B-B14F-4D97-AF65-F5344CB8AC3E}">
        <p14:creationId xmlns:p14="http://schemas.microsoft.com/office/powerpoint/2010/main" val="117683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PROJECTIVE TRANSFORMATION</a:t>
            </a:r>
          </a:p>
        </p:txBody>
      </p:sp>
      <p:pic>
        <p:nvPicPr>
          <p:cNvPr id="4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54" t="32438" r="29567" b="8832"/>
          <a:stretch/>
        </p:blipFill>
        <p:spPr>
          <a:xfrm>
            <a:off x="3789101" y="2201102"/>
            <a:ext cx="4674758" cy="2752513"/>
          </a:xfrm>
          <a:prstGeom prst="rect">
            <a:avLst/>
          </a:prstGeom>
        </p:spPr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1097280" y="5341897"/>
            <a:ext cx="10058400" cy="7516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OpenCV: </a:t>
            </a:r>
            <a:r>
              <a:rPr lang="en-US" sz="2600" i="1" dirty="0" err="1"/>
              <a:t>warpPerspective</a:t>
            </a:r>
            <a:r>
              <a:rPr lang="en-US" sz="26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974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STITCH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600" dirty="0"/>
              <a:t>Simple matrix operations.</a:t>
            </a:r>
          </a:p>
        </p:txBody>
      </p:sp>
    </p:spTree>
    <p:extLst>
      <p:ext uri="{BB962C8B-B14F-4D97-AF65-F5344CB8AC3E}">
        <p14:creationId xmlns:p14="http://schemas.microsoft.com/office/powerpoint/2010/main" val="194843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8"/>
          <a:stretch/>
        </p:blipFill>
        <p:spPr>
          <a:xfrm>
            <a:off x="2720908" y="2354025"/>
            <a:ext cx="6750183" cy="3172968"/>
          </a:xfrm>
        </p:spPr>
      </p:pic>
    </p:spTree>
    <p:extLst>
      <p:ext uri="{BB962C8B-B14F-4D97-AF65-F5344CB8AC3E}">
        <p14:creationId xmlns:p14="http://schemas.microsoft.com/office/powerpoint/2010/main" val="252912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Input images must be given in certain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Best results for same focal lengths.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The longer the execution time, the more images.</a:t>
            </a:r>
          </a:p>
        </p:txBody>
      </p:sp>
    </p:spTree>
    <p:extLst>
      <p:ext uri="{BB962C8B-B14F-4D97-AF65-F5344CB8AC3E}">
        <p14:creationId xmlns:p14="http://schemas.microsoft.com/office/powerpoint/2010/main" val="303400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Paper: </a:t>
            </a:r>
            <a:r>
              <a:rPr lang="en-US" sz="2600" dirty="0"/>
              <a:t>Brown and Lowe’s </a:t>
            </a:r>
            <a:r>
              <a:rPr lang="en-US" sz="2600" i="1" dirty="0"/>
              <a:t>Recognizing Panoramas</a:t>
            </a:r>
          </a:p>
          <a:p>
            <a:endParaRPr lang="en-US" sz="2600" b="1" dirty="0"/>
          </a:p>
          <a:p>
            <a:r>
              <a:rPr lang="en-US" sz="2600" b="1" dirty="0"/>
              <a:t>Goal: </a:t>
            </a:r>
            <a:r>
              <a:rPr lang="en-US" sz="2600" dirty="0"/>
              <a:t>Creation of panoramic images from multiple images by using matching features.</a:t>
            </a:r>
          </a:p>
          <a:p>
            <a:pPr marL="0" indent="0">
              <a:buNone/>
            </a:pPr>
            <a:endParaRPr lang="en-US" sz="2600" b="1" i="1" dirty="0"/>
          </a:p>
          <a:p>
            <a:r>
              <a:rPr lang="en-US" sz="2600" b="1" dirty="0"/>
              <a:t>Code Environment: </a:t>
            </a:r>
            <a:r>
              <a:rPr lang="en-US" sz="2600" dirty="0"/>
              <a:t>OpenCV 3.2 on Python 3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9105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1057" y="3561494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 interest points.</a:t>
            </a:r>
          </a:p>
        </p:txBody>
      </p:sp>
      <p:cxnSp>
        <p:nvCxnSpPr>
          <p:cNvPr id="11" name="Straight Arrow Connector 10"/>
          <p:cNvCxnSpPr>
            <a:cxnSpLocks/>
            <a:stCxn id="9" idx="3"/>
            <a:endCxn id="12" idx="1"/>
          </p:cNvCxnSpPr>
          <p:nvPr/>
        </p:nvCxnSpPr>
        <p:spPr>
          <a:xfrm>
            <a:off x="2175457" y="4018694"/>
            <a:ext cx="431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06726" y="3561494"/>
            <a:ext cx="113276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features.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7" idx="1"/>
          </p:cNvCxnSpPr>
          <p:nvPr/>
        </p:nvCxnSpPr>
        <p:spPr>
          <a:xfrm>
            <a:off x="3739490" y="4018694"/>
            <a:ext cx="431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70759" y="3561494"/>
            <a:ext cx="102904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 points.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31069" y="3561494"/>
            <a:ext cx="154310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 </a:t>
            </a:r>
            <a:r>
              <a:rPr lang="en-US" dirty="0" err="1"/>
              <a:t>homography</a:t>
            </a:r>
            <a:r>
              <a:rPr lang="en-US" dirty="0"/>
              <a:t> matrix.</a:t>
            </a:r>
          </a:p>
        </p:txBody>
      </p:sp>
      <p:cxnSp>
        <p:nvCxnSpPr>
          <p:cNvPr id="21" name="Straight Arrow Connector 20"/>
          <p:cNvCxnSpPr>
            <a:cxnSpLocks/>
            <a:stCxn id="17" idx="3"/>
            <a:endCxn id="20" idx="1"/>
          </p:cNvCxnSpPr>
          <p:nvPr/>
        </p:nvCxnSpPr>
        <p:spPr>
          <a:xfrm>
            <a:off x="5199801" y="4018694"/>
            <a:ext cx="431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20" idx="3"/>
            <a:endCxn id="28" idx="1"/>
          </p:cNvCxnSpPr>
          <p:nvPr/>
        </p:nvCxnSpPr>
        <p:spPr>
          <a:xfrm flipV="1">
            <a:off x="7174177" y="4010734"/>
            <a:ext cx="431267" cy="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05444" y="3553534"/>
            <a:ext cx="163409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projective transformation.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711747" y="3553534"/>
            <a:ext cx="91804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Stitch images.</a:t>
            </a:r>
          </a:p>
        </p:txBody>
      </p:sp>
      <p:cxnSp>
        <p:nvCxnSpPr>
          <p:cNvPr id="32" name="Straight Arrow Connector 31"/>
          <p:cNvCxnSpPr>
            <a:cxnSpLocks/>
            <a:stCxn id="28" idx="3"/>
            <a:endCxn id="31" idx="1"/>
          </p:cNvCxnSpPr>
          <p:nvPr/>
        </p:nvCxnSpPr>
        <p:spPr>
          <a:xfrm>
            <a:off x="9239537" y="4010734"/>
            <a:ext cx="472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1" idx="3"/>
            <a:endCxn id="38" idx="1"/>
          </p:cNvCxnSpPr>
          <p:nvPr/>
        </p:nvCxnSpPr>
        <p:spPr>
          <a:xfrm>
            <a:off x="10629788" y="4010734"/>
            <a:ext cx="415800" cy="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045588" y="3773888"/>
            <a:ext cx="1010846" cy="48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2828" y="3776732"/>
            <a:ext cx="730621" cy="48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41" name="Straight Arrow Connector 40"/>
          <p:cNvCxnSpPr>
            <a:cxnSpLocks/>
            <a:stCxn id="40" idx="3"/>
            <a:endCxn id="9" idx="1"/>
          </p:cNvCxnSpPr>
          <p:nvPr/>
        </p:nvCxnSpPr>
        <p:spPr>
          <a:xfrm flipV="1">
            <a:off x="863449" y="4018694"/>
            <a:ext cx="397608" cy="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06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75911"/>
            <a:ext cx="4754880" cy="3183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69" y="2475912"/>
            <a:ext cx="4754880" cy="31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9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INTEREST POINTS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 Invariant Feature Transform (SIFT)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Find Scale-Space Extrema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err="1"/>
              <a:t>Keypoint</a:t>
            </a:r>
            <a:r>
              <a:rPr lang="en-US" sz="2600" dirty="0"/>
              <a:t> Localization &amp; Filtering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Orientation Assignment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Create descriptor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/>
              <a:t>OpenCV</a:t>
            </a:r>
            <a:r>
              <a:rPr lang="en-US" sz="2600" dirty="0"/>
              <a:t>: </a:t>
            </a:r>
            <a:r>
              <a:rPr lang="en-US" sz="2600" i="1" dirty="0"/>
              <a:t>xfeatures2d.SIFT_create()</a:t>
            </a:r>
            <a:r>
              <a:rPr lang="en-US" sz="2600" dirty="0"/>
              <a:t> -&gt; .</a:t>
            </a:r>
            <a:r>
              <a:rPr lang="en-US" sz="2600" i="1" dirty="0"/>
              <a:t>detect() </a:t>
            </a:r>
            <a:r>
              <a:rPr lang="en-US" sz="2600" dirty="0"/>
              <a:t>&amp; .</a:t>
            </a:r>
            <a:r>
              <a:rPr lang="en-US" sz="2600" i="1" dirty="0"/>
              <a:t>compute()</a:t>
            </a:r>
          </a:p>
        </p:txBody>
      </p:sp>
    </p:spTree>
    <p:extLst>
      <p:ext uri="{BB962C8B-B14F-4D97-AF65-F5344CB8AC3E}">
        <p14:creationId xmlns:p14="http://schemas.microsoft.com/office/powerpoint/2010/main" val="22946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DETECTED INTEREST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8765"/>
            <a:ext cx="4754880" cy="3173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7" y="2438765"/>
            <a:ext cx="4754880" cy="31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100" dirty="0"/>
              <a:t>Define distance function that compares two descriptors.</a:t>
            </a:r>
          </a:p>
          <a:p>
            <a:pPr marL="292608" lvl="1" indent="0">
              <a:buNone/>
            </a:pPr>
            <a:endParaRPr lang="en-US" sz="2200" dirty="0"/>
          </a:p>
          <a:p>
            <a:pPr marL="292608" lvl="1" indent="0">
              <a:buNone/>
            </a:pPr>
            <a:r>
              <a:rPr lang="en-US" sz="2600" dirty="0"/>
              <a:t>Two alternatives:</a:t>
            </a:r>
          </a:p>
          <a:p>
            <a:pPr marL="292608" lvl="1" indent="0">
              <a:buNone/>
            </a:pPr>
            <a:r>
              <a:rPr lang="en-US" sz="2600" dirty="0"/>
              <a:t>	Fast Library for Approximate Nearest Neighbors (FLANN) - Faster</a:t>
            </a:r>
          </a:p>
          <a:p>
            <a:pPr marL="292608" lvl="1" indent="0">
              <a:buNone/>
            </a:pPr>
            <a:r>
              <a:rPr lang="en-US" sz="2600" dirty="0"/>
              <a:t>	Brute Force</a:t>
            </a:r>
          </a:p>
          <a:p>
            <a:pPr marL="292608" lvl="1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3100" dirty="0"/>
              <a:t>Test all the features in the other image, find the one with min distance.</a:t>
            </a:r>
          </a:p>
          <a:p>
            <a:pPr marL="292608" lvl="1" indent="0">
              <a:buNone/>
            </a:pPr>
            <a:endParaRPr lang="en-US" sz="2400" dirty="0"/>
          </a:p>
          <a:p>
            <a:pPr marL="292608" lvl="1" indent="0">
              <a:buNone/>
            </a:pPr>
            <a:r>
              <a:rPr lang="en-US" sz="2400" dirty="0"/>
              <a:t>Distance ratio test.</a:t>
            </a:r>
          </a:p>
          <a:p>
            <a:pPr marL="292608" lvl="1" indent="0">
              <a:buNone/>
            </a:pPr>
            <a:endParaRPr lang="en-US" sz="2400" dirty="0"/>
          </a:p>
          <a:p>
            <a:pPr marL="292608" lvl="1" indent="0">
              <a:buNone/>
            </a:pPr>
            <a:endParaRPr lang="en-US" sz="2400" dirty="0"/>
          </a:p>
          <a:p>
            <a:pPr marL="292608" lvl="1" indent="0">
              <a:buNone/>
            </a:pPr>
            <a:r>
              <a:rPr lang="en-US" sz="3100" b="1" dirty="0"/>
              <a:t>OpenCV: </a:t>
            </a:r>
            <a:r>
              <a:rPr lang="en-US" sz="3100" i="1" dirty="0" err="1"/>
              <a:t>DescriptorMatcher_create</a:t>
            </a:r>
            <a:r>
              <a:rPr lang="en-US" sz="3100" i="1" dirty="0"/>
              <a:t>() </a:t>
            </a:r>
            <a:r>
              <a:rPr lang="en-US" sz="3100" dirty="0"/>
              <a:t>-&gt;</a:t>
            </a:r>
            <a:r>
              <a:rPr lang="en-US" sz="3100" i="1" dirty="0"/>
              <a:t> .</a:t>
            </a:r>
            <a:r>
              <a:rPr lang="en-US" sz="3100" i="1" dirty="0" err="1"/>
              <a:t>knnMatch</a:t>
            </a:r>
            <a:r>
              <a:rPr lang="en-US" sz="31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35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90" y="2372622"/>
            <a:ext cx="9507020" cy="31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5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HOMOGRAPHY MATRIX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401644"/>
              </p:ext>
            </p:extLst>
          </p:nvPr>
        </p:nvGraphicFramePr>
        <p:xfrm>
          <a:off x="423064" y="3113965"/>
          <a:ext cx="5192513" cy="12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4" imgW="5917320" imgH="1409400" progId="">
                  <p:embed/>
                </p:oleObj>
              </mc:Choice>
              <mc:Fallback>
                <p:oleObj r:id="rId4" imgW="5917320" imgH="1409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064" y="3113965"/>
                        <a:ext cx="5192513" cy="123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97280" y="5341897"/>
            <a:ext cx="10058400" cy="751628"/>
          </a:xfrm>
        </p:spPr>
        <p:txBody>
          <a:bodyPr>
            <a:normAutofit/>
          </a:bodyPr>
          <a:lstStyle/>
          <a:p>
            <a:r>
              <a:rPr lang="en-US" sz="2600" b="1" dirty="0"/>
              <a:t>OpenCV: </a:t>
            </a:r>
            <a:r>
              <a:rPr lang="en-US" sz="2600" i="1" dirty="0" err="1"/>
              <a:t>findHomography</a:t>
            </a:r>
            <a:r>
              <a:rPr lang="en-US" sz="2600" i="1" dirty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2687" y="1973082"/>
            <a:ext cx="4672993" cy="395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b="1" dirty="0"/>
              <a:t>RANSAC Algorithm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Select randomly the minimum number of points required to determine the model parameters.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Solve for the parameters of the model.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Determine how many points from the set of all points fit with a predefined tolerance.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If the fraction of the number of inliers over the total number points in the set exceeds a predefined threshold τ , re-estimate the model parameters using all the identified inliers and terminate.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Otherwise, repeat steps 1 through 4 (maximum of N times).</a:t>
            </a:r>
          </a:p>
        </p:txBody>
      </p:sp>
    </p:spTree>
    <p:extLst>
      <p:ext uri="{BB962C8B-B14F-4D97-AF65-F5344CB8AC3E}">
        <p14:creationId xmlns:p14="http://schemas.microsoft.com/office/powerpoint/2010/main" val="3987151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321</Words>
  <Application>Microsoft Office PowerPoint</Application>
  <PresentationFormat>Widescreen</PresentationFormat>
  <Paragraphs>66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FEATURE BASED  PANORAMIC IMAGE GENERATION</vt:lpstr>
      <vt:lpstr>PROJECT</vt:lpstr>
      <vt:lpstr>STEPS</vt:lpstr>
      <vt:lpstr>INPUT</vt:lpstr>
      <vt:lpstr>INTEREST POINTS &amp; FEATURES</vt:lpstr>
      <vt:lpstr>DETECTED INTEREST POINTS</vt:lpstr>
      <vt:lpstr>MATCHING</vt:lpstr>
      <vt:lpstr>MATCHES</vt:lpstr>
      <vt:lpstr>HOMOGRAPHY MATRIX</vt:lpstr>
      <vt:lpstr>PROJECTIVE TRANSFORMATION</vt:lpstr>
      <vt:lpstr>STITCH IMAGES</vt:lpstr>
      <vt:lpstr>OUTPUT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BASED  PANORAMIC IMAGE GENERATION</dc:title>
  <dc:creator>Buğra Can Sefercik</dc:creator>
  <cp:lastModifiedBy>Buğra Can Sefercik</cp:lastModifiedBy>
  <cp:revision>47</cp:revision>
  <dcterms:created xsi:type="dcterms:W3CDTF">2017-01-11T19:28:22Z</dcterms:created>
  <dcterms:modified xsi:type="dcterms:W3CDTF">2017-01-12T05:24:12Z</dcterms:modified>
</cp:coreProperties>
</file>