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459" r:id="rId66"/>
    <p:sldId id="463" r:id="rId67"/>
    <p:sldId id="464" r:id="rId68"/>
    <p:sldId id="465" r:id="rId69"/>
    <p:sldId id="467" r:id="rId70"/>
    <p:sldId id="469" r:id="rId71"/>
    <p:sldId id="471" r:id="rId72"/>
    <p:sldId id="470" r:id="rId73"/>
    <p:sldId id="473" r:id="rId74"/>
    <p:sldId id="474" r:id="rId75"/>
    <p:sldId id="476" r:id="rId76"/>
    <p:sldId id="475" r:id="rId77"/>
    <p:sldId id="477" r:id="rId78"/>
    <p:sldId id="478" r:id="rId79"/>
    <p:sldId id="479" r:id="rId80"/>
    <p:sldId id="451" r:id="rId81"/>
    <p:sldId id="321" r:id="rId82"/>
    <p:sldId id="322" r:id="rId83"/>
    <p:sldId id="323" r:id="rId84"/>
    <p:sldId id="324" r:id="rId85"/>
    <p:sldId id="325" r:id="rId86"/>
    <p:sldId id="326" r:id="rId87"/>
    <p:sldId id="327"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49" r:id="rId109"/>
    <p:sldId id="350" r:id="rId110"/>
    <p:sldId id="351" r:id="rId111"/>
    <p:sldId id="352" r:id="rId112"/>
    <p:sldId id="353" r:id="rId113"/>
    <p:sldId id="354" r:id="rId114"/>
    <p:sldId id="355" r:id="rId115"/>
    <p:sldId id="356" r:id="rId116"/>
    <p:sldId id="357" r:id="rId117"/>
    <p:sldId id="358" r:id="rId118"/>
    <p:sldId id="359" r:id="rId119"/>
    <p:sldId id="360" r:id="rId120"/>
    <p:sldId id="361" r:id="rId121"/>
    <p:sldId id="362" r:id="rId122"/>
    <p:sldId id="363" r:id="rId123"/>
    <p:sldId id="364" r:id="rId124"/>
    <p:sldId id="365" r:id="rId125"/>
    <p:sldId id="366" r:id="rId126"/>
    <p:sldId id="367" r:id="rId127"/>
    <p:sldId id="368" r:id="rId128"/>
    <p:sldId id="369" r:id="rId129"/>
    <p:sldId id="370" r:id="rId130"/>
    <p:sldId id="371" r:id="rId131"/>
    <p:sldId id="372" r:id="rId132"/>
    <p:sldId id="373" r:id="rId133"/>
    <p:sldId id="374" r:id="rId134"/>
    <p:sldId id="375" r:id="rId135"/>
    <p:sldId id="376" r:id="rId136"/>
    <p:sldId id="377" r:id="rId137"/>
    <p:sldId id="378" r:id="rId138"/>
    <p:sldId id="379" r:id="rId139"/>
    <p:sldId id="380" r:id="rId140"/>
    <p:sldId id="381" r:id="rId141"/>
    <p:sldId id="382" r:id="rId142"/>
    <p:sldId id="383" r:id="rId143"/>
    <p:sldId id="384" r:id="rId144"/>
    <p:sldId id="385" r:id="rId145"/>
    <p:sldId id="386" r:id="rId146"/>
    <p:sldId id="387" r:id="rId147"/>
    <p:sldId id="388" r:id="rId148"/>
    <p:sldId id="389" r:id="rId149"/>
    <p:sldId id="390" r:id="rId150"/>
    <p:sldId id="391" r:id="rId151"/>
    <p:sldId id="392" r:id="rId152"/>
    <p:sldId id="393" r:id="rId153"/>
    <p:sldId id="394" r:id="rId154"/>
    <p:sldId id="395" r:id="rId155"/>
    <p:sldId id="396" r:id="rId156"/>
    <p:sldId id="397" r:id="rId157"/>
    <p:sldId id="398" r:id="rId158"/>
    <p:sldId id="399" r:id="rId159"/>
    <p:sldId id="439" r:id="rId160"/>
    <p:sldId id="447" r:id="rId161"/>
    <p:sldId id="440" r:id="rId162"/>
    <p:sldId id="441" r:id="rId163"/>
    <p:sldId id="443" r:id="rId164"/>
    <p:sldId id="444" r:id="rId165"/>
    <p:sldId id="445" r:id="rId166"/>
    <p:sldId id="446" r:id="rId167"/>
    <p:sldId id="400" r:id="rId168"/>
    <p:sldId id="401" r:id="rId169"/>
    <p:sldId id="402" r:id="rId170"/>
    <p:sldId id="403" r:id="rId171"/>
    <p:sldId id="404" r:id="rId172"/>
    <p:sldId id="405" r:id="rId173"/>
    <p:sldId id="406" r:id="rId174"/>
    <p:sldId id="407" r:id="rId175"/>
    <p:sldId id="408" r:id="rId176"/>
    <p:sldId id="409" r:id="rId177"/>
    <p:sldId id="410" r:id="rId178"/>
    <p:sldId id="411" r:id="rId179"/>
    <p:sldId id="412" r:id="rId180"/>
    <p:sldId id="413" r:id="rId181"/>
    <p:sldId id="414" r:id="rId182"/>
    <p:sldId id="415" r:id="rId183"/>
    <p:sldId id="416" r:id="rId184"/>
    <p:sldId id="417" r:id="rId185"/>
    <p:sldId id="418" r:id="rId186"/>
    <p:sldId id="419" r:id="rId187"/>
    <p:sldId id="420" r:id="rId188"/>
    <p:sldId id="421" r:id="rId189"/>
    <p:sldId id="422" r:id="rId190"/>
    <p:sldId id="423" r:id="rId191"/>
    <p:sldId id="424" r:id="rId192"/>
    <p:sldId id="425" r:id="rId193"/>
    <p:sldId id="426" r:id="rId194"/>
    <p:sldId id="427" r:id="rId195"/>
    <p:sldId id="428" r:id="rId196"/>
    <p:sldId id="429" r:id="rId197"/>
    <p:sldId id="430" r:id="rId198"/>
    <p:sldId id="431" r:id="rId199"/>
    <p:sldId id="432" r:id="rId200"/>
    <p:sldId id="433" r:id="rId201"/>
    <p:sldId id="434" r:id="rId202"/>
    <p:sldId id="435" r:id="rId203"/>
    <p:sldId id="436" r:id="rId204"/>
    <p:sldId id="437" r:id="rId205"/>
    <p:sldId id="438" r:id="rId20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7"/>
    <p:restoredTop sz="94708"/>
  </p:normalViewPr>
  <p:slideViewPr>
    <p:cSldViewPr snapToGrid="0" snapToObjects="1">
      <p:cViewPr>
        <p:scale>
          <a:sx n="80" d="100"/>
          <a:sy n="80" d="100"/>
        </p:scale>
        <p:origin x="184" y="-37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notesMaster" Target="notesMasters/notesMaster1.xml"/><Relationship Id="rId208" Type="http://schemas.openxmlformats.org/officeDocument/2006/relationships/presProps" Target="presProps.xml"/><Relationship Id="rId209" Type="http://schemas.openxmlformats.org/officeDocument/2006/relationships/viewProps" Target="viewProps.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theme" Target="theme/theme1.xml"/><Relationship Id="rId21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7752426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t>Python is an Application Programmable Interface (API) that is a very powerful programming language. It can give a network engineer a useful tool for overcoming repetitive actions used to perform everyday tasks. An example of this could be a junior engineer being asked to retrieve a serial number from a few or many devices.  It can also be used to write very complex scripts to form an application related task such as crafting an IP packet to allow communication between devices such as a Multicast tester or route generator.</a:t>
            </a:r>
          </a:p>
        </p:txBody>
      </p:sp>
    </p:spTree>
    <p:extLst>
      <p:ext uri="{BB962C8B-B14F-4D97-AF65-F5344CB8AC3E}">
        <p14:creationId xmlns:p14="http://schemas.microsoft.com/office/powerpoint/2010/main" val="100035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191177499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a:spLocks noGrp="1" noRot="1" noChangeAspect="1"/>
          </p:cNvSpPr>
          <p:nvPr>
            <p:ph type="sldImg"/>
          </p:nvPr>
        </p:nvSpPr>
        <p:spPr>
          <a:prstGeom prst="rect">
            <a:avLst/>
          </a:prstGeom>
        </p:spPr>
        <p:txBody>
          <a:bodyPr/>
          <a:lstStyle/>
          <a:p>
            <a:endParaRPr/>
          </a:p>
        </p:txBody>
      </p:sp>
      <p:sp>
        <p:nvSpPr>
          <p:cNvPr id="917" name="Shape 91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179354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Shape 921"/>
          <p:cNvSpPr>
            <a:spLocks noGrp="1" noRot="1" noChangeAspect="1"/>
          </p:cNvSpPr>
          <p:nvPr>
            <p:ph type="sldImg"/>
          </p:nvPr>
        </p:nvSpPr>
        <p:spPr>
          <a:prstGeom prst="rect">
            <a:avLst/>
          </a:prstGeom>
        </p:spPr>
        <p:txBody>
          <a:bodyPr/>
          <a:lstStyle/>
          <a:p>
            <a:endParaRPr/>
          </a:p>
        </p:txBody>
      </p:sp>
      <p:sp>
        <p:nvSpPr>
          <p:cNvPr id="922" name="Shape 922"/>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943696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Shape 926"/>
          <p:cNvSpPr>
            <a:spLocks noGrp="1" noRot="1" noChangeAspect="1"/>
          </p:cNvSpPr>
          <p:nvPr>
            <p:ph type="sldImg"/>
          </p:nvPr>
        </p:nvSpPr>
        <p:spPr>
          <a:prstGeom prst="rect">
            <a:avLst/>
          </a:prstGeom>
        </p:spPr>
        <p:txBody>
          <a:bodyPr/>
          <a:lstStyle/>
          <a:p>
            <a:endParaRPr/>
          </a:p>
        </p:txBody>
      </p:sp>
      <p:sp>
        <p:nvSpPr>
          <p:cNvPr id="927" name="Shape 92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287145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Shape 932"/>
          <p:cNvSpPr>
            <a:spLocks noGrp="1" noRot="1" noChangeAspect="1"/>
          </p:cNvSpPr>
          <p:nvPr>
            <p:ph type="sldImg"/>
          </p:nvPr>
        </p:nvSpPr>
        <p:spPr>
          <a:prstGeom prst="rect">
            <a:avLst/>
          </a:prstGeom>
        </p:spPr>
        <p:txBody>
          <a:bodyPr/>
          <a:lstStyle/>
          <a:p>
            <a:endParaRPr/>
          </a:p>
        </p:txBody>
      </p:sp>
      <p:sp>
        <p:nvSpPr>
          <p:cNvPr id="933" name="Shape 93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187128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noRot="1" noChangeAspect="1"/>
          </p:cNvSpPr>
          <p:nvPr>
            <p:ph type="sldImg"/>
          </p:nvPr>
        </p:nvSpPr>
        <p:spPr>
          <a:prstGeom prst="rect">
            <a:avLst/>
          </a:prstGeom>
        </p:spPr>
        <p:txBody>
          <a:bodyPr/>
          <a:lstStyle/>
          <a:p>
            <a:endParaRPr/>
          </a:p>
        </p:txBody>
      </p:sp>
      <p:sp>
        <p:nvSpPr>
          <p:cNvPr id="938" name="Shape 93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31940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424378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Shape 955"/>
          <p:cNvSpPr>
            <a:spLocks noGrp="1" noRot="1" noChangeAspect="1"/>
          </p:cNvSpPr>
          <p:nvPr>
            <p:ph type="sldImg"/>
          </p:nvPr>
        </p:nvSpPr>
        <p:spPr>
          <a:prstGeom prst="rect">
            <a:avLst/>
          </a:prstGeom>
        </p:spPr>
        <p:txBody>
          <a:bodyPr/>
          <a:lstStyle/>
          <a:p>
            <a:endParaRPr/>
          </a:p>
        </p:txBody>
      </p:sp>
      <p:sp>
        <p:nvSpPr>
          <p:cNvPr id="956" name="Shape 956"/>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0950558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a:spLocks noGrp="1" noRot="1" noChangeAspect="1"/>
          </p:cNvSpPr>
          <p:nvPr>
            <p:ph type="sldImg"/>
          </p:nvPr>
        </p:nvSpPr>
        <p:spPr>
          <a:prstGeom prst="rect">
            <a:avLst/>
          </a:prstGeom>
        </p:spPr>
        <p:txBody>
          <a:bodyPr/>
          <a:lstStyle/>
          <a:p>
            <a:endParaRPr/>
          </a:p>
        </p:txBody>
      </p:sp>
      <p:sp>
        <p:nvSpPr>
          <p:cNvPr id="965" name="Shape 965"/>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6692531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Shape 973"/>
          <p:cNvSpPr>
            <a:spLocks noGrp="1" noRot="1" noChangeAspect="1"/>
          </p:cNvSpPr>
          <p:nvPr>
            <p:ph type="sldImg"/>
          </p:nvPr>
        </p:nvSpPr>
        <p:spPr>
          <a:prstGeom prst="rect">
            <a:avLst/>
          </a:prstGeom>
        </p:spPr>
        <p:txBody>
          <a:bodyPr/>
          <a:lstStyle/>
          <a:p>
            <a:endParaRPr/>
          </a:p>
        </p:txBody>
      </p:sp>
      <p:sp>
        <p:nvSpPr>
          <p:cNvPr id="974" name="Shape 974"/>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76569825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a:spLocks noGrp="1" noRot="1" noChangeAspect="1"/>
          </p:cNvSpPr>
          <p:nvPr>
            <p:ph type="sldImg"/>
          </p:nvPr>
        </p:nvSpPr>
        <p:spPr>
          <a:prstGeom prst="rect">
            <a:avLst/>
          </a:prstGeom>
        </p:spPr>
        <p:txBody>
          <a:bodyPr/>
          <a:lstStyle/>
          <a:p>
            <a:endParaRPr/>
          </a:p>
        </p:txBody>
      </p:sp>
      <p:sp>
        <p:nvSpPr>
          <p:cNvPr id="983" name="Shape 98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405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5519641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Shape 987"/>
          <p:cNvSpPr>
            <a:spLocks noGrp="1" noRot="1" noChangeAspect="1"/>
          </p:cNvSpPr>
          <p:nvPr>
            <p:ph type="sldImg"/>
          </p:nvPr>
        </p:nvSpPr>
        <p:spPr>
          <a:prstGeom prst="rect">
            <a:avLst/>
          </a:prstGeom>
        </p:spPr>
        <p:txBody>
          <a:bodyPr/>
          <a:lstStyle/>
          <a:p>
            <a:endParaRPr/>
          </a:p>
        </p:txBody>
      </p:sp>
      <p:sp>
        <p:nvSpPr>
          <p:cNvPr id="988" name="Shape 98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2804532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a:spLocks noGrp="1" noRot="1" noChangeAspect="1"/>
          </p:cNvSpPr>
          <p:nvPr>
            <p:ph type="sldImg"/>
          </p:nvPr>
        </p:nvSpPr>
        <p:spPr>
          <a:prstGeom prst="rect">
            <a:avLst/>
          </a:prstGeom>
        </p:spPr>
        <p:txBody>
          <a:bodyPr/>
          <a:lstStyle/>
          <a:p>
            <a:endParaRPr/>
          </a:p>
        </p:txBody>
      </p:sp>
      <p:sp>
        <p:nvSpPr>
          <p:cNvPr id="993" name="Shape 99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6505290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Shape 998"/>
          <p:cNvSpPr>
            <a:spLocks noGrp="1" noRot="1" noChangeAspect="1"/>
          </p:cNvSpPr>
          <p:nvPr>
            <p:ph type="sldImg"/>
          </p:nvPr>
        </p:nvSpPr>
        <p:spPr>
          <a:prstGeom prst="rect">
            <a:avLst/>
          </a:prstGeom>
        </p:spPr>
        <p:txBody>
          <a:bodyPr/>
          <a:lstStyle/>
          <a:p>
            <a:endParaRPr/>
          </a:p>
        </p:txBody>
      </p:sp>
      <p:sp>
        <p:nvSpPr>
          <p:cNvPr id="999" name="Shape 999"/>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2729299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Shape 1007"/>
          <p:cNvSpPr>
            <a:spLocks noGrp="1" noRot="1" noChangeAspect="1"/>
          </p:cNvSpPr>
          <p:nvPr>
            <p:ph type="sldImg"/>
          </p:nvPr>
        </p:nvSpPr>
        <p:spPr>
          <a:prstGeom prst="rect">
            <a:avLst/>
          </a:prstGeom>
        </p:spPr>
        <p:txBody>
          <a:bodyPr/>
          <a:lstStyle/>
          <a:p>
            <a:endParaRPr/>
          </a:p>
        </p:txBody>
      </p:sp>
      <p:sp>
        <p:nvSpPr>
          <p:cNvPr id="1008" name="Shape 100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9015950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Shape 1012"/>
          <p:cNvSpPr>
            <a:spLocks noGrp="1" noRot="1" noChangeAspect="1"/>
          </p:cNvSpPr>
          <p:nvPr>
            <p:ph type="sldImg"/>
          </p:nvPr>
        </p:nvSpPr>
        <p:spPr>
          <a:prstGeom prst="rect">
            <a:avLst/>
          </a:prstGeom>
        </p:spPr>
        <p:txBody>
          <a:bodyPr/>
          <a:lstStyle/>
          <a:p>
            <a:endParaRPr/>
          </a:p>
        </p:txBody>
      </p:sp>
      <p:sp>
        <p:nvSpPr>
          <p:cNvPr id="1013" name="Shape 101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632744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hape 1028"/>
          <p:cNvSpPr>
            <a:spLocks noGrp="1" noRot="1" noChangeAspect="1"/>
          </p:cNvSpPr>
          <p:nvPr>
            <p:ph type="sldImg"/>
          </p:nvPr>
        </p:nvSpPr>
        <p:spPr>
          <a:prstGeom prst="rect">
            <a:avLst/>
          </a:prstGeom>
        </p:spPr>
        <p:txBody>
          <a:bodyPr/>
          <a:lstStyle/>
          <a:p>
            <a:endParaRPr/>
          </a:p>
        </p:txBody>
      </p:sp>
      <p:sp>
        <p:nvSpPr>
          <p:cNvPr id="1029" name="Shape 102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162578010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Shape 1038"/>
          <p:cNvSpPr>
            <a:spLocks noGrp="1" noRot="1" noChangeAspect="1"/>
          </p:cNvSpPr>
          <p:nvPr>
            <p:ph type="sldImg"/>
          </p:nvPr>
        </p:nvSpPr>
        <p:spPr>
          <a:prstGeom prst="rect">
            <a:avLst/>
          </a:prstGeom>
        </p:spPr>
        <p:txBody>
          <a:bodyPr/>
          <a:lstStyle/>
          <a:p>
            <a:endParaRPr/>
          </a:p>
        </p:txBody>
      </p:sp>
      <p:sp>
        <p:nvSpPr>
          <p:cNvPr id="1039" name="Shape 103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20518343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Shape 1048"/>
          <p:cNvSpPr>
            <a:spLocks noGrp="1" noRot="1" noChangeAspect="1"/>
          </p:cNvSpPr>
          <p:nvPr>
            <p:ph type="sldImg"/>
          </p:nvPr>
        </p:nvSpPr>
        <p:spPr>
          <a:prstGeom prst="rect">
            <a:avLst/>
          </a:prstGeom>
        </p:spPr>
        <p:txBody>
          <a:bodyPr/>
          <a:lstStyle/>
          <a:p>
            <a:endParaRPr/>
          </a:p>
        </p:txBody>
      </p:sp>
      <p:sp>
        <p:nvSpPr>
          <p:cNvPr id="1049" name="Shape 104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88793709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Shape 1058"/>
          <p:cNvSpPr>
            <a:spLocks noGrp="1" noRot="1" noChangeAspect="1"/>
          </p:cNvSpPr>
          <p:nvPr>
            <p:ph type="sldImg"/>
          </p:nvPr>
        </p:nvSpPr>
        <p:spPr>
          <a:prstGeom prst="rect">
            <a:avLst/>
          </a:prstGeom>
        </p:spPr>
        <p:txBody>
          <a:bodyPr/>
          <a:lstStyle/>
          <a:p>
            <a:endParaRPr/>
          </a:p>
        </p:txBody>
      </p:sp>
      <p:sp>
        <p:nvSpPr>
          <p:cNvPr id="1059" name="Shape 105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69495989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Shape 1074"/>
          <p:cNvSpPr>
            <a:spLocks noGrp="1" noRot="1" noChangeAspect="1"/>
          </p:cNvSpPr>
          <p:nvPr>
            <p:ph type="sldImg"/>
          </p:nvPr>
        </p:nvSpPr>
        <p:spPr>
          <a:prstGeom prst="rect">
            <a:avLst/>
          </a:prstGeom>
        </p:spPr>
        <p:txBody>
          <a:bodyPr/>
          <a:lstStyle/>
          <a:p>
            <a:endParaRPr/>
          </a:p>
        </p:txBody>
      </p:sp>
      <p:sp>
        <p:nvSpPr>
          <p:cNvPr id="1075" name="Shape 107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31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endParaRPr/>
          </a:p>
        </p:txBody>
      </p:sp>
      <p:sp>
        <p:nvSpPr>
          <p:cNvPr id="302" name="Shape 302"/>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8792615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Shape 1093"/>
          <p:cNvSpPr>
            <a:spLocks noGrp="1" noRot="1" noChangeAspect="1"/>
          </p:cNvSpPr>
          <p:nvPr>
            <p:ph type="sldImg"/>
          </p:nvPr>
        </p:nvSpPr>
        <p:spPr>
          <a:prstGeom prst="rect">
            <a:avLst/>
          </a:prstGeom>
        </p:spPr>
        <p:txBody>
          <a:bodyPr/>
          <a:lstStyle/>
          <a:p>
            <a:endParaRPr/>
          </a:p>
        </p:txBody>
      </p:sp>
      <p:sp>
        <p:nvSpPr>
          <p:cNvPr id="1094" name="Shape 109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67249916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Shape 1113"/>
          <p:cNvSpPr>
            <a:spLocks noGrp="1" noRot="1" noChangeAspect="1"/>
          </p:cNvSpPr>
          <p:nvPr>
            <p:ph type="sldImg"/>
          </p:nvPr>
        </p:nvSpPr>
        <p:spPr>
          <a:prstGeom prst="rect">
            <a:avLst/>
          </a:prstGeom>
        </p:spPr>
        <p:txBody>
          <a:bodyPr/>
          <a:lstStyle/>
          <a:p>
            <a:endParaRPr/>
          </a:p>
        </p:txBody>
      </p:sp>
      <p:sp>
        <p:nvSpPr>
          <p:cNvPr id="1114" name="Shape 111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28006099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Shape 1134"/>
          <p:cNvSpPr>
            <a:spLocks noGrp="1" noRot="1" noChangeAspect="1"/>
          </p:cNvSpPr>
          <p:nvPr>
            <p:ph type="sldImg"/>
          </p:nvPr>
        </p:nvSpPr>
        <p:spPr>
          <a:prstGeom prst="rect">
            <a:avLst/>
          </a:prstGeom>
        </p:spPr>
        <p:txBody>
          <a:bodyPr/>
          <a:lstStyle/>
          <a:p>
            <a:endParaRPr/>
          </a:p>
        </p:txBody>
      </p:sp>
      <p:sp>
        <p:nvSpPr>
          <p:cNvPr id="1135" name="Shape 113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49393370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1340033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 name="Shape 1181"/>
          <p:cNvSpPr>
            <a:spLocks noGrp="1" noRot="1" noChangeAspect="1"/>
          </p:cNvSpPr>
          <p:nvPr>
            <p:ph type="sldImg"/>
          </p:nvPr>
        </p:nvSpPr>
        <p:spPr>
          <a:prstGeom prst="rect">
            <a:avLst/>
          </a:prstGeom>
        </p:spPr>
        <p:txBody>
          <a:bodyPr/>
          <a:lstStyle/>
          <a:p>
            <a:endParaRPr/>
          </a:p>
        </p:txBody>
      </p:sp>
      <p:sp>
        <p:nvSpPr>
          <p:cNvPr id="1182" name="Shape 1182"/>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75245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Shape 1206"/>
          <p:cNvSpPr>
            <a:spLocks noGrp="1" noRot="1" noChangeAspect="1"/>
          </p:cNvSpPr>
          <p:nvPr>
            <p:ph type="sldImg"/>
          </p:nvPr>
        </p:nvSpPr>
        <p:spPr>
          <a:prstGeom prst="rect">
            <a:avLst/>
          </a:prstGeom>
        </p:spPr>
        <p:txBody>
          <a:bodyPr/>
          <a:lstStyle/>
          <a:p>
            <a:endParaRPr/>
          </a:p>
        </p:txBody>
      </p:sp>
      <p:sp>
        <p:nvSpPr>
          <p:cNvPr id="1207" name="Shape 1207"/>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9667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Shape 1232"/>
          <p:cNvSpPr>
            <a:spLocks noGrp="1" noRot="1" noChangeAspect="1"/>
          </p:cNvSpPr>
          <p:nvPr>
            <p:ph type="sldImg"/>
          </p:nvPr>
        </p:nvSpPr>
        <p:spPr>
          <a:prstGeom prst="rect">
            <a:avLst/>
          </a:prstGeom>
        </p:spPr>
        <p:txBody>
          <a:bodyPr/>
          <a:lstStyle/>
          <a:p>
            <a:endParaRPr/>
          </a:p>
        </p:txBody>
      </p:sp>
      <p:sp>
        <p:nvSpPr>
          <p:cNvPr id="1233" name="Shape 123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01096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Shape 1252"/>
          <p:cNvSpPr>
            <a:spLocks noGrp="1" noRot="1" noChangeAspect="1"/>
          </p:cNvSpPr>
          <p:nvPr>
            <p:ph type="sldImg"/>
          </p:nvPr>
        </p:nvSpPr>
        <p:spPr>
          <a:prstGeom prst="rect">
            <a:avLst/>
          </a:prstGeom>
        </p:spPr>
        <p:txBody>
          <a:bodyPr/>
          <a:lstStyle/>
          <a:p>
            <a:endParaRPr/>
          </a:p>
        </p:txBody>
      </p:sp>
      <p:sp>
        <p:nvSpPr>
          <p:cNvPr id="1253" name="Shape 125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8322743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noRot="1" noChangeAspect="1"/>
          </p:cNvSpPr>
          <p:nvPr>
            <p:ph type="sldImg"/>
          </p:nvPr>
        </p:nvSpPr>
        <p:spPr>
          <a:prstGeom prst="rect">
            <a:avLst/>
          </a:prstGeom>
        </p:spPr>
        <p:txBody>
          <a:bodyPr/>
          <a:lstStyle/>
          <a:p>
            <a:endParaRPr/>
          </a:p>
        </p:txBody>
      </p:sp>
      <p:sp>
        <p:nvSpPr>
          <p:cNvPr id="1261" name="Shape 126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7975510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noRot="1" noChangeAspect="1"/>
          </p:cNvSpPr>
          <p:nvPr>
            <p:ph type="sldImg"/>
          </p:nvPr>
        </p:nvSpPr>
        <p:spPr>
          <a:prstGeom prst="rect">
            <a:avLst/>
          </a:prstGeom>
        </p:spPr>
        <p:txBody>
          <a:bodyPr/>
          <a:lstStyle/>
          <a:p>
            <a:endParaRPr/>
          </a:p>
        </p:txBody>
      </p:sp>
      <p:sp>
        <p:nvSpPr>
          <p:cNvPr id="1269" name="Shape 1269"/>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01554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7063197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Shape 1276"/>
          <p:cNvSpPr>
            <a:spLocks noGrp="1" noRot="1" noChangeAspect="1"/>
          </p:cNvSpPr>
          <p:nvPr>
            <p:ph type="sldImg"/>
          </p:nvPr>
        </p:nvSpPr>
        <p:spPr>
          <a:prstGeom prst="rect">
            <a:avLst/>
          </a:prstGeom>
        </p:spPr>
        <p:txBody>
          <a:bodyPr/>
          <a:lstStyle/>
          <a:p>
            <a:endParaRPr/>
          </a:p>
        </p:txBody>
      </p:sp>
      <p:sp>
        <p:nvSpPr>
          <p:cNvPr id="1277" name="Shape 1277"/>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714106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Shape 1284"/>
          <p:cNvSpPr>
            <a:spLocks noGrp="1" noRot="1" noChangeAspect="1"/>
          </p:cNvSpPr>
          <p:nvPr>
            <p:ph type="sldImg"/>
          </p:nvPr>
        </p:nvSpPr>
        <p:spPr>
          <a:prstGeom prst="rect">
            <a:avLst/>
          </a:prstGeom>
        </p:spPr>
        <p:txBody>
          <a:bodyPr/>
          <a:lstStyle/>
          <a:p>
            <a:endParaRPr/>
          </a:p>
        </p:txBody>
      </p:sp>
      <p:sp>
        <p:nvSpPr>
          <p:cNvPr id="1285" name="Shape 1285"/>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9021127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Shape 1292"/>
          <p:cNvSpPr>
            <a:spLocks noGrp="1" noRot="1" noChangeAspect="1"/>
          </p:cNvSpPr>
          <p:nvPr>
            <p:ph type="sldImg"/>
          </p:nvPr>
        </p:nvSpPr>
        <p:spPr>
          <a:prstGeom prst="rect">
            <a:avLst/>
          </a:prstGeom>
        </p:spPr>
        <p:txBody>
          <a:bodyPr/>
          <a:lstStyle/>
          <a:p>
            <a:endParaRPr/>
          </a:p>
        </p:txBody>
      </p:sp>
      <p:sp>
        <p:nvSpPr>
          <p:cNvPr id="1293" name="Shape 1293"/>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6805867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Shape 1301"/>
          <p:cNvSpPr>
            <a:spLocks noGrp="1" noRot="1" noChangeAspect="1"/>
          </p:cNvSpPr>
          <p:nvPr>
            <p:ph type="sldImg"/>
          </p:nvPr>
        </p:nvSpPr>
        <p:spPr>
          <a:prstGeom prst="rect">
            <a:avLst/>
          </a:prstGeom>
        </p:spPr>
        <p:txBody>
          <a:bodyPr/>
          <a:lstStyle/>
          <a:p>
            <a:endParaRPr/>
          </a:p>
        </p:txBody>
      </p:sp>
      <p:sp>
        <p:nvSpPr>
          <p:cNvPr id="1302" name="Shape 1302"/>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20022091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Shape 1310"/>
          <p:cNvSpPr>
            <a:spLocks noGrp="1" noRot="1" noChangeAspect="1"/>
          </p:cNvSpPr>
          <p:nvPr>
            <p:ph type="sldImg"/>
          </p:nvPr>
        </p:nvSpPr>
        <p:spPr>
          <a:prstGeom prst="rect">
            <a:avLst/>
          </a:prstGeom>
        </p:spPr>
        <p:txBody>
          <a:bodyPr/>
          <a:lstStyle/>
          <a:p>
            <a:endParaRPr/>
          </a:p>
        </p:txBody>
      </p:sp>
      <p:sp>
        <p:nvSpPr>
          <p:cNvPr id="1311" name="Shape 131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6020026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Shape 1315"/>
          <p:cNvSpPr>
            <a:spLocks noGrp="1" noRot="1" noChangeAspect="1"/>
          </p:cNvSpPr>
          <p:nvPr>
            <p:ph type="sldImg"/>
          </p:nvPr>
        </p:nvSpPr>
        <p:spPr>
          <a:prstGeom prst="rect">
            <a:avLst/>
          </a:prstGeom>
        </p:spPr>
        <p:txBody>
          <a:bodyPr/>
          <a:lstStyle/>
          <a:p>
            <a:endParaRPr/>
          </a:p>
        </p:txBody>
      </p:sp>
      <p:sp>
        <p:nvSpPr>
          <p:cNvPr id="1316" name="Shape 1316"/>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32100569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Shape 1323"/>
          <p:cNvSpPr>
            <a:spLocks noGrp="1" noRot="1" noChangeAspect="1"/>
          </p:cNvSpPr>
          <p:nvPr>
            <p:ph type="sldImg"/>
          </p:nvPr>
        </p:nvSpPr>
        <p:spPr>
          <a:prstGeom prst="rect">
            <a:avLst/>
          </a:prstGeom>
        </p:spPr>
        <p:txBody>
          <a:bodyPr/>
          <a:lstStyle/>
          <a:p>
            <a:endParaRPr/>
          </a:p>
        </p:txBody>
      </p:sp>
      <p:sp>
        <p:nvSpPr>
          <p:cNvPr id="1324" name="Shape 1324"/>
          <p:cNvSpPr>
            <a:spLocks noGrp="1"/>
          </p:cNvSpPr>
          <p:nvPr>
            <p:ph type="body" sz="quarter" idx="1"/>
          </p:nvPr>
        </p:nvSpPr>
        <p:spPr>
          <a:prstGeom prst="rect">
            <a:avLst/>
          </a:prstGeom>
        </p:spPr>
        <p:txBody>
          <a:bodyPr/>
          <a:lstStyle>
            <a:lvl1pPr>
              <a:defRPr sz="3200"/>
            </a:lvl1pPr>
          </a:lstStyle>
          <a:p>
            <a:r>
              <a:t>The execution of the script will yield the FastEthernet interface as well as the ip address assigned to it. The speed happened to also match the 62nd line (beginning with zero of course ;-))</a:t>
            </a:r>
          </a:p>
        </p:txBody>
      </p:sp>
    </p:spTree>
    <p:extLst>
      <p:ext uri="{BB962C8B-B14F-4D97-AF65-F5344CB8AC3E}">
        <p14:creationId xmlns:p14="http://schemas.microsoft.com/office/powerpoint/2010/main" val="66382821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 name="Shape 1328"/>
          <p:cNvSpPr>
            <a:spLocks noGrp="1" noRot="1" noChangeAspect="1"/>
          </p:cNvSpPr>
          <p:nvPr>
            <p:ph type="sldImg"/>
          </p:nvPr>
        </p:nvSpPr>
        <p:spPr>
          <a:prstGeom prst="rect">
            <a:avLst/>
          </a:prstGeom>
        </p:spPr>
        <p:txBody>
          <a:bodyPr/>
          <a:lstStyle/>
          <a:p>
            <a:endParaRPr/>
          </a:p>
        </p:txBody>
      </p:sp>
      <p:sp>
        <p:nvSpPr>
          <p:cNvPr id="1329" name="Shape 132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78326334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Shape 1333"/>
          <p:cNvSpPr>
            <a:spLocks noGrp="1" noRot="1" noChangeAspect="1"/>
          </p:cNvSpPr>
          <p:nvPr>
            <p:ph type="sldImg"/>
          </p:nvPr>
        </p:nvSpPr>
        <p:spPr>
          <a:prstGeom prst="rect">
            <a:avLst/>
          </a:prstGeom>
        </p:spPr>
        <p:txBody>
          <a:bodyPr/>
          <a:lstStyle/>
          <a:p>
            <a:endParaRPr/>
          </a:p>
        </p:txBody>
      </p:sp>
      <p:sp>
        <p:nvSpPr>
          <p:cNvPr id="1334" name="Shape 133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2321992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Shape 1338"/>
          <p:cNvSpPr>
            <a:spLocks noGrp="1" noRot="1" noChangeAspect="1"/>
          </p:cNvSpPr>
          <p:nvPr>
            <p:ph type="sldImg"/>
          </p:nvPr>
        </p:nvSpPr>
        <p:spPr>
          <a:prstGeom prst="rect">
            <a:avLst/>
          </a:prstGeom>
        </p:spPr>
        <p:txBody>
          <a:bodyPr/>
          <a:lstStyle/>
          <a:p>
            <a:endParaRPr/>
          </a:p>
        </p:txBody>
      </p:sp>
      <p:sp>
        <p:nvSpPr>
          <p:cNvPr id="1339" name="Shape 133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9534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62008849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Shape 1343"/>
          <p:cNvSpPr>
            <a:spLocks noGrp="1" noRot="1" noChangeAspect="1"/>
          </p:cNvSpPr>
          <p:nvPr>
            <p:ph type="sldImg"/>
          </p:nvPr>
        </p:nvSpPr>
        <p:spPr>
          <a:prstGeom prst="rect">
            <a:avLst/>
          </a:prstGeom>
        </p:spPr>
        <p:txBody>
          <a:bodyPr/>
          <a:lstStyle/>
          <a:p>
            <a:endParaRPr/>
          </a:p>
        </p:txBody>
      </p:sp>
      <p:sp>
        <p:nvSpPr>
          <p:cNvPr id="1344" name="Shape 134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82518746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 name="Shape 1348"/>
          <p:cNvSpPr>
            <a:spLocks noGrp="1" noRot="1" noChangeAspect="1"/>
          </p:cNvSpPr>
          <p:nvPr>
            <p:ph type="sldImg"/>
          </p:nvPr>
        </p:nvSpPr>
        <p:spPr>
          <a:prstGeom prst="rect">
            <a:avLst/>
          </a:prstGeom>
        </p:spPr>
        <p:txBody>
          <a:bodyPr/>
          <a:lstStyle/>
          <a:p>
            <a:endParaRPr/>
          </a:p>
        </p:txBody>
      </p:sp>
      <p:sp>
        <p:nvSpPr>
          <p:cNvPr id="1349" name="Shape 134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7631512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Shape 1353"/>
          <p:cNvSpPr>
            <a:spLocks noGrp="1" noRot="1" noChangeAspect="1"/>
          </p:cNvSpPr>
          <p:nvPr>
            <p:ph type="sldImg"/>
          </p:nvPr>
        </p:nvSpPr>
        <p:spPr>
          <a:prstGeom prst="rect">
            <a:avLst/>
          </a:prstGeom>
        </p:spPr>
        <p:txBody>
          <a:bodyPr/>
          <a:lstStyle/>
          <a:p>
            <a:endParaRPr/>
          </a:p>
        </p:txBody>
      </p:sp>
      <p:sp>
        <p:nvSpPr>
          <p:cNvPr id="1354" name="Shape 135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5670308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Shape 1381"/>
          <p:cNvSpPr>
            <a:spLocks noGrp="1" noRot="1" noChangeAspect="1"/>
          </p:cNvSpPr>
          <p:nvPr>
            <p:ph type="sldImg"/>
          </p:nvPr>
        </p:nvSpPr>
        <p:spPr>
          <a:prstGeom prst="rect">
            <a:avLst/>
          </a:prstGeom>
        </p:spPr>
        <p:txBody>
          <a:bodyPr/>
          <a:lstStyle/>
          <a:p>
            <a:endParaRPr/>
          </a:p>
        </p:txBody>
      </p:sp>
      <p:sp>
        <p:nvSpPr>
          <p:cNvPr id="1382" name="Shape 1382"/>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6579791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7717301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Shape 1387"/>
          <p:cNvSpPr>
            <a:spLocks noGrp="1" noRot="1" noChangeAspect="1"/>
          </p:cNvSpPr>
          <p:nvPr>
            <p:ph type="sldImg"/>
          </p:nvPr>
        </p:nvSpPr>
        <p:spPr>
          <a:prstGeom prst="rect">
            <a:avLst/>
          </a:prstGeom>
        </p:spPr>
        <p:txBody>
          <a:bodyPr/>
          <a:lstStyle/>
          <a:p>
            <a:endParaRPr/>
          </a:p>
        </p:txBody>
      </p:sp>
      <p:sp>
        <p:nvSpPr>
          <p:cNvPr id="1388" name="Shape 138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4119403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Shape 1397"/>
          <p:cNvSpPr>
            <a:spLocks noGrp="1" noRot="1" noChangeAspect="1"/>
          </p:cNvSpPr>
          <p:nvPr>
            <p:ph type="sldImg"/>
          </p:nvPr>
        </p:nvSpPr>
        <p:spPr>
          <a:prstGeom prst="rect">
            <a:avLst/>
          </a:prstGeom>
        </p:spPr>
        <p:txBody>
          <a:bodyPr/>
          <a:lstStyle/>
          <a:p>
            <a:endParaRPr/>
          </a:p>
        </p:txBody>
      </p:sp>
      <p:sp>
        <p:nvSpPr>
          <p:cNvPr id="1398" name="Shape 139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32741534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a:spLocks noGrp="1" noRot="1" noChangeAspect="1"/>
          </p:cNvSpPr>
          <p:nvPr>
            <p:ph type="sldImg"/>
          </p:nvPr>
        </p:nvSpPr>
        <p:spPr>
          <a:prstGeom prst="rect">
            <a:avLst/>
          </a:prstGeom>
        </p:spPr>
        <p:txBody>
          <a:bodyPr/>
          <a:lstStyle/>
          <a:p>
            <a:endParaRPr/>
          </a:p>
        </p:txBody>
      </p:sp>
      <p:sp>
        <p:nvSpPr>
          <p:cNvPr id="1418" name="Shape 141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028939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Shape 1427"/>
          <p:cNvSpPr>
            <a:spLocks noGrp="1" noRot="1" noChangeAspect="1"/>
          </p:cNvSpPr>
          <p:nvPr>
            <p:ph type="sldImg"/>
          </p:nvPr>
        </p:nvSpPr>
        <p:spPr>
          <a:prstGeom prst="rect">
            <a:avLst/>
          </a:prstGeom>
        </p:spPr>
        <p:txBody>
          <a:bodyPr/>
          <a:lstStyle/>
          <a:p>
            <a:endParaRPr/>
          </a:p>
        </p:txBody>
      </p:sp>
      <p:sp>
        <p:nvSpPr>
          <p:cNvPr id="1428" name="Shape 142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6411091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a:spLocks noGrp="1" noRot="1" noChangeAspect="1"/>
          </p:cNvSpPr>
          <p:nvPr>
            <p:ph type="sldImg"/>
          </p:nvPr>
        </p:nvSpPr>
        <p:spPr>
          <a:prstGeom prst="rect">
            <a:avLst/>
          </a:prstGeom>
        </p:spPr>
        <p:txBody>
          <a:bodyPr/>
          <a:lstStyle/>
          <a:p>
            <a:endParaRPr/>
          </a:p>
        </p:txBody>
      </p:sp>
      <p:sp>
        <p:nvSpPr>
          <p:cNvPr id="1438" name="Shape 143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520024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8914615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Shape 1446"/>
          <p:cNvSpPr>
            <a:spLocks noGrp="1" noRot="1" noChangeAspect="1"/>
          </p:cNvSpPr>
          <p:nvPr>
            <p:ph type="sldImg"/>
          </p:nvPr>
        </p:nvSpPr>
        <p:spPr>
          <a:prstGeom prst="rect">
            <a:avLst/>
          </a:prstGeom>
        </p:spPr>
        <p:txBody>
          <a:bodyPr/>
          <a:lstStyle/>
          <a:p>
            <a:endParaRPr/>
          </a:p>
        </p:txBody>
      </p:sp>
      <p:sp>
        <p:nvSpPr>
          <p:cNvPr id="1447" name="Shape 1447"/>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2599400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Shape 1364"/>
          <p:cNvSpPr>
            <a:spLocks noGrp="1" noRot="1" noChangeAspect="1"/>
          </p:cNvSpPr>
          <p:nvPr>
            <p:ph type="sldImg"/>
          </p:nvPr>
        </p:nvSpPr>
        <p:spPr>
          <a:prstGeom prst="rect">
            <a:avLst/>
          </a:prstGeom>
        </p:spPr>
        <p:txBody>
          <a:bodyPr/>
          <a:lstStyle/>
          <a:p>
            <a:endParaRPr/>
          </a:p>
        </p:txBody>
      </p:sp>
      <p:sp>
        <p:nvSpPr>
          <p:cNvPr id="1365" name="Shape 1365"/>
          <p:cNvSpPr>
            <a:spLocks noGrp="1"/>
          </p:cNvSpPr>
          <p:nvPr>
            <p:ph type="body" sz="quarter" idx="1"/>
          </p:nvPr>
        </p:nvSpPr>
        <p:spPr>
          <a:prstGeom prst="rect">
            <a:avLst/>
          </a:prstGeom>
        </p:spPr>
        <p:txBody>
          <a:bodyPr/>
          <a:lstStyle/>
          <a:p>
            <a:r>
              <a:t>Dictionaries are a little different than lists or tuples. Its uses an indexing feature which contains a variable and a key. In order to access the key, the variable is referenced and the key is revealed. I this first example, the dictionary is created with 2 variables. These variables are assigned to a string and an integer respectively. When the key “paul” is called, the integer is shown.</a:t>
            </a:r>
          </a:p>
        </p:txBody>
      </p:sp>
    </p:spTree>
    <p:extLst>
      <p:ext uri="{BB962C8B-B14F-4D97-AF65-F5344CB8AC3E}">
        <p14:creationId xmlns:p14="http://schemas.microsoft.com/office/powerpoint/2010/main" val="130357063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Shape 1377"/>
          <p:cNvSpPr>
            <a:spLocks noGrp="1" noRot="1" noChangeAspect="1"/>
          </p:cNvSpPr>
          <p:nvPr>
            <p:ph type="sldImg"/>
          </p:nvPr>
        </p:nvSpPr>
        <p:spPr>
          <a:prstGeom prst="rect">
            <a:avLst/>
          </a:prstGeom>
        </p:spPr>
        <p:txBody>
          <a:bodyPr/>
          <a:lstStyle/>
          <a:p>
            <a:endParaRPr/>
          </a:p>
        </p:txBody>
      </p:sp>
      <p:sp>
        <p:nvSpPr>
          <p:cNvPr id="1378" name="Shape 1378"/>
          <p:cNvSpPr>
            <a:spLocks noGrp="1"/>
          </p:cNvSpPr>
          <p:nvPr>
            <p:ph type="body" sz="quarter" idx="1"/>
          </p:nvPr>
        </p:nvSpPr>
        <p:spPr>
          <a:prstGeom prst="rect">
            <a:avLst/>
          </a:prstGeom>
        </p:spPr>
        <p:txBody>
          <a:bodyPr/>
          <a:lstStyle/>
          <a:p>
            <a:r>
              <a:t>One of the common tasks when configuring dictionaries is adding, removing or deleting the contents. When adding items, the new key is placed between brackets after the dictionary name and the assignment is given to the new value of the key. Removing items, the “del” keyword is stated before the dictionary name, followed by the key being removed between brackets. The dictionary will still exist even if all items are deleted individually. If there are many items to be deleted, clearing the dictionary is a quick way of accomplishing the task but the dictionary still exists. We can see this when printing the dictionary and and empty set of braces appears.</a:t>
            </a:r>
          </a:p>
        </p:txBody>
      </p:sp>
    </p:spTree>
    <p:extLst>
      <p:ext uri="{BB962C8B-B14F-4D97-AF65-F5344CB8AC3E}">
        <p14:creationId xmlns:p14="http://schemas.microsoft.com/office/powerpoint/2010/main" val="48356297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Deleting a dictionary is accomplished by performing the same configuration as removing. The only difference is there is no key specified in brackets. Here we can see that when the user attempts to print the contents to the dictionary to the screen, it is not known by the interpreter.</a:t>
            </a:r>
          </a:p>
        </p:txBody>
      </p:sp>
    </p:spTree>
    <p:extLst>
      <p:ext uri="{BB962C8B-B14F-4D97-AF65-F5344CB8AC3E}">
        <p14:creationId xmlns:p14="http://schemas.microsoft.com/office/powerpoint/2010/main" val="116486780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a:spLocks noGrp="1" noRot="1" noChangeAspect="1"/>
          </p:cNvSpPr>
          <p:nvPr>
            <p:ph type="sldImg"/>
          </p:nvPr>
        </p:nvSpPr>
        <p:spPr>
          <a:prstGeom prst="rect">
            <a:avLst/>
          </a:prstGeom>
        </p:spPr>
        <p:txBody>
          <a:bodyPr/>
          <a:lstStyle/>
          <a:p>
            <a:endParaRPr/>
          </a:p>
        </p:txBody>
      </p:sp>
      <p:sp>
        <p:nvSpPr>
          <p:cNvPr id="1421" name="Shape 1421"/>
          <p:cNvSpPr>
            <a:spLocks noGrp="1"/>
          </p:cNvSpPr>
          <p:nvPr>
            <p:ph type="body" sz="quarter" idx="1"/>
          </p:nvPr>
        </p:nvSpPr>
        <p:spPr>
          <a:prstGeom prst="rect">
            <a:avLst/>
          </a:prstGeom>
        </p:spPr>
        <p:txBody>
          <a:bodyPr/>
          <a:lstStyle/>
          <a:p>
            <a:r>
              <a:t>Dictionaries combined with lists can be very powerful in scaling a python configuration. The example above shows 2 lists configured. The “color_list” list contains 4 colors as strings. The other list contains names as strings. A new variable “D1” is created and assigned to the list items through 2 keys. The number 1 will spit out the value for the “color_list” and the number 2 will represent the “name_list”. When printing the new variable, we can see the contents of both dictionary entries.</a:t>
            </a:r>
          </a:p>
        </p:txBody>
      </p:sp>
    </p:spTree>
    <p:extLst>
      <p:ext uri="{BB962C8B-B14F-4D97-AF65-F5344CB8AC3E}">
        <p14:creationId xmlns:p14="http://schemas.microsoft.com/office/powerpoint/2010/main" val="147227258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Shape 1426"/>
          <p:cNvSpPr>
            <a:spLocks noGrp="1" noRot="1" noChangeAspect="1"/>
          </p:cNvSpPr>
          <p:nvPr>
            <p:ph type="sldImg"/>
          </p:nvPr>
        </p:nvSpPr>
        <p:spPr>
          <a:prstGeom prst="rect">
            <a:avLst/>
          </a:prstGeom>
        </p:spPr>
        <p:txBody>
          <a:bodyPr/>
          <a:lstStyle/>
          <a:p>
            <a:endParaRPr/>
          </a:p>
        </p:txBody>
      </p:sp>
      <p:sp>
        <p:nvSpPr>
          <p:cNvPr id="1427" name="Shape 1427"/>
          <p:cNvSpPr>
            <a:spLocks noGrp="1"/>
          </p:cNvSpPr>
          <p:nvPr>
            <p:ph type="body" sz="quarter" idx="1"/>
          </p:nvPr>
        </p:nvSpPr>
        <p:spPr>
          <a:prstGeom prst="rect">
            <a:avLst/>
          </a:prstGeom>
        </p:spPr>
        <p:txBody>
          <a:bodyPr/>
          <a:lstStyle/>
          <a:p>
            <a:r>
              <a:t>Printing the “D1” variable with the desired key entry in brackets will only display that dictionary entry that contains the specific list it represents. Slicing can be used to parse out specific list entries.</a:t>
            </a:r>
          </a:p>
        </p:txBody>
      </p:sp>
    </p:spTree>
    <p:extLst>
      <p:ext uri="{BB962C8B-B14F-4D97-AF65-F5344CB8AC3E}">
        <p14:creationId xmlns:p14="http://schemas.microsoft.com/office/powerpoint/2010/main" val="117872174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 name="Shape 1450"/>
          <p:cNvSpPr>
            <a:spLocks noGrp="1" noRot="1" noChangeAspect="1"/>
          </p:cNvSpPr>
          <p:nvPr>
            <p:ph type="sldImg"/>
          </p:nvPr>
        </p:nvSpPr>
        <p:spPr>
          <a:prstGeom prst="rect">
            <a:avLst/>
          </a:prstGeom>
        </p:spPr>
        <p:txBody>
          <a:bodyPr/>
          <a:lstStyle/>
          <a:p>
            <a:endParaRPr/>
          </a:p>
        </p:txBody>
      </p:sp>
      <p:sp>
        <p:nvSpPr>
          <p:cNvPr id="1451" name="Shape 1451"/>
          <p:cNvSpPr>
            <a:spLocks noGrp="1"/>
          </p:cNvSpPr>
          <p:nvPr>
            <p:ph type="body" sz="quarter" idx="1"/>
          </p:nvPr>
        </p:nvSpPr>
        <p:spPr>
          <a:prstGeom prst="rect">
            <a:avLst/>
          </a:prstGeom>
        </p:spPr>
        <p:txBody>
          <a:bodyPr/>
          <a:lstStyle/>
          <a:p>
            <a:r>
              <a:t>Regular Expressions is a topic that is quite extensive on the number of uses to match text on particular parts of a configuration. This is not an exhaustive lesson on the topic and will need to be investigated for adoption by a programmer. The “re” module must be imported prior to using the Regular Expression feature.  There are 4 general ways to match on characters or numbers embedded in the text. MATCH, SEARCH, FINDALL, and SUB are the main methods of re that will be discussed.</a:t>
            </a:r>
          </a:p>
        </p:txBody>
      </p:sp>
    </p:spTree>
    <p:extLst>
      <p:ext uri="{BB962C8B-B14F-4D97-AF65-F5344CB8AC3E}">
        <p14:creationId xmlns:p14="http://schemas.microsoft.com/office/powerpoint/2010/main" val="239758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Shape 1456"/>
          <p:cNvSpPr>
            <a:spLocks noGrp="1" noRot="1" noChangeAspect="1"/>
          </p:cNvSpPr>
          <p:nvPr>
            <p:ph type="sldImg"/>
          </p:nvPr>
        </p:nvSpPr>
        <p:spPr>
          <a:prstGeom prst="rect">
            <a:avLst/>
          </a:prstGeom>
        </p:spPr>
        <p:txBody>
          <a:bodyPr/>
          <a:lstStyle/>
          <a:p>
            <a:endParaRPr/>
          </a:p>
        </p:txBody>
      </p:sp>
      <p:sp>
        <p:nvSpPr>
          <p:cNvPr id="1457" name="Shape 1457"/>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93765320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Shape 1462"/>
          <p:cNvSpPr>
            <a:spLocks noGrp="1" noRot="1" noChangeAspect="1"/>
          </p:cNvSpPr>
          <p:nvPr>
            <p:ph type="sldImg"/>
          </p:nvPr>
        </p:nvSpPr>
        <p:spPr>
          <a:prstGeom prst="rect">
            <a:avLst/>
          </a:prstGeom>
        </p:spPr>
        <p:txBody>
          <a:bodyPr/>
          <a:lstStyle/>
          <a:p>
            <a:endParaRPr/>
          </a:p>
        </p:txBody>
      </p:sp>
      <p:sp>
        <p:nvSpPr>
          <p:cNvPr id="1463" name="Shape 1463"/>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90243155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Shape 1468"/>
          <p:cNvSpPr>
            <a:spLocks noGrp="1" noRot="1" noChangeAspect="1"/>
          </p:cNvSpPr>
          <p:nvPr>
            <p:ph type="sldImg"/>
          </p:nvPr>
        </p:nvSpPr>
        <p:spPr>
          <a:prstGeom prst="rect">
            <a:avLst/>
          </a:prstGeom>
        </p:spPr>
        <p:txBody>
          <a:bodyPr/>
          <a:lstStyle/>
          <a:p>
            <a:endParaRPr/>
          </a:p>
        </p:txBody>
      </p:sp>
      <p:sp>
        <p:nvSpPr>
          <p:cNvPr id="1469" name="Shape 1469"/>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637646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48329151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Shape 1474"/>
          <p:cNvSpPr>
            <a:spLocks noGrp="1" noRot="1" noChangeAspect="1"/>
          </p:cNvSpPr>
          <p:nvPr>
            <p:ph type="sldImg"/>
          </p:nvPr>
        </p:nvSpPr>
        <p:spPr>
          <a:prstGeom prst="rect">
            <a:avLst/>
          </a:prstGeom>
        </p:spPr>
        <p:txBody>
          <a:bodyPr/>
          <a:lstStyle/>
          <a:p>
            <a:endParaRPr/>
          </a:p>
        </p:txBody>
      </p:sp>
      <p:sp>
        <p:nvSpPr>
          <p:cNvPr id="1475" name="Shape 1475"/>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77561649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Shape 1482"/>
          <p:cNvSpPr>
            <a:spLocks noGrp="1" noRot="1" noChangeAspect="1"/>
          </p:cNvSpPr>
          <p:nvPr>
            <p:ph type="sldImg"/>
          </p:nvPr>
        </p:nvSpPr>
        <p:spPr>
          <a:prstGeom prst="rect">
            <a:avLst/>
          </a:prstGeom>
        </p:spPr>
        <p:txBody>
          <a:bodyPr/>
          <a:lstStyle/>
          <a:p>
            <a:endParaRPr/>
          </a:p>
        </p:txBody>
      </p:sp>
      <p:sp>
        <p:nvSpPr>
          <p:cNvPr id="1483" name="Shape 1483"/>
          <p:cNvSpPr>
            <a:spLocks noGrp="1"/>
          </p:cNvSpPr>
          <p:nvPr>
            <p:ph type="body" sz="quarter" idx="1"/>
          </p:nvPr>
        </p:nvSpPr>
        <p:spPr>
          <a:prstGeom prst="rect">
            <a:avLst/>
          </a:prstGeom>
        </p:spPr>
        <p:txBody>
          <a:bodyPr/>
          <a:lstStyle/>
          <a:p>
            <a:r>
              <a:t>The MATCH option is a way to match an expression at the First line or very beginning of the document. If the criteria can be matched at the beginning of the document or first string, the “x.group” method must be called when printing or passing on the value.</a:t>
            </a:r>
          </a:p>
        </p:txBody>
      </p:sp>
    </p:spTree>
    <p:extLst>
      <p:ext uri="{BB962C8B-B14F-4D97-AF65-F5344CB8AC3E}">
        <p14:creationId xmlns:p14="http://schemas.microsoft.com/office/powerpoint/2010/main" val="135365594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Shape 1488"/>
          <p:cNvSpPr>
            <a:spLocks noGrp="1" noRot="1" noChangeAspect="1"/>
          </p:cNvSpPr>
          <p:nvPr>
            <p:ph type="sldImg"/>
          </p:nvPr>
        </p:nvSpPr>
        <p:spPr>
          <a:prstGeom prst="rect">
            <a:avLst/>
          </a:prstGeom>
        </p:spPr>
        <p:txBody>
          <a:bodyPr/>
          <a:lstStyle/>
          <a:p>
            <a:endParaRPr/>
          </a:p>
        </p:txBody>
      </p:sp>
      <p:sp>
        <p:nvSpPr>
          <p:cNvPr id="1489" name="Shape 1489"/>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0830649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Shape 1494"/>
          <p:cNvSpPr>
            <a:spLocks noGrp="1" noRot="1" noChangeAspect="1"/>
          </p:cNvSpPr>
          <p:nvPr>
            <p:ph type="sldImg"/>
          </p:nvPr>
        </p:nvSpPr>
        <p:spPr>
          <a:prstGeom prst="rect">
            <a:avLst/>
          </a:prstGeom>
        </p:spPr>
        <p:txBody>
          <a:bodyPr/>
          <a:lstStyle/>
          <a:p>
            <a:endParaRPr/>
          </a:p>
        </p:txBody>
      </p:sp>
      <p:sp>
        <p:nvSpPr>
          <p:cNvPr id="1495" name="Shape 1495"/>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00078569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Shape 1502"/>
          <p:cNvSpPr>
            <a:spLocks noGrp="1" noRot="1" noChangeAspect="1"/>
          </p:cNvSpPr>
          <p:nvPr>
            <p:ph type="sldImg"/>
          </p:nvPr>
        </p:nvSpPr>
        <p:spPr>
          <a:prstGeom prst="rect">
            <a:avLst/>
          </a:prstGeom>
        </p:spPr>
        <p:txBody>
          <a:bodyPr/>
          <a:lstStyle/>
          <a:p>
            <a:endParaRPr/>
          </a:p>
        </p:txBody>
      </p:sp>
      <p:sp>
        <p:nvSpPr>
          <p:cNvPr id="1503" name="Shape 1503"/>
          <p:cNvSpPr>
            <a:spLocks noGrp="1"/>
          </p:cNvSpPr>
          <p:nvPr>
            <p:ph type="body" sz="quarter" idx="1"/>
          </p:nvPr>
        </p:nvSpPr>
        <p:spPr>
          <a:prstGeom prst="rect">
            <a:avLst/>
          </a:prstGeom>
        </p:spPr>
        <p:txBody>
          <a:bodyPr/>
          <a:lstStyle/>
          <a:p>
            <a:r>
              <a:t>The SEARCH option is very similar to the MATCH option except it can match the regular expression anywhere in the text. It also has a requirement of using the “.group” method to display the match. We use the “.*” match again to show everything that follows the “vrf definition” text.</a:t>
            </a:r>
          </a:p>
        </p:txBody>
      </p:sp>
    </p:spTree>
    <p:extLst>
      <p:ext uri="{BB962C8B-B14F-4D97-AF65-F5344CB8AC3E}">
        <p14:creationId xmlns:p14="http://schemas.microsoft.com/office/powerpoint/2010/main" val="111326936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Shape 1518"/>
          <p:cNvSpPr>
            <a:spLocks noGrp="1" noRot="1" noChangeAspect="1"/>
          </p:cNvSpPr>
          <p:nvPr>
            <p:ph type="sldImg"/>
          </p:nvPr>
        </p:nvSpPr>
        <p:spPr>
          <a:prstGeom prst="rect">
            <a:avLst/>
          </a:prstGeom>
        </p:spPr>
        <p:txBody>
          <a:bodyPr/>
          <a:lstStyle/>
          <a:p>
            <a:endParaRPr/>
          </a:p>
        </p:txBody>
      </p:sp>
      <p:sp>
        <p:nvSpPr>
          <p:cNvPr id="1519" name="Shape 1519"/>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184073531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Shape 1536"/>
          <p:cNvSpPr>
            <a:spLocks noGrp="1" noRot="1" noChangeAspect="1"/>
          </p:cNvSpPr>
          <p:nvPr>
            <p:ph type="sldImg"/>
          </p:nvPr>
        </p:nvSpPr>
        <p:spPr>
          <a:prstGeom prst="rect">
            <a:avLst/>
          </a:prstGeom>
        </p:spPr>
        <p:txBody>
          <a:bodyPr/>
          <a:lstStyle/>
          <a:p>
            <a:endParaRPr/>
          </a:p>
        </p:txBody>
      </p:sp>
      <p:sp>
        <p:nvSpPr>
          <p:cNvPr id="1537" name="Shape 1537"/>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58897010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Shape 1548"/>
          <p:cNvSpPr>
            <a:spLocks noGrp="1" noRot="1" noChangeAspect="1"/>
          </p:cNvSpPr>
          <p:nvPr>
            <p:ph type="sldImg"/>
          </p:nvPr>
        </p:nvSpPr>
        <p:spPr>
          <a:prstGeom prst="rect">
            <a:avLst/>
          </a:prstGeom>
        </p:spPr>
        <p:txBody>
          <a:bodyPr/>
          <a:lstStyle/>
          <a:p>
            <a:endParaRPr/>
          </a:p>
        </p:txBody>
      </p:sp>
      <p:sp>
        <p:nvSpPr>
          <p:cNvPr id="1549" name="Shape 1549"/>
          <p:cNvSpPr>
            <a:spLocks noGrp="1"/>
          </p:cNvSpPr>
          <p:nvPr>
            <p:ph type="body" sz="quarter" idx="1"/>
          </p:nvPr>
        </p:nvSpPr>
        <p:spPr>
          <a:prstGeom prst="rect">
            <a:avLst/>
          </a:prstGeom>
        </p:spPr>
        <p:txBody>
          <a:bodyPr/>
          <a:lstStyle/>
          <a:p>
            <a:r>
              <a:t>\</a:t>
            </a:r>
          </a:p>
        </p:txBody>
      </p:sp>
    </p:spTree>
    <p:extLst>
      <p:ext uri="{BB962C8B-B14F-4D97-AF65-F5344CB8AC3E}">
        <p14:creationId xmlns:p14="http://schemas.microsoft.com/office/powerpoint/2010/main" val="106837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function.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690267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noRot="1" noChangeAspect="1"/>
          </p:cNvSpPr>
          <p:nvPr>
            <p:ph type="sldImg"/>
          </p:nvPr>
        </p:nvSpPr>
        <p:spPr>
          <a:prstGeom prst="rect">
            <a:avLst/>
          </a:prstGeom>
        </p:spPr>
        <p:txBody>
          <a:bodyPr/>
          <a:lstStyle/>
          <a:p>
            <a:endParaRPr/>
          </a:p>
        </p:txBody>
      </p:sp>
      <p:sp>
        <p:nvSpPr>
          <p:cNvPr id="389" name="Shape 389"/>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7366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79082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31830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676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endParaRPr/>
          </a:p>
        </p:txBody>
      </p:sp>
      <p:sp>
        <p:nvSpPr>
          <p:cNvPr id="431" name="Shape 431"/>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26877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191601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a:spLocks noGrp="1" noRot="1" noChangeAspect="1"/>
          </p:cNvSpPr>
          <p:nvPr>
            <p:ph type="sldImg"/>
          </p:nvPr>
        </p:nvSpPr>
        <p:spPr>
          <a:prstGeom prst="rect">
            <a:avLst/>
          </a:prstGeom>
        </p:spPr>
        <p:txBody>
          <a:bodyPr/>
          <a:lstStyle/>
          <a:p>
            <a:endParaRPr/>
          </a:p>
        </p:txBody>
      </p:sp>
      <p:sp>
        <p:nvSpPr>
          <p:cNvPr id="457" name="Shape 45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6762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a:spLocks noGrp="1" noRot="1" noChangeAspect="1"/>
          </p:cNvSpPr>
          <p:nvPr>
            <p:ph type="sldImg"/>
          </p:nvPr>
        </p:nvSpPr>
        <p:spPr>
          <a:prstGeom prst="rect">
            <a:avLst/>
          </a:prstGeom>
        </p:spPr>
        <p:txBody>
          <a:bodyPr/>
          <a:lstStyle/>
          <a:p>
            <a:endParaRPr/>
          </a:p>
        </p:txBody>
      </p:sp>
      <p:sp>
        <p:nvSpPr>
          <p:cNvPr id="469" name="Shape 469"/>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702357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a:spLocks noGrp="1" noRot="1" noChangeAspect="1"/>
          </p:cNvSpPr>
          <p:nvPr>
            <p:ph type="sldImg"/>
          </p:nvPr>
        </p:nvSpPr>
        <p:spPr>
          <a:prstGeom prst="rect">
            <a:avLst/>
          </a:prstGeom>
        </p:spPr>
        <p:txBody>
          <a:bodyPr/>
          <a:lstStyle/>
          <a:p>
            <a:endParaRPr/>
          </a:p>
        </p:txBody>
      </p:sp>
      <p:sp>
        <p:nvSpPr>
          <p:cNvPr id="481" name="Shape 481"/>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5325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Rot="1" noChangeAspect="1"/>
          </p:cNvSpPr>
          <p:nvPr>
            <p:ph type="sldImg"/>
          </p:nvPr>
        </p:nvSpPr>
        <p:spPr>
          <a:prstGeom prst="rect">
            <a:avLst/>
          </a:prstGeom>
        </p:spPr>
        <p:txBody>
          <a:bodyPr/>
          <a:lstStyle/>
          <a:p>
            <a:endParaRPr/>
          </a:p>
        </p:txBody>
      </p:sp>
      <p:sp>
        <p:nvSpPr>
          <p:cNvPr id="493" name="Shape 493"/>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8061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hape 504"/>
          <p:cNvSpPr>
            <a:spLocks noGrp="1" noRot="1" noChangeAspect="1"/>
          </p:cNvSpPr>
          <p:nvPr>
            <p:ph type="sldImg"/>
          </p:nvPr>
        </p:nvSpPr>
        <p:spPr>
          <a:prstGeom prst="rect">
            <a:avLst/>
          </a:prstGeom>
        </p:spPr>
        <p:txBody>
          <a:bodyPr/>
          <a:lstStyle/>
          <a:p>
            <a:endParaRPr/>
          </a:p>
        </p:txBody>
      </p:sp>
      <p:sp>
        <p:nvSpPr>
          <p:cNvPr id="505" name="Shape 505"/>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805467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noRot="1" noChangeAspect="1"/>
          </p:cNvSpPr>
          <p:nvPr>
            <p:ph type="sldImg"/>
          </p:nvPr>
        </p:nvSpPr>
        <p:spPr>
          <a:prstGeom prst="rect">
            <a:avLst/>
          </a:prstGeom>
        </p:spPr>
        <p:txBody>
          <a:bodyPr/>
          <a:lstStyle/>
          <a:p>
            <a:endParaRPr/>
          </a:p>
        </p:txBody>
      </p:sp>
      <p:sp>
        <p:nvSpPr>
          <p:cNvPr id="517" name="Shape 51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94576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lvl1pPr>
              <a:defRPr sz="3200"/>
            </a:lvl1pPr>
          </a:lstStyle>
          <a:p>
            <a:r>
              <a:t>The use of Basic Logic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0577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lvl1pPr>
              <a:defRPr sz="3200"/>
            </a:lvl1pPr>
          </a:lstStyle>
          <a:p>
            <a:r>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400219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208970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a:spLocks noGrp="1" noRot="1" noChangeAspect="1"/>
          </p:cNvSpPr>
          <p:nvPr>
            <p:ph type="sldImg"/>
          </p:nvPr>
        </p:nvSpPr>
        <p:spPr>
          <a:prstGeom prst="rect">
            <a:avLst/>
          </a:prstGeom>
        </p:spPr>
        <p:txBody>
          <a:bodyPr/>
          <a:lstStyle/>
          <a:p>
            <a:endParaRPr/>
          </a:p>
        </p:txBody>
      </p:sp>
      <p:sp>
        <p:nvSpPr>
          <p:cNvPr id="535" name="Shape 53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029044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5772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Shape 546"/>
          <p:cNvSpPr>
            <a:spLocks noGrp="1" noRot="1" noChangeAspect="1"/>
          </p:cNvSpPr>
          <p:nvPr>
            <p:ph type="sldImg"/>
          </p:nvPr>
        </p:nvSpPr>
        <p:spPr>
          <a:prstGeom prst="rect">
            <a:avLst/>
          </a:prstGeom>
        </p:spPr>
        <p:txBody>
          <a:bodyPr/>
          <a:lstStyle/>
          <a:p>
            <a:endParaRPr/>
          </a:p>
        </p:txBody>
      </p:sp>
      <p:sp>
        <p:nvSpPr>
          <p:cNvPr id="547" name="Shape 547"/>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72747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noRot="1" noChangeAspect="1"/>
          </p:cNvSpPr>
          <p:nvPr>
            <p:ph type="sldImg"/>
          </p:nvPr>
        </p:nvSpPr>
        <p:spPr>
          <a:prstGeom prst="rect">
            <a:avLst/>
          </a:prstGeom>
        </p:spPr>
        <p:txBody>
          <a:bodyPr/>
          <a:lstStyle/>
          <a:p>
            <a:endParaRPr/>
          </a:p>
        </p:txBody>
      </p:sp>
      <p:sp>
        <p:nvSpPr>
          <p:cNvPr id="553" name="Shape 553"/>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568633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a:spLocks noGrp="1" noRot="1" noChangeAspect="1"/>
          </p:cNvSpPr>
          <p:nvPr>
            <p:ph type="sldImg"/>
          </p:nvPr>
        </p:nvSpPr>
        <p:spPr>
          <a:prstGeom prst="rect">
            <a:avLst/>
          </a:prstGeom>
        </p:spPr>
        <p:txBody>
          <a:bodyPr/>
          <a:lstStyle/>
          <a:p>
            <a:endParaRPr/>
          </a:p>
        </p:txBody>
      </p:sp>
      <p:sp>
        <p:nvSpPr>
          <p:cNvPr id="559" name="Shape 55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714450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hape 564"/>
          <p:cNvSpPr>
            <a:spLocks noGrp="1" noRot="1" noChangeAspect="1"/>
          </p:cNvSpPr>
          <p:nvPr>
            <p:ph type="sldImg"/>
          </p:nvPr>
        </p:nvSpPr>
        <p:spPr>
          <a:prstGeom prst="rect">
            <a:avLst/>
          </a:prstGeom>
        </p:spPr>
        <p:txBody>
          <a:bodyPr/>
          <a:lstStyle/>
          <a:p>
            <a:endParaRPr/>
          </a:p>
        </p:txBody>
      </p:sp>
      <p:sp>
        <p:nvSpPr>
          <p:cNvPr id="565" name="Shape 56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190499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noRot="1" noChangeAspect="1"/>
          </p:cNvSpPr>
          <p:nvPr>
            <p:ph type="sldImg"/>
          </p:nvPr>
        </p:nvSpPr>
        <p:spPr>
          <a:prstGeom prst="rect">
            <a:avLst/>
          </a:prstGeom>
        </p:spPr>
        <p:txBody>
          <a:bodyPr/>
          <a:lstStyle/>
          <a:p>
            <a:endParaRPr/>
          </a:p>
        </p:txBody>
      </p:sp>
      <p:sp>
        <p:nvSpPr>
          <p:cNvPr id="571" name="Shape 57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627739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42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hape 603"/>
          <p:cNvSpPr>
            <a:spLocks noGrp="1" noRot="1" noChangeAspect="1"/>
          </p:cNvSpPr>
          <p:nvPr>
            <p:ph type="sldImg"/>
          </p:nvPr>
        </p:nvSpPr>
        <p:spPr>
          <a:prstGeom prst="rect">
            <a:avLst/>
          </a:prstGeom>
        </p:spPr>
        <p:txBody>
          <a:bodyPr/>
          <a:lstStyle/>
          <a:p>
            <a:endParaRPr/>
          </a:p>
        </p:txBody>
      </p:sp>
      <p:sp>
        <p:nvSpPr>
          <p:cNvPr id="604" name="Shape 60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2486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lvl1pPr>
              <a:defRPr sz="3200"/>
            </a:lvl1pPr>
          </a:lstStyle>
          <a:p>
            <a:r>
              <a:t>Python comes in many versions. One of the more stable versions as of the writing of this course is 2.7. This version has many improvements over it’s predecessors and can run most modules in python. However, some of the latest greatest features may require a newer version of Python that has more flexibility. The problem with always assuming that the latest version is the best will quickly come to a halt when attempting to run older programs . As you see , a simple print command must be done with parenthesis in version 3.4. If you had many print statements in an earlier version, it can cost you a lot of time bringing that older script up to par.</a:t>
            </a:r>
          </a:p>
        </p:txBody>
      </p:sp>
    </p:spTree>
    <p:extLst>
      <p:ext uri="{BB962C8B-B14F-4D97-AF65-F5344CB8AC3E}">
        <p14:creationId xmlns:p14="http://schemas.microsoft.com/office/powerpoint/2010/main" val="571278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182131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noRot="1" noChangeAspect="1"/>
          </p:cNvSpPr>
          <p:nvPr>
            <p:ph type="sldImg"/>
          </p:nvPr>
        </p:nvSpPr>
        <p:spPr>
          <a:prstGeom prst="rect">
            <a:avLst/>
          </a:prstGeom>
        </p:spPr>
        <p:txBody>
          <a:bodyPr/>
          <a:lstStyle/>
          <a:p>
            <a:endParaRPr/>
          </a:p>
        </p:txBody>
      </p:sp>
      <p:sp>
        <p:nvSpPr>
          <p:cNvPr id="614" name="Shape 61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916545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hape 623"/>
          <p:cNvSpPr>
            <a:spLocks noGrp="1" noRot="1" noChangeAspect="1"/>
          </p:cNvSpPr>
          <p:nvPr>
            <p:ph type="sldImg"/>
          </p:nvPr>
        </p:nvSpPr>
        <p:spPr>
          <a:prstGeom prst="rect">
            <a:avLst/>
          </a:prstGeom>
        </p:spPr>
        <p:txBody>
          <a:bodyPr/>
          <a:lstStyle/>
          <a:p>
            <a:endParaRPr/>
          </a:p>
        </p:txBody>
      </p:sp>
      <p:sp>
        <p:nvSpPr>
          <p:cNvPr id="624" name="Shape 624"/>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476959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form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1852623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prstGeom prst="rect">
            <a:avLst/>
          </a:prstGeom>
        </p:spPr>
        <p:txBody>
          <a:bodyPr/>
          <a:lstStyle/>
          <a:p>
            <a:endParaRPr/>
          </a:p>
        </p:txBody>
      </p:sp>
      <p:sp>
        <p:nvSpPr>
          <p:cNvPr id="637" name="Shape 637"/>
          <p:cNvSpPr>
            <a:spLocks noGrp="1"/>
          </p:cNvSpPr>
          <p:nvPr>
            <p:ph type="body" sz="quarter" idx="1"/>
          </p:nvPr>
        </p:nvSpPr>
        <p:spPr>
          <a:prstGeom prst="rect">
            <a:avLst/>
          </a:prstGeom>
        </p:spPr>
        <p:txBody>
          <a:bodyPr/>
          <a:lstStyle>
            <a:lvl1pPr>
              <a:defRPr sz="3200"/>
            </a:lvl1pPr>
          </a:lstStyle>
          <a:p>
            <a:r>
              <a:t>Here we see that the execution worked fine. It’s just a pain to have to keep repeating code when we were all told that programming was supposed to make your life easier not harder. We do not want to continue to copy paste items while changing only a few items like we do with other things.</a:t>
            </a:r>
          </a:p>
        </p:txBody>
      </p:sp>
    </p:spTree>
    <p:extLst>
      <p:ext uri="{BB962C8B-B14F-4D97-AF65-F5344CB8AC3E}">
        <p14:creationId xmlns:p14="http://schemas.microsoft.com/office/powerpoint/2010/main" val="673749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a:t>
            </a:r>
          </a:p>
        </p:txBody>
      </p:sp>
    </p:spTree>
    <p:extLst>
      <p:ext uri="{BB962C8B-B14F-4D97-AF65-F5344CB8AC3E}">
        <p14:creationId xmlns:p14="http://schemas.microsoft.com/office/powerpoint/2010/main" val="311809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728386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hape 651"/>
          <p:cNvSpPr>
            <a:spLocks noGrp="1" noRot="1" noChangeAspect="1"/>
          </p:cNvSpPr>
          <p:nvPr>
            <p:ph type="sldImg"/>
          </p:nvPr>
        </p:nvSpPr>
        <p:spPr>
          <a:prstGeom prst="rect">
            <a:avLst/>
          </a:prstGeom>
        </p:spPr>
        <p:txBody>
          <a:bodyPr/>
          <a:lstStyle/>
          <a:p>
            <a:endParaRPr/>
          </a:p>
        </p:txBody>
      </p:sp>
      <p:sp>
        <p:nvSpPr>
          <p:cNvPr id="652" name="Shape 65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133360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The name1, name2, name3 and name4 variables will not be used by any part of the program. They are simply used to execute the function.</a:t>
            </a:r>
          </a:p>
        </p:txBody>
      </p:sp>
    </p:spTree>
    <p:extLst>
      <p:ext uri="{BB962C8B-B14F-4D97-AF65-F5344CB8AC3E}">
        <p14:creationId xmlns:p14="http://schemas.microsoft.com/office/powerpoint/2010/main" val="1564429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Shape 664"/>
          <p:cNvSpPr>
            <a:spLocks noGrp="1" noRot="1" noChangeAspect="1"/>
          </p:cNvSpPr>
          <p:nvPr>
            <p:ph type="sldImg"/>
          </p:nvPr>
        </p:nvSpPr>
        <p:spPr>
          <a:prstGeom prst="rect">
            <a:avLst/>
          </a:prstGeom>
        </p:spPr>
        <p:txBody>
          <a:bodyPr/>
          <a:lstStyle/>
          <a:p>
            <a:endParaRPr/>
          </a:p>
        </p:txBody>
      </p:sp>
      <p:sp>
        <p:nvSpPr>
          <p:cNvPr id="665" name="Shape 665"/>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72024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78044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652351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hape 680"/>
          <p:cNvSpPr>
            <a:spLocks noGrp="1" noRot="1" noChangeAspect="1"/>
          </p:cNvSpPr>
          <p:nvPr>
            <p:ph type="sldImg"/>
          </p:nvPr>
        </p:nvSpPr>
        <p:spPr>
          <a:prstGeom prst="rect">
            <a:avLst/>
          </a:prstGeom>
        </p:spPr>
        <p:txBody>
          <a:bodyPr/>
          <a:lstStyle/>
          <a:p>
            <a:endParaRPr/>
          </a:p>
        </p:txBody>
      </p:sp>
      <p:sp>
        <p:nvSpPr>
          <p:cNvPr id="681" name="Shape 681"/>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164852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2167725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784589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534882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9799414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0203273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798271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71237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83493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1501293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3992299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7872317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244990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6930314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73928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2039238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726629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460678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442201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prstGeom prst="rect">
            <a:avLst/>
          </a:prstGeom>
        </p:spPr>
        <p:txBody>
          <a:bodyPr/>
          <a:lstStyle/>
          <a:p>
            <a:endParaRPr/>
          </a:p>
        </p:txBody>
      </p:sp>
      <p:sp>
        <p:nvSpPr>
          <p:cNvPr id="705" name="Shape 70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58001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lvl1pPr>
              <a:defRPr sz="3200"/>
            </a:lvl1pPr>
          </a:lstStyle>
          <a:p>
            <a:r>
              <a:t>Strings are nothing more than statements that can be surrounded by one, two, or 4 pairs of quotes. It really does not matter as long as it is consistent. That said, there should be some practical limits to what you use and why. In the example at the bottom you can see a good use case for this is starting strings consistently with double quotes as you may have to place a string in the middle of the previous string.</a:t>
            </a:r>
          </a:p>
        </p:txBody>
      </p:sp>
    </p:spTree>
    <p:extLst>
      <p:ext uri="{BB962C8B-B14F-4D97-AF65-F5344CB8AC3E}">
        <p14:creationId xmlns:p14="http://schemas.microsoft.com/office/powerpoint/2010/main" val="14510068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01511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noRot="1" noChangeAspect="1"/>
          </p:cNvSpPr>
          <p:nvPr>
            <p:ph type="sldImg"/>
          </p:nvPr>
        </p:nvSpPr>
        <p:spPr>
          <a:prstGeom prst="rect">
            <a:avLst/>
          </a:prstGeom>
        </p:spPr>
        <p:txBody>
          <a:bodyPr/>
          <a:lstStyle/>
          <a:p>
            <a:endParaRPr/>
          </a:p>
        </p:txBody>
      </p:sp>
      <p:sp>
        <p:nvSpPr>
          <p:cNvPr id="721" name="Shape 721"/>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285347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noRot="1" noChangeAspect="1"/>
          </p:cNvSpPr>
          <p:nvPr>
            <p:ph type="sldImg"/>
          </p:nvPr>
        </p:nvSpPr>
        <p:spPr>
          <a:prstGeom prst="rect">
            <a:avLst/>
          </a:prstGeom>
        </p:spPr>
        <p:txBody>
          <a:bodyPr/>
          <a:lstStyle/>
          <a:p>
            <a:endParaRPr/>
          </a:p>
        </p:txBody>
      </p:sp>
      <p:sp>
        <p:nvSpPr>
          <p:cNvPr id="729" name="Shape 729"/>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11466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4057002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a:spLocks noGrp="1" noRot="1" noChangeAspect="1"/>
          </p:cNvSpPr>
          <p:nvPr>
            <p:ph type="sldImg"/>
          </p:nvPr>
        </p:nvSpPr>
        <p:spPr>
          <a:prstGeom prst="rect">
            <a:avLst/>
          </a:prstGeom>
        </p:spPr>
        <p:txBody>
          <a:bodyPr/>
          <a:lstStyle/>
          <a:p>
            <a:endParaRPr/>
          </a:p>
        </p:txBody>
      </p:sp>
      <p:sp>
        <p:nvSpPr>
          <p:cNvPr id="745" name="Shape 74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58456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noRot="1" noChangeAspect="1"/>
          </p:cNvSpPr>
          <p:nvPr>
            <p:ph type="sldImg"/>
          </p:nvPr>
        </p:nvSpPr>
        <p:spPr>
          <a:prstGeom prst="rect">
            <a:avLst/>
          </a:prstGeom>
        </p:spPr>
        <p:txBody>
          <a:bodyPr/>
          <a:lstStyle/>
          <a:p>
            <a:endParaRPr/>
          </a:p>
        </p:txBody>
      </p:sp>
      <p:sp>
        <p:nvSpPr>
          <p:cNvPr id="753" name="Shape 75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753652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Shape 765"/>
          <p:cNvSpPr>
            <a:spLocks noGrp="1" noRot="1" noChangeAspect="1"/>
          </p:cNvSpPr>
          <p:nvPr>
            <p:ph type="sldImg"/>
          </p:nvPr>
        </p:nvSpPr>
        <p:spPr>
          <a:prstGeom prst="rect">
            <a:avLst/>
          </a:prstGeom>
        </p:spPr>
        <p:txBody>
          <a:bodyPr/>
          <a:lstStyle/>
          <a:p>
            <a:endParaRPr/>
          </a:p>
        </p:txBody>
      </p:sp>
      <p:sp>
        <p:nvSpPr>
          <p:cNvPr id="766" name="Shape 76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4723830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a:spLocks noGrp="1" noRot="1" noChangeAspect="1"/>
          </p:cNvSpPr>
          <p:nvPr>
            <p:ph type="sldImg"/>
          </p:nvPr>
        </p:nvSpPr>
        <p:spPr>
          <a:prstGeom prst="rect">
            <a:avLst/>
          </a:prstGeom>
        </p:spPr>
        <p:txBody>
          <a:bodyPr/>
          <a:lstStyle/>
          <a:p>
            <a:endParaRPr/>
          </a:p>
        </p:txBody>
      </p:sp>
      <p:sp>
        <p:nvSpPr>
          <p:cNvPr id="771" name="Shape 77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8615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Shape 775"/>
          <p:cNvSpPr>
            <a:spLocks noGrp="1" noRot="1" noChangeAspect="1"/>
          </p:cNvSpPr>
          <p:nvPr>
            <p:ph type="sldImg"/>
          </p:nvPr>
        </p:nvSpPr>
        <p:spPr>
          <a:prstGeom prst="rect">
            <a:avLst/>
          </a:prstGeom>
        </p:spPr>
        <p:txBody>
          <a:bodyPr/>
          <a:lstStyle/>
          <a:p>
            <a:endParaRPr/>
          </a:p>
        </p:txBody>
      </p:sp>
      <p:sp>
        <p:nvSpPr>
          <p:cNvPr id="776" name="Shape 77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057762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Shape 780"/>
          <p:cNvSpPr>
            <a:spLocks noGrp="1" noRot="1" noChangeAspect="1"/>
          </p:cNvSpPr>
          <p:nvPr>
            <p:ph type="sldImg"/>
          </p:nvPr>
        </p:nvSpPr>
        <p:spPr>
          <a:prstGeom prst="rect">
            <a:avLst/>
          </a:prstGeom>
        </p:spPr>
        <p:txBody>
          <a:bodyPr/>
          <a:lstStyle/>
          <a:p>
            <a:endParaRPr/>
          </a:p>
        </p:txBody>
      </p:sp>
      <p:sp>
        <p:nvSpPr>
          <p:cNvPr id="781" name="Shape 78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201673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2477990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Shape 785"/>
          <p:cNvSpPr>
            <a:spLocks noGrp="1" noRot="1" noChangeAspect="1"/>
          </p:cNvSpPr>
          <p:nvPr>
            <p:ph type="sldImg"/>
          </p:nvPr>
        </p:nvSpPr>
        <p:spPr>
          <a:prstGeom prst="rect">
            <a:avLst/>
          </a:prstGeom>
        </p:spPr>
        <p:txBody>
          <a:bodyPr/>
          <a:lstStyle/>
          <a:p>
            <a:endParaRPr/>
          </a:p>
        </p:txBody>
      </p:sp>
      <p:sp>
        <p:nvSpPr>
          <p:cNvPr id="786" name="Shape 78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15939723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Shape 790"/>
          <p:cNvSpPr>
            <a:spLocks noGrp="1" noRot="1" noChangeAspect="1"/>
          </p:cNvSpPr>
          <p:nvPr>
            <p:ph type="sldImg"/>
          </p:nvPr>
        </p:nvSpPr>
        <p:spPr>
          <a:prstGeom prst="rect">
            <a:avLst/>
          </a:prstGeom>
        </p:spPr>
        <p:txBody>
          <a:bodyPr/>
          <a:lstStyle/>
          <a:p>
            <a:endParaRPr/>
          </a:p>
        </p:txBody>
      </p:sp>
      <p:sp>
        <p:nvSpPr>
          <p:cNvPr id="791" name="Shape 79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34504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Shape 795"/>
          <p:cNvSpPr>
            <a:spLocks noGrp="1" noRot="1" noChangeAspect="1"/>
          </p:cNvSpPr>
          <p:nvPr>
            <p:ph type="sldImg"/>
          </p:nvPr>
        </p:nvSpPr>
        <p:spPr>
          <a:prstGeom prst="rect">
            <a:avLst/>
          </a:prstGeom>
        </p:spPr>
        <p:txBody>
          <a:bodyPr/>
          <a:lstStyle/>
          <a:p>
            <a:endParaRPr/>
          </a:p>
        </p:txBody>
      </p:sp>
      <p:sp>
        <p:nvSpPr>
          <p:cNvPr id="796" name="Shape 79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9669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5292125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Shape 806"/>
          <p:cNvSpPr>
            <a:spLocks noGrp="1" noRot="1" noChangeAspect="1"/>
          </p:cNvSpPr>
          <p:nvPr>
            <p:ph type="sldImg"/>
          </p:nvPr>
        </p:nvSpPr>
        <p:spPr>
          <a:prstGeom prst="rect">
            <a:avLst/>
          </a:prstGeom>
        </p:spPr>
        <p:txBody>
          <a:bodyPr/>
          <a:lstStyle/>
          <a:p>
            <a:endParaRPr/>
          </a:p>
        </p:txBody>
      </p:sp>
      <p:sp>
        <p:nvSpPr>
          <p:cNvPr id="807" name="Shape 807"/>
          <p:cNvSpPr>
            <a:spLocks noGrp="1"/>
          </p:cNvSpPr>
          <p:nvPr>
            <p:ph type="body" sz="quarter" idx="1"/>
          </p:nvPr>
        </p:nvSpPr>
        <p:spPr>
          <a:prstGeom prst="rect">
            <a:avLst/>
          </a:prstGeom>
        </p:spPr>
        <p:txBody>
          <a:bodyPr/>
          <a:lstStyle>
            <a:lvl1pPr>
              <a:defRPr sz="3200"/>
            </a:lvl1pPr>
          </a:lstStyle>
          <a:p>
            <a:r>
              <a:t>Supplying the answer with the question would prevent the user from providing the same answer for all 3 questions. The code would have responded as the answer being correct if “lincoln” was was provided as the answer in lower case but now we have ensured that the user cannot do this. They must provide the answer provided with the question in any combination of upper and lower case words.</a:t>
            </a:r>
          </a:p>
        </p:txBody>
      </p:sp>
    </p:spTree>
    <p:extLst>
      <p:ext uri="{BB962C8B-B14F-4D97-AF65-F5344CB8AC3E}">
        <p14:creationId xmlns:p14="http://schemas.microsoft.com/office/powerpoint/2010/main" val="17454279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Shape 823"/>
          <p:cNvSpPr>
            <a:spLocks noGrp="1" noRot="1" noChangeAspect="1"/>
          </p:cNvSpPr>
          <p:nvPr>
            <p:ph type="sldImg"/>
          </p:nvPr>
        </p:nvSpPr>
        <p:spPr>
          <a:prstGeom prst="rect">
            <a:avLst/>
          </a:prstGeom>
        </p:spPr>
        <p:txBody>
          <a:bodyPr/>
          <a:lstStyle/>
          <a:p>
            <a:endParaRPr/>
          </a:p>
        </p:txBody>
      </p:sp>
      <p:sp>
        <p:nvSpPr>
          <p:cNvPr id="824" name="Shape 82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7813409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Shape 828"/>
          <p:cNvSpPr>
            <a:spLocks noGrp="1" noRot="1" noChangeAspect="1"/>
          </p:cNvSpPr>
          <p:nvPr>
            <p:ph type="sldImg"/>
          </p:nvPr>
        </p:nvSpPr>
        <p:spPr>
          <a:prstGeom prst="rect">
            <a:avLst/>
          </a:prstGeom>
        </p:spPr>
        <p:txBody>
          <a:bodyPr/>
          <a:lstStyle/>
          <a:p>
            <a:endParaRPr/>
          </a:p>
        </p:txBody>
      </p:sp>
      <p:sp>
        <p:nvSpPr>
          <p:cNvPr id="829" name="Shape 829"/>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7354981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hape 833"/>
          <p:cNvSpPr>
            <a:spLocks noGrp="1" noRot="1" noChangeAspect="1"/>
          </p:cNvSpPr>
          <p:nvPr>
            <p:ph type="sldImg"/>
          </p:nvPr>
        </p:nvSpPr>
        <p:spPr>
          <a:prstGeom prst="rect">
            <a:avLst/>
          </a:prstGeom>
        </p:spPr>
        <p:txBody>
          <a:bodyPr/>
          <a:lstStyle/>
          <a:p>
            <a:endParaRPr/>
          </a:p>
        </p:txBody>
      </p:sp>
      <p:sp>
        <p:nvSpPr>
          <p:cNvPr id="834" name="Shape 83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6021567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15060063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Shape 843"/>
          <p:cNvSpPr>
            <a:spLocks noGrp="1" noRot="1" noChangeAspect="1"/>
          </p:cNvSpPr>
          <p:nvPr>
            <p:ph type="sldImg"/>
          </p:nvPr>
        </p:nvSpPr>
        <p:spPr>
          <a:prstGeom prst="rect">
            <a:avLst/>
          </a:prstGeom>
        </p:spPr>
        <p:txBody>
          <a:bodyPr/>
          <a:lstStyle/>
          <a:p>
            <a:endParaRPr/>
          </a:p>
        </p:txBody>
      </p:sp>
      <p:sp>
        <p:nvSpPr>
          <p:cNvPr id="844" name="Shape 844"/>
          <p:cNvSpPr>
            <a:spLocks noGrp="1"/>
          </p:cNvSpPr>
          <p:nvPr>
            <p:ph type="body" sz="quarter" idx="1"/>
          </p:nvPr>
        </p:nvSpPr>
        <p:spPr>
          <a:prstGeom prst="rect">
            <a:avLst/>
          </a:prstGeom>
        </p:spPr>
        <p:txBody>
          <a:bodyPr/>
          <a:lstStyle>
            <a:lvl1pPr>
              <a:defRPr sz="3200"/>
            </a:lvl1pPr>
          </a:lstStyle>
          <a:p>
            <a:r>
              <a:t>Reading form a file can be very useful to more than just networking. The day to day task of creating files and the act of properly filing it are 2 distinct things. Files can be read for certain types of information and retrieved for immediate or future use. In the example above, a file is assigned a string which identifies the directory where the file is stored (The location and file itself are what form the string).To open up a file, the well known action is an open() function. The only 2 mandatory items needed are the file and how the file is to be handled, (read, write, read/write). The file variable is referenced and is noted as a read only action. Another variable is created which will represent the file after the lines are actually read. In makes sense to close the file so that other objects can open this file. Finally, all of the lines are read one at a time.</a:t>
            </a:r>
          </a:p>
        </p:txBody>
      </p:sp>
    </p:spTree>
    <p:extLst>
      <p:ext uri="{BB962C8B-B14F-4D97-AF65-F5344CB8AC3E}">
        <p14:creationId xmlns:p14="http://schemas.microsoft.com/office/powerpoint/2010/main" val="120688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7870686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Shape 851"/>
          <p:cNvSpPr>
            <a:spLocks noGrp="1" noRot="1" noChangeAspect="1"/>
          </p:cNvSpPr>
          <p:nvPr>
            <p:ph type="sldImg"/>
          </p:nvPr>
        </p:nvSpPr>
        <p:spPr>
          <a:prstGeom prst="rect">
            <a:avLst/>
          </a:prstGeom>
        </p:spPr>
        <p:txBody>
          <a:bodyPr/>
          <a:lstStyle/>
          <a:p>
            <a:endParaRPr/>
          </a:p>
        </p:txBody>
      </p:sp>
      <p:sp>
        <p:nvSpPr>
          <p:cNvPr id="852" name="Shape 852"/>
          <p:cNvSpPr>
            <a:spLocks noGrp="1"/>
          </p:cNvSpPr>
          <p:nvPr>
            <p:ph type="body" sz="quarter" idx="1"/>
          </p:nvPr>
        </p:nvSpPr>
        <p:spPr>
          <a:prstGeom prst="rect">
            <a:avLst/>
          </a:prstGeom>
        </p:spPr>
        <p:txBody>
          <a:bodyPr/>
          <a:lstStyle>
            <a:lvl1pPr>
              <a:defRPr sz="3200"/>
            </a:lvl1pPr>
          </a:lstStyle>
          <a:p>
            <a:r>
              <a:t>Here we can see the result of the program, which was to print the running configuration to the screen.</a:t>
            </a:r>
          </a:p>
        </p:txBody>
      </p:sp>
    </p:spTree>
    <p:extLst>
      <p:ext uri="{BB962C8B-B14F-4D97-AF65-F5344CB8AC3E}">
        <p14:creationId xmlns:p14="http://schemas.microsoft.com/office/powerpoint/2010/main" val="10673160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Shape 859"/>
          <p:cNvSpPr>
            <a:spLocks noGrp="1" noRot="1" noChangeAspect="1"/>
          </p:cNvSpPr>
          <p:nvPr>
            <p:ph type="sldImg"/>
          </p:nvPr>
        </p:nvSpPr>
        <p:spPr>
          <a:prstGeom prst="rect">
            <a:avLst/>
          </a:prstGeom>
        </p:spPr>
        <p:txBody>
          <a:bodyPr/>
          <a:lstStyle/>
          <a:p>
            <a:endParaRPr/>
          </a:p>
        </p:txBody>
      </p:sp>
      <p:sp>
        <p:nvSpPr>
          <p:cNvPr id="860" name="Shape 860"/>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4502178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Shape 867"/>
          <p:cNvSpPr>
            <a:spLocks noGrp="1" noRot="1" noChangeAspect="1"/>
          </p:cNvSpPr>
          <p:nvPr>
            <p:ph type="sldImg"/>
          </p:nvPr>
        </p:nvSpPr>
        <p:spPr>
          <a:prstGeom prst="rect">
            <a:avLst/>
          </a:prstGeom>
        </p:spPr>
        <p:txBody>
          <a:bodyPr/>
          <a:lstStyle/>
          <a:p>
            <a:endParaRPr/>
          </a:p>
        </p:txBody>
      </p:sp>
      <p:sp>
        <p:nvSpPr>
          <p:cNvPr id="868" name="Shape 868"/>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2268695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Shape 875"/>
          <p:cNvSpPr>
            <a:spLocks noGrp="1" noRot="1" noChangeAspect="1"/>
          </p:cNvSpPr>
          <p:nvPr>
            <p:ph type="sldImg"/>
          </p:nvPr>
        </p:nvSpPr>
        <p:spPr>
          <a:prstGeom prst="rect">
            <a:avLst/>
          </a:prstGeom>
        </p:spPr>
        <p:txBody>
          <a:bodyPr/>
          <a:lstStyle/>
          <a:p>
            <a:endParaRPr/>
          </a:p>
        </p:txBody>
      </p:sp>
      <p:sp>
        <p:nvSpPr>
          <p:cNvPr id="876" name="Shape 876"/>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20054605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Shape 883"/>
          <p:cNvSpPr>
            <a:spLocks noGrp="1" noRot="1" noChangeAspect="1"/>
          </p:cNvSpPr>
          <p:nvPr>
            <p:ph type="sldImg"/>
          </p:nvPr>
        </p:nvSpPr>
        <p:spPr>
          <a:prstGeom prst="rect">
            <a:avLst/>
          </a:prstGeom>
        </p:spPr>
        <p:txBody>
          <a:bodyPr/>
          <a:lstStyle/>
          <a:p>
            <a:endParaRPr/>
          </a:p>
        </p:txBody>
      </p:sp>
      <p:sp>
        <p:nvSpPr>
          <p:cNvPr id="884" name="Shape 884"/>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0198762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Shape 891"/>
          <p:cNvSpPr>
            <a:spLocks noGrp="1" noRot="1" noChangeAspect="1"/>
          </p:cNvSpPr>
          <p:nvPr>
            <p:ph type="sldImg"/>
          </p:nvPr>
        </p:nvSpPr>
        <p:spPr>
          <a:prstGeom prst="rect">
            <a:avLst/>
          </a:prstGeom>
        </p:spPr>
        <p:txBody>
          <a:bodyPr/>
          <a:lstStyle/>
          <a:p>
            <a:endParaRPr/>
          </a:p>
        </p:txBody>
      </p:sp>
      <p:sp>
        <p:nvSpPr>
          <p:cNvPr id="892" name="Shape 892"/>
          <p:cNvSpPr>
            <a:spLocks noGrp="1"/>
          </p:cNvSpPr>
          <p:nvPr>
            <p:ph type="body" sz="quarter" idx="1"/>
          </p:nvPr>
        </p:nvSpPr>
        <p:spPr>
          <a:prstGeom prst="rect">
            <a:avLst/>
          </a:prstGeom>
        </p:spPr>
        <p:txBody>
          <a:bodyPr/>
          <a:lstStyle>
            <a:lvl1pPr>
              <a:defRPr sz="3200"/>
            </a:lvl1pPr>
          </a:lstStyle>
          <a:p>
            <a:r>
              <a:t>Writing to a file is useful for placing text into a file after it has been read or to modify objects before copying from the file again. Using the previous example above in smaller text, a file has already been read. The second file or “file2” will open up a file and take the contents of the “newtext” object and place them into the new file location of “file2”. Closing the file is always a good idea when you are finished with file.</a:t>
            </a:r>
          </a:p>
        </p:txBody>
      </p:sp>
    </p:spTree>
    <p:extLst>
      <p:ext uri="{BB962C8B-B14F-4D97-AF65-F5344CB8AC3E}">
        <p14:creationId xmlns:p14="http://schemas.microsoft.com/office/powerpoint/2010/main" val="1993819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Shape 896"/>
          <p:cNvSpPr>
            <a:spLocks noGrp="1" noRot="1" noChangeAspect="1"/>
          </p:cNvSpPr>
          <p:nvPr>
            <p:ph type="sldImg"/>
          </p:nvPr>
        </p:nvSpPr>
        <p:spPr>
          <a:prstGeom prst="rect">
            <a:avLst/>
          </a:prstGeom>
        </p:spPr>
        <p:txBody>
          <a:bodyPr/>
          <a:lstStyle/>
          <a:p>
            <a:endParaRPr/>
          </a:p>
        </p:txBody>
      </p:sp>
      <p:sp>
        <p:nvSpPr>
          <p:cNvPr id="897" name="Shape 89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7865338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Shape 901"/>
          <p:cNvSpPr>
            <a:spLocks noGrp="1" noRot="1" noChangeAspect="1"/>
          </p:cNvSpPr>
          <p:nvPr>
            <p:ph type="sldImg"/>
          </p:nvPr>
        </p:nvSpPr>
        <p:spPr>
          <a:prstGeom prst="rect">
            <a:avLst/>
          </a:prstGeom>
        </p:spPr>
        <p:txBody>
          <a:bodyPr/>
          <a:lstStyle/>
          <a:p>
            <a:endParaRPr/>
          </a:p>
        </p:txBody>
      </p:sp>
      <p:sp>
        <p:nvSpPr>
          <p:cNvPr id="902" name="Shape 90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5129562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Shape 906"/>
          <p:cNvSpPr>
            <a:spLocks noGrp="1" noRot="1" noChangeAspect="1"/>
          </p:cNvSpPr>
          <p:nvPr>
            <p:ph type="sldImg"/>
          </p:nvPr>
        </p:nvSpPr>
        <p:spPr>
          <a:prstGeom prst="rect">
            <a:avLst/>
          </a:prstGeom>
        </p:spPr>
        <p:txBody>
          <a:bodyPr/>
          <a:lstStyle/>
          <a:p>
            <a:endParaRPr/>
          </a:p>
        </p:txBody>
      </p:sp>
      <p:sp>
        <p:nvSpPr>
          <p:cNvPr id="907" name="Shape 90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20489099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Shape 911"/>
          <p:cNvSpPr>
            <a:spLocks noGrp="1" noRot="1" noChangeAspect="1"/>
          </p:cNvSpPr>
          <p:nvPr>
            <p:ph type="sldImg"/>
          </p:nvPr>
        </p:nvSpPr>
        <p:spPr>
          <a:prstGeom prst="rect">
            <a:avLst/>
          </a:prstGeom>
        </p:spPr>
        <p:txBody>
          <a:bodyPr/>
          <a:lstStyle/>
          <a:p>
            <a:endParaRPr/>
          </a:p>
        </p:txBody>
      </p:sp>
      <p:sp>
        <p:nvSpPr>
          <p:cNvPr id="912" name="Shape 91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12844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smtClean="0"/>
              <a:t>Body </a:t>
            </a:r>
            <a:r>
              <a:rPr dirty="0"/>
              <a:t>Level One</a:t>
            </a:r>
          </a:p>
          <a:p>
            <a:pPr lvl="1"/>
            <a:r>
              <a:rPr dirty="0" smtClean="0"/>
              <a:t>Body </a:t>
            </a:r>
            <a:r>
              <a:rPr dirty="0"/>
              <a:t>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smtClean="0"/>
              <a:t>Body </a:t>
            </a:r>
            <a:r>
              <a:rPr dirty="0"/>
              <a:t>Level One</a:t>
            </a:r>
          </a:p>
          <a:p>
            <a:pPr lvl="1"/>
            <a:r>
              <a:rPr dirty="0"/>
              <a:t>Body Level Two</a:t>
            </a:r>
          </a:p>
          <a:p>
            <a:pPr lvl="2"/>
            <a:r>
              <a:rPr dirty="0" smtClean="0"/>
              <a:t>Body </a:t>
            </a:r>
            <a:r>
              <a:rPr dirty="0"/>
              <a:t>Level Three</a:t>
            </a:r>
          </a:p>
          <a:p>
            <a:pPr lvl="3"/>
            <a:r>
              <a:rPr dirty="0"/>
              <a:t>Body Level Four</a:t>
            </a:r>
          </a:p>
          <a:p>
            <a:pPr lvl="4"/>
            <a:r>
              <a:rPr dirty="0"/>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iming>
    <p:tnLst>
      <p:par>
        <p:cTn id="1" dur="indefinite" restart="never" nodeType="tmRoot"/>
      </p:par>
    </p:tnLst>
  </p:timing>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python.org/2.7/using/unix.html#getting-and-installing-the-latest-version-of-python"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r>
              <a:t>MODULE-1</a:t>
            </a:r>
          </a:p>
          <a:p>
            <a:pPr>
              <a:defRPr sz="4800"/>
            </a:pPr>
            <a:r>
              <a:t>Python Basics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Strings</a:t>
            </a:r>
          </a:p>
        </p:txBody>
      </p:sp>
      <p:sp>
        <p:nvSpPr>
          <p:cNvPr id="203" name="Shape 203"/>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04" name="Shape 204"/>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smtClean="0"/>
              <a:t>"</a:t>
            </a:r>
            <a:r>
              <a:rPr dirty="0" smtClean="0"/>
              <a:t>string </a:t>
            </a:r>
            <a:r>
              <a:rPr dirty="0"/>
              <a:t>number </a:t>
            </a:r>
            <a:r>
              <a:rPr dirty="0" smtClean="0"/>
              <a:t>2</a:t>
            </a:r>
            <a:r>
              <a:rPr lang="en-US" dirty="0"/>
              <a:t>"</a:t>
            </a:r>
            <a:endParaRPr dirty="0"/>
          </a:p>
        </p:txBody>
      </p:sp>
      <p:sp>
        <p:nvSpPr>
          <p:cNvPr id="205" name="Shape 205"/>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06" name="Shape 206"/>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Plan Ahead</a:t>
            </a:r>
          </a:p>
        </p:txBody>
      </p:sp>
      <p:sp>
        <p:nvSpPr>
          <p:cNvPr id="207"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single quotes</a:t>
            </a:r>
          </a:p>
        </p:txBody>
      </p:sp>
      <p:sp>
        <p:nvSpPr>
          <p:cNvPr id="208"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a:t>s</a:t>
            </a:r>
            <a:r>
              <a:rPr lang="en-US" dirty="0" smtClean="0"/>
              <a:t>ingle double </a:t>
            </a:r>
            <a:r>
              <a:rPr dirty="0" smtClean="0"/>
              <a:t>quotes</a:t>
            </a:r>
            <a:endParaRPr dirty="0"/>
          </a:p>
        </p:txBody>
      </p:sp>
      <p:sp>
        <p:nvSpPr>
          <p:cNvPr id="209"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triple</a:t>
            </a:r>
            <a:r>
              <a:rPr dirty="0" smtClean="0"/>
              <a:t> </a:t>
            </a:r>
            <a:r>
              <a:rPr lang="en-US" dirty="0" smtClean="0"/>
              <a:t>single </a:t>
            </a:r>
            <a:r>
              <a:rPr dirty="0" smtClean="0"/>
              <a:t>quotes</a:t>
            </a:r>
            <a:endParaRPr dirty="0"/>
          </a:p>
        </p:txBody>
      </p:sp>
      <p:sp>
        <p:nvSpPr>
          <p:cNvPr id="210" name="Shape 210"/>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smtClean="0"/>
              <a:t>"</a:t>
            </a:r>
            <a:r>
              <a:rPr dirty="0" smtClean="0"/>
              <a:t>The </a:t>
            </a:r>
            <a:r>
              <a:rPr dirty="0"/>
              <a:t>man approached and said </a:t>
            </a:r>
            <a:r>
              <a:rPr dirty="0" smtClean="0"/>
              <a:t>'bla</a:t>
            </a:r>
            <a:r>
              <a:rPr lang="en-US" dirty="0" smtClean="0"/>
              <a:t>h</a:t>
            </a:r>
            <a:r>
              <a:rPr dirty="0" smtClean="0"/>
              <a:t> bla</a:t>
            </a:r>
            <a:r>
              <a:rPr lang="en-US" dirty="0"/>
              <a:t>h</a:t>
            </a:r>
            <a:r>
              <a:rPr dirty="0" smtClean="0"/>
              <a:t> bla</a:t>
            </a:r>
            <a:r>
              <a:rPr lang="en-US" dirty="0" smtClean="0"/>
              <a:t>h</a:t>
            </a:r>
            <a:r>
              <a:rPr dirty="0" smtClean="0"/>
              <a:t>' </a:t>
            </a:r>
            <a:r>
              <a:rPr dirty="0"/>
              <a:t>then turned around and </a:t>
            </a:r>
            <a:r>
              <a:rPr dirty="0" smtClean="0"/>
              <a:t>left</a:t>
            </a:r>
            <a:r>
              <a:rPr lang="en-US" dirty="0" smtClean="0"/>
              <a:t>"</a:t>
            </a:r>
            <a:endParaRPr dirty="0"/>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hape 82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22" name="Shape 82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Courier New"/>
                <a:ea typeface="Courier New"/>
                <a:cs typeface="Courier New"/>
                <a:sym typeface="Courier New"/>
              </a:defRPr>
            </a:pPr>
            <a:r>
              <a:t>file = "/home/student/Desktop/paul-tst.txt"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 = open(file, "r")</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Shape 82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27" name="Shape 827"/>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t>text = open(file, "r")</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Shape 83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32" name="Shape 83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newtext = text.readlines()</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Shape 83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37" name="Shape 837"/>
          <p:cNvSpPr/>
          <p:nvPr/>
        </p:nvSpPr>
        <p:spPr>
          <a:xfrm>
            <a:off x="2013430" y="3020813"/>
            <a:ext cx="7826996"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rPr b="1">
                <a:solidFill>
                  <a:schemeClr val="accent4">
                    <a:hueOff val="46120"/>
                    <a:satOff val="4178"/>
                    <a:lumOff val="-16732"/>
                  </a:schemeClr>
                </a:solidFill>
              </a:rPr>
              <a:t>newtext</a:t>
            </a:r>
            <a:r>
              <a:t> = </a:t>
            </a:r>
            <a:r>
              <a:rPr b="1">
                <a:solidFill>
                  <a:schemeClr val="accent2"/>
                </a:solidFill>
              </a:rPr>
              <a:t>text</a:t>
            </a:r>
            <a:r>
              <a:t>.</a:t>
            </a:r>
            <a:r>
              <a:rPr b="1">
                <a:solidFill>
                  <a:schemeClr val="accent3">
                    <a:satOff val="18648"/>
                    <a:lumOff val="5971"/>
                  </a:schemeClr>
                </a:solidFill>
              </a:rPr>
              <a:t>readlines()</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rPr b="1">
                <a:solidFill>
                  <a:schemeClr val="accent2"/>
                </a:solidFill>
              </a:rPr>
              <a:t>text</a:t>
            </a:r>
            <a:r>
              <a:t>.</a:t>
            </a:r>
            <a:r>
              <a:rPr b="1">
                <a:solidFill>
                  <a:schemeClr val="accent3">
                    <a:satOff val="18648"/>
                    <a:lumOff val="5971"/>
                  </a:schemeClr>
                </a:solidFill>
              </a:rPr>
              <a:t>close()</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t>for line in newtext:</a:t>
            </a:r>
          </a:p>
          <a:p>
            <a:pPr algn="l">
              <a:defRPr sz="2300">
                <a:latin typeface="Courier New"/>
                <a:ea typeface="Courier New"/>
                <a:cs typeface="Courier New"/>
                <a:sym typeface="Courier New"/>
              </a:defRPr>
            </a:pPr>
            <a:r>
              <a:t>    print line</a:t>
            </a: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Shape 841"/>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42" name="Shape 842"/>
          <p:cNvSpPr/>
          <p:nvPr/>
        </p:nvSpPr>
        <p:spPr>
          <a:xfrm>
            <a:off x="2013430" y="3008113"/>
            <a:ext cx="7826996"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Courier New"/>
                <a:ea typeface="Courier New"/>
                <a:cs typeface="Courier New"/>
                <a:sym typeface="Courier New"/>
              </a:defRPr>
            </a:pPr>
            <a:r>
              <a:rPr b="1">
                <a:solidFill>
                  <a:schemeClr val="accent1"/>
                </a:solidFill>
              </a:rPr>
              <a:t>file</a:t>
            </a:r>
            <a:r>
              <a:t> =</a:t>
            </a:r>
            <a:r>
              <a:rPr b="1">
                <a:solidFill>
                  <a:schemeClr val="accent3">
                    <a:hueOff val="-333990"/>
                    <a:satOff val="3917"/>
                    <a:lumOff val="-6666"/>
                  </a:schemeClr>
                </a:solidFill>
              </a:rPr>
              <a:t> "/home/student/Desktop/paul-tst.txt"</a:t>
            </a:r>
          </a:p>
          <a:p>
            <a:pPr algn="l">
              <a:defRPr sz="2300">
                <a:latin typeface="Courier New"/>
                <a:ea typeface="Courier New"/>
                <a:cs typeface="Courier New"/>
                <a:sym typeface="Courier New"/>
              </a:defRPr>
            </a:pPr>
            <a:endParaRPr b="1">
              <a:solidFill>
                <a:schemeClr val="accent3">
                  <a:hueOff val="-333990"/>
                  <a:satOff val="3917"/>
                  <a:lumOff val="-6666"/>
                </a:schemeClr>
              </a:solidFill>
            </a:endParaRPr>
          </a:p>
          <a:p>
            <a:pPr algn="l">
              <a:defRPr sz="2300">
                <a:latin typeface="Courier New"/>
                <a:ea typeface="Courier New"/>
                <a:cs typeface="Courier New"/>
                <a:sym typeface="Courier New"/>
              </a:defRPr>
            </a:pPr>
            <a:r>
              <a:rPr b="1">
                <a:solidFill>
                  <a:schemeClr val="accent2"/>
                </a:solidFill>
              </a:rPr>
              <a:t>text</a:t>
            </a:r>
            <a:r>
              <a:t> = </a:t>
            </a:r>
            <a:r>
              <a:rPr b="1"/>
              <a:t>open</a:t>
            </a:r>
            <a:r>
              <a:t>(</a:t>
            </a:r>
            <a:r>
              <a:rPr b="1">
                <a:solidFill>
                  <a:schemeClr val="accent1"/>
                </a:solidFill>
              </a:rPr>
              <a:t>file</a:t>
            </a:r>
            <a:r>
              <a:t>, </a:t>
            </a:r>
            <a:r>
              <a:rPr b="1">
                <a:solidFill>
                  <a:schemeClr val="accent5"/>
                </a:solidFill>
              </a:rPr>
              <a:t>"r"</a:t>
            </a:r>
            <a:r>
              <a:t>)</a:t>
            </a:r>
          </a:p>
          <a:p>
            <a:pPr algn="l">
              <a:defRPr sz="2300">
                <a:latin typeface="Courier New"/>
                <a:ea typeface="Courier New"/>
                <a:cs typeface="Courier New"/>
                <a:sym typeface="Courier New"/>
              </a:defRPr>
            </a:pPr>
            <a:endParaRPr/>
          </a:p>
          <a:p>
            <a:pPr algn="l">
              <a:defRPr sz="2300">
                <a:latin typeface="Courier New"/>
                <a:ea typeface="Courier New"/>
                <a:cs typeface="Courier New"/>
                <a:sym typeface="Courier New"/>
              </a:defRPr>
            </a:pPr>
            <a:r>
              <a:rPr b="1">
                <a:solidFill>
                  <a:schemeClr val="accent4">
                    <a:hueOff val="46120"/>
                    <a:satOff val="4178"/>
                    <a:lumOff val="-16732"/>
                  </a:schemeClr>
                </a:solidFill>
              </a:rPr>
              <a:t>newtext</a:t>
            </a:r>
            <a:r>
              <a:t> = </a:t>
            </a:r>
            <a:r>
              <a:rPr b="1">
                <a:solidFill>
                  <a:schemeClr val="accent2"/>
                </a:solidFill>
              </a:rPr>
              <a:t>text</a:t>
            </a:r>
            <a:r>
              <a:t>.</a:t>
            </a:r>
            <a:r>
              <a:rPr b="1">
                <a:solidFill>
                  <a:schemeClr val="accent3">
                    <a:satOff val="18648"/>
                    <a:lumOff val="5971"/>
                  </a:schemeClr>
                </a:solidFill>
              </a:rPr>
              <a:t>readlines()</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rPr b="1">
                <a:solidFill>
                  <a:schemeClr val="accent2"/>
                </a:solidFill>
              </a:rPr>
              <a:t>text</a:t>
            </a:r>
            <a:r>
              <a:t>.</a:t>
            </a:r>
            <a:r>
              <a:rPr b="1">
                <a:solidFill>
                  <a:schemeClr val="accent3">
                    <a:satOff val="18648"/>
                    <a:lumOff val="5971"/>
                  </a:schemeClr>
                </a:solidFill>
              </a:rPr>
              <a:t>close()</a:t>
            </a:r>
          </a:p>
          <a:p>
            <a:pPr algn="l">
              <a:defRPr sz="2300">
                <a:latin typeface="Courier New"/>
                <a:ea typeface="Courier New"/>
                <a:cs typeface="Courier New"/>
                <a:sym typeface="Courier New"/>
              </a:defRPr>
            </a:pPr>
            <a:endParaRPr b="1">
              <a:solidFill>
                <a:schemeClr val="accent3">
                  <a:satOff val="18648"/>
                  <a:lumOff val="5971"/>
                </a:schemeClr>
              </a:solidFill>
            </a:endParaRPr>
          </a:p>
          <a:p>
            <a:pPr algn="l">
              <a:defRPr sz="23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300">
                <a:latin typeface="Courier New"/>
                <a:ea typeface="Courier New"/>
                <a:cs typeface="Courier New"/>
                <a:sym typeface="Courier New"/>
              </a:defRPr>
            </a:pPr>
            <a:r>
              <a:t>    print </a:t>
            </a:r>
            <a:r>
              <a:rPr b="1">
                <a:solidFill>
                  <a:schemeClr val="accent4"/>
                </a:solidFill>
              </a:rPr>
              <a:t>line</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Shape 846"/>
          <p:cNvSpPr/>
          <p:nvPr/>
        </p:nvSpPr>
        <p:spPr>
          <a:xfrm>
            <a:off x="4559990" y="558800"/>
            <a:ext cx="29091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Reading Files</a:t>
            </a:r>
          </a:p>
        </p:txBody>
      </p:sp>
      <p:sp>
        <p:nvSpPr>
          <p:cNvPr id="847" name="Shape 847"/>
          <p:cNvSpPr/>
          <p:nvPr/>
        </p:nvSpPr>
        <p:spPr>
          <a:xfrm>
            <a:off x="662790" y="5730597"/>
            <a:ext cx="5144319" cy="226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for line in newtext:</a:t>
            </a:r>
          </a:p>
          <a:p>
            <a:pPr algn="l">
              <a:defRPr sz="1500">
                <a:latin typeface="Courier New"/>
                <a:ea typeface="Courier New"/>
                <a:cs typeface="Courier New"/>
                <a:sym typeface="Courier New"/>
              </a:defRPr>
            </a:pPr>
            <a:r>
              <a:t>    print line</a:t>
            </a:r>
          </a:p>
        </p:txBody>
      </p:sp>
      <p:sp>
        <p:nvSpPr>
          <p:cNvPr id="848" name="Shape 848"/>
          <p:cNvSpPr/>
          <p:nvPr/>
        </p:nvSpPr>
        <p:spPr>
          <a:xfrm>
            <a:off x="6779414" y="2561343"/>
            <a:ext cx="5796287" cy="637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latin typeface="Courier New"/>
                <a:ea typeface="Courier New"/>
                <a:cs typeface="Courier New"/>
                <a:sym typeface="Courier New"/>
              </a:defRPr>
            </a:pPr>
            <a:r>
              <a:t>Connected to Dynamips VM "R1" (ID 0, type c7200) - Console port</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enable</a:t>
            </a:r>
          </a:p>
          <a:p>
            <a:pPr algn="l">
              <a:defRPr sz="1700">
                <a:latin typeface="Courier New"/>
                <a:ea typeface="Courier New"/>
                <a:cs typeface="Courier New"/>
                <a:sym typeface="Courier New"/>
              </a:defRPr>
            </a:pPr>
            <a:r>
              <a:t>R1#terminal length 0</a:t>
            </a:r>
          </a:p>
          <a:p>
            <a:pPr algn="l">
              <a:defRPr sz="1700">
                <a:latin typeface="Courier New"/>
                <a:ea typeface="Courier New"/>
                <a:cs typeface="Courier New"/>
                <a:sym typeface="Courier New"/>
              </a:defRPr>
            </a:pPr>
            <a:r>
              <a:t>R1#show run</a:t>
            </a:r>
          </a:p>
          <a:p>
            <a:pPr algn="l">
              <a:defRPr sz="1700">
                <a:latin typeface="Courier New"/>
                <a:ea typeface="Courier New"/>
                <a:cs typeface="Courier New"/>
                <a:sym typeface="Courier New"/>
              </a:defRPr>
            </a:pPr>
            <a:r>
              <a:t>Building configuration...</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Current configuration : 1479 bytes</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 Last configuration change at 12:21:13 UTC Fri Apr 10 2015</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version 15.2</a:t>
            </a:r>
          </a:p>
          <a:p>
            <a:pPr algn="l">
              <a:defRPr sz="1700">
                <a:latin typeface="Courier New"/>
                <a:ea typeface="Courier New"/>
                <a:cs typeface="Courier New"/>
                <a:sym typeface="Courier New"/>
              </a:defRPr>
            </a:pPr>
            <a:r>
              <a:t>service timestamps debug datetime msec</a:t>
            </a:r>
          </a:p>
          <a:p>
            <a:pPr algn="l">
              <a:defRPr sz="1700">
                <a:latin typeface="Courier New"/>
                <a:ea typeface="Courier New"/>
                <a:cs typeface="Courier New"/>
                <a:sym typeface="Courier New"/>
              </a:defRPr>
            </a:pPr>
            <a:r>
              <a:t>service timestamps log datetime msec</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hostname R1</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r>
              <a:t>boot-start-marker</a:t>
            </a:r>
          </a:p>
          <a:p>
            <a:pPr algn="l">
              <a:defRPr sz="1700">
                <a:latin typeface="Courier New"/>
                <a:ea typeface="Courier New"/>
                <a:cs typeface="Courier New"/>
                <a:sym typeface="Courier New"/>
              </a:defRPr>
            </a:pPr>
            <a:r>
              <a:t>boot-end-marker</a:t>
            </a:r>
          </a:p>
          <a:p>
            <a:pPr algn="l">
              <a:defRPr sz="1700">
                <a:latin typeface="Courier New"/>
                <a:ea typeface="Courier New"/>
                <a:cs typeface="Courier New"/>
                <a:sym typeface="Courier New"/>
              </a:defRPr>
            </a:pPr>
            <a:r>
              <a:t>!</a:t>
            </a:r>
          </a:p>
          <a:p>
            <a:pPr algn="l">
              <a:defRPr sz="1700">
                <a:latin typeface="Courier New"/>
                <a:ea typeface="Courier New"/>
                <a:cs typeface="Courier New"/>
                <a:sym typeface="Courier New"/>
              </a:defRPr>
            </a:pPr>
            <a:endParaRPr/>
          </a:p>
          <a:p>
            <a:pPr algn="l">
              <a:defRPr sz="1700">
                <a:latin typeface="Courier New"/>
                <a:ea typeface="Courier New"/>
                <a:cs typeface="Courier New"/>
                <a:sym typeface="Courier New"/>
              </a:defRPr>
            </a:pPr>
            <a:r>
              <a:t> stopbits 1</a:t>
            </a:r>
          </a:p>
          <a:p>
            <a:pPr algn="l">
              <a:defRPr sz="1700">
                <a:latin typeface="Courier New"/>
                <a:ea typeface="Courier New"/>
                <a:cs typeface="Courier New"/>
                <a:sym typeface="Courier New"/>
              </a:defRPr>
            </a:pPr>
            <a:r>
              <a:t>line vty 0 4</a:t>
            </a:r>
          </a:p>
          <a:p>
            <a:pPr algn="l">
              <a:defRPr sz="1700">
                <a:latin typeface="Courier New"/>
                <a:ea typeface="Courier New"/>
                <a:cs typeface="Courier New"/>
                <a:sym typeface="Courier New"/>
              </a:defRPr>
            </a:pPr>
            <a:r>
              <a:t> login</a:t>
            </a:r>
          </a:p>
        </p:txBody>
      </p:sp>
      <p:sp>
        <p:nvSpPr>
          <p:cNvPr id="849" name="Shape 849"/>
          <p:cNvSpPr/>
          <p:nvPr/>
        </p:nvSpPr>
        <p:spPr>
          <a:xfrm>
            <a:off x="2498412" y="455295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850" name="Shape 850"/>
          <p:cNvSpPr/>
          <p:nvPr/>
        </p:nvSpPr>
        <p:spPr>
          <a:xfrm>
            <a:off x="8458694" y="1524000"/>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Execution</a:t>
            </a: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Writing to Files</a:t>
            </a:r>
          </a:p>
        </p:txBody>
      </p:sp>
      <p:grpSp>
        <p:nvGrpSpPr>
          <p:cNvPr id="857" name="Group 857"/>
          <p:cNvGrpSpPr/>
          <p:nvPr/>
        </p:nvGrpSpPr>
        <p:grpSpPr>
          <a:xfrm>
            <a:off x="3226513" y="2319162"/>
            <a:ext cx="5601519" cy="2908301"/>
            <a:chOff x="0" y="0"/>
            <a:chExt cx="5601518" cy="2908300"/>
          </a:xfrm>
        </p:grpSpPr>
        <p:sp>
          <p:nvSpPr>
            <p:cNvPr id="856" name="Shape 856"/>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55" name="Picture 854"/>
            <p:cNvPicPr>
              <a:picLocks/>
            </p:cNvPicPr>
            <p:nvPr/>
          </p:nvPicPr>
          <p:blipFill>
            <a:blip r:embed="rId3">
              <a:extLst/>
            </a:blip>
            <a:stretch>
              <a:fillRect/>
            </a:stretch>
          </p:blipFill>
          <p:spPr>
            <a:xfrm>
              <a:off x="-1" y="0"/>
              <a:ext cx="5601520" cy="2908301"/>
            </a:xfrm>
            <a:prstGeom prst="rect">
              <a:avLst/>
            </a:prstGeom>
            <a:effectLst/>
          </p:spPr>
        </p:pic>
      </p:grpSp>
      <p:sp>
        <p:nvSpPr>
          <p:cNvPr id="858" name="Shape 858"/>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t>file2 = "/home/student/Desktop/paul-tst2.txt"</a:t>
            </a:r>
          </a:p>
          <a:p>
            <a:pPr algn="l">
              <a:defRPr sz="2400">
                <a:latin typeface="Courier New"/>
                <a:ea typeface="Courier New"/>
                <a:cs typeface="Courier New"/>
                <a:sym typeface="Courier New"/>
              </a:defRPr>
            </a:pPr>
            <a:r>
              <a:t>text2 = open(file2, "w")</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Shape 862"/>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Writing to Files</a:t>
            </a:r>
          </a:p>
        </p:txBody>
      </p:sp>
      <p:grpSp>
        <p:nvGrpSpPr>
          <p:cNvPr id="865" name="Group 865"/>
          <p:cNvGrpSpPr/>
          <p:nvPr/>
        </p:nvGrpSpPr>
        <p:grpSpPr>
          <a:xfrm>
            <a:off x="3226513" y="2319162"/>
            <a:ext cx="5601519" cy="2908301"/>
            <a:chOff x="0" y="0"/>
            <a:chExt cx="5601518" cy="2908300"/>
          </a:xfrm>
        </p:grpSpPr>
        <p:sp>
          <p:nvSpPr>
            <p:cNvPr id="864" name="Shape 864"/>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63" name="Picture 862"/>
            <p:cNvPicPr>
              <a:picLocks/>
            </p:cNvPicPr>
            <p:nvPr/>
          </p:nvPicPr>
          <p:blipFill>
            <a:blip r:embed="rId3">
              <a:extLst/>
            </a:blip>
            <a:stretch>
              <a:fillRect/>
            </a:stretch>
          </p:blipFill>
          <p:spPr>
            <a:xfrm>
              <a:off x="-1" y="0"/>
              <a:ext cx="5601520" cy="2908301"/>
            </a:xfrm>
            <a:prstGeom prst="rect">
              <a:avLst/>
            </a:prstGeom>
            <a:effectLst/>
          </p:spPr>
        </p:pic>
      </p:grpSp>
      <p:sp>
        <p:nvSpPr>
          <p:cNvPr id="866" name="Shape 866"/>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t>text2 = open(file2, "w")</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Shape 87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Writing to Files</a:t>
            </a:r>
          </a:p>
        </p:txBody>
      </p:sp>
      <p:grpSp>
        <p:nvGrpSpPr>
          <p:cNvPr id="873" name="Group 873"/>
          <p:cNvGrpSpPr/>
          <p:nvPr/>
        </p:nvGrpSpPr>
        <p:grpSpPr>
          <a:xfrm>
            <a:off x="3226513" y="2319162"/>
            <a:ext cx="5601519" cy="2908301"/>
            <a:chOff x="0" y="0"/>
            <a:chExt cx="5601518" cy="2908300"/>
          </a:xfrm>
        </p:grpSpPr>
        <p:sp>
          <p:nvSpPr>
            <p:cNvPr id="872" name="Shape 872"/>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newtext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71" name="Picture 870"/>
            <p:cNvPicPr>
              <a:picLocks/>
            </p:cNvPicPr>
            <p:nvPr/>
          </p:nvPicPr>
          <p:blipFill>
            <a:blip r:embed="rId3">
              <a:extLst/>
            </a:blip>
            <a:stretch>
              <a:fillRect/>
            </a:stretch>
          </p:blipFill>
          <p:spPr>
            <a:xfrm>
              <a:off x="-1" y="0"/>
              <a:ext cx="5601520" cy="2908301"/>
            </a:xfrm>
            <a:prstGeom prst="rect">
              <a:avLst/>
            </a:prstGeom>
            <a:effectLst/>
          </p:spPr>
        </p:pic>
      </p:grpSp>
      <p:sp>
        <p:nvSpPr>
          <p:cNvPr id="874" name="Shape 874"/>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line in newtext:</a:t>
            </a:r>
          </a:p>
          <a:p>
            <a:pPr algn="l">
              <a:defRPr sz="2400">
                <a:latin typeface="Courier New"/>
                <a:ea typeface="Courier New"/>
                <a:cs typeface="Courier New"/>
                <a:sym typeface="Courier New"/>
              </a:defRPr>
            </a:pPr>
            <a:r>
              <a:t>    text2.write(str(line))</a:t>
            </a:r>
          </a:p>
          <a:p>
            <a:pPr algn="l">
              <a:defRPr sz="2400">
                <a:latin typeface="Courier New"/>
                <a:ea typeface="Courier New"/>
                <a:cs typeface="Courier New"/>
                <a:sym typeface="Courier New"/>
              </a:defRPr>
            </a:pPr>
            <a:r>
              <a:t>text2.close()</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Shape 87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Writing to Files</a:t>
            </a:r>
          </a:p>
        </p:txBody>
      </p:sp>
      <p:grpSp>
        <p:nvGrpSpPr>
          <p:cNvPr id="881" name="Group 881"/>
          <p:cNvGrpSpPr/>
          <p:nvPr/>
        </p:nvGrpSpPr>
        <p:grpSpPr>
          <a:xfrm>
            <a:off x="3226513" y="2319162"/>
            <a:ext cx="5601519" cy="2908301"/>
            <a:chOff x="0" y="0"/>
            <a:chExt cx="5601518" cy="2908300"/>
          </a:xfrm>
        </p:grpSpPr>
        <p:sp>
          <p:nvSpPr>
            <p:cNvPr id="880" name="Shape 880"/>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rPr b="1">
                  <a:solidFill>
                    <a:schemeClr val="accent4">
                      <a:hueOff val="46120"/>
                      <a:satOff val="4178"/>
                      <a:lumOff val="-16732"/>
                    </a:schemeClr>
                  </a:solidFill>
                </a:rPr>
                <a:t>newtext</a:t>
              </a:r>
              <a:r>
                <a: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79" name="Picture 878"/>
            <p:cNvPicPr>
              <a:picLocks/>
            </p:cNvPicPr>
            <p:nvPr/>
          </p:nvPicPr>
          <p:blipFill>
            <a:blip r:embed="rId3">
              <a:extLst/>
            </a:blip>
            <a:stretch>
              <a:fillRect/>
            </a:stretch>
          </p:blipFill>
          <p:spPr>
            <a:xfrm>
              <a:off x="-1" y="0"/>
              <a:ext cx="5601520" cy="2908301"/>
            </a:xfrm>
            <a:prstGeom prst="rect">
              <a:avLst/>
            </a:prstGeom>
            <a:effectLst/>
          </p:spPr>
        </p:pic>
      </p:grpSp>
      <p:sp>
        <p:nvSpPr>
          <p:cNvPr id="882" name="Shape 882"/>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400">
                <a:latin typeface="Courier New"/>
                <a:ea typeface="Courier New"/>
                <a:cs typeface="Courier New"/>
                <a:sym typeface="Courier New"/>
              </a:defRPr>
            </a:pPr>
            <a:r>
              <a:t>    text2.write(str(</a:t>
            </a:r>
            <a:r>
              <a:rPr b="1">
                <a:solidFill>
                  <a:schemeClr val="accent4"/>
                </a:solidFill>
              </a:rPr>
              <a:t>line</a:t>
            </a:r>
            <a:r>
              <a:t>))</a:t>
            </a:r>
          </a:p>
          <a:p>
            <a:pPr algn="l">
              <a:defRPr sz="2400">
                <a:latin typeface="Courier New"/>
                <a:ea typeface="Courier New"/>
                <a:cs typeface="Courier New"/>
                <a:sym typeface="Courier New"/>
              </a:defRPr>
            </a:pPr>
            <a:r>
              <a:t>text2.close()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Strings</a:t>
            </a:r>
          </a:p>
        </p:txBody>
      </p:sp>
      <p:sp>
        <p:nvSpPr>
          <p:cNvPr id="215" name="Shape 215"/>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16" name="Shape 216"/>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a:t>"string number 2"</a:t>
            </a:r>
          </a:p>
        </p:txBody>
      </p:sp>
      <p:sp>
        <p:nvSpPr>
          <p:cNvPr id="217" name="Shape 217"/>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18" name="Shape 218"/>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Plan Ahead</a:t>
            </a:r>
          </a:p>
        </p:txBody>
      </p:sp>
      <p:sp>
        <p:nvSpPr>
          <p:cNvPr id="222" name="Shape 222"/>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smtClean="0"/>
              <a:t>"</a:t>
            </a:r>
            <a:r>
              <a:rPr dirty="0" smtClean="0"/>
              <a:t>The </a:t>
            </a:r>
            <a:r>
              <a:rPr dirty="0"/>
              <a:t>man approached and said </a:t>
            </a:r>
            <a:r>
              <a:rPr dirty="0" smtClean="0">
                <a:solidFill>
                  <a:schemeClr val="accent1"/>
                </a:solidFill>
              </a:rPr>
              <a:t>'bla</a:t>
            </a:r>
            <a:r>
              <a:rPr lang="en-US" dirty="0" smtClean="0">
                <a:solidFill>
                  <a:schemeClr val="accent1"/>
                </a:solidFill>
              </a:rPr>
              <a:t>h</a:t>
            </a:r>
            <a:r>
              <a:rPr dirty="0" smtClean="0">
                <a:solidFill>
                  <a:schemeClr val="accent1"/>
                </a:solidFill>
              </a:rPr>
              <a:t> bla</a:t>
            </a:r>
            <a:r>
              <a:rPr lang="en-US" dirty="0" smtClean="0">
                <a:solidFill>
                  <a:schemeClr val="accent1"/>
                </a:solidFill>
              </a:rPr>
              <a:t>h</a:t>
            </a:r>
            <a:r>
              <a:rPr dirty="0" smtClean="0">
                <a:solidFill>
                  <a:schemeClr val="accent1"/>
                </a:solidFill>
              </a:rPr>
              <a:t> bla</a:t>
            </a:r>
            <a:r>
              <a:rPr lang="en-US" dirty="0" smtClean="0">
                <a:solidFill>
                  <a:schemeClr val="accent1"/>
                </a:solidFill>
              </a:rPr>
              <a:t>h</a:t>
            </a:r>
            <a:r>
              <a:rPr dirty="0" smtClean="0">
                <a:solidFill>
                  <a:schemeClr val="accent1"/>
                </a:solidFill>
              </a:rPr>
              <a:t>'</a:t>
            </a:r>
            <a:r>
              <a:rPr dirty="0" smtClean="0"/>
              <a:t> </a:t>
            </a:r>
            <a:r>
              <a:rPr dirty="0"/>
              <a:t>then turned around and </a:t>
            </a:r>
            <a:r>
              <a:rPr dirty="0" smtClean="0"/>
              <a:t>left</a:t>
            </a:r>
            <a:r>
              <a:rPr lang="en-US" dirty="0" smtClean="0"/>
              <a:t>"</a:t>
            </a:r>
            <a:endParaRPr dirty="0"/>
          </a:p>
        </p:txBody>
      </p:sp>
      <p:sp>
        <p:nvSpPr>
          <p:cNvPr id="11"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single quotes</a:t>
            </a:r>
          </a:p>
        </p:txBody>
      </p:sp>
      <p:sp>
        <p:nvSpPr>
          <p:cNvPr id="12"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a:t>s</a:t>
            </a:r>
            <a:r>
              <a:rPr lang="en-US" dirty="0" smtClean="0"/>
              <a:t>ingle double </a:t>
            </a:r>
            <a:r>
              <a:rPr dirty="0" smtClean="0"/>
              <a:t>quotes</a:t>
            </a:r>
            <a:endParaRPr dirty="0"/>
          </a:p>
        </p:txBody>
      </p:sp>
      <p:sp>
        <p:nvSpPr>
          <p:cNvPr id="13"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triple</a:t>
            </a:r>
            <a:r>
              <a:rPr dirty="0" smtClean="0"/>
              <a:t> </a:t>
            </a:r>
            <a:r>
              <a:rPr lang="en-US" dirty="0" smtClean="0"/>
              <a:t>single </a:t>
            </a:r>
            <a:r>
              <a:rPr dirty="0" smtClean="0"/>
              <a:t>quotes</a:t>
            </a:r>
            <a:endParaRPr dirty="0"/>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Shape 886"/>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Writing to Files</a:t>
            </a:r>
          </a:p>
        </p:txBody>
      </p:sp>
      <p:grpSp>
        <p:nvGrpSpPr>
          <p:cNvPr id="889" name="Group 889"/>
          <p:cNvGrpSpPr/>
          <p:nvPr/>
        </p:nvGrpSpPr>
        <p:grpSpPr>
          <a:xfrm>
            <a:off x="3226513" y="2319162"/>
            <a:ext cx="5601519" cy="2908301"/>
            <a:chOff x="0" y="0"/>
            <a:chExt cx="5601518" cy="2908300"/>
          </a:xfrm>
        </p:grpSpPr>
        <p:sp>
          <p:nvSpPr>
            <p:cNvPr id="888" name="Shape 888"/>
            <p:cNvSpPr/>
            <p:nvPr/>
          </p:nvSpPr>
          <p:spPr>
            <a:xfrm>
              <a:off x="215900" y="139700"/>
              <a:ext cx="5169719" cy="23495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1500">
                  <a:latin typeface="Courier New"/>
                  <a:ea typeface="Courier New"/>
                  <a:cs typeface="Courier New"/>
                  <a:sym typeface="Courier New"/>
                </a:defRPr>
              </a:pPr>
              <a:r>
                <a:t>file = "/home/student/Desktop/paul-tst.txt"</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 = open(file, "r")</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rPr b="1">
                  <a:solidFill>
                    <a:schemeClr val="accent4">
                      <a:hueOff val="46120"/>
                      <a:satOff val="4178"/>
                      <a:lumOff val="-16732"/>
                    </a:schemeClr>
                  </a:solidFill>
                </a:rPr>
                <a:t>newtext</a:t>
              </a:r>
              <a:r>
                <a:t> = text.readlines()</a:t>
              </a:r>
            </a:p>
            <a:p>
              <a:pPr algn="l">
                <a:defRPr sz="1500">
                  <a:latin typeface="Courier New"/>
                  <a:ea typeface="Courier New"/>
                  <a:cs typeface="Courier New"/>
                  <a:sym typeface="Courier New"/>
                </a:defRPr>
              </a:pPr>
              <a:endParaRPr/>
            </a:p>
            <a:p>
              <a:pPr algn="l">
                <a:defRPr sz="1500">
                  <a:latin typeface="Courier New"/>
                  <a:ea typeface="Courier New"/>
                  <a:cs typeface="Courier New"/>
                  <a:sym typeface="Courier New"/>
                </a:defRPr>
              </a:pPr>
              <a:r>
                <a:t>text.close()</a:t>
              </a:r>
            </a:p>
            <a:p>
              <a:pPr algn="l">
                <a:defRPr sz="2300">
                  <a:latin typeface="Courier New"/>
                  <a:ea typeface="Courier New"/>
                  <a:cs typeface="Courier New"/>
                  <a:sym typeface="Courier New"/>
                </a:defRPr>
              </a:pPr>
              <a:endParaRPr/>
            </a:p>
            <a:p>
              <a:pPr>
                <a:defRPr sz="1300">
                  <a:latin typeface="Courier New"/>
                  <a:ea typeface="Courier New"/>
                  <a:cs typeface="Courier New"/>
                  <a:sym typeface="Courier New"/>
                </a:defRPr>
              </a:pPr>
              <a:endParaRPr/>
            </a:p>
          </p:txBody>
        </p:sp>
        <p:pic>
          <p:nvPicPr>
            <p:cNvPr id="887" name="Picture 886"/>
            <p:cNvPicPr>
              <a:picLocks/>
            </p:cNvPicPr>
            <p:nvPr/>
          </p:nvPicPr>
          <p:blipFill>
            <a:blip r:embed="rId3">
              <a:extLst/>
            </a:blip>
            <a:stretch>
              <a:fillRect/>
            </a:stretch>
          </p:blipFill>
          <p:spPr>
            <a:xfrm>
              <a:off x="-1" y="0"/>
              <a:ext cx="5601520" cy="2908301"/>
            </a:xfrm>
            <a:prstGeom prst="rect">
              <a:avLst/>
            </a:prstGeom>
            <a:effectLst/>
          </p:spPr>
        </p:pic>
      </p:grpSp>
      <p:sp>
        <p:nvSpPr>
          <p:cNvPr id="890" name="Shape 890"/>
          <p:cNvSpPr/>
          <p:nvPr/>
        </p:nvSpPr>
        <p:spPr>
          <a:xfrm>
            <a:off x="1963507" y="5984524"/>
            <a:ext cx="8528151"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b="1">
                <a:solidFill>
                  <a:schemeClr val="accent1"/>
                </a:solidFill>
              </a:rPr>
              <a:t>file2</a:t>
            </a:r>
            <a:r>
              <a:t> = </a:t>
            </a:r>
            <a:r>
              <a:rPr b="1">
                <a:solidFill>
                  <a:schemeClr val="accent3">
                    <a:hueOff val="-333990"/>
                    <a:satOff val="3917"/>
                    <a:lumOff val="-6666"/>
                  </a:schemeClr>
                </a:solidFill>
              </a:rPr>
              <a:t>"/home/student/Desktop/paul-tst2.txt"</a:t>
            </a:r>
          </a:p>
          <a:p>
            <a:pPr algn="l">
              <a:defRPr sz="2400">
                <a:latin typeface="Courier New"/>
                <a:ea typeface="Courier New"/>
                <a:cs typeface="Courier New"/>
                <a:sym typeface="Courier New"/>
              </a:defRPr>
            </a:pPr>
            <a:r>
              <a:rPr b="1">
                <a:solidFill>
                  <a:schemeClr val="accent2"/>
                </a:solidFill>
              </a:rPr>
              <a:t>text2</a:t>
            </a:r>
            <a:r>
              <a:t> = </a:t>
            </a:r>
            <a:r>
              <a:rPr b="1"/>
              <a:t>open</a:t>
            </a:r>
            <a:r>
              <a:t>(</a:t>
            </a:r>
            <a:r>
              <a:rPr b="1">
                <a:solidFill>
                  <a:schemeClr val="accent1"/>
                </a:solidFill>
              </a:rPr>
              <a:t>file2</a:t>
            </a:r>
            <a:r>
              <a:t>, </a:t>
            </a:r>
            <a:r>
              <a:rPr b="1">
                <a:solidFill>
                  <a:schemeClr val="accent5"/>
                </a:solidFill>
              </a:rPr>
              <a:t>"w"</a:t>
            </a:r>
            <a:r>
              <a:t>)</a:t>
            </a:r>
          </a:p>
          <a:p>
            <a:pPr algn="l">
              <a:defRPr sz="2400">
                <a:latin typeface="Courier New"/>
                <a:ea typeface="Courier New"/>
                <a:cs typeface="Courier New"/>
                <a:sym typeface="Courier New"/>
              </a:defRPr>
            </a:pPr>
            <a:r>
              <a:t>for </a:t>
            </a:r>
            <a:r>
              <a:rPr b="1">
                <a:solidFill>
                  <a:schemeClr val="accent4"/>
                </a:solidFill>
              </a:rPr>
              <a:t>line</a:t>
            </a:r>
            <a:r>
              <a:t> in </a:t>
            </a:r>
            <a:r>
              <a:rPr b="1">
                <a:solidFill>
                  <a:schemeClr val="accent4">
                    <a:hueOff val="46120"/>
                    <a:satOff val="4178"/>
                    <a:lumOff val="-16732"/>
                  </a:schemeClr>
                </a:solidFill>
              </a:rPr>
              <a:t>newtext</a:t>
            </a:r>
            <a:r>
              <a:t>:</a:t>
            </a:r>
          </a:p>
          <a:p>
            <a:pPr algn="l">
              <a:defRPr sz="2400">
                <a:latin typeface="Courier New"/>
                <a:ea typeface="Courier New"/>
                <a:cs typeface="Courier New"/>
                <a:sym typeface="Courier New"/>
              </a:defRPr>
            </a:pPr>
            <a:r>
              <a:t>    </a:t>
            </a:r>
            <a:r>
              <a:rPr b="1">
                <a:solidFill>
                  <a:schemeClr val="accent6">
                    <a:satOff val="24555"/>
                    <a:lumOff val="22232"/>
                  </a:schemeClr>
                </a:solidFill>
              </a:rPr>
              <a:t>text2</a:t>
            </a:r>
            <a:r>
              <a:t>.</a:t>
            </a:r>
            <a:r>
              <a:rPr b="1"/>
              <a:t>write</a:t>
            </a:r>
            <a:r>
              <a:t>(</a:t>
            </a:r>
            <a:r>
              <a:rPr b="1">
                <a:solidFill>
                  <a:srgbClr val="A6AAA9"/>
                </a:solidFill>
              </a:rPr>
              <a:t>str</a:t>
            </a:r>
            <a:r>
              <a:t>(</a:t>
            </a:r>
            <a:r>
              <a:rPr b="1">
                <a:solidFill>
                  <a:schemeClr val="accent4"/>
                </a:solidFill>
              </a:rPr>
              <a:t>line</a:t>
            </a:r>
            <a:r>
              <a:t>))</a:t>
            </a:r>
          </a:p>
          <a:p>
            <a:pPr algn="l">
              <a:defRPr sz="2400">
                <a:latin typeface="Courier New"/>
                <a:ea typeface="Courier New"/>
                <a:cs typeface="Courier New"/>
                <a:sym typeface="Courier New"/>
              </a:defRPr>
            </a:pPr>
            <a:r>
              <a:t>text2.close()</a:t>
            </a: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Substituting Strings and Integers</a:t>
            </a:r>
          </a:p>
        </p:txBody>
      </p:sp>
      <p:sp>
        <p:nvSpPr>
          <p:cNvPr id="895" name="Shape 89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name = 'paul'</a:t>
            </a:r>
          </a:p>
          <a:p>
            <a:pPr algn="l">
              <a:defRPr sz="2400">
                <a:latin typeface="Courier New"/>
                <a:ea typeface="Courier New"/>
                <a:cs typeface="Courier New"/>
                <a:sym typeface="Courier New"/>
              </a:defRPr>
            </a:pPr>
            <a:r>
              <a:rPr dirty="0"/>
              <a:t>&gt;&gt;&gt; age = 40</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"My name is %s" % name</a:t>
            </a:r>
          </a:p>
          <a:p>
            <a:pPr algn="l">
              <a:defRPr sz="2400">
                <a:latin typeface="Courier New"/>
                <a:ea typeface="Courier New"/>
                <a:cs typeface="Courier New"/>
                <a:sym typeface="Courier New"/>
              </a:defRPr>
            </a:pPr>
            <a:r>
              <a:rPr dirty="0"/>
              <a:t>My name is paul</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"I am %d years old" % age</a:t>
            </a:r>
          </a:p>
          <a:p>
            <a:pPr algn="l">
              <a:defRPr sz="2400">
                <a:latin typeface="Courier New"/>
                <a:ea typeface="Courier New"/>
                <a:cs typeface="Courier New"/>
                <a:sym typeface="Courier New"/>
              </a:defRPr>
            </a:pPr>
            <a:r>
              <a:rPr dirty="0"/>
              <a:t>I am 40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('%s is over %d years old today')% (name,age)</a:t>
            </a:r>
          </a:p>
          <a:p>
            <a:pPr algn="l">
              <a:defRPr sz="2400">
                <a:latin typeface="Courier New"/>
                <a:ea typeface="Courier New"/>
                <a:cs typeface="Courier New"/>
                <a:sym typeface="Courier New"/>
              </a:defRPr>
            </a:pPr>
            <a:r>
              <a:rPr dirty="0"/>
              <a:t>paul is over 40 years old today</a:t>
            </a:r>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Substituting Strings and Integers</a:t>
            </a:r>
          </a:p>
        </p:txBody>
      </p:sp>
      <p:sp>
        <p:nvSpPr>
          <p:cNvPr id="900" name="Shape 900"/>
          <p:cNvSpPr/>
          <p:nvPr/>
        </p:nvSpPr>
        <p:spPr>
          <a:xfrm>
            <a:off x="1323776" y="2240182"/>
            <a:ext cx="10241586" cy="52732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age = 40</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a:t>
            </a:r>
            <a:r>
              <a:rPr b="1" dirty="0">
                <a:solidFill>
                  <a:srgbClr val="00B0F0"/>
                </a:solidFill>
              </a:rPr>
              <a:t>print</a:t>
            </a:r>
            <a:r>
              <a:rPr dirty="0"/>
              <a:t> </a:t>
            </a:r>
            <a:r>
              <a:rPr b="1" dirty="0">
                <a:solidFill>
                  <a:schemeClr val="accent4">
                    <a:lumMod val="50000"/>
                  </a:schemeClr>
                </a:solidFill>
              </a:rPr>
              <a:t>"My name is </a:t>
            </a:r>
            <a:r>
              <a:rPr b="1" dirty="0">
                <a:solidFill>
                  <a:schemeClr val="accent4">
                    <a:hueOff val="384618"/>
                    <a:satOff val="3869"/>
                    <a:lumOff val="5802"/>
                  </a:schemeClr>
                </a:solidFill>
              </a:rPr>
              <a:t>%s</a:t>
            </a:r>
            <a:r>
              <a:rPr b="1" dirty="0">
                <a:solidFill>
                  <a:schemeClr val="accent4">
                    <a:lumMod val="50000"/>
                  </a:schemeClr>
                </a:solidFill>
              </a:rPr>
              <a:t>"</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b="1" dirty="0">
                <a:solidFill>
                  <a:schemeClr val="accent4">
                    <a:lumMod val="50000"/>
                  </a:schemeClr>
                </a:solidFill>
              </a:rPr>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%d years old" % age</a:t>
            </a:r>
          </a:p>
          <a:p>
            <a:pPr algn="l">
              <a:defRPr sz="2400">
                <a:latin typeface="Courier New"/>
                <a:ea typeface="Courier New"/>
                <a:cs typeface="Courier New"/>
                <a:sym typeface="Courier New"/>
              </a:defRPr>
            </a:pPr>
            <a:r>
              <a:rPr dirty="0"/>
              <a:t>I am 40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('%s is over %d years old today')% (name,age)</a:t>
            </a:r>
          </a:p>
          <a:p>
            <a:pPr algn="l">
              <a:defRPr sz="2400">
                <a:latin typeface="Courier New"/>
                <a:ea typeface="Courier New"/>
                <a:cs typeface="Courier New"/>
                <a:sym typeface="Courier New"/>
              </a:defRPr>
            </a:pPr>
            <a:r>
              <a:rPr dirty="0"/>
              <a:t>paul is over 40 years old today</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Substituting Strings and Integers</a:t>
            </a:r>
          </a:p>
        </p:txBody>
      </p:sp>
      <p:sp>
        <p:nvSpPr>
          <p:cNvPr id="905" name="Shape 90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t>&gt;&gt;&gt; </a:t>
            </a:r>
            <a:r>
              <a:rPr b="1">
                <a:solidFill>
                  <a:schemeClr val="accent5"/>
                </a:solidFill>
              </a:rPr>
              <a:t>name</a:t>
            </a:r>
            <a:r>
              <a:t> = '</a:t>
            </a:r>
            <a:r>
              <a:rPr b="1">
                <a:solidFill>
                  <a:schemeClr val="accent4">
                    <a:hueOff val="384618"/>
                    <a:satOff val="3869"/>
                    <a:lumOff val="5802"/>
                  </a:schemeClr>
                </a:solidFill>
              </a:rPr>
              <a:t>paul</a:t>
            </a:r>
            <a:r>
              <a:t>'</a:t>
            </a:r>
          </a:p>
          <a:p>
            <a:pPr algn="l">
              <a:defRPr sz="2400">
                <a:latin typeface="Courier New"/>
                <a:ea typeface="Courier New"/>
                <a:cs typeface="Courier New"/>
                <a:sym typeface="Courier New"/>
              </a:defRPr>
            </a:pPr>
            <a:r>
              <a:t>&gt;&gt;&gt; </a:t>
            </a:r>
            <a:r>
              <a:rPr b="1">
                <a:solidFill>
                  <a:schemeClr val="accent1"/>
                </a:solidFill>
              </a:rPr>
              <a:t>age</a:t>
            </a:r>
            <a:r>
              <a:t> = </a:t>
            </a:r>
            <a:r>
              <a:rPr b="1">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&gt;&gt;&gt; print "My name is </a:t>
            </a:r>
            <a:r>
              <a:rPr b="1">
                <a:solidFill>
                  <a:schemeClr val="accent4">
                    <a:hueOff val="384618"/>
                    <a:satOff val="3869"/>
                    <a:lumOff val="5802"/>
                  </a:schemeClr>
                </a:solidFill>
              </a:rPr>
              <a:t>%s</a:t>
            </a:r>
            <a:r>
              <a:t>" </a:t>
            </a:r>
            <a:r>
              <a:rPr b="1">
                <a:solidFill>
                  <a:schemeClr val="accent4">
                    <a:hueOff val="384618"/>
                    <a:satOff val="3869"/>
                    <a:lumOff val="5802"/>
                  </a:schemeClr>
                </a:solidFill>
              </a:rPr>
              <a:t>% </a:t>
            </a:r>
            <a:r>
              <a:rPr b="1">
                <a:solidFill>
                  <a:schemeClr val="accent5"/>
                </a:solidFill>
              </a:rPr>
              <a:t>name</a:t>
            </a: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My name is </a:t>
            </a:r>
            <a:r>
              <a:rPr b="1">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&gt;&gt;&gt; print "I am </a:t>
            </a:r>
            <a:r>
              <a:rPr b="1">
                <a:solidFill>
                  <a:schemeClr val="accent2">
                    <a:hueOff val="-2473792"/>
                    <a:satOff val="-50209"/>
                    <a:lumOff val="23543"/>
                  </a:schemeClr>
                </a:solidFill>
              </a:rPr>
              <a:t>%d </a:t>
            </a:r>
            <a:r>
              <a:t>years old" </a:t>
            </a:r>
            <a:r>
              <a:rPr b="1">
                <a:solidFill>
                  <a:schemeClr val="accent2">
                    <a:hueOff val="-2473792"/>
                    <a:satOff val="-50209"/>
                    <a:lumOff val="23543"/>
                  </a:schemeClr>
                </a:solidFill>
              </a:rPr>
              <a:t>% </a:t>
            </a:r>
            <a:r>
              <a:rPr b="1">
                <a:solidFill>
                  <a:schemeClr val="accent1"/>
                </a:solidFill>
              </a:rPr>
              <a:t>age</a:t>
            </a: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I am </a:t>
            </a:r>
            <a:r>
              <a:rPr b="1">
                <a:solidFill>
                  <a:schemeClr val="accent2">
                    <a:hueOff val="-2473792"/>
                    <a:satOff val="-50209"/>
                    <a:lumOff val="23543"/>
                  </a:schemeClr>
                </a:solidFill>
              </a:rPr>
              <a:t>40</a:t>
            </a:r>
            <a:r>
              <a:t> years old</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('%s is over %d years old today')% (name,age)</a:t>
            </a:r>
          </a:p>
          <a:p>
            <a:pPr algn="l">
              <a:defRPr sz="2400">
                <a:latin typeface="Courier New"/>
                <a:ea typeface="Courier New"/>
                <a:cs typeface="Courier New"/>
                <a:sym typeface="Courier New"/>
              </a:defRPr>
            </a:pPr>
            <a:r>
              <a:t>paul is over 40 years old today</a:t>
            </a: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Shape 90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Substituting Strings and Integers</a:t>
            </a:r>
          </a:p>
        </p:txBody>
      </p:sp>
      <p:sp>
        <p:nvSpPr>
          <p:cNvPr id="910" name="Shape 910"/>
          <p:cNvSpPr/>
          <p:nvPr/>
        </p:nvSpPr>
        <p:spPr>
          <a:xfrm>
            <a:off x="1053379" y="2425700"/>
            <a:ext cx="10357248" cy="490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t>
            </a:r>
            <a:r>
              <a:rPr b="1" dirty="0">
                <a:solidFill>
                  <a:schemeClr val="accent1"/>
                </a:solidFill>
              </a:rPr>
              <a:t>age</a:t>
            </a:r>
            <a:r>
              <a:rPr dirty="0"/>
              <a:t> = </a:t>
            </a:r>
            <a:r>
              <a:rPr b="1" dirty="0">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&gt;&gt;&gt; print "My name is </a:t>
            </a:r>
            <a:r>
              <a:rPr b="1" dirty="0">
                <a:solidFill>
                  <a:schemeClr val="accent4">
                    <a:hueOff val="384618"/>
                    <a:satOff val="3869"/>
                    <a:lumOff val="5802"/>
                  </a:schemeClr>
                </a:solidFill>
              </a:rPr>
              <a:t>%s</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a:t>
            </a:r>
            <a:r>
              <a:rPr b="1" dirty="0">
                <a:solidFill>
                  <a:schemeClr val="accent2">
                    <a:hueOff val="-2473792"/>
                    <a:satOff val="-50209"/>
                    <a:lumOff val="23543"/>
                  </a:schemeClr>
                </a:solidFill>
              </a:rPr>
              <a:t>%d </a:t>
            </a:r>
            <a:r>
              <a:rPr dirty="0"/>
              <a:t>years old" </a:t>
            </a:r>
            <a:r>
              <a:rPr b="1" dirty="0">
                <a:solidFill>
                  <a:schemeClr val="accent2">
                    <a:hueOff val="-2473792"/>
                    <a:satOff val="-50209"/>
                    <a:lumOff val="23543"/>
                  </a:schemeClr>
                </a:solidFill>
              </a:rPr>
              <a:t>% </a:t>
            </a:r>
            <a:r>
              <a:rPr b="1" dirty="0">
                <a:solidFill>
                  <a:schemeClr val="accent1"/>
                </a:solidFill>
              </a:rPr>
              <a:t>age</a:t>
            </a: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I am </a:t>
            </a:r>
            <a:r>
              <a:rPr b="1" dirty="0">
                <a:solidFill>
                  <a:schemeClr val="accent2">
                    <a:hueOff val="-2473792"/>
                    <a:satOff val="-50209"/>
                    <a:lumOff val="23543"/>
                  </a:schemeClr>
                </a:solidFill>
              </a:rPr>
              <a:t>40</a:t>
            </a:r>
            <a:r>
              <a:rPr dirty="0"/>
              <a:t>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a:t>
            </a:r>
            <a:r>
              <a:rPr b="1" dirty="0">
                <a:solidFill>
                  <a:schemeClr val="accent4"/>
                </a:solidFill>
              </a:rPr>
              <a:t>%s</a:t>
            </a:r>
            <a:r>
              <a:rPr dirty="0"/>
              <a:t> is over </a:t>
            </a:r>
            <a:r>
              <a:rPr b="1" dirty="0">
                <a:solidFill>
                  <a:schemeClr val="accent2"/>
                </a:solidFill>
              </a:rPr>
              <a:t>%d</a:t>
            </a:r>
            <a:r>
              <a:rPr dirty="0"/>
              <a:t> years old today')</a:t>
            </a:r>
            <a:r>
              <a:rPr b="1" dirty="0"/>
              <a:t>% </a:t>
            </a:r>
            <a:r>
              <a:rPr dirty="0"/>
              <a:t>(</a:t>
            </a:r>
            <a:r>
              <a:rPr b="1" dirty="0">
                <a:solidFill>
                  <a:schemeClr val="accent5"/>
                </a:solidFill>
              </a:rPr>
              <a:t>name</a:t>
            </a:r>
            <a:r>
              <a:rPr dirty="0"/>
              <a:t>,</a:t>
            </a:r>
            <a:r>
              <a:rPr b="1" dirty="0">
                <a:solidFill>
                  <a:schemeClr val="accent1"/>
                </a:solidFill>
              </a:rPr>
              <a:t>age</a:t>
            </a:r>
            <a:r>
              <a:rPr dirty="0"/>
              <a:t>)</a:t>
            </a:r>
          </a:p>
          <a:p>
            <a:pPr algn="l">
              <a:defRPr sz="2400">
                <a:latin typeface="Courier New"/>
                <a:ea typeface="Courier New"/>
                <a:cs typeface="Courier New"/>
                <a:sym typeface="Courier New"/>
              </a:defRPr>
            </a:pPr>
            <a:r>
              <a:rPr b="1" dirty="0">
                <a:solidFill>
                  <a:schemeClr val="accent4"/>
                </a:solidFill>
              </a:rPr>
              <a:t>paul</a:t>
            </a:r>
            <a:r>
              <a:rPr dirty="0"/>
              <a:t> is over </a:t>
            </a:r>
            <a:r>
              <a:rPr b="1" dirty="0">
                <a:solidFill>
                  <a:schemeClr val="accent2"/>
                </a:solidFill>
              </a:rPr>
              <a:t>40</a:t>
            </a:r>
            <a:r>
              <a:rPr dirty="0"/>
              <a:t> years old today</a:t>
            </a: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Shape 91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15" name="Shape 915"/>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count = 0</a:t>
            </a:r>
          </a:p>
          <a:p>
            <a:pPr algn="l">
              <a:defRPr sz="2900"/>
            </a:pPr>
            <a:endParaRPr/>
          </a:p>
          <a:p>
            <a:pPr algn="l">
              <a:defRPr sz="2900"/>
            </a:pPr>
            <a:r>
              <a:t>while count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Shape 91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20" name="Shape 920"/>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t>while count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25" name="Shape 925"/>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Shape 92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30" name="Shape 930"/>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31" name="Shape 931"/>
          <p:cNvSpPr/>
          <p:nvPr/>
        </p:nvSpPr>
        <p:spPr>
          <a:xfrm>
            <a:off x="10034634" y="3067050"/>
            <a:ext cx="2896872" cy="321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3">
                    <a:hueOff val="-333990"/>
                    <a:satOff val="3917"/>
                    <a:lumOff val="-6666"/>
                  </a:schemeClr>
                </a:solidFill>
                <a:latin typeface="Helvetica"/>
                <a:ea typeface="Helvetica"/>
                <a:cs typeface="Helvetica"/>
                <a:sym typeface="Helvetica"/>
              </a:defRPr>
            </a:pPr>
            <a:r>
              <a:t>+     (addition)</a:t>
            </a:r>
          </a:p>
          <a:p>
            <a:pPr algn="l">
              <a:defRPr sz="2900" b="1">
                <a:solidFill>
                  <a:schemeClr val="accent3">
                    <a:hueOff val="-333990"/>
                    <a:satOff val="3917"/>
                    <a:lumOff val="-6666"/>
                  </a:schemeClr>
                </a:solidFill>
                <a:latin typeface="Helvetica"/>
                <a:ea typeface="Helvetica"/>
                <a:cs typeface="Helvetica"/>
                <a:sym typeface="Helvetica"/>
              </a:defRPr>
            </a:pPr>
            <a:r>
              <a:t>-   (subtraction)</a:t>
            </a:r>
          </a:p>
          <a:p>
            <a:pPr algn="l">
              <a:defRPr sz="2900" b="1">
                <a:solidFill>
                  <a:schemeClr val="accent3">
                    <a:hueOff val="-333990"/>
                    <a:satOff val="3917"/>
                    <a:lumOff val="-6666"/>
                  </a:schemeClr>
                </a:solidFill>
                <a:latin typeface="Helvetica"/>
                <a:ea typeface="Helvetica"/>
                <a:cs typeface="Helvetica"/>
                <a:sym typeface="Helvetica"/>
              </a:defRPr>
            </a:pPr>
            <a:r>
              <a:t>=     (assigns)</a:t>
            </a:r>
          </a:p>
          <a:p>
            <a:pPr algn="l">
              <a:defRPr sz="2900" b="1">
                <a:solidFill>
                  <a:schemeClr val="accent3">
                    <a:hueOff val="-333990"/>
                    <a:satOff val="3917"/>
                    <a:lumOff val="-6666"/>
                  </a:schemeClr>
                </a:solidFill>
                <a:latin typeface="Helvetica"/>
                <a:ea typeface="Helvetica"/>
                <a:cs typeface="Helvetica"/>
                <a:sym typeface="Helvetica"/>
              </a:defRPr>
            </a:pPr>
            <a:r>
              <a:t>==   (equals)</a:t>
            </a:r>
          </a:p>
          <a:p>
            <a:pPr algn="l">
              <a:defRPr sz="2900" b="1">
                <a:solidFill>
                  <a:schemeClr val="accent3">
                    <a:hueOff val="-333990"/>
                    <a:satOff val="3917"/>
                    <a:lumOff val="-6666"/>
                  </a:schemeClr>
                </a:solidFill>
                <a:latin typeface="Helvetica"/>
                <a:ea typeface="Helvetica"/>
                <a:cs typeface="Helvetica"/>
                <a:sym typeface="Helvetica"/>
              </a:defRPr>
            </a:pPr>
            <a:r>
              <a:t>!      (NOT)</a:t>
            </a:r>
          </a:p>
          <a:p>
            <a:pPr algn="l">
              <a:defRPr sz="2900" b="1">
                <a:solidFill>
                  <a:schemeClr val="accent6">
                    <a:satOff val="24555"/>
                    <a:lumOff val="22232"/>
                  </a:schemeClr>
                </a:solidFill>
                <a:latin typeface="Helvetica"/>
                <a:ea typeface="Helvetica"/>
                <a:cs typeface="Helvetica"/>
                <a:sym typeface="Helvetica"/>
              </a:defRPr>
            </a:pPr>
            <a:endParaRPr/>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36" name="Shape 936"/>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rPr dirty="0"/>
              <a:t>count = 0</a:t>
            </a:r>
          </a:p>
          <a:p>
            <a:pPr algn="l">
              <a:defRPr sz="2900"/>
            </a:pPr>
            <a:endParaRPr dirty="0"/>
          </a:p>
          <a:p>
            <a:pPr algn="l">
              <a:defRPr sz="2900"/>
            </a:pPr>
            <a:r>
              <a:rPr b="1" dirty="0">
                <a:solidFill>
                  <a:schemeClr val="accent1">
                    <a:satOff val="-3355"/>
                    <a:lumOff val="26614"/>
                  </a:schemeClr>
                </a:solidFill>
                <a:latin typeface="Helvetica"/>
                <a:ea typeface="Helvetica"/>
                <a:cs typeface="Helvetica"/>
                <a:sym typeface="Helvetica"/>
              </a:rPr>
              <a:t>while</a:t>
            </a:r>
            <a:r>
              <a:rPr dirty="0"/>
              <a:t> </a:t>
            </a:r>
            <a:r>
              <a:rPr b="1" dirty="0">
                <a:solidFill>
                  <a:schemeClr val="accent6">
                    <a:satOff val="24555"/>
                    <a:lumOff val="22232"/>
                  </a:schemeClr>
                </a:solidFill>
                <a:latin typeface="Helvetica"/>
                <a:ea typeface="Helvetica"/>
                <a:cs typeface="Helvetica"/>
                <a:sym typeface="Helvetica"/>
              </a:rPr>
              <a:t>count</a:t>
            </a:r>
            <a:r>
              <a:rPr dirty="0"/>
              <a:t> </a:t>
            </a:r>
            <a:r>
              <a:rPr b="1" dirty="0">
                <a:solidFill>
                  <a:schemeClr val="accent3">
                    <a:satOff val="18648"/>
                    <a:lumOff val="5971"/>
                  </a:schemeClr>
                </a:solidFill>
                <a:latin typeface="Helvetica"/>
                <a:ea typeface="Helvetica"/>
                <a:cs typeface="Helvetica"/>
                <a:sym typeface="Helvetica"/>
              </a:rPr>
              <a:t>!=</a:t>
            </a:r>
            <a:r>
              <a:rPr dirty="0"/>
              <a:t> </a:t>
            </a:r>
            <a:r>
              <a:rPr b="1" dirty="0">
                <a:latin typeface="Helvetica"/>
                <a:ea typeface="Helvetica"/>
                <a:cs typeface="Helvetica"/>
                <a:sym typeface="Helvetica"/>
              </a:rPr>
              <a:t>10</a:t>
            </a:r>
            <a:r>
              <a:rPr dirty="0"/>
              <a:t>:</a:t>
            </a:r>
          </a:p>
          <a:p>
            <a:pPr algn="l">
              <a:defRPr sz="2900"/>
            </a:pPr>
            <a:r>
              <a:rPr dirty="0"/>
              <a:t>    </a:t>
            </a:r>
            <a:r>
              <a:rPr b="1" dirty="0">
                <a:solidFill>
                  <a:schemeClr val="accent5">
                    <a:hueOff val="-176146"/>
                    <a:satOff val="3665"/>
                    <a:lumOff val="-13986"/>
                  </a:schemeClr>
                </a:solidFill>
                <a:latin typeface="Helvetica"/>
                <a:ea typeface="Helvetica"/>
                <a:cs typeface="Helvetica"/>
                <a:sym typeface="Helvetica"/>
              </a:rPr>
              <a:t>if</a:t>
            </a:r>
            <a:r>
              <a:rPr dirty="0"/>
              <a:t> </a:t>
            </a:r>
            <a:r>
              <a:rPr b="1" dirty="0">
                <a:solidFill>
                  <a:schemeClr val="accent6">
                    <a:satOff val="24555"/>
                    <a:lumOff val="22232"/>
                  </a:schemeClr>
                </a:solidFill>
                <a:latin typeface="Helvetica"/>
                <a:ea typeface="Helvetica"/>
                <a:cs typeface="Helvetica"/>
                <a:sym typeface="Helvetica"/>
              </a:rPr>
              <a:t>count</a:t>
            </a:r>
            <a:r>
              <a:rPr dirty="0"/>
              <a:t> == 5:</a:t>
            </a:r>
          </a:p>
          <a:p>
            <a:pPr algn="l">
              <a:defRPr sz="2900"/>
            </a:pPr>
            <a:r>
              <a:rPr dirty="0"/>
              <a:t>        </a:t>
            </a:r>
            <a:r>
              <a:rPr b="1" dirty="0">
                <a:latin typeface="Helvetica"/>
                <a:ea typeface="Helvetica"/>
                <a:cs typeface="Helvetica"/>
                <a:sym typeface="Helvetica"/>
              </a:rPr>
              <a:t>print</a:t>
            </a:r>
            <a:r>
              <a:rPr dirty="0"/>
              <a:t> </a:t>
            </a:r>
            <a:r>
              <a:rPr b="1" dirty="0">
                <a:solidFill>
                  <a:schemeClr val="accent4"/>
                </a:solidFill>
                <a:latin typeface="Helvetica"/>
                <a:ea typeface="Helvetica"/>
                <a:cs typeface="Helvetica"/>
                <a:sym typeface="Helvetica"/>
              </a:rPr>
              <a:t>"It's a Fiver!"</a:t>
            </a:r>
          </a:p>
          <a:p>
            <a:pPr algn="l">
              <a:defRPr sz="2900"/>
            </a:pPr>
            <a:r>
              <a:rPr dirty="0"/>
              <a:t>    elif count &gt; 5:</a:t>
            </a:r>
          </a:p>
          <a:p>
            <a:pPr algn="l">
              <a:defRPr sz="2900"/>
            </a:pPr>
            <a:r>
              <a:rPr dirty="0"/>
              <a:t>        print "It's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Printing</a:t>
            </a:r>
          </a:p>
        </p:txBody>
      </p:sp>
      <p:pic>
        <p:nvPicPr>
          <p:cNvPr id="22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grpSp>
        <p:nvGrpSpPr>
          <p:cNvPr id="229" name="Group 229"/>
          <p:cNvGrpSpPr/>
          <p:nvPr/>
        </p:nvGrpSpPr>
        <p:grpSpPr>
          <a:xfrm>
            <a:off x="1981829" y="3276600"/>
            <a:ext cx="9245617" cy="1384302"/>
            <a:chOff x="0" y="0"/>
            <a:chExt cx="9245615" cy="1384301"/>
          </a:xfrm>
        </p:grpSpPr>
        <p:pic>
          <p:nvPicPr>
            <p:cNvPr id="226" name="Screen Shot 2015-02-05 at 11.26.33 PM.png"/>
            <p:cNvPicPr>
              <a:picLocks noChangeAspect="1"/>
            </p:cNvPicPr>
            <p:nvPr/>
          </p:nvPicPr>
          <p:blipFill>
            <a:blip r:embed="rId4">
              <a:extLst/>
            </a:blip>
            <a:stretch>
              <a:fillRect/>
            </a:stretch>
          </p:blipFill>
          <p:spPr>
            <a:xfrm>
              <a:off x="0" y="133132"/>
              <a:ext cx="9245615" cy="1141435"/>
            </a:xfrm>
            <a:prstGeom prst="rect">
              <a:avLst/>
            </a:prstGeom>
            <a:ln w="12700" cap="flat">
              <a:noFill/>
              <a:miter lim="400000"/>
            </a:ln>
            <a:effectLst/>
          </p:spPr>
        </p:pic>
        <p:sp>
          <p:nvSpPr>
            <p:cNvPr id="227" name="Shape 227"/>
            <p:cNvSpPr/>
            <p:nvPr/>
          </p:nvSpPr>
          <p:spPr>
            <a:xfrm>
              <a:off x="4141878" y="1045260"/>
              <a:ext cx="372945" cy="33904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228" name="Shape 228"/>
            <p:cNvSpPr/>
            <p:nvPr/>
          </p:nvSpPr>
          <p:spPr>
            <a:xfrm>
              <a:off x="862970" y="0"/>
              <a:ext cx="1270001" cy="165100"/>
            </a:xfrm>
            <a:prstGeom prst="rect">
              <a:avLst/>
            </a:prstGeom>
            <a:solidFill>
              <a:srgbClr val="FFFFFF"/>
            </a:solidFill>
            <a:ln w="254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pic>
        <p:nvPicPr>
          <p:cNvPr id="230" name="Screen Shot 2015-02-05 at 11.31.07 PM.png"/>
          <p:cNvPicPr>
            <a:picLocks noChangeAspect="1"/>
          </p:cNvPicPr>
          <p:nvPr/>
        </p:nvPicPr>
        <p:blipFill>
          <a:blip r:embed="rId5">
            <a:extLst/>
          </a:blip>
          <a:stretch>
            <a:fillRect/>
          </a:stretch>
        </p:blipFill>
        <p:spPr>
          <a:xfrm>
            <a:off x="1981200" y="5410200"/>
            <a:ext cx="5858204" cy="1155700"/>
          </a:xfrm>
          <a:prstGeom prst="rect">
            <a:avLst/>
          </a:prstGeom>
          <a:ln w="12700">
            <a:miter lim="400000"/>
          </a:ln>
        </p:spPr>
      </p:pic>
      <p:pic>
        <p:nvPicPr>
          <p:cNvPr id="231"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32" name="Shape 232"/>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3" name="Shape 233"/>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4" name="Shape 234"/>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41" name="Shape 941"/>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42" name="Shape 942"/>
          <p:cNvSpPr/>
          <p:nvPr/>
        </p:nvSpPr>
        <p:spPr>
          <a:xfrm>
            <a:off x="2394772" y="6707976"/>
            <a:ext cx="1668979"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43" name="Shape 943"/>
          <p:cNvSpPr/>
          <p:nvPr/>
        </p:nvSpPr>
        <p:spPr>
          <a:xfrm flipV="1">
            <a:off x="2407356" y="4477611"/>
            <a:ext cx="1" cy="2246178"/>
          </a:xfrm>
          <a:prstGeom prst="line">
            <a:avLst/>
          </a:prstGeom>
          <a:ln w="25400">
            <a:solidFill>
              <a:schemeClr val="accent2"/>
            </a:solidFill>
            <a:miter lim="400000"/>
          </a:ln>
        </p:spPr>
        <p:txBody>
          <a:bodyPr lIns="50800" tIns="50800" rIns="50800" bIns="50800" anchor="ctr"/>
          <a:lstStyle/>
          <a:p>
            <a:pPr>
              <a:defRPr sz="2400"/>
            </a:pPr>
            <a:endParaRPr/>
          </a:p>
        </p:txBody>
      </p:sp>
      <p:sp>
        <p:nvSpPr>
          <p:cNvPr id="944" name="Shape 944"/>
          <p:cNvSpPr/>
          <p:nvPr/>
        </p:nvSpPr>
        <p:spPr>
          <a:xfrm>
            <a:off x="24225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45" name="Shape 945"/>
          <p:cNvSpPr/>
          <p:nvPr/>
        </p:nvSpPr>
        <p:spPr>
          <a:xfrm>
            <a:off x="947750" y="5289482"/>
            <a:ext cx="129997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50" name="Shape 950"/>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51" name="Shape 951"/>
          <p:cNvSpPr/>
          <p:nvPr/>
        </p:nvSpPr>
        <p:spPr>
          <a:xfrm>
            <a:off x="2510643" y="3497108"/>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52" name="Shape 952"/>
          <p:cNvSpPr/>
          <p:nvPr/>
        </p:nvSpPr>
        <p:spPr>
          <a:xfrm flipV="1">
            <a:off x="2498725" y="3477617"/>
            <a:ext cx="1" cy="1026977"/>
          </a:xfrm>
          <a:prstGeom prst="line">
            <a:avLst/>
          </a:prstGeom>
          <a:ln w="25400">
            <a:solidFill>
              <a:schemeClr val="accent2"/>
            </a:solidFill>
            <a:miter lim="400000"/>
          </a:ln>
        </p:spPr>
        <p:txBody>
          <a:bodyPr lIns="50800" tIns="50800" rIns="50800" bIns="50800" anchor="ctr"/>
          <a:lstStyle/>
          <a:p>
            <a:pPr>
              <a:defRPr sz="2400"/>
            </a:pPr>
            <a:endParaRPr/>
          </a:p>
        </p:txBody>
      </p:sp>
      <p:sp>
        <p:nvSpPr>
          <p:cNvPr id="953" name="Shape 953"/>
          <p:cNvSpPr/>
          <p:nvPr/>
        </p:nvSpPr>
        <p:spPr>
          <a:xfrm>
            <a:off x="24860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54" name="Shape 954"/>
          <p:cNvSpPr/>
          <p:nvPr/>
        </p:nvSpPr>
        <p:spPr>
          <a:xfrm>
            <a:off x="1099439" y="3711916"/>
            <a:ext cx="129997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59" name="Shape 959"/>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a:t>
            </a:r>
            <a:r>
              <a:rPr b="1">
                <a:solidFill>
                  <a:schemeClr val="accent5"/>
                </a:solidFill>
                <a:latin typeface="Helvetica"/>
                <a:ea typeface="Helvetica"/>
                <a:cs typeface="Helvetica"/>
                <a:sym typeface="Helvetica"/>
              </a:rPr>
              <a:t>elif</a:t>
            </a:r>
            <a:r>
              <a:t> </a:t>
            </a:r>
            <a:r>
              <a:rPr b="1">
                <a:solidFill>
                  <a:schemeClr val="accent2"/>
                </a:solidFill>
                <a:latin typeface="Helvetica"/>
                <a:ea typeface="Helvetica"/>
                <a:cs typeface="Helvetica"/>
                <a:sym typeface="Helvetica"/>
              </a:rPr>
              <a:t>count</a:t>
            </a:r>
            <a:r>
              <a:t> &gt; 5:</a:t>
            </a:r>
          </a:p>
          <a:p>
            <a:pPr algn="l">
              <a:defRPr sz="2900"/>
            </a:pPr>
            <a:r>
              <a:t>        </a:t>
            </a:r>
            <a:r>
              <a:rPr b="1">
                <a:latin typeface="Helvetica"/>
                <a:ea typeface="Helvetica"/>
                <a:cs typeface="Helvetica"/>
                <a:sym typeface="Helvetica"/>
              </a:rPr>
              <a:t>print </a:t>
            </a:r>
            <a:r>
              <a:rPr b="1">
                <a:solidFill>
                  <a:schemeClr val="accent4">
                    <a:satOff val="1488"/>
                    <a:lumOff val="-7242"/>
                  </a:schemeClr>
                </a:solidFill>
                <a:latin typeface="Helvetica"/>
                <a:ea typeface="Helvetica"/>
                <a:cs typeface="Helvetica"/>
                <a:sym typeface="Helvetica"/>
              </a:rPr>
              <a:t>"It's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60" name="Shape 960"/>
          <p:cNvSpPr/>
          <p:nvPr/>
        </p:nvSpPr>
        <p:spPr>
          <a:xfrm>
            <a:off x="2493712" y="4003490"/>
            <a:ext cx="1706787"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61" name="Shape 961"/>
          <p:cNvSpPr/>
          <p:nvPr/>
        </p:nvSpPr>
        <p:spPr>
          <a:xfrm flipV="1">
            <a:off x="2498725" y="3993661"/>
            <a:ext cx="1" cy="895408"/>
          </a:xfrm>
          <a:prstGeom prst="line">
            <a:avLst/>
          </a:prstGeom>
          <a:ln w="25400">
            <a:solidFill>
              <a:schemeClr val="accent5"/>
            </a:solidFill>
            <a:miter lim="400000"/>
          </a:ln>
        </p:spPr>
        <p:txBody>
          <a:bodyPr lIns="50800" tIns="50800" rIns="50800" bIns="50800" anchor="ctr"/>
          <a:lstStyle/>
          <a:p>
            <a:pPr>
              <a:defRPr sz="2400"/>
            </a:pPr>
            <a:endParaRPr/>
          </a:p>
        </p:txBody>
      </p:sp>
      <p:sp>
        <p:nvSpPr>
          <p:cNvPr id="962" name="Shape 962"/>
          <p:cNvSpPr/>
          <p:nvPr/>
        </p:nvSpPr>
        <p:spPr>
          <a:xfrm>
            <a:off x="2492736" y="4876800"/>
            <a:ext cx="1810340" cy="0"/>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63" name="Shape 963"/>
          <p:cNvSpPr/>
          <p:nvPr/>
        </p:nvSpPr>
        <p:spPr>
          <a:xfrm>
            <a:off x="1388744" y="4432300"/>
            <a:ext cx="72136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5"/>
                </a:solidFill>
              </a:defRPr>
            </a:lvl1pPr>
          </a:lstStyle>
          <a:p>
            <a:r>
              <a:t>If Not</a:t>
            </a: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68" name="Shape 968"/>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a:t>
            </a:r>
            <a:r>
              <a:rPr b="1">
                <a:solidFill>
                  <a:schemeClr val="accent5"/>
                </a:solidFill>
                <a:latin typeface="Helvetica"/>
                <a:ea typeface="Helvetica"/>
                <a:cs typeface="Helvetica"/>
                <a:sym typeface="Helvetica"/>
              </a:rPr>
              <a:t>elif</a:t>
            </a:r>
            <a:r>
              <a:t> </a:t>
            </a:r>
            <a:r>
              <a:rPr b="1">
                <a:solidFill>
                  <a:schemeClr val="accent2"/>
                </a:solidFill>
                <a:latin typeface="Helvetica"/>
                <a:ea typeface="Helvetica"/>
                <a:cs typeface="Helvetica"/>
                <a:sym typeface="Helvetica"/>
              </a:rPr>
              <a:t>count</a:t>
            </a:r>
            <a:r>
              <a:t> &gt; 5:</a:t>
            </a:r>
          </a:p>
          <a:p>
            <a:pPr algn="l">
              <a:defRPr sz="2900"/>
            </a:pPr>
            <a:r>
              <a:t>        </a:t>
            </a:r>
            <a:r>
              <a:rPr b="1">
                <a:latin typeface="Helvetica"/>
                <a:ea typeface="Helvetica"/>
                <a:cs typeface="Helvetica"/>
                <a:sym typeface="Helvetica"/>
              </a:rPr>
              <a:t>print </a:t>
            </a:r>
            <a:r>
              <a:rPr b="1">
                <a:solidFill>
                  <a:schemeClr val="accent4">
                    <a:satOff val="1488"/>
                    <a:lumOff val="-7242"/>
                  </a:schemeClr>
                </a:solidFill>
                <a:latin typeface="Helvetica"/>
                <a:ea typeface="Helvetica"/>
                <a:cs typeface="Helvetica"/>
                <a:sym typeface="Helvetica"/>
              </a:rPr>
              <a:t>"It's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69" name="Shape 969"/>
          <p:cNvSpPr/>
          <p:nvPr/>
        </p:nvSpPr>
        <p:spPr>
          <a:xfrm>
            <a:off x="2443639" y="3572531"/>
            <a:ext cx="1321760"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70" name="Shape 970"/>
          <p:cNvSpPr/>
          <p:nvPr/>
        </p:nvSpPr>
        <p:spPr>
          <a:xfrm>
            <a:off x="2474190" y="5378055"/>
            <a:ext cx="2074609"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71" name="Shape 971"/>
          <p:cNvSpPr/>
          <p:nvPr/>
        </p:nvSpPr>
        <p:spPr>
          <a:xfrm>
            <a:off x="1466765" y="3594100"/>
            <a:ext cx="59918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2"/>
                </a:solidFill>
              </a:defRPr>
            </a:lvl1pPr>
          </a:lstStyle>
          <a:p>
            <a:r>
              <a:t>True</a:t>
            </a:r>
          </a:p>
        </p:txBody>
      </p:sp>
      <p:sp>
        <p:nvSpPr>
          <p:cNvPr id="972" name="Shape 972"/>
          <p:cNvSpPr/>
          <p:nvPr/>
        </p:nvSpPr>
        <p:spPr>
          <a:xfrm flipH="1">
            <a:off x="2461427" y="3580566"/>
            <a:ext cx="1" cy="1802040"/>
          </a:xfrm>
          <a:prstGeom prst="line">
            <a:avLst/>
          </a:prstGeom>
          <a:ln w="25400">
            <a:solidFill>
              <a:schemeClr val="accent2"/>
            </a:solidFill>
            <a:miter lim="400000"/>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Shape 976"/>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77" name="Shape 977"/>
          <p:cNvSpPr/>
          <p:nvPr/>
        </p:nvSpPr>
        <p:spPr>
          <a:xfrm>
            <a:off x="3879367" y="2362961"/>
            <a:ext cx="4986541" cy="54356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print "It's a Lower count"</a:t>
            </a:r>
          </a:p>
          <a:p>
            <a:pPr algn="l">
              <a:defRPr sz="2900"/>
            </a:pPr>
            <a:r>
              <a:t>    count += 1</a:t>
            </a:r>
          </a:p>
          <a:p>
            <a:pPr algn="l">
              <a:defRPr sz="2900"/>
            </a:pPr>
            <a:r>
              <a:t>print "We are Done"</a:t>
            </a:r>
          </a:p>
        </p:txBody>
      </p:sp>
      <p:sp>
        <p:nvSpPr>
          <p:cNvPr id="978" name="Shape 978"/>
          <p:cNvSpPr/>
          <p:nvPr/>
        </p:nvSpPr>
        <p:spPr>
          <a:xfrm>
            <a:off x="2345348" y="5416414"/>
            <a:ext cx="2109151"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79" name="Shape 979"/>
          <p:cNvSpPr/>
          <p:nvPr/>
        </p:nvSpPr>
        <p:spPr>
          <a:xfrm flipV="1">
            <a:off x="2358048" y="5417820"/>
            <a:ext cx="1" cy="386919"/>
          </a:xfrm>
          <a:prstGeom prst="line">
            <a:avLst/>
          </a:prstGeom>
          <a:ln w="25400">
            <a:solidFill>
              <a:schemeClr val="accent5"/>
            </a:solidFill>
            <a:miter lim="400000"/>
          </a:ln>
        </p:spPr>
        <p:txBody>
          <a:bodyPr lIns="50800" tIns="50800" rIns="50800" bIns="50800" anchor="ctr"/>
          <a:lstStyle/>
          <a:p>
            <a:pPr>
              <a:defRPr sz="2400"/>
            </a:pPr>
            <a:endParaRPr/>
          </a:p>
        </p:txBody>
      </p:sp>
      <p:sp>
        <p:nvSpPr>
          <p:cNvPr id="980" name="Shape 980"/>
          <p:cNvSpPr/>
          <p:nvPr/>
        </p:nvSpPr>
        <p:spPr>
          <a:xfrm>
            <a:off x="2352059" y="5792470"/>
            <a:ext cx="1810340" cy="1"/>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81" name="Shape 981"/>
          <p:cNvSpPr/>
          <p:nvPr/>
        </p:nvSpPr>
        <p:spPr>
          <a:xfrm>
            <a:off x="1248068" y="5347970"/>
            <a:ext cx="72136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5"/>
                </a:solidFill>
              </a:defRPr>
            </a:lvl1pPr>
          </a:lstStyle>
          <a:p>
            <a:r>
              <a:t>False</a:t>
            </a: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Shape 98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86" name="Shape 986"/>
          <p:cNvSpPr/>
          <p:nvPr/>
        </p:nvSpPr>
        <p:spPr>
          <a:xfrm>
            <a:off x="3879367" y="2362958"/>
            <a:ext cx="5421696" cy="5435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a:t>
            </a:r>
            <a:r>
              <a:rPr b="1">
                <a:latin typeface="Helvetica"/>
                <a:ea typeface="Helvetica"/>
                <a:cs typeface="Helvetica"/>
                <a:sym typeface="Helvetica"/>
              </a:rPr>
              <a:t>print </a:t>
            </a:r>
            <a:r>
              <a:rPr b="1">
                <a:solidFill>
                  <a:schemeClr val="accent4">
                    <a:hueOff val="46120"/>
                    <a:satOff val="4178"/>
                    <a:lumOff val="-16732"/>
                  </a:schemeClr>
                </a:solidFill>
                <a:latin typeface="Helvetica"/>
                <a:ea typeface="Helvetica"/>
                <a:cs typeface="Helvetica"/>
                <a:sym typeface="Helvetica"/>
              </a:rPr>
              <a:t>"It's a Lower count"</a:t>
            </a:r>
          </a:p>
          <a:p>
            <a:pPr algn="l">
              <a:defRPr sz="2900"/>
            </a:pPr>
            <a:r>
              <a:t>    count += 1</a:t>
            </a:r>
          </a:p>
          <a:p>
            <a:pPr algn="l">
              <a:defRPr sz="2900"/>
            </a:pPr>
            <a:r>
              <a:t>print "We are Done"</a:t>
            </a: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91" name="Shape 991"/>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Shape 99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996" name="Shape 996"/>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997" name="Shape 997"/>
          <p:cNvSpPr/>
          <p:nvPr/>
        </p:nvSpPr>
        <p:spPr>
          <a:xfrm>
            <a:off x="6451600" y="6366930"/>
            <a:ext cx="3511064" cy="990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3"/>
                </a:solidFill>
              </a:defRPr>
            </a:pPr>
            <a:r>
              <a:t>(</a:t>
            </a:r>
            <a:r>
              <a:rPr b="1">
                <a:latin typeface="Helvetica"/>
                <a:ea typeface="Helvetica"/>
                <a:cs typeface="Helvetica"/>
                <a:sym typeface="Helvetica"/>
              </a:rPr>
              <a:t>count = count + 1)</a:t>
            </a:r>
          </a:p>
        </p:txBody>
      </p:sp>
    </p:spTree>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1002" name="Shape 1002"/>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1003" name="Shape 1003"/>
          <p:cNvSpPr/>
          <p:nvPr/>
        </p:nvSpPr>
        <p:spPr>
          <a:xfrm>
            <a:off x="2124941" y="3559976"/>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1004" name="Shape 1004"/>
          <p:cNvSpPr/>
          <p:nvPr/>
        </p:nvSpPr>
        <p:spPr>
          <a:xfrm flipV="1">
            <a:off x="2138891" y="3553635"/>
            <a:ext cx="1" cy="3054275"/>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5" name="Shape 1005"/>
          <p:cNvSpPr/>
          <p:nvPr/>
        </p:nvSpPr>
        <p:spPr>
          <a:xfrm>
            <a:off x="2126191" y="6613177"/>
            <a:ext cx="2109152"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6" name="Shape 1006"/>
          <p:cNvSpPr/>
          <p:nvPr/>
        </p:nvSpPr>
        <p:spPr>
          <a:xfrm>
            <a:off x="137159" y="4801372"/>
            <a:ext cx="197453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500">
                <a:solidFill>
                  <a:schemeClr val="accent2">
                    <a:hueOff val="-554920"/>
                    <a:satOff val="-21482"/>
                    <a:lumOff val="-6228"/>
                  </a:schemeClr>
                </a:solidFill>
              </a:defRPr>
            </a:pPr>
            <a:r>
              <a:t>Repeat with </a:t>
            </a:r>
          </a:p>
          <a:p>
            <a:pPr>
              <a:defRPr sz="1500">
                <a:solidFill>
                  <a:schemeClr val="accent2">
                    <a:hueOff val="-554920"/>
                    <a:satOff val="-21482"/>
                    <a:lumOff val="-6228"/>
                  </a:schemeClr>
                </a:solidFill>
              </a:defRPr>
            </a:pPr>
            <a:r>
              <a:t>an incremented count</a:t>
            </a:r>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1011" name="Shape 1011"/>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b="1">
                <a:latin typeface="Helvetica"/>
                <a:ea typeface="Helvetica"/>
                <a:cs typeface="Helvetica"/>
                <a:sym typeface="Helvetica"/>
              </a:defRPr>
            </a:pPr>
            <a:r>
              <a:t>print </a:t>
            </a:r>
            <a:r>
              <a:rPr>
                <a:solidFill>
                  <a:schemeClr val="accent5"/>
                </a:solidFill>
              </a:rPr>
              <a:t>"We are Done"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Printing</a:t>
            </a:r>
          </a:p>
        </p:txBody>
      </p:sp>
      <p:pic>
        <p:nvPicPr>
          <p:cNvPr id="239"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40"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41"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42"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43" name="Shape 243"/>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4" name="Shape 244"/>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5" name="Shape 245"/>
          <p:cNvSpPr/>
          <p:nvPr/>
        </p:nvSpPr>
        <p:spPr>
          <a:xfrm flipV="1">
            <a:off x="647303" y="5401186"/>
            <a:ext cx="2375232" cy="14108"/>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46" name="Shape 246"/>
          <p:cNvSpPr/>
          <p:nvPr/>
        </p:nvSpPr>
        <p:spPr>
          <a:xfrm>
            <a:off x="662318" y="5426868"/>
            <a:ext cx="3242" cy="2017714"/>
          </a:xfrm>
          <a:prstGeom prst="line">
            <a:avLst/>
          </a:prstGeom>
          <a:ln w="25400">
            <a:solidFill>
              <a:srgbClr val="000000"/>
            </a:solidFill>
            <a:miter lim="400000"/>
          </a:ln>
        </p:spPr>
        <p:txBody>
          <a:bodyPr lIns="50800" tIns="50800" rIns="50800" bIns="50800" anchor="ctr"/>
          <a:lstStyle/>
          <a:p>
            <a:pPr>
              <a:defRPr sz="2400"/>
            </a:pPr>
            <a:endParaRPr/>
          </a:p>
        </p:txBody>
      </p:sp>
      <p:sp>
        <p:nvSpPr>
          <p:cNvPr id="247" name="Shape 247"/>
          <p:cNvSpPr/>
          <p:nvPr/>
        </p:nvSpPr>
        <p:spPr>
          <a:xfrm>
            <a:off x="643268" y="7425465"/>
            <a:ext cx="2099933" cy="4034"/>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48" name="Shape 248"/>
          <p:cNvSpPr/>
          <p:nvPr/>
        </p:nvSpPr>
        <p:spPr>
          <a:xfrm>
            <a:off x="3086100" y="54102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9" name="Shape 249"/>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50" name="Shape 250"/>
          <p:cNvSpPr/>
          <p:nvPr/>
        </p:nvSpPr>
        <p:spPr>
          <a:xfrm>
            <a:off x="6123708" y="43091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51" name="Shape 251"/>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Shape 101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While Loops</a:t>
            </a:r>
          </a:p>
        </p:txBody>
      </p:sp>
      <p:sp>
        <p:nvSpPr>
          <p:cNvPr id="1016" name="Shape 1016"/>
          <p:cNvSpPr/>
          <p:nvPr/>
        </p:nvSpPr>
        <p:spPr>
          <a:xfrm>
            <a:off x="1566192" y="3403841"/>
            <a:ext cx="3642475"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t>count = 0</a:t>
            </a:r>
          </a:p>
          <a:p>
            <a:pPr algn="l">
              <a:defRPr sz="2100"/>
            </a:pPr>
            <a:endParaRPr/>
          </a:p>
          <a:p>
            <a:pPr algn="l">
              <a:defRPr sz="2100"/>
            </a:pPr>
            <a:r>
              <a:t>while count != 10:</a:t>
            </a:r>
          </a:p>
          <a:p>
            <a:pPr algn="l">
              <a:defRPr sz="2100"/>
            </a:pPr>
            <a:r>
              <a:t>    if count == 5:</a:t>
            </a:r>
          </a:p>
          <a:p>
            <a:pPr algn="l">
              <a:defRPr sz="2100"/>
            </a:pPr>
            <a:r>
              <a:t>        print "It's a Fiver!"</a:t>
            </a:r>
          </a:p>
          <a:p>
            <a:pPr algn="l">
              <a:defRPr sz="2100"/>
            </a:pPr>
            <a:r>
              <a:t>    elif count &gt; 5:</a:t>
            </a:r>
          </a:p>
          <a:p>
            <a:pPr algn="l">
              <a:defRPr sz="2100"/>
            </a:pPr>
            <a:r>
              <a:t>        print "It's a High count"</a:t>
            </a:r>
          </a:p>
          <a:p>
            <a:pPr algn="l">
              <a:defRPr sz="2100"/>
            </a:pPr>
            <a:r>
              <a:t>    else:</a:t>
            </a:r>
          </a:p>
          <a:p>
            <a:pPr algn="l">
              <a:defRPr sz="2100"/>
            </a:pPr>
            <a:r>
              <a:t>        print "It's a Lower count"</a:t>
            </a:r>
          </a:p>
          <a:p>
            <a:pPr algn="l">
              <a:defRPr sz="2100"/>
            </a:pPr>
            <a:r>
              <a:t>    count += 1</a:t>
            </a:r>
          </a:p>
          <a:p>
            <a:pPr algn="l">
              <a:defRPr sz="2100"/>
            </a:pPr>
            <a:r>
              <a:t>print "We are Done"</a:t>
            </a:r>
          </a:p>
        </p:txBody>
      </p:sp>
      <p:sp>
        <p:nvSpPr>
          <p:cNvPr id="1017" name="Shape 1017"/>
          <p:cNvSpPr/>
          <p:nvPr/>
        </p:nvSpPr>
        <p:spPr>
          <a:xfrm>
            <a:off x="8023281" y="3737410"/>
            <a:ext cx="2224968" cy="39805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Fiver!</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We are </a:t>
            </a:r>
            <a:r>
              <a:rPr dirty="0" smtClean="0"/>
              <a:t>Done</a:t>
            </a:r>
            <a:endParaRPr dirty="0"/>
          </a:p>
          <a:p>
            <a:pPr>
              <a:defRPr sz="2100"/>
            </a:pPr>
            <a:endParaRPr dirty="0"/>
          </a:p>
        </p:txBody>
      </p:sp>
      <p:sp>
        <p:nvSpPr>
          <p:cNvPr id="1018" name="Shape 1018"/>
          <p:cNvSpPr/>
          <p:nvPr/>
        </p:nvSpPr>
        <p:spPr>
          <a:xfrm>
            <a:off x="2771352" y="2272165"/>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1019" name="Shape 1019"/>
          <p:cNvSpPr/>
          <p:nvPr/>
        </p:nvSpPr>
        <p:spPr>
          <a:xfrm>
            <a:off x="8109101" y="2197993"/>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Execution</a:t>
            </a:r>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Shape 102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“For” Loops and Lists</a:t>
            </a:r>
          </a:p>
        </p:txBody>
      </p:sp>
      <p:sp>
        <p:nvSpPr>
          <p:cNvPr id="1022" name="Shape 102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3" name="Shape 102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4" name="Shape 102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5" name="Shape 1025"/>
          <p:cNvSpPr/>
          <p:nvPr/>
        </p:nvSpPr>
        <p:spPr>
          <a:xfrm>
            <a:off x="3403335" y="2984499"/>
            <a:ext cx="5688826"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r>
              <a:t>namelist = ['one', 'two', 'three', 'four']</a:t>
            </a:r>
          </a:p>
        </p:txBody>
      </p:sp>
      <p:sp>
        <p:nvSpPr>
          <p:cNvPr id="1026" name="Shape 102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27" name="Shape 102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“For” Loops and Lists</a:t>
            </a:r>
          </a:p>
        </p:txBody>
      </p:sp>
      <p:sp>
        <p:nvSpPr>
          <p:cNvPr id="1032" name="Shape 103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3" name="Shape 103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4" name="Shape 103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5" name="Shape 103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36" name="Shape 103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37" name="Shape 103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“For” Loops and Lists</a:t>
            </a:r>
          </a:p>
        </p:txBody>
      </p:sp>
      <p:sp>
        <p:nvSpPr>
          <p:cNvPr id="1042" name="Shape 104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3" name="Shape 104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4" name="Shape 104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5" name="Shape 104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46" name="Shape 104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47" name="Shape 104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“For” Loops and Lists</a:t>
            </a:r>
          </a:p>
        </p:txBody>
      </p:sp>
      <p:sp>
        <p:nvSpPr>
          <p:cNvPr id="1052" name="Shape 105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3" name="Shape 105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4" name="Shape 105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5" name="Shape 105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56" name="Shape 105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57" name="Shape 1057"/>
          <p:cNvSpPr/>
          <p:nvPr/>
        </p:nvSpPr>
        <p:spPr>
          <a:xfrm>
            <a:off x="7066872" y="4298945"/>
            <a:ext cx="3647377" cy="2590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4">
                    <a:hueOff val="46120"/>
                    <a:satOff val="4178"/>
                    <a:lumOff val="-16732"/>
                  </a:schemeClr>
                </a:solidFill>
                <a:latin typeface="Helvetica"/>
                <a:ea typeface="Helvetica"/>
                <a:cs typeface="Helvetica"/>
                <a:sym typeface="Helvetica"/>
              </a:rPr>
              <a:t>each</a:t>
            </a:r>
            <a:r>
              <a:t> in </a:t>
            </a:r>
            <a:r>
              <a:rPr b="1">
                <a:latin typeface="Helvetica"/>
                <a:ea typeface="Helvetica"/>
                <a:cs typeface="Helvetica"/>
                <a:sym typeface="Helvetica"/>
              </a:rPr>
              <a:t>namelist</a:t>
            </a:r>
            <a:r>
              <a:t>:</a:t>
            </a:r>
          </a:p>
          <a:p>
            <a:pPr algn="l">
              <a:defRPr sz="2300"/>
            </a:pPr>
            <a:r>
              <a:t>...     print </a:t>
            </a:r>
            <a:r>
              <a:rPr b="1">
                <a:solidFill>
                  <a:schemeClr val="accent4"/>
                </a:solidFill>
                <a:latin typeface="Helvetica"/>
                <a:ea typeface="Helvetica"/>
                <a:cs typeface="Helvetica"/>
                <a:sym typeface="Helvetica"/>
              </a:rPr>
              <a:t>'paul'</a:t>
            </a:r>
          </a:p>
          <a:p>
            <a:pPr algn="l">
              <a:defRPr sz="2300"/>
            </a:pPr>
            <a:r>
              <a:t>... </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Shape 1061"/>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062" name="Shape 10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063" name="Shape 10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4" name="Shape 10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065" name="Shape 10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66" name="Shape 10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067" name="Shape 10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8" name="Shape 10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069" name="Shape 10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70" name="Shape 10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1" name="Shape 10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2" name="Shape 10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3" name="Shape 1073"/>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0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0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0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0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7" animBg="1" advAuto="0"/>
      <p:bldP spid="1063" grpId="8" animBg="1" advAuto="0"/>
      <p:bldP spid="1064" grpId="9" animBg="1" advAuto="0"/>
      <p:bldP spid="1065" grpId="10" animBg="1" advAuto="0"/>
      <p:bldP spid="1066" grpId="5" animBg="1" advAuto="0"/>
      <p:bldP spid="1067" grpId="4" animBg="1" advAuto="0"/>
      <p:bldP spid="1068" grpId="3" animBg="1" advAuto="0"/>
      <p:bldP spid="1069" grpId="2" animBg="1" advAuto="0"/>
      <p:bldP spid="1070" grpId="6" animBg="1" advAuto="0"/>
      <p:bldP spid="1071" grpId="1"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Shape 107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078" name="Shape 107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9" name="Shape 107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080" name="Shape 108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081" name="Shape 108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082" name="Shape 108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83" name="Shape 108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084" name="Shape 108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085" name="Shape 108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086" name="Shape 108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87" name="Shape 108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8" name="Shape 108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9" name="Shape 108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0" name="Shape 1090"/>
          <p:cNvSpPr/>
          <p:nvPr/>
        </p:nvSpPr>
        <p:spPr>
          <a:xfrm>
            <a:off x="3392243" y="3435348"/>
            <a:ext cx="5846476"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'two', 'three', 'four']</a:t>
            </a:r>
          </a:p>
        </p:txBody>
      </p:sp>
      <p:sp>
        <p:nvSpPr>
          <p:cNvPr id="1091" name="Shape 1091"/>
          <p:cNvSpPr/>
          <p:nvPr/>
        </p:nvSpPr>
        <p:spPr>
          <a:xfrm>
            <a:off x="1621110" y="4775197"/>
            <a:ext cx="2964950" cy="812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0</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
        <p:nvSpPr>
          <p:cNvPr id="1092" name="Shape 1092"/>
          <p:cNvSpPr/>
          <p:nvPr/>
        </p:nvSpPr>
        <p:spPr>
          <a:xfrm>
            <a:off x="1621110" y="5603873"/>
            <a:ext cx="3062221" cy="8128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-4</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Tree>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Shape 109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097" name="Shape 109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8" name="Shape 109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099" name="Shape 109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00" name="Shape 110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01" name="Shape 110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-4</a:t>
            </a:r>
          </a:p>
        </p:txBody>
      </p:sp>
      <p:sp>
        <p:nvSpPr>
          <p:cNvPr id="1102" name="Shape 110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03" name="Shape 110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04" name="Shape 110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05" name="Shape 110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0</a:t>
            </a:r>
          </a:p>
        </p:txBody>
      </p:sp>
      <p:sp>
        <p:nvSpPr>
          <p:cNvPr id="1106" name="Shape 110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7" name="Shape 110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8" name="Shape 110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09" name="Shape 1109"/>
          <p:cNvSpPr/>
          <p:nvPr/>
        </p:nvSpPr>
        <p:spPr>
          <a:xfrm>
            <a:off x="3379961" y="3435348"/>
            <a:ext cx="5871041"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a:t>
            </a:r>
            <a:r>
              <a:rPr b="1">
                <a:solidFill>
                  <a:schemeClr val="accent2"/>
                </a:solidFill>
                <a:latin typeface="Helvetica"/>
                <a:ea typeface="Helvetica"/>
                <a:cs typeface="Helvetica"/>
                <a:sym typeface="Helvetica"/>
              </a:rPr>
              <a:t>'two'</a:t>
            </a:r>
            <a:r>
              <a:t>, 'three', 'four']</a:t>
            </a:r>
          </a:p>
        </p:txBody>
      </p:sp>
      <p:sp>
        <p:nvSpPr>
          <p:cNvPr id="1110" name="Shape 111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11" name="Shape 111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12" name="Shape 1112"/>
          <p:cNvSpPr/>
          <p:nvPr/>
        </p:nvSpPr>
        <p:spPr>
          <a:xfrm>
            <a:off x="1621110" y="6318246"/>
            <a:ext cx="2964950" cy="8128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a:t>
            </a:r>
            <a:r>
              <a:rPr b="1">
                <a:solidFill>
                  <a:schemeClr val="accent2"/>
                </a:solidFill>
                <a:latin typeface="Helvetica"/>
                <a:ea typeface="Helvetica"/>
                <a:cs typeface="Helvetica"/>
                <a:sym typeface="Helvetica"/>
              </a:rPr>
              <a:t>1</a:t>
            </a:r>
            <a:r>
              <a:t>]</a:t>
            </a:r>
          </a:p>
          <a:p>
            <a:pPr algn="l">
              <a:defRPr sz="2300" b="1">
                <a:solidFill>
                  <a:schemeClr val="accent2"/>
                </a:solidFill>
                <a:latin typeface="Helvetica"/>
                <a:ea typeface="Helvetica"/>
                <a:cs typeface="Helvetica"/>
                <a:sym typeface="Helvetica"/>
              </a:defRPr>
            </a:pPr>
            <a:r>
              <a:t>two</a:t>
            </a:r>
          </a:p>
        </p:txBody>
      </p:sp>
    </p:spTree>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Shape 111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117" name="Shape 111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8" name="Shape 111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19" name="Shape 111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20" name="Shape 112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21" name="Shape 112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-4</a:t>
            </a:r>
          </a:p>
        </p:txBody>
      </p:sp>
      <p:sp>
        <p:nvSpPr>
          <p:cNvPr id="1122" name="Shape 112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23" name="Shape 112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24" name="Shape 112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125" name="Shape 112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0</a:t>
            </a:r>
          </a:p>
        </p:txBody>
      </p:sp>
      <p:sp>
        <p:nvSpPr>
          <p:cNvPr id="1126" name="Shape 112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7" name="Shape 112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8" name="Shape 112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9" name="Shape 1129"/>
          <p:cNvSpPr/>
          <p:nvPr/>
        </p:nvSpPr>
        <p:spPr>
          <a:xfrm>
            <a:off x="3370502" y="3435348"/>
            <a:ext cx="588995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'three', </a:t>
            </a:r>
            <a:r>
              <a:rPr b="1">
                <a:solidFill>
                  <a:schemeClr val="accent5"/>
                </a:solidFill>
                <a:latin typeface="Helvetica"/>
                <a:ea typeface="Helvetica"/>
                <a:cs typeface="Helvetica"/>
                <a:sym typeface="Helvetica"/>
              </a:rPr>
              <a:t>'four'</a:t>
            </a:r>
            <a:r>
              <a:t>]</a:t>
            </a:r>
          </a:p>
        </p:txBody>
      </p:sp>
      <p:sp>
        <p:nvSpPr>
          <p:cNvPr id="1130" name="Shape 113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31" name="Shape 113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32" name="Shape 1132"/>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33" name="Shape 1133"/>
          <p:cNvSpPr/>
          <p:nvPr/>
        </p:nvSpPr>
        <p:spPr>
          <a:xfrm>
            <a:off x="1621110" y="7224179"/>
            <a:ext cx="3062221" cy="8128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a:t>
            </a:r>
            <a:r>
              <a:rPr b="1">
                <a:solidFill>
                  <a:schemeClr val="accent5"/>
                </a:solidFill>
                <a:latin typeface="Helvetica"/>
                <a:ea typeface="Helvetica"/>
                <a:cs typeface="Helvetica"/>
                <a:sym typeface="Helvetica"/>
              </a:rPr>
              <a:t>-1</a:t>
            </a:r>
            <a:r>
              <a:t>]</a:t>
            </a:r>
          </a:p>
          <a:p>
            <a:pPr algn="l">
              <a:defRPr sz="2300" b="1">
                <a:solidFill>
                  <a:schemeClr val="accent5"/>
                </a:solidFill>
                <a:latin typeface="Helvetica"/>
                <a:ea typeface="Helvetica"/>
                <a:cs typeface="Helvetica"/>
                <a:sym typeface="Helvetica"/>
              </a:defRPr>
            </a:pPr>
            <a:r>
              <a:t>four</a:t>
            </a: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Shape 113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138" name="Shape 113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39" name="Shape 113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140" name="Shape 114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41" name="Shape 114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142" name="Shape 114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143" name="Shape 114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44" name="Shape 114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45" name="Shape 114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146" name="Shape 114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0</a:t>
            </a:r>
          </a:p>
        </p:txBody>
      </p:sp>
      <p:sp>
        <p:nvSpPr>
          <p:cNvPr id="1147" name="Shape 114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8" name="Shape 114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9" name="Shape 114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50" name="Shape 1150"/>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151" name="Shape 1151"/>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52" name="Shape 1152"/>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53" name="Shape 1153"/>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54" name="Shape 1154"/>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55" name="Shape 1155"/>
          <p:cNvSpPr/>
          <p:nvPr/>
        </p:nvSpPr>
        <p:spPr>
          <a:xfrm>
            <a:off x="7751643" y="4633907"/>
            <a:ext cx="3062221" cy="812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156" name="Shape 1156"/>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Printing</a:t>
            </a:r>
          </a:p>
        </p:txBody>
      </p:sp>
      <p:pic>
        <p:nvPicPr>
          <p:cNvPr id="256"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57"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58"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59"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60" name="Shape 260"/>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1" name="Shape 261"/>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2" name="Shape 262"/>
          <p:cNvSpPr/>
          <p:nvPr/>
        </p:nvSpPr>
        <p:spPr>
          <a:xfrm flipV="1">
            <a:off x="660003" y="5923631"/>
            <a:ext cx="2360020" cy="25063"/>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63" name="Shape 263"/>
          <p:cNvSpPr/>
          <p:nvPr/>
        </p:nvSpPr>
        <p:spPr>
          <a:xfrm flipH="1">
            <a:off x="665493" y="5934802"/>
            <a:ext cx="1" cy="1738380"/>
          </a:xfrm>
          <a:prstGeom prst="line">
            <a:avLst/>
          </a:prstGeom>
          <a:ln w="25400">
            <a:solidFill>
              <a:srgbClr val="000000"/>
            </a:solidFill>
            <a:miter lim="400000"/>
          </a:ln>
        </p:spPr>
        <p:txBody>
          <a:bodyPr lIns="50800" tIns="50800" rIns="50800" bIns="50800" anchor="ctr"/>
          <a:lstStyle/>
          <a:p>
            <a:pPr>
              <a:defRPr sz="2400"/>
            </a:pPr>
            <a:endParaRPr/>
          </a:p>
        </p:txBody>
      </p:sp>
      <p:sp>
        <p:nvSpPr>
          <p:cNvPr id="264" name="Shape 264"/>
          <p:cNvSpPr/>
          <p:nvPr/>
        </p:nvSpPr>
        <p:spPr>
          <a:xfrm flipV="1">
            <a:off x="643268" y="76468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65" name="Shape 265"/>
          <p:cNvSpPr/>
          <p:nvPr/>
        </p:nvSpPr>
        <p:spPr>
          <a:xfrm>
            <a:off x="3086100" y="57023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6" name="Shape 266"/>
          <p:cNvSpPr/>
          <p:nvPr/>
        </p:nvSpPr>
        <p:spPr>
          <a:xfrm>
            <a:off x="1955800" y="75438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7" name="Shape 267"/>
          <p:cNvSpPr/>
          <p:nvPr/>
        </p:nvSpPr>
        <p:spPr>
          <a:xfrm>
            <a:off x="3133602" y="7416799"/>
            <a:ext cx="96134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5EC00"/>
                </a:solidFill>
              </a:defRPr>
            </a:lvl1pPr>
          </a:lstStyle>
          <a:p>
            <a:r>
              <a:t>space</a:t>
            </a:r>
          </a:p>
        </p:txBody>
      </p:sp>
      <p:sp>
        <p:nvSpPr>
          <p:cNvPr id="268" name="Shape 268"/>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69" name="Shape 26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70" name="Shape 27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Shape 1160"/>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161" name="Shape 1161"/>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62" name="Shape 11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163" name="Shape 11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64" name="Shape 11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65" name="Shape 11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-4</a:t>
            </a:r>
          </a:p>
        </p:txBody>
      </p:sp>
      <p:sp>
        <p:nvSpPr>
          <p:cNvPr id="1166" name="Shape 11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167" name="Shape 11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68" name="Shape 11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69" name="Shape 11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170" name="Shape 11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1" name="Shape 11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2" name="Shape 11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3" name="Shape 1173"/>
          <p:cNvSpPr/>
          <p:nvPr/>
        </p:nvSpPr>
        <p:spPr>
          <a:xfrm>
            <a:off x="3321407" y="3435348"/>
            <a:ext cx="598814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'four']</a:t>
            </a:r>
          </a:p>
        </p:txBody>
      </p:sp>
      <p:sp>
        <p:nvSpPr>
          <p:cNvPr id="1174" name="Shape 1174"/>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75" name="Shape 1175"/>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76" name="Shape 1176"/>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77" name="Shape 1177"/>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78" name="Shape 1178"/>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namelist[:2]</a:t>
            </a:r>
          </a:p>
          <a:p>
            <a:pPr>
              <a:defRPr sz="2300"/>
            </a:pPr>
            <a:r>
              <a:t>['one', 'two']</a:t>
            </a:r>
          </a:p>
        </p:txBody>
      </p:sp>
      <p:sp>
        <p:nvSpPr>
          <p:cNvPr id="1179" name="Shape 1179"/>
          <p:cNvSpPr/>
          <p:nvPr/>
        </p:nvSpPr>
        <p:spPr>
          <a:xfrm>
            <a:off x="7751643" y="5612600"/>
            <a:ext cx="3062221" cy="812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5"/>
                </a:solidFill>
                <a:latin typeface="Helvetica"/>
                <a:ea typeface="Helvetica"/>
                <a:cs typeface="Helvetica"/>
                <a:sym typeface="Helvetica"/>
              </a:rPr>
              <a:t>3</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a:t>
            </a:r>
          </a:p>
        </p:txBody>
      </p:sp>
      <p:sp>
        <p:nvSpPr>
          <p:cNvPr id="1180" name="Shape 1180"/>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Shape 1184"/>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185" name="Shape 1185"/>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6" name="Shape 1186"/>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87" name="Shape 1187"/>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88" name="Shape 1188"/>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89" name="Shape 1189"/>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-4</a:t>
            </a:r>
          </a:p>
        </p:txBody>
      </p:sp>
      <p:sp>
        <p:nvSpPr>
          <p:cNvPr id="1190" name="Shape 1190"/>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191" name="Shape 1191"/>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192" name="Shape 1192"/>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193" name="Shape 1193"/>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0</a:t>
            </a:r>
          </a:p>
        </p:txBody>
      </p:sp>
      <p:sp>
        <p:nvSpPr>
          <p:cNvPr id="1194" name="Shape 1194"/>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5" name="Shape 1195"/>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6" name="Shape 1196"/>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97" name="Shape 1197"/>
          <p:cNvSpPr/>
          <p:nvPr/>
        </p:nvSpPr>
        <p:spPr>
          <a:xfrm>
            <a:off x="3333486" y="3435348"/>
            <a:ext cx="5963991"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198" name="Shape 1198"/>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99" name="Shape 1199"/>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00" name="Shape 1200"/>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01" name="Shape 1201"/>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02" name="Shape 1202"/>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namelist[:2]</a:t>
            </a:r>
          </a:p>
          <a:p>
            <a:pPr>
              <a:defRPr sz="2300"/>
            </a:pPr>
            <a:r>
              <a:t>['one', 'two']</a:t>
            </a:r>
          </a:p>
        </p:txBody>
      </p:sp>
      <p:sp>
        <p:nvSpPr>
          <p:cNvPr id="1203" name="Shape 1203"/>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04" name="Shape 1204"/>
          <p:cNvSpPr/>
          <p:nvPr/>
        </p:nvSpPr>
        <p:spPr>
          <a:xfrm>
            <a:off x="7703007" y="6635346"/>
            <a:ext cx="3159493" cy="812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r>
              <a:t>]</a:t>
            </a:r>
          </a:p>
          <a:p>
            <a:pPr>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05" name="Shape 1205"/>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Shape 1209"/>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210" name="Shape 1210"/>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11" name="Shape 1211"/>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212" name="Shape 1212"/>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13" name="Shape 1213"/>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14" name="Shape 1214"/>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15" name="Shape 1215"/>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3</a:t>
            </a:r>
          </a:p>
        </p:txBody>
      </p:sp>
      <p:sp>
        <p:nvSpPr>
          <p:cNvPr id="1216" name="Shape 1216"/>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2</a:t>
            </a:r>
          </a:p>
        </p:txBody>
      </p:sp>
      <p:sp>
        <p:nvSpPr>
          <p:cNvPr id="1217" name="Shape 1217"/>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1</a:t>
            </a:r>
          </a:p>
        </p:txBody>
      </p:sp>
      <p:sp>
        <p:nvSpPr>
          <p:cNvPr id="1218" name="Shape 1218"/>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0</a:t>
            </a:r>
          </a:p>
        </p:txBody>
      </p:sp>
      <p:sp>
        <p:nvSpPr>
          <p:cNvPr id="1219" name="Shape 1219"/>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0" name="Shape 1220"/>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1" name="Shape 1221"/>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22" name="Shape 1222"/>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223" name="Shape 1223"/>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224" name="Shape 1224"/>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25" name="Shape 1225"/>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26" name="Shape 1226"/>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27" name="Shape 1227"/>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namelist[:2]</a:t>
            </a:r>
          </a:p>
          <a:p>
            <a:pPr>
              <a:defRPr sz="2300"/>
            </a:pPr>
            <a:r>
              <a:t>['one', 'two']</a:t>
            </a:r>
          </a:p>
        </p:txBody>
      </p:sp>
      <p:sp>
        <p:nvSpPr>
          <p:cNvPr id="1228" name="Shape 1228"/>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29" name="Shape 1229"/>
          <p:cNvSpPr/>
          <p:nvPr/>
        </p:nvSpPr>
        <p:spPr>
          <a:xfrm>
            <a:off x="7711065" y="6635350"/>
            <a:ext cx="314337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namelist[-2:]</a:t>
            </a:r>
          </a:p>
          <a:p>
            <a:pPr>
              <a:defRPr sz="2300"/>
            </a:pPr>
            <a:r>
              <a:t>['three', 'four']</a:t>
            </a:r>
          </a:p>
        </p:txBody>
      </p:sp>
      <p:sp>
        <p:nvSpPr>
          <p:cNvPr id="1230" name="Shape 1230"/>
          <p:cNvSpPr/>
          <p:nvPr/>
        </p:nvSpPr>
        <p:spPr>
          <a:xfrm>
            <a:off x="7703007" y="7515222"/>
            <a:ext cx="3159493" cy="8128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31" name="Shape 1231"/>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Shape 1235"/>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Slicing</a:t>
            </a:r>
          </a:p>
        </p:txBody>
      </p:sp>
      <p:sp>
        <p:nvSpPr>
          <p:cNvPr id="1236" name="Shape 1236"/>
          <p:cNvSpPr/>
          <p:nvPr/>
        </p:nvSpPr>
        <p:spPr>
          <a:xfrm>
            <a:off x="1219200" y="4800602"/>
            <a:ext cx="4727972"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37" name="Shape 1237"/>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238" name="Shape 1238"/>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39" name="Shape 1239"/>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40" name="Shape 1240"/>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41" name="Shape 1241"/>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242" name="Shape 1242"/>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43" name="Shape 1243"/>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244" name="Shape 1244"/>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245" name="Shape 1245"/>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6" name="Shape 1246"/>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7" name="Shape 1247"/>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48" name="Shape 1248"/>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49" name="Shape 1249"/>
          <p:cNvSpPr/>
          <p:nvPr/>
        </p:nvSpPr>
        <p:spPr>
          <a:xfrm>
            <a:off x="1271003" y="5243505"/>
            <a:ext cx="4477982" cy="15240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a:t>
            </a:r>
            <a:r>
              <a:rPr b="1">
                <a:solidFill>
                  <a:schemeClr val="accent1"/>
                </a:solidFill>
                <a:latin typeface="Helvetica"/>
                <a:ea typeface="Helvetica"/>
                <a:cs typeface="Helvetica"/>
                <a:sym typeface="Helvetica"/>
              </a:rPr>
              <a:t>ONLY_TWO</a:t>
            </a:r>
            <a:r>
              <a:t> = </a:t>
            </a:r>
            <a:r>
              <a:rPr b="1">
                <a:latin typeface="Helvetica"/>
                <a:ea typeface="Helvetica"/>
                <a:cs typeface="Helvetica"/>
                <a:sym typeface="Helvetica"/>
              </a:rPr>
              <a:t>namelist</a:t>
            </a:r>
            <a:r>
              <a: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lgn="l">
              <a:defRPr sz="2300"/>
            </a:pPr>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t> </a:t>
            </a:r>
            <a:r>
              <a:rPr b="1">
                <a:solidFill>
                  <a:schemeClr val="accent1"/>
                </a:solidFill>
                <a:latin typeface="Helvetica"/>
                <a:ea typeface="Helvetica"/>
                <a:cs typeface="Helvetica"/>
                <a:sym typeface="Helvetica"/>
              </a:rPr>
              <a:t>ONLY_TWO</a:t>
            </a:r>
          </a:p>
          <a:p>
            <a:pPr algn="l">
              <a:defRPr sz="2300"/>
            </a:pPr>
            <a:r>
              <a:t>[</a:t>
            </a:r>
            <a:r>
              <a:rPr b="1">
                <a:solidFill>
                  <a:schemeClr val="accent4"/>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50" name="Shape 1250"/>
          <p:cNvSpPr/>
          <p:nvPr/>
        </p:nvSpPr>
        <p:spPr>
          <a:xfrm>
            <a:off x="7430503" y="5186302"/>
            <a:ext cx="4553293" cy="15240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&gt;&gt;&gt; </a:t>
            </a:r>
            <a:r>
              <a:rPr b="1">
                <a:solidFill>
                  <a:schemeClr val="accent5">
                    <a:hueOff val="-444211"/>
                    <a:satOff val="-14915"/>
                    <a:lumOff val="22857"/>
                  </a:schemeClr>
                </a:solidFill>
                <a:latin typeface="Helvetica"/>
                <a:ea typeface="Helvetica"/>
                <a:cs typeface="Helvetica"/>
                <a:sym typeface="Helvetica"/>
              </a:rPr>
              <a:t>LAST_TWO</a:t>
            </a:r>
            <a:r>
              <a:t> = </a:t>
            </a:r>
            <a:r>
              <a:rPr b="1">
                <a:latin typeface="Helvetica"/>
                <a:ea typeface="Helvetica"/>
                <a:cs typeface="Helvetica"/>
                <a:sym typeface="Helvetica"/>
              </a:rPr>
              <a:t>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p>
          <a:p>
            <a:pPr algn="l">
              <a:defRPr sz="2300"/>
            </a:pPr>
            <a:endParaRPr b="1">
              <a:latin typeface="Helvetica"/>
              <a:ea typeface="Helvetica"/>
              <a:cs typeface="Helvetica"/>
              <a:sym typeface="Helvetica"/>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rPr b="1">
                <a:solidFill>
                  <a:schemeClr val="accent5">
                    <a:hueOff val="-444211"/>
                    <a:satOff val="-14915"/>
                    <a:lumOff val="22857"/>
                  </a:schemeClr>
                </a:solidFill>
                <a:latin typeface="Helvetica"/>
                <a:ea typeface="Helvetica"/>
                <a:cs typeface="Helvetica"/>
                <a:sym typeface="Helvetica"/>
              </a:rPr>
              <a:t> LAST_TWO</a:t>
            </a:r>
          </a:p>
          <a:p>
            <a:pPr algn="l">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51" name="Shape 1251"/>
          <p:cNvSpPr/>
          <p:nvPr/>
        </p:nvSpPr>
        <p:spPr>
          <a:xfrm>
            <a:off x="7318754" y="4787902"/>
            <a:ext cx="4727973"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Shape 125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56" name="Shape 125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257" name="Shape 1257"/>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58" name="Shape 1258"/>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59" name="Shape 125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 name="Shape 1263"/>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64" name="Shape 1264"/>
          <p:cNvSpPr/>
          <p:nvPr/>
        </p:nvSpPr>
        <p:spPr>
          <a:xfrm>
            <a:off x="4377308" y="2476497"/>
            <a:ext cx="3030984" cy="5461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900"/>
            </a:pPr>
            <a:r>
              <a:t>&gt;&gt;&gt; </a:t>
            </a:r>
            <a:r>
              <a:rPr b="1">
                <a:solidFill>
                  <a:schemeClr val="accent3">
                    <a:hueOff val="-546624"/>
                    <a:satOff val="7767"/>
                    <a:lumOff val="-14512"/>
                  </a:schemeClr>
                </a:solidFill>
                <a:latin typeface="Helvetica"/>
                <a:ea typeface="Helvetica"/>
                <a:cs typeface="Helvetica"/>
                <a:sym typeface="Helvetica"/>
              </a:rPr>
              <a:t>test_list</a:t>
            </a:r>
            <a:r>
              <a:t> = </a:t>
            </a:r>
            <a:r>
              <a:rPr b="1">
                <a:latin typeface="Helvetica"/>
                <a:ea typeface="Helvetica"/>
                <a:cs typeface="Helvetica"/>
                <a:sym typeface="Helvetica"/>
              </a:rPr>
              <a:t>[]</a:t>
            </a:r>
          </a:p>
        </p:txBody>
      </p:sp>
      <p:sp>
        <p:nvSpPr>
          <p:cNvPr id="1265" name="Shape 1265"/>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66" name="Shape 1266"/>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67" name="Shape 1267"/>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Shape 1271"/>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72" name="Shape 1272"/>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273" name="Shape 1273"/>
          <p:cNvSpPr/>
          <p:nvPr/>
        </p:nvSpPr>
        <p:spPr>
          <a:xfrm>
            <a:off x="1039114" y="4216397"/>
            <a:ext cx="4351723" cy="2768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74" name="Shape 1274"/>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75" name="Shape 1275"/>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80" name="Shape 1280"/>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281" name="Shape 1281"/>
          <p:cNvSpPr/>
          <p:nvPr/>
        </p:nvSpPr>
        <p:spPr>
          <a:xfrm>
            <a:off x="1039114" y="4216395"/>
            <a:ext cx="4351723" cy="2768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a:t>
            </a:r>
            <a:r>
              <a:rPr b="1">
                <a:latin typeface="Helvetica"/>
                <a:ea typeface="Helvetica"/>
                <a:cs typeface="Helvetica"/>
                <a:sym typeface="Helvetica"/>
              </a:rPr>
              <a:t>print</a:t>
            </a:r>
            <a:r>
              <a: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82" name="Shape 1282"/>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83" name="Shape 1283"/>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88" name="Shape 1288"/>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289" name="Shape 1289"/>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0" name="Shape 1290"/>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91" name="Shape 1291"/>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Shape 129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296" name="Shape 129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297" name="Shape 1297"/>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8" name="Shape 1298"/>
          <p:cNvSpPr/>
          <p:nvPr/>
        </p:nvSpPr>
        <p:spPr>
          <a:xfrm>
            <a:off x="7363714" y="4226308"/>
            <a:ext cx="3177482" cy="20066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rPr dirty="0"/>
              <a:t>&gt;&gt;&gt;</a:t>
            </a:r>
            <a:r>
              <a:rPr b="1" dirty="0">
                <a:solidFill>
                  <a:schemeClr val="accent3">
                    <a:hueOff val="-546624"/>
                    <a:satOff val="7767"/>
                    <a:lumOff val="-14512"/>
                  </a:schemeClr>
                </a:solidFill>
                <a:latin typeface="Helvetica"/>
                <a:ea typeface="Helvetica"/>
                <a:cs typeface="Helvetica"/>
                <a:sym typeface="Helvetica"/>
              </a:rPr>
              <a:t> test_list</a:t>
            </a:r>
            <a:r>
              <a:rPr dirty="0"/>
              <a:t>.</a:t>
            </a:r>
            <a:r>
              <a:rPr b="1" dirty="0">
                <a:solidFill>
                  <a:schemeClr val="accent3">
                    <a:satOff val="18648"/>
                    <a:lumOff val="5971"/>
                  </a:schemeClr>
                </a:solidFill>
                <a:latin typeface="Helvetica"/>
                <a:ea typeface="Helvetica"/>
                <a:cs typeface="Helvetica"/>
                <a:sym typeface="Helvetica"/>
              </a:rPr>
              <a:t>pop</a:t>
            </a:r>
            <a:r>
              <a:rPr b="1" dirty="0">
                <a:latin typeface="Helvetica"/>
                <a:ea typeface="Helvetica"/>
                <a:cs typeface="Helvetica"/>
                <a:sym typeface="Helvetica"/>
              </a:rPr>
              <a:t>(</a:t>
            </a:r>
            <a:r>
              <a:rPr b="1" dirty="0">
                <a:solidFill>
                  <a:schemeClr val="accent6"/>
                </a:solidFill>
                <a:latin typeface="Helvetica"/>
                <a:ea typeface="Helvetica"/>
                <a:cs typeface="Helvetica"/>
                <a:sym typeface="Helvetica"/>
              </a:rPr>
              <a:t>0</a:t>
            </a:r>
            <a:r>
              <a:rPr b="1" dirty="0">
                <a:latin typeface="Helvetica"/>
                <a:ea typeface="Helvetica"/>
                <a:cs typeface="Helvetica"/>
                <a:sym typeface="Helvetica"/>
              </a:rPr>
              <a:t>)</a:t>
            </a:r>
          </a:p>
          <a:p>
            <a:pPr algn="l">
              <a:defRPr sz="2500" b="1">
                <a:solidFill>
                  <a:schemeClr val="accent6"/>
                </a:solidFill>
                <a:latin typeface="Helvetica"/>
                <a:ea typeface="Helvetica"/>
                <a:cs typeface="Helvetica"/>
                <a:sym typeface="Helvetica"/>
              </a:defRPr>
            </a:pPr>
            <a:r>
              <a:rPr dirty="0"/>
              <a:t>'paul'</a:t>
            </a:r>
          </a:p>
          <a:p>
            <a:pPr algn="l">
              <a:defRPr sz="2500"/>
            </a:pPr>
            <a:endParaRPr dirty="0"/>
          </a:p>
          <a:p>
            <a:pPr algn="l">
              <a:defRPr sz="2500"/>
            </a:pPr>
            <a:r>
              <a:rPr dirty="0"/>
              <a:t>&gt;&gt;&gt; </a:t>
            </a:r>
            <a:r>
              <a:rPr b="1" dirty="0">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rPr dirty="0"/>
              <a:t>[</a:t>
            </a:r>
            <a:r>
              <a:rPr dirty="0">
                <a:solidFill>
                  <a:schemeClr val="accent2"/>
                </a:solidFill>
              </a:rPr>
              <a:t>'pete'</a:t>
            </a:r>
            <a:r>
              <a:rPr dirty="0"/>
              <a:t>]</a:t>
            </a:r>
          </a:p>
        </p:txBody>
      </p:sp>
      <p:sp>
        <p:nvSpPr>
          <p:cNvPr id="1299" name="Shape 129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
        <p:nvSpPr>
          <p:cNvPr id="1300" name="Shape 1300"/>
          <p:cNvSpPr/>
          <p:nvPr/>
        </p:nvSpPr>
        <p:spPr>
          <a:xfrm flipV="1">
            <a:off x="5626285" y="5271557"/>
            <a:ext cx="1512815" cy="481358"/>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Printing</a:t>
            </a:r>
          </a:p>
        </p:txBody>
      </p:sp>
      <p:pic>
        <p:nvPicPr>
          <p:cNvPr id="27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76"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77"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78"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79" name="Shape 279"/>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0" name="Shape 280"/>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1" name="Shape 281"/>
          <p:cNvSpPr/>
          <p:nvPr/>
        </p:nvSpPr>
        <p:spPr>
          <a:xfrm flipV="1">
            <a:off x="660003" y="5937835"/>
            <a:ext cx="6424084" cy="10859"/>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82" name="Shape 282"/>
          <p:cNvSpPr/>
          <p:nvPr/>
        </p:nvSpPr>
        <p:spPr>
          <a:xfrm flipH="1">
            <a:off x="664898" y="5934802"/>
            <a:ext cx="596" cy="2284612"/>
          </a:xfrm>
          <a:prstGeom prst="line">
            <a:avLst/>
          </a:prstGeom>
          <a:ln w="25400">
            <a:solidFill>
              <a:srgbClr val="000000"/>
            </a:solidFill>
            <a:miter lim="400000"/>
          </a:ln>
        </p:spPr>
        <p:txBody>
          <a:bodyPr lIns="50800" tIns="50800" rIns="50800" bIns="50800" anchor="ctr"/>
          <a:lstStyle/>
          <a:p>
            <a:pPr>
              <a:defRPr sz="2400"/>
            </a:pPr>
            <a:endParaRPr/>
          </a:p>
        </p:txBody>
      </p:sp>
      <p:sp>
        <p:nvSpPr>
          <p:cNvPr id="283" name="Shape 283"/>
          <p:cNvSpPr/>
          <p:nvPr/>
        </p:nvSpPr>
        <p:spPr>
          <a:xfrm flipV="1">
            <a:off x="643268" y="81929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84" name="Shape 284"/>
          <p:cNvSpPr/>
          <p:nvPr/>
        </p:nvSpPr>
        <p:spPr>
          <a:xfrm>
            <a:off x="7099300" y="57404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5" name="Shape 285"/>
          <p:cNvSpPr/>
          <p:nvPr/>
        </p:nvSpPr>
        <p:spPr>
          <a:xfrm>
            <a:off x="1955800" y="80645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6" name="Shape 286"/>
          <p:cNvSpPr/>
          <p:nvPr/>
        </p:nvSpPr>
        <p:spPr>
          <a:xfrm>
            <a:off x="3133602" y="7937499"/>
            <a:ext cx="96134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5EC00"/>
                </a:solidFill>
              </a:defRPr>
            </a:lvl1pPr>
          </a:lstStyle>
          <a:p>
            <a:r>
              <a:t>space</a:t>
            </a:r>
          </a:p>
        </p:txBody>
      </p:sp>
      <p:sp>
        <p:nvSpPr>
          <p:cNvPr id="287" name="Shape 287"/>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88" name="Shape 28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89" name="Shape 28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Shape 1304"/>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Updating/Editing a List</a:t>
            </a:r>
          </a:p>
        </p:txBody>
      </p:sp>
      <p:sp>
        <p:nvSpPr>
          <p:cNvPr id="1305" name="Shape 1305"/>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r>
              <a:t>&gt;&gt;&gt; test_list = []</a:t>
            </a:r>
          </a:p>
        </p:txBody>
      </p:sp>
      <p:sp>
        <p:nvSpPr>
          <p:cNvPr id="1306" name="Shape 1306"/>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307" name="Shape 1307"/>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308" name="Shape 1308"/>
          <p:cNvSpPr/>
          <p:nvPr/>
        </p:nvSpPr>
        <p:spPr>
          <a:xfrm>
            <a:off x="7289496" y="7183479"/>
            <a:ext cx="4352445" cy="12446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r>
              <a:t>.</a:t>
            </a:r>
            <a:r>
              <a:rPr b="1">
                <a:solidFill>
                  <a:schemeClr val="accent3">
                    <a:satOff val="18648"/>
                    <a:lumOff val="5971"/>
                  </a:schemeClr>
                </a:solidFill>
                <a:latin typeface="Helvetica"/>
                <a:ea typeface="Helvetica"/>
                <a:cs typeface="Helvetica"/>
                <a:sym typeface="Helvetica"/>
              </a:rPr>
              <a:t>remove</a:t>
            </a:r>
            <a:r>
              <a:t>(</a:t>
            </a:r>
            <a:r>
              <a:rPr b="1">
                <a:solidFill>
                  <a:schemeClr val="accent2"/>
                </a:solidFill>
                <a:latin typeface="Helvetica"/>
                <a:ea typeface="Helvetica"/>
                <a:cs typeface="Helvetica"/>
                <a:sym typeface="Helvetica"/>
              </a:rPr>
              <a:t>'pete'</a:t>
            </a:r>
            <a:r>
              <a:t>)</a:t>
            </a:r>
          </a:p>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p>
          <a:p>
            <a:pPr algn="l">
              <a:defRPr sz="2500" b="1">
                <a:latin typeface="Helvetica"/>
                <a:ea typeface="Helvetica"/>
                <a:cs typeface="Helvetica"/>
                <a:sym typeface="Helvetica"/>
              </a:defRPr>
            </a:pPr>
            <a:r>
              <a:t>[</a:t>
            </a:r>
            <a:r>
              <a:rPr>
                <a:solidFill>
                  <a:schemeClr val="accent6"/>
                </a:solidFill>
              </a:rPr>
              <a:t>'paul'</a:t>
            </a:r>
            <a:r>
              <a:t>]</a:t>
            </a:r>
          </a:p>
        </p:txBody>
      </p:sp>
      <p:sp>
        <p:nvSpPr>
          <p:cNvPr id="1309" name="Shape 1309"/>
          <p:cNvSpPr/>
          <p:nvPr/>
        </p:nvSpPr>
        <p:spPr>
          <a:xfrm>
            <a:off x="5210774" y="6443701"/>
            <a:ext cx="1623774" cy="982406"/>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Shape 1313"/>
          <p:cNvSpPr/>
          <p:nvPr/>
        </p:nvSpPr>
        <p:spPr>
          <a:xfrm>
            <a:off x="4757494" y="592455"/>
            <a:ext cx="251416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err="1" smtClean="0"/>
              <a:t>Ridicu</a:t>
            </a:r>
            <a:r>
              <a:rPr lang="en-US" dirty="0" smtClean="0"/>
              <a:t>-LIST</a:t>
            </a:r>
            <a:endParaRPr dirty="0"/>
          </a:p>
        </p:txBody>
      </p:sp>
      <p:sp>
        <p:nvSpPr>
          <p:cNvPr id="1314" name="Shape 1314"/>
          <p:cNvSpPr/>
          <p:nvPr/>
        </p:nvSpPr>
        <p:spPr>
          <a:xfrm>
            <a:off x="3496223" y="1903914"/>
            <a:ext cx="6012354" cy="650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latin typeface="Helvetica"/>
                <a:ea typeface="Helvetica"/>
                <a:cs typeface="Helvetica"/>
                <a:sym typeface="Helvetica"/>
              </a:defRPr>
            </a:pPr>
            <a:r>
              <a:t>file = "/Users/pnegron/Desktop/paul-tst.txt"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text = open(file, "r")</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newtext = text.readlines()</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text.close()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test_list = []</a:t>
            </a:r>
          </a:p>
          <a:p>
            <a:pPr algn="l">
              <a:defRPr sz="2300">
                <a:latin typeface="Helvetica"/>
                <a:ea typeface="Helvetica"/>
                <a:cs typeface="Helvetica"/>
                <a:sym typeface="Helvetica"/>
              </a:defRPr>
            </a:pPr>
            <a:r>
              <a:t>file2 = "/Users/pnegron/Desktop/paul-tst2.txt"</a:t>
            </a:r>
          </a:p>
          <a:p>
            <a:pPr algn="l">
              <a:defRPr sz="2300">
                <a:latin typeface="Helvetica"/>
                <a:ea typeface="Helvetica"/>
                <a:cs typeface="Helvetica"/>
                <a:sym typeface="Helvetica"/>
              </a:defRPr>
            </a:pPr>
            <a:r>
              <a:t>text2 = open(file2, "w")</a:t>
            </a:r>
          </a:p>
          <a:p>
            <a:pPr algn="l">
              <a:defRPr sz="2300">
                <a:latin typeface="Helvetica"/>
                <a:ea typeface="Helvetica"/>
                <a:cs typeface="Helvetica"/>
                <a:sym typeface="Helvetica"/>
              </a:defRPr>
            </a:pPr>
            <a:r>
              <a:t>for line in newtext:</a:t>
            </a:r>
          </a:p>
          <a:p>
            <a:pPr algn="l">
              <a:defRPr sz="2300">
                <a:latin typeface="Helvetica"/>
                <a:ea typeface="Helvetica"/>
                <a:cs typeface="Helvetica"/>
                <a:sym typeface="Helvetica"/>
              </a:defRPr>
            </a:pPr>
            <a:r>
              <a:t>    test_list.append(line)</a:t>
            </a:r>
          </a:p>
          <a:p>
            <a:pPr algn="l">
              <a:defRPr sz="2300">
                <a:latin typeface="Helvetica"/>
                <a:ea typeface="Helvetica"/>
                <a:cs typeface="Helvetica"/>
                <a:sym typeface="Helvetica"/>
              </a:defRPr>
            </a:pPr>
            <a:r>
              <a:t>text2.write(test_list[59])</a:t>
            </a:r>
          </a:p>
          <a:p>
            <a:pPr algn="l">
              <a:defRPr sz="2300">
                <a:latin typeface="Helvetica"/>
                <a:ea typeface="Helvetica"/>
                <a:cs typeface="Helvetica"/>
                <a:sym typeface="Helvetica"/>
              </a:defRPr>
            </a:pPr>
            <a:r>
              <a:t>text2.write(test_list[60])</a:t>
            </a:r>
          </a:p>
          <a:p>
            <a:pPr algn="l">
              <a:defRPr sz="2300">
                <a:latin typeface="Helvetica"/>
                <a:ea typeface="Helvetica"/>
                <a:cs typeface="Helvetica"/>
                <a:sym typeface="Helvetica"/>
              </a:defRPr>
            </a:pPr>
            <a:r>
              <a:t>text2.write(test_list[61])</a:t>
            </a:r>
          </a:p>
          <a:p>
            <a:pPr algn="l">
              <a:defRPr sz="2300">
                <a:latin typeface="Helvetica"/>
                <a:ea typeface="Helvetica"/>
                <a:cs typeface="Helvetica"/>
                <a:sym typeface="Helvetica"/>
              </a:defRPr>
            </a:pPr>
            <a:r>
              <a:t>text2.close()</a:t>
            </a:r>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 name="Shape 1318"/>
          <p:cNvSpPr/>
          <p:nvPr/>
        </p:nvSpPr>
        <p:spPr>
          <a:xfrm>
            <a:off x="4757492" y="592455"/>
            <a:ext cx="251416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err="1"/>
              <a:t>Ridicu</a:t>
            </a:r>
            <a:r>
              <a:rPr lang="en-US" dirty="0"/>
              <a:t>-LIST</a:t>
            </a:r>
          </a:p>
        </p:txBody>
      </p:sp>
      <p:sp>
        <p:nvSpPr>
          <p:cNvPr id="1319" name="Shape 1319"/>
          <p:cNvSpPr/>
          <p:nvPr/>
        </p:nvSpPr>
        <p:spPr>
          <a:xfrm>
            <a:off x="1145443" y="2980833"/>
            <a:ext cx="4986605"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900">
                <a:latin typeface="Helvetica"/>
                <a:ea typeface="Helvetica"/>
                <a:cs typeface="Helvetica"/>
                <a:sym typeface="Helvetica"/>
              </a:defRPr>
            </a:pPr>
            <a:r>
              <a:rPr dirty="0"/>
              <a:t>file = "/Users/pnegron/Desktop/paul-tst.txt"</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text = open(file, "r")</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newtext = text.readlines()</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text.close()</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for line in newtext:</a:t>
            </a:r>
          </a:p>
          <a:p>
            <a:pPr algn="l">
              <a:defRPr sz="1900">
                <a:latin typeface="Helvetica"/>
                <a:ea typeface="Helvetica"/>
                <a:cs typeface="Helvetica"/>
                <a:sym typeface="Helvetica"/>
              </a:defRPr>
            </a:pPr>
            <a:r>
              <a:rPr dirty="0"/>
              <a:t>    print line</a:t>
            </a:r>
          </a:p>
          <a:p>
            <a:pPr algn="l">
              <a:defRPr sz="1900">
                <a:latin typeface="Helvetica"/>
                <a:ea typeface="Helvetica"/>
                <a:cs typeface="Helvetica"/>
                <a:sym typeface="Helvetica"/>
              </a:defRPr>
            </a:pPr>
            <a:endParaRPr dirty="0"/>
          </a:p>
          <a:p>
            <a:pPr algn="l">
              <a:defRPr sz="1900">
                <a:latin typeface="Helvetica"/>
                <a:ea typeface="Helvetica"/>
                <a:cs typeface="Helvetica"/>
                <a:sym typeface="Helvetica"/>
              </a:defRPr>
            </a:pPr>
            <a:r>
              <a:rPr dirty="0"/>
              <a:t>test_list = []</a:t>
            </a:r>
          </a:p>
          <a:p>
            <a:pPr algn="l">
              <a:defRPr sz="1900">
                <a:latin typeface="Helvetica"/>
                <a:ea typeface="Helvetica"/>
                <a:cs typeface="Helvetica"/>
                <a:sym typeface="Helvetica"/>
              </a:defRPr>
            </a:pPr>
            <a:r>
              <a:rPr dirty="0"/>
              <a:t>file2 = "/Users/pnegron/Desktop/paul-tst2.txt"</a:t>
            </a:r>
          </a:p>
          <a:p>
            <a:pPr algn="l">
              <a:defRPr sz="1900">
                <a:latin typeface="Helvetica"/>
                <a:ea typeface="Helvetica"/>
                <a:cs typeface="Helvetica"/>
                <a:sym typeface="Helvetica"/>
              </a:defRPr>
            </a:pPr>
            <a:r>
              <a:rPr dirty="0"/>
              <a:t>text2 = open(file2, "w")</a:t>
            </a:r>
          </a:p>
          <a:p>
            <a:pPr algn="l">
              <a:defRPr sz="1900">
                <a:latin typeface="Helvetica"/>
                <a:ea typeface="Helvetica"/>
                <a:cs typeface="Helvetica"/>
                <a:sym typeface="Helvetica"/>
              </a:defRPr>
            </a:pPr>
            <a:r>
              <a:rPr dirty="0"/>
              <a:t>for line in newtext:</a:t>
            </a:r>
          </a:p>
          <a:p>
            <a:pPr algn="l">
              <a:defRPr sz="1900">
                <a:latin typeface="Helvetica"/>
                <a:ea typeface="Helvetica"/>
                <a:cs typeface="Helvetica"/>
                <a:sym typeface="Helvetica"/>
              </a:defRPr>
            </a:pPr>
            <a:r>
              <a:rPr dirty="0"/>
              <a:t>    test_list.append(line)</a:t>
            </a:r>
            <a:endParaRPr b="1" dirty="0">
              <a:solidFill>
                <a:srgbClr val="FF2600"/>
              </a:solidFill>
            </a:endParaRPr>
          </a:p>
          <a:p>
            <a:pPr algn="l">
              <a:defRPr sz="1900" b="1">
                <a:solidFill>
                  <a:schemeClr val="accent4"/>
                </a:solidFill>
                <a:latin typeface="Helvetica"/>
                <a:ea typeface="Helvetica"/>
                <a:cs typeface="Helvetica"/>
                <a:sym typeface="Helvetica"/>
              </a:defRPr>
            </a:pPr>
            <a:r>
              <a:rPr dirty="0"/>
              <a:t>text2.write(test_list[59])</a:t>
            </a:r>
          </a:p>
          <a:p>
            <a:pPr algn="l">
              <a:defRPr sz="1900" b="1">
                <a:solidFill>
                  <a:schemeClr val="accent1"/>
                </a:solidFill>
                <a:latin typeface="Helvetica"/>
                <a:ea typeface="Helvetica"/>
                <a:cs typeface="Helvetica"/>
                <a:sym typeface="Helvetica"/>
              </a:defRPr>
            </a:pPr>
            <a:r>
              <a:rPr dirty="0"/>
              <a:t>text2.write(test_list[60])</a:t>
            </a:r>
          </a:p>
          <a:p>
            <a:pPr algn="l">
              <a:defRPr sz="1900" b="1">
                <a:solidFill>
                  <a:schemeClr val="accent5"/>
                </a:solidFill>
                <a:latin typeface="Helvetica"/>
                <a:ea typeface="Helvetica"/>
                <a:cs typeface="Helvetica"/>
                <a:sym typeface="Helvetica"/>
              </a:defRPr>
            </a:pPr>
            <a:r>
              <a:rPr dirty="0"/>
              <a:t>text2.write(test_list[61])</a:t>
            </a:r>
          </a:p>
          <a:p>
            <a:pPr algn="l">
              <a:defRPr sz="1900">
                <a:latin typeface="Helvetica"/>
                <a:ea typeface="Helvetica"/>
                <a:cs typeface="Helvetica"/>
                <a:sym typeface="Helvetica"/>
              </a:defRPr>
            </a:pPr>
            <a:r>
              <a:rPr dirty="0"/>
              <a:t>text2.close()</a:t>
            </a:r>
          </a:p>
        </p:txBody>
      </p:sp>
      <p:sp>
        <p:nvSpPr>
          <p:cNvPr id="1320" name="Shape 1320"/>
          <p:cNvSpPr/>
          <p:nvPr/>
        </p:nvSpPr>
        <p:spPr>
          <a:xfrm>
            <a:off x="7367185" y="3714747"/>
            <a:ext cx="5007490" cy="23241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b="1">
                <a:solidFill>
                  <a:schemeClr val="accent4"/>
                </a:solidFill>
                <a:latin typeface="Helvetica"/>
                <a:ea typeface="Helvetica"/>
                <a:cs typeface="Helvetica"/>
                <a:sym typeface="Helvetica"/>
              </a:defRPr>
            </a:pPr>
            <a:r>
              <a:t>interface FastEthernet0/0</a:t>
            </a:r>
          </a:p>
          <a:p>
            <a:pPr algn="l">
              <a:defRPr sz="2100"/>
            </a:pPr>
            <a:endParaRPr/>
          </a:p>
          <a:p>
            <a:pPr algn="l">
              <a:defRPr sz="2100" b="1">
                <a:solidFill>
                  <a:schemeClr val="accent1"/>
                </a:solidFill>
                <a:latin typeface="Helvetica"/>
                <a:ea typeface="Helvetica"/>
                <a:cs typeface="Helvetica"/>
                <a:sym typeface="Helvetica"/>
              </a:defRPr>
            </a:pPr>
            <a:r>
              <a:t> ip address 192.168.10.1 255.255.255.0</a:t>
            </a:r>
          </a:p>
          <a:p>
            <a:pPr algn="l">
              <a:defRPr sz="2100"/>
            </a:pPr>
            <a:endParaRPr/>
          </a:p>
          <a:p>
            <a:pPr algn="l">
              <a:defRPr sz="2100"/>
            </a:pPr>
            <a:r>
              <a:t> </a:t>
            </a:r>
            <a:r>
              <a:rPr b="1">
                <a:solidFill>
                  <a:schemeClr val="accent5"/>
                </a:solidFill>
                <a:latin typeface="Helvetica"/>
                <a:ea typeface="Helvetica"/>
                <a:cs typeface="Helvetica"/>
                <a:sym typeface="Helvetica"/>
              </a:rPr>
              <a:t>speed auto</a:t>
            </a:r>
          </a:p>
          <a:p>
            <a:pPr algn="l">
              <a:defRPr sz="2100"/>
            </a:pPr>
            <a:endParaRPr b="1">
              <a:solidFill>
                <a:schemeClr val="accent5"/>
              </a:solidFill>
              <a:latin typeface="Helvetica"/>
              <a:ea typeface="Helvetica"/>
              <a:cs typeface="Helvetica"/>
              <a:sym typeface="Helvetica"/>
            </a:endParaRPr>
          </a:p>
        </p:txBody>
      </p:sp>
      <p:sp>
        <p:nvSpPr>
          <p:cNvPr id="1321" name="Shape 1321"/>
          <p:cNvSpPr/>
          <p:nvPr/>
        </p:nvSpPr>
        <p:spPr>
          <a:xfrm>
            <a:off x="3161677" y="2117374"/>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1322" name="Shape 1322"/>
          <p:cNvSpPr/>
          <p:nvPr/>
        </p:nvSpPr>
        <p:spPr>
          <a:xfrm>
            <a:off x="8425254" y="2117374"/>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Execution</a:t>
            </a:r>
          </a:p>
        </p:txBody>
      </p:sp>
    </p:spTree>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Shape 132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a:t>
            </a:r>
            <a:r>
              <a:rPr lang="en-US" dirty="0"/>
              <a:t>Handling</a:t>
            </a:r>
          </a:p>
        </p:txBody>
      </p:sp>
      <p:sp>
        <p:nvSpPr>
          <p:cNvPr id="1327" name="Shape 1327"/>
          <p:cNvSpPr/>
          <p:nvPr/>
        </p:nvSpPr>
        <p:spPr>
          <a:xfrm>
            <a:off x="3140157" y="2539999"/>
            <a:ext cx="6172070"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file = "/Users/pnegron/Desktop/paul-tst.txt"</a:t>
            </a:r>
          </a:p>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text = open(file, "r")</a:t>
            </a:r>
          </a:p>
          <a:p>
            <a:pPr algn="l">
              <a:defRPr sz="2500">
                <a:latin typeface="Helvetica"/>
                <a:ea typeface="Helvetica"/>
                <a:cs typeface="Helvetica"/>
                <a:sym typeface="Helvetica"/>
              </a:defRPr>
            </a:pPr>
            <a:r>
              <a:rPr dirty="0"/>
              <a:t>    newtext = text.readlines()</a:t>
            </a:r>
          </a:p>
          <a:p>
            <a:pPr algn="l">
              <a:defRPr sz="2500">
                <a:latin typeface="Helvetica"/>
                <a:ea typeface="Helvetica"/>
                <a:cs typeface="Helvetica"/>
                <a:sym typeface="Helvetica"/>
              </a:defRPr>
            </a:pPr>
            <a:r>
              <a:rPr dirty="0"/>
              <a:t>    text.close()</a:t>
            </a:r>
          </a:p>
          <a:p>
            <a:pPr algn="l">
              <a:defRPr sz="2500">
                <a:latin typeface="Helvetica"/>
                <a:ea typeface="Helvetica"/>
                <a:cs typeface="Helvetica"/>
                <a:sym typeface="Helvetica"/>
              </a:defRPr>
            </a:pPr>
            <a:r>
              <a:rPr dirty="0"/>
              <a:t>except </a:t>
            </a:r>
            <a:r>
              <a:rPr dirty="0" smtClean="0"/>
              <a:t>IOError:</a:t>
            </a:r>
            <a:endParaRPr dirty="0"/>
          </a:p>
          <a:p>
            <a:pPr algn="l">
              <a:defRPr sz="2500">
                <a:latin typeface="Helvetica"/>
                <a:ea typeface="Helvetica"/>
                <a:cs typeface="Helvetica"/>
                <a:sym typeface="Helvetica"/>
              </a:defRPr>
            </a:pPr>
            <a:r>
              <a:rPr dirty="0"/>
              <a:t>    print "Cannot open file"</a:t>
            </a:r>
          </a:p>
          <a:p>
            <a:pPr algn="l">
              <a:defRPr sz="2500">
                <a:latin typeface="Helvetica"/>
                <a:ea typeface="Helvetica"/>
                <a:cs typeface="Helvetica"/>
                <a:sym typeface="Helvetica"/>
              </a:defRPr>
            </a:pPr>
            <a:r>
              <a:rPr dirty="0"/>
              <a:t>else:</a:t>
            </a:r>
          </a:p>
          <a:p>
            <a:pPr algn="l">
              <a:defRPr sz="2500">
                <a:latin typeface="Helvetica"/>
                <a:ea typeface="Helvetica"/>
                <a:cs typeface="Helvetica"/>
                <a:sym typeface="Helvetica"/>
              </a:defRPr>
            </a:pPr>
            <a:r>
              <a:rPr dirty="0"/>
              <a:t>    for line in newtext:</a:t>
            </a:r>
          </a:p>
          <a:p>
            <a:pPr algn="l">
              <a:defRPr sz="2500">
                <a:latin typeface="Helvetica"/>
                <a:ea typeface="Helvetica"/>
                <a:cs typeface="Helvetica"/>
                <a:sym typeface="Helvetica"/>
              </a:defRPr>
            </a:pPr>
            <a:r>
              <a:rPr dirty="0"/>
              <a:t>        print line</a:t>
            </a:r>
          </a:p>
        </p:txBody>
      </p:sp>
    </p:spTree>
  </p:cSld>
  <p:clrMapOvr>
    <a:masterClrMapping/>
  </p:clrMapOvr>
  <p:transition spd="slow"/>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Shape 133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a:t>
            </a:r>
            <a:r>
              <a:rPr lang="en-US" dirty="0"/>
              <a:t>Handling</a:t>
            </a:r>
          </a:p>
        </p:txBody>
      </p:sp>
      <p:sp>
        <p:nvSpPr>
          <p:cNvPr id="1332" name="Shape 133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text = open(file, "r")</a:t>
            </a:r>
          </a:p>
          <a:p>
            <a:pPr algn="l">
              <a:defRPr sz="2500">
                <a:latin typeface="Helvetica"/>
                <a:ea typeface="Helvetica"/>
                <a:cs typeface="Helvetica"/>
                <a:sym typeface="Helvetica"/>
              </a:defRPr>
            </a:pPr>
            <a:r>
              <a:t>    newtext = text.readlines()</a:t>
            </a:r>
          </a:p>
          <a:p>
            <a:pPr algn="l">
              <a:defRPr sz="2500">
                <a:latin typeface="Helvetica"/>
                <a:ea typeface="Helvetica"/>
                <a:cs typeface="Helvetica"/>
                <a:sym typeface="Helvetica"/>
              </a:defRPr>
            </a:pPr>
            <a:r>
              <a:t>    text.close()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Shape 133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a:t>
            </a:r>
            <a:r>
              <a:rPr lang="en-US" dirty="0"/>
              <a:t>Handling</a:t>
            </a:r>
          </a:p>
        </p:txBody>
      </p:sp>
      <p:sp>
        <p:nvSpPr>
          <p:cNvPr id="1337" name="Shape 133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Shape 1341"/>
          <p:cNvSpPr/>
          <p:nvPr/>
        </p:nvSpPr>
        <p:spPr>
          <a:xfrm>
            <a:off x="3946624" y="558800"/>
            <a:ext cx="413589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Handling</a:t>
            </a:r>
          </a:p>
        </p:txBody>
      </p:sp>
      <p:sp>
        <p:nvSpPr>
          <p:cNvPr id="1342" name="Shape 134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b="1" dirty="0">
                <a:solidFill>
                  <a:schemeClr val="accent2"/>
                </a:solidFill>
              </a:rPr>
              <a:t>file</a:t>
            </a:r>
            <a:r>
              <a:rPr dirty="0"/>
              <a:t> = </a:t>
            </a:r>
            <a:r>
              <a:rPr b="1" dirty="0">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dirty="0">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a:t>
            </a:r>
            <a:r>
              <a:rPr b="1" dirty="0">
                <a:solidFill>
                  <a:srgbClr val="929000"/>
                </a:solidFill>
              </a:rPr>
              <a:t>text </a:t>
            </a:r>
            <a:r>
              <a:rPr dirty="0"/>
              <a:t>= </a:t>
            </a:r>
            <a:r>
              <a:rPr b="1" dirty="0"/>
              <a:t>open</a:t>
            </a:r>
            <a:r>
              <a:rPr dirty="0"/>
              <a:t>(</a:t>
            </a:r>
            <a:r>
              <a:rPr b="1" dirty="0">
                <a:solidFill>
                  <a:schemeClr val="accent2"/>
                </a:solidFill>
              </a:rPr>
              <a:t>file</a:t>
            </a:r>
            <a:r>
              <a:rPr dirty="0"/>
              <a:t>, </a:t>
            </a:r>
            <a:r>
              <a:rPr b="1" dirty="0">
                <a:solidFill>
                  <a:schemeClr val="accent5"/>
                </a:solidFill>
              </a:rPr>
              <a:t>"r"</a:t>
            </a:r>
            <a:r>
              <a:rPr dirty="0"/>
              <a:t>)</a:t>
            </a:r>
          </a:p>
          <a:p>
            <a:pPr algn="l">
              <a:defRPr sz="2500">
                <a:latin typeface="Helvetica"/>
                <a:ea typeface="Helvetica"/>
                <a:cs typeface="Helvetica"/>
                <a:sym typeface="Helvetica"/>
              </a:defRPr>
            </a:pPr>
            <a:r>
              <a:rPr dirty="0"/>
              <a:t>    </a:t>
            </a:r>
            <a:r>
              <a:rPr b="1" dirty="0">
                <a:solidFill>
                  <a:schemeClr val="accent1">
                    <a:satOff val="-3355"/>
                    <a:lumOff val="26614"/>
                  </a:schemeClr>
                </a:solidFill>
              </a:rPr>
              <a:t>newtext</a:t>
            </a:r>
            <a:r>
              <a:rPr dirty="0"/>
              <a:t> = </a:t>
            </a:r>
            <a:r>
              <a:rPr b="1" dirty="0">
                <a:solidFill>
                  <a:srgbClr val="929000"/>
                </a:solidFill>
              </a:rPr>
              <a:t>text.</a:t>
            </a:r>
            <a:r>
              <a:rPr b="1" dirty="0">
                <a:solidFill>
                  <a:schemeClr val="accent3">
                    <a:satOff val="18648"/>
                    <a:lumOff val="5971"/>
                  </a:schemeClr>
                </a:solidFill>
              </a:rPr>
              <a:t>readlines</a:t>
            </a:r>
            <a:r>
              <a:rPr b="1" dirty="0"/>
              <a:t>()</a:t>
            </a:r>
          </a:p>
          <a:p>
            <a:pPr algn="l">
              <a:defRPr sz="2500">
                <a:latin typeface="Helvetica"/>
                <a:ea typeface="Helvetica"/>
                <a:cs typeface="Helvetica"/>
                <a:sym typeface="Helvetica"/>
              </a:defRPr>
            </a:pPr>
            <a:r>
              <a:rPr dirty="0"/>
              <a:t>    </a:t>
            </a:r>
            <a:r>
              <a:rPr b="1" dirty="0">
                <a:solidFill>
                  <a:srgbClr val="929000"/>
                </a:solidFill>
              </a:rPr>
              <a:t>text</a:t>
            </a:r>
            <a:r>
              <a:rPr dirty="0"/>
              <a:t>.</a:t>
            </a:r>
            <a:r>
              <a:rPr b="1" dirty="0">
                <a:solidFill>
                  <a:schemeClr val="accent3">
                    <a:satOff val="18648"/>
                    <a:lumOff val="5971"/>
                  </a:schemeClr>
                </a:solidFill>
              </a:rPr>
              <a:t>close()</a:t>
            </a:r>
          </a:p>
          <a:p>
            <a:pPr algn="l">
              <a:defRPr sz="2500">
                <a:latin typeface="Helvetica"/>
                <a:ea typeface="Helvetica"/>
                <a:cs typeface="Helvetica"/>
                <a:sym typeface="Helvetica"/>
              </a:defRPr>
            </a:pPr>
            <a:r>
              <a:rPr b="1" dirty="0">
                <a:solidFill>
                  <a:schemeClr val="accent5">
                    <a:hueOff val="-444211"/>
                    <a:satOff val="-14915"/>
                    <a:lumOff val="22857"/>
                  </a:schemeClr>
                </a:solidFill>
              </a:rPr>
              <a:t>except</a:t>
            </a:r>
            <a:r>
              <a:rPr dirty="0"/>
              <a:t> </a:t>
            </a:r>
            <a:r>
              <a:rPr b="1" dirty="0">
                <a:solidFill>
                  <a:schemeClr val="accent5">
                    <a:hueOff val="-176146"/>
                    <a:satOff val="3665"/>
                    <a:lumOff val="-13986"/>
                  </a:schemeClr>
                </a:solidFill>
              </a:rPr>
              <a:t>IOError:</a:t>
            </a:r>
          </a:p>
          <a:p>
            <a:pPr algn="l">
              <a:defRPr sz="2500">
                <a:latin typeface="Helvetica"/>
                <a:ea typeface="Helvetica"/>
                <a:cs typeface="Helvetica"/>
                <a:sym typeface="Helvetica"/>
              </a:defRPr>
            </a:pPr>
            <a:r>
              <a:rPr dirty="0"/>
              <a:t>    print "Cannot open file"</a:t>
            </a:r>
          </a:p>
          <a:p>
            <a:pPr algn="l">
              <a:defRPr sz="2500" b="1">
                <a:solidFill>
                  <a:schemeClr val="accent6">
                    <a:lumOff val="-8741"/>
                  </a:schemeClr>
                </a:solidFill>
                <a:latin typeface="Helvetica"/>
                <a:ea typeface="Helvetica"/>
                <a:cs typeface="Helvetica"/>
                <a:sym typeface="Helvetica"/>
              </a:defRPr>
            </a:pPr>
            <a:r>
              <a:rPr b="0" dirty="0">
                <a:solidFill>
                  <a:srgbClr val="000000"/>
                </a:solidFill>
              </a:rPr>
              <a:t>else:</a:t>
            </a:r>
          </a:p>
          <a:p>
            <a:pPr algn="l">
              <a:defRPr sz="2500">
                <a:latin typeface="Helvetica"/>
                <a:ea typeface="Helvetica"/>
                <a:cs typeface="Helvetica"/>
                <a:sym typeface="Helvetica"/>
              </a:defRPr>
            </a:pPr>
            <a:r>
              <a:rPr dirty="0"/>
              <a:t>    for line in newtext:</a:t>
            </a:r>
          </a:p>
          <a:p>
            <a:pPr algn="l">
              <a:defRPr sz="2500">
                <a:latin typeface="Helvetica"/>
                <a:ea typeface="Helvetica"/>
                <a:cs typeface="Helvetica"/>
                <a:sym typeface="Helvetica"/>
              </a:defRPr>
            </a:pPr>
            <a:r>
              <a:rPr dirty="0"/>
              <a:t>        print line</a:t>
            </a:r>
          </a:p>
        </p:txBody>
      </p:sp>
    </p:spTree>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Shape 134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a:t>
            </a:r>
            <a:r>
              <a:rPr lang="en-US" dirty="0"/>
              <a:t>Handling</a:t>
            </a:r>
          </a:p>
        </p:txBody>
      </p:sp>
      <p:sp>
        <p:nvSpPr>
          <p:cNvPr id="1347" name="Shape 134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b="1" dirty="0">
                <a:solidFill>
                  <a:schemeClr val="accent2"/>
                </a:solidFill>
              </a:rPr>
              <a:t>file</a:t>
            </a:r>
            <a:r>
              <a:rPr dirty="0"/>
              <a:t> = </a:t>
            </a:r>
            <a:r>
              <a:rPr b="1" dirty="0">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dirty="0">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a:t>
            </a:r>
            <a:r>
              <a:rPr b="1" dirty="0">
                <a:solidFill>
                  <a:srgbClr val="929000"/>
                </a:solidFill>
              </a:rPr>
              <a:t>text </a:t>
            </a:r>
            <a:r>
              <a:rPr dirty="0"/>
              <a:t>= </a:t>
            </a:r>
            <a:r>
              <a:rPr b="1" dirty="0"/>
              <a:t>open</a:t>
            </a:r>
            <a:r>
              <a:rPr dirty="0"/>
              <a:t>(</a:t>
            </a:r>
            <a:r>
              <a:rPr b="1" dirty="0">
                <a:solidFill>
                  <a:schemeClr val="accent2"/>
                </a:solidFill>
              </a:rPr>
              <a:t>file</a:t>
            </a:r>
            <a:r>
              <a:rPr dirty="0"/>
              <a:t>, </a:t>
            </a:r>
            <a:r>
              <a:rPr b="1" dirty="0">
                <a:solidFill>
                  <a:schemeClr val="accent5"/>
                </a:solidFill>
              </a:rPr>
              <a:t>"r"</a:t>
            </a:r>
            <a:r>
              <a:rPr dirty="0"/>
              <a:t>)</a:t>
            </a:r>
          </a:p>
          <a:p>
            <a:pPr algn="l">
              <a:defRPr sz="2500">
                <a:latin typeface="Helvetica"/>
                <a:ea typeface="Helvetica"/>
                <a:cs typeface="Helvetica"/>
                <a:sym typeface="Helvetica"/>
              </a:defRPr>
            </a:pPr>
            <a:r>
              <a:rPr dirty="0"/>
              <a:t>    </a:t>
            </a:r>
            <a:r>
              <a:rPr b="1" dirty="0">
                <a:solidFill>
                  <a:schemeClr val="accent1">
                    <a:satOff val="-3355"/>
                    <a:lumOff val="26614"/>
                  </a:schemeClr>
                </a:solidFill>
              </a:rPr>
              <a:t>newtext</a:t>
            </a:r>
            <a:r>
              <a:rPr dirty="0"/>
              <a:t> = </a:t>
            </a:r>
            <a:r>
              <a:rPr b="1" dirty="0">
                <a:solidFill>
                  <a:srgbClr val="929000"/>
                </a:solidFill>
              </a:rPr>
              <a:t>text.</a:t>
            </a:r>
            <a:r>
              <a:rPr b="1" dirty="0">
                <a:solidFill>
                  <a:schemeClr val="accent3">
                    <a:satOff val="18648"/>
                    <a:lumOff val="5971"/>
                  </a:schemeClr>
                </a:solidFill>
              </a:rPr>
              <a:t>readlines</a:t>
            </a:r>
            <a:r>
              <a:rPr b="1" dirty="0"/>
              <a:t>()</a:t>
            </a:r>
          </a:p>
          <a:p>
            <a:pPr algn="l">
              <a:defRPr sz="2500">
                <a:latin typeface="Helvetica"/>
                <a:ea typeface="Helvetica"/>
                <a:cs typeface="Helvetica"/>
                <a:sym typeface="Helvetica"/>
              </a:defRPr>
            </a:pPr>
            <a:r>
              <a:rPr dirty="0"/>
              <a:t>    </a:t>
            </a:r>
            <a:r>
              <a:rPr b="1" dirty="0">
                <a:solidFill>
                  <a:srgbClr val="929000"/>
                </a:solidFill>
              </a:rPr>
              <a:t>text</a:t>
            </a:r>
            <a:r>
              <a:rPr dirty="0"/>
              <a:t>.</a:t>
            </a:r>
            <a:r>
              <a:rPr b="1" dirty="0">
                <a:solidFill>
                  <a:schemeClr val="accent3">
                    <a:satOff val="18648"/>
                    <a:lumOff val="5971"/>
                  </a:schemeClr>
                </a:solidFill>
              </a:rPr>
              <a:t>close()</a:t>
            </a:r>
          </a:p>
          <a:p>
            <a:pPr algn="l">
              <a:defRPr sz="2500">
                <a:latin typeface="Helvetica"/>
                <a:ea typeface="Helvetica"/>
                <a:cs typeface="Helvetica"/>
                <a:sym typeface="Helvetica"/>
              </a:defRPr>
            </a:pPr>
            <a:r>
              <a:rPr b="1" dirty="0">
                <a:solidFill>
                  <a:schemeClr val="accent5">
                    <a:hueOff val="-444211"/>
                    <a:satOff val="-14915"/>
                    <a:lumOff val="22857"/>
                  </a:schemeClr>
                </a:solidFill>
              </a:rPr>
              <a:t>except</a:t>
            </a:r>
            <a:r>
              <a:rPr dirty="0"/>
              <a:t> </a:t>
            </a:r>
            <a:r>
              <a:rPr b="1" dirty="0">
                <a:solidFill>
                  <a:schemeClr val="accent5">
                    <a:hueOff val="-176146"/>
                    <a:satOff val="3665"/>
                    <a:lumOff val="-13986"/>
                  </a:schemeClr>
                </a:solidFill>
              </a:rPr>
              <a:t>IOError:</a:t>
            </a:r>
          </a:p>
          <a:p>
            <a:pPr algn="l">
              <a:defRPr sz="2500">
                <a:latin typeface="Helvetica"/>
                <a:ea typeface="Helvetica"/>
                <a:cs typeface="Helvetica"/>
                <a:sym typeface="Helvetica"/>
              </a:defRPr>
            </a:pPr>
            <a:r>
              <a:rPr dirty="0"/>
              <a:t>    </a:t>
            </a:r>
            <a:r>
              <a:rPr b="1" dirty="0">
                <a:solidFill>
                  <a:schemeClr val="accent4">
                    <a:hueOff val="46120"/>
                    <a:satOff val="4178"/>
                    <a:lumOff val="-16732"/>
                  </a:schemeClr>
                </a:solidFill>
              </a:rPr>
              <a:t>print</a:t>
            </a:r>
            <a:r>
              <a:rPr dirty="0"/>
              <a:t> </a:t>
            </a:r>
            <a:r>
              <a:rPr b="1" dirty="0">
                <a:solidFill>
                  <a:schemeClr val="accent5"/>
                </a:solidFill>
              </a:rPr>
              <a:t>"Cannot open file"</a:t>
            </a:r>
          </a:p>
          <a:p>
            <a:pPr algn="l">
              <a:defRPr sz="2500">
                <a:latin typeface="Helvetica"/>
                <a:ea typeface="Helvetica"/>
                <a:cs typeface="Helvetica"/>
                <a:sym typeface="Helvetica"/>
              </a:defRPr>
            </a:pPr>
            <a:r>
              <a:rPr dirty="0"/>
              <a:t>else:</a:t>
            </a:r>
          </a:p>
          <a:p>
            <a:pPr algn="l">
              <a:defRPr sz="2500">
                <a:latin typeface="Helvetica"/>
                <a:ea typeface="Helvetica"/>
                <a:cs typeface="Helvetica"/>
                <a:sym typeface="Helvetica"/>
              </a:defRPr>
            </a:pPr>
            <a:r>
              <a:rPr dirty="0"/>
              <a:t>    for line in newtext:</a:t>
            </a:r>
          </a:p>
          <a:p>
            <a:pPr algn="l">
              <a:defRPr sz="2500">
                <a:latin typeface="Helvetica"/>
                <a:ea typeface="Helvetica"/>
                <a:cs typeface="Helvetica"/>
                <a:sym typeface="Helvetica"/>
              </a:defRPr>
            </a:pPr>
            <a:r>
              <a:rPr dirty="0"/>
              <a:t>        print line</a:t>
            </a:r>
          </a:p>
        </p:txBody>
      </p:sp>
    </p:spTree>
  </p:cSld>
  <p:clrMapOvr>
    <a:masterClrMapping/>
  </p:clrMapOvr>
  <p:transition spd="slow"/>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Error </a:t>
            </a:r>
            <a:r>
              <a:rPr lang="en-US" dirty="0"/>
              <a:t>Handling</a:t>
            </a:r>
          </a:p>
        </p:txBody>
      </p:sp>
      <p:sp>
        <p:nvSpPr>
          <p:cNvPr id="1352" name="Shape 135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b="1" dirty="0">
                <a:solidFill>
                  <a:schemeClr val="accent2"/>
                </a:solidFill>
              </a:rPr>
              <a:t>file</a:t>
            </a:r>
            <a:r>
              <a:rPr dirty="0"/>
              <a:t> = </a:t>
            </a:r>
            <a:r>
              <a:rPr b="1" dirty="0">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dirty="0">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a:t>
            </a:r>
            <a:r>
              <a:rPr b="1" dirty="0">
                <a:solidFill>
                  <a:srgbClr val="929000"/>
                </a:solidFill>
              </a:rPr>
              <a:t>text </a:t>
            </a:r>
            <a:r>
              <a:rPr dirty="0"/>
              <a:t>= </a:t>
            </a:r>
            <a:r>
              <a:rPr b="1" dirty="0"/>
              <a:t>open</a:t>
            </a:r>
            <a:r>
              <a:rPr dirty="0"/>
              <a:t>(</a:t>
            </a:r>
            <a:r>
              <a:rPr b="1" dirty="0">
                <a:solidFill>
                  <a:schemeClr val="accent2"/>
                </a:solidFill>
              </a:rPr>
              <a:t>file</a:t>
            </a:r>
            <a:r>
              <a:rPr dirty="0"/>
              <a:t>, </a:t>
            </a:r>
            <a:r>
              <a:rPr b="1" dirty="0">
                <a:solidFill>
                  <a:schemeClr val="accent5"/>
                </a:solidFill>
              </a:rPr>
              <a:t>"r"</a:t>
            </a:r>
            <a:r>
              <a:rPr dirty="0"/>
              <a:t>)</a:t>
            </a:r>
          </a:p>
          <a:p>
            <a:pPr algn="l">
              <a:defRPr sz="2500">
                <a:latin typeface="Helvetica"/>
                <a:ea typeface="Helvetica"/>
                <a:cs typeface="Helvetica"/>
                <a:sym typeface="Helvetica"/>
              </a:defRPr>
            </a:pPr>
            <a:r>
              <a:rPr dirty="0"/>
              <a:t>    </a:t>
            </a:r>
            <a:r>
              <a:rPr b="1" dirty="0">
                <a:solidFill>
                  <a:schemeClr val="accent1">
                    <a:satOff val="-3355"/>
                    <a:lumOff val="26614"/>
                  </a:schemeClr>
                </a:solidFill>
              </a:rPr>
              <a:t>newtext</a:t>
            </a:r>
            <a:r>
              <a:rPr dirty="0"/>
              <a:t> = </a:t>
            </a:r>
            <a:r>
              <a:rPr b="1" dirty="0">
                <a:solidFill>
                  <a:srgbClr val="929000"/>
                </a:solidFill>
              </a:rPr>
              <a:t>text.</a:t>
            </a:r>
            <a:r>
              <a:rPr b="1" dirty="0">
                <a:solidFill>
                  <a:schemeClr val="accent3">
                    <a:satOff val="18648"/>
                    <a:lumOff val="5971"/>
                  </a:schemeClr>
                </a:solidFill>
              </a:rPr>
              <a:t>readlines</a:t>
            </a:r>
            <a:r>
              <a:rPr b="1" dirty="0"/>
              <a:t>()</a:t>
            </a:r>
          </a:p>
          <a:p>
            <a:pPr algn="l">
              <a:defRPr sz="2500">
                <a:latin typeface="Helvetica"/>
                <a:ea typeface="Helvetica"/>
                <a:cs typeface="Helvetica"/>
                <a:sym typeface="Helvetica"/>
              </a:defRPr>
            </a:pPr>
            <a:r>
              <a:rPr dirty="0"/>
              <a:t>    </a:t>
            </a:r>
            <a:r>
              <a:rPr b="1" dirty="0">
                <a:solidFill>
                  <a:srgbClr val="929000"/>
                </a:solidFill>
              </a:rPr>
              <a:t>text</a:t>
            </a:r>
            <a:r>
              <a:rPr dirty="0"/>
              <a:t>.</a:t>
            </a:r>
            <a:r>
              <a:rPr b="1" dirty="0">
                <a:solidFill>
                  <a:schemeClr val="accent3">
                    <a:satOff val="18648"/>
                    <a:lumOff val="5971"/>
                  </a:schemeClr>
                </a:solidFill>
              </a:rPr>
              <a:t>close()</a:t>
            </a:r>
          </a:p>
          <a:p>
            <a:pPr algn="l">
              <a:defRPr sz="2500">
                <a:latin typeface="Helvetica"/>
                <a:ea typeface="Helvetica"/>
                <a:cs typeface="Helvetica"/>
                <a:sym typeface="Helvetica"/>
              </a:defRPr>
            </a:pPr>
            <a:r>
              <a:rPr b="1" dirty="0">
                <a:solidFill>
                  <a:schemeClr val="accent5">
                    <a:hueOff val="-444211"/>
                    <a:satOff val="-14915"/>
                    <a:lumOff val="22857"/>
                  </a:schemeClr>
                </a:solidFill>
              </a:rPr>
              <a:t>except</a:t>
            </a:r>
            <a:r>
              <a:rPr dirty="0"/>
              <a:t> </a:t>
            </a:r>
            <a:r>
              <a:rPr b="1" dirty="0">
                <a:solidFill>
                  <a:schemeClr val="accent5">
                    <a:hueOff val="-176146"/>
                    <a:satOff val="3665"/>
                    <a:lumOff val="-13986"/>
                  </a:schemeClr>
                </a:solidFill>
              </a:rPr>
              <a:t>IOError:</a:t>
            </a:r>
          </a:p>
          <a:p>
            <a:pPr algn="l">
              <a:defRPr sz="2500">
                <a:latin typeface="Helvetica"/>
                <a:ea typeface="Helvetica"/>
                <a:cs typeface="Helvetica"/>
                <a:sym typeface="Helvetica"/>
              </a:defRPr>
            </a:pPr>
            <a:r>
              <a:rPr dirty="0"/>
              <a:t>    </a:t>
            </a:r>
            <a:r>
              <a:rPr b="1" dirty="0">
                <a:solidFill>
                  <a:schemeClr val="accent4">
                    <a:hueOff val="46120"/>
                    <a:satOff val="4178"/>
                    <a:lumOff val="-16732"/>
                  </a:schemeClr>
                </a:solidFill>
              </a:rPr>
              <a:t>print</a:t>
            </a:r>
            <a:r>
              <a:rPr dirty="0"/>
              <a:t> </a:t>
            </a:r>
            <a:r>
              <a:rPr b="1" dirty="0">
                <a:solidFill>
                  <a:schemeClr val="accent5"/>
                </a:solidFill>
              </a:rPr>
              <a:t>"Cannot open file"</a:t>
            </a:r>
          </a:p>
          <a:p>
            <a:pPr algn="l">
              <a:defRPr sz="2500" b="1">
                <a:solidFill>
                  <a:schemeClr val="accent6">
                    <a:lumOff val="-8741"/>
                  </a:schemeClr>
                </a:solidFill>
                <a:latin typeface="Helvetica"/>
                <a:ea typeface="Helvetica"/>
                <a:cs typeface="Helvetica"/>
                <a:sym typeface="Helvetica"/>
              </a:defRPr>
            </a:pPr>
            <a:r>
              <a:rPr dirty="0"/>
              <a:t>else:</a:t>
            </a:r>
          </a:p>
          <a:p>
            <a:pPr algn="l">
              <a:defRPr sz="2500">
                <a:latin typeface="Helvetica"/>
                <a:ea typeface="Helvetica"/>
                <a:cs typeface="Helvetica"/>
                <a:sym typeface="Helvetica"/>
              </a:defRPr>
            </a:pPr>
            <a:r>
              <a:rPr dirty="0"/>
              <a:t>    </a:t>
            </a:r>
            <a:r>
              <a:rPr b="1" dirty="0"/>
              <a:t>for</a:t>
            </a:r>
            <a:r>
              <a:rPr b="1" dirty="0">
                <a:solidFill>
                  <a:schemeClr val="accent3">
                    <a:hueOff val="-546624"/>
                    <a:satOff val="7767"/>
                    <a:lumOff val="-14512"/>
                  </a:schemeClr>
                </a:solidFill>
              </a:rPr>
              <a:t> line</a:t>
            </a:r>
            <a:r>
              <a:rPr dirty="0"/>
              <a:t> in </a:t>
            </a:r>
            <a:r>
              <a:rPr b="1" dirty="0">
                <a:solidFill>
                  <a:schemeClr val="accent1">
                    <a:satOff val="-3355"/>
                    <a:lumOff val="26614"/>
                  </a:schemeClr>
                </a:solidFill>
              </a:rPr>
              <a:t>newtext:</a:t>
            </a:r>
          </a:p>
          <a:p>
            <a:pPr algn="l">
              <a:defRPr sz="2500">
                <a:latin typeface="Helvetica"/>
                <a:ea typeface="Helvetica"/>
                <a:cs typeface="Helvetica"/>
                <a:sym typeface="Helvetica"/>
              </a:defRPr>
            </a:pPr>
            <a:r>
              <a:rPr dirty="0"/>
              <a:t>        </a:t>
            </a:r>
            <a:r>
              <a:rPr b="1" dirty="0"/>
              <a:t>print</a:t>
            </a:r>
            <a:r>
              <a:rPr dirty="0"/>
              <a:t> </a:t>
            </a:r>
            <a:r>
              <a:rPr b="1" dirty="0">
                <a:solidFill>
                  <a:schemeClr val="accent3">
                    <a:hueOff val="-546624"/>
                    <a:satOff val="7767"/>
                    <a:lumOff val="-14512"/>
                  </a:schemeClr>
                </a:solidFill>
              </a:rPr>
              <a:t>line</a:t>
            </a:r>
          </a:p>
        </p:txBody>
      </p:sp>
    </p:spTree>
  </p:cSld>
  <p:clrMapOvr>
    <a:masterClrMapping/>
  </p:clrMapOvr>
  <p:transition spd="slow"/>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Shape 1378"/>
          <p:cNvSpPr/>
          <p:nvPr/>
        </p:nvSpPr>
        <p:spPr>
          <a:xfrm>
            <a:off x="2180006" y="2579225"/>
            <a:ext cx="676831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t>Student_PC$ python ARGS.py test1 test2 test3</a:t>
            </a:r>
          </a:p>
        </p:txBody>
      </p:sp>
      <p:sp>
        <p:nvSpPr>
          <p:cNvPr id="1379" name="Shape 1379"/>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a:pPr>
            <a:r>
              <a:rPr dirty="0"/>
              <a:t>if __name__ == "__main__":</a:t>
            </a:r>
          </a:p>
          <a:p>
            <a:pPr algn="l">
              <a:defRPr sz="2100"/>
            </a:pPr>
            <a:r>
              <a:rPr dirty="0"/>
              <a:t>   main(sys.argv[1], sys.argv[2], sys.argv[3])</a:t>
            </a:r>
          </a:p>
        </p:txBody>
      </p:sp>
      <p:sp>
        <p:nvSpPr>
          <p:cNvPr id="1380" name="Shape 138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02982261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The Continuation Line</a:t>
            </a:r>
          </a:p>
        </p:txBody>
      </p:sp>
      <p:sp>
        <p:nvSpPr>
          <p:cNvPr id="294" name="Shape 294"/>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5" name="Shape 295"/>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6" name="Shape 296"/>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297" name="Shape 297"/>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98" name="Shape 298"/>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299" name="Shape 299"/>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dirty="0"/>
              <a:t>&gt;&gt;&gt; print ‘’'This is a long\</a:t>
            </a:r>
          </a:p>
          <a:p>
            <a:pPr algn="l">
              <a:defRPr sz="1800"/>
            </a:pPr>
            <a:r>
              <a:rPr dirty="0"/>
              <a:t>string of characters that I can\</a:t>
            </a:r>
          </a:p>
          <a:p>
            <a:pPr algn="l">
              <a:defRPr sz="1800"/>
            </a:pPr>
            <a:r>
              <a:rPr dirty="0"/>
              <a:t>break up as long as I don’t add anything after the “\\”.'’'</a:t>
            </a:r>
          </a:p>
          <a:p>
            <a:pPr algn="l">
              <a:defRPr sz="1800"/>
            </a:pPr>
            <a:endParaRPr dirty="0"/>
          </a:p>
          <a:p>
            <a:pPr algn="l">
              <a:defRPr sz="1800"/>
            </a:pPr>
            <a:r>
              <a:rPr dirty="0"/>
              <a:t>This is a long string of characters that I can break up as </a:t>
            </a:r>
            <a:r>
              <a:rPr dirty="0" smtClean="0"/>
              <a:t>long</a:t>
            </a:r>
            <a:endParaRPr dirty="0"/>
          </a:p>
          <a:p>
            <a:pPr algn="l">
              <a:defRPr sz="1800"/>
            </a:pPr>
            <a:r>
              <a:rPr dirty="0"/>
              <a:t>as I don’t add anything after the "\"</a:t>
            </a:r>
          </a:p>
        </p:txBody>
      </p:sp>
      <p:sp>
        <p:nvSpPr>
          <p:cNvPr id="300" name="Shape 300"/>
          <p:cNvSpPr/>
          <p:nvPr/>
        </p:nvSpPr>
        <p:spPr>
          <a:xfrm>
            <a:off x="1619046" y="2457450"/>
            <a:ext cx="93945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pPr>
            <a:r>
              <a:t>&gt;&gt;&gt; print ‘’'This is a long\</a:t>
            </a:r>
          </a:p>
          <a:p>
            <a:pPr algn="l">
              <a:defRPr sz="1700"/>
            </a:pPr>
            <a:r>
              <a:t>string of characters that I can\</a:t>
            </a:r>
          </a:p>
          <a:p>
            <a:pPr algn="l">
              <a:defRPr sz="1700"/>
            </a:pPr>
            <a:r>
              <a:t>break up as long as I don’t add anything after the “\”.’''</a:t>
            </a:r>
          </a:p>
          <a:p>
            <a:pPr algn="l">
              <a:defRPr sz="1700"/>
            </a:pPr>
            <a:endParaRPr/>
          </a:p>
          <a:p>
            <a:pPr algn="l">
              <a:defRPr sz="1700"/>
            </a:pPr>
            <a:r>
              <a:t>This is a long string of characters that I can break up as long as I don’t add anything after the "".</a:t>
            </a:r>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
        <p:nvSpPr>
          <p:cNvPr id="1401" name="Shape 1401"/>
          <p:cNvSpPr/>
          <p:nvPr/>
        </p:nvSpPr>
        <p:spPr>
          <a:xfrm>
            <a:off x="2180006" y="2575009"/>
            <a:ext cx="6840014" cy="872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Student_PC$</a:t>
            </a:r>
            <a:r>
              <a:rPr dirty="0">
                <a:solidFill>
                  <a:schemeClr val="accent2"/>
                </a:solidFill>
              </a:rPr>
              <a:t> </a:t>
            </a:r>
            <a:r>
              <a:rPr dirty="0">
                <a:solidFill>
                  <a:schemeClr val="tx1"/>
                </a:solidFill>
              </a:rPr>
              <a:t>python ARGS.py test1 test2 test3</a:t>
            </a:r>
          </a:p>
        </p:txBody>
      </p:sp>
      <p:sp>
        <p:nvSpPr>
          <p:cNvPr id="1406" name="Shape 1406"/>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main(sys.argv[1], sys.argv[2], sys.argv[3])</a:t>
            </a:r>
          </a:p>
        </p:txBody>
      </p:sp>
    </p:spTree>
    <p:extLst>
      <p:ext uri="{BB962C8B-B14F-4D97-AF65-F5344CB8AC3E}">
        <p14:creationId xmlns:p14="http://schemas.microsoft.com/office/powerpoint/2010/main" val="1218990371"/>
      </p:ext>
    </p:extLst>
  </p:cSld>
  <p:clrMapOvr>
    <a:masterClrMapping/>
  </p:clrMapOvr>
  <p:transition spd="slow"/>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Shape 1384"/>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385" name="Shape 138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smtClean="0"/>
              <a:t>   </a:t>
            </a:r>
            <a:r>
              <a:rPr dirty="0"/>
              <a:t>main(sys.argv[1], sys.argv[2], sys.argv[3])</a:t>
            </a:r>
          </a:p>
        </p:txBody>
      </p:sp>
      <p:sp>
        <p:nvSpPr>
          <p:cNvPr id="1386" name="Shape 138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951699"/>
      </p:ext>
    </p:extLst>
  </p:cSld>
  <p:clrMapOvr>
    <a:masterClrMapping/>
  </p:clrMapOvr>
  <p:transition spd="slow"/>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b="1" dirty="0"/>
              <a:t>Student_PC$</a:t>
            </a:r>
            <a:r>
              <a:rPr b="1" dirty="0">
                <a:solidFill>
                  <a:schemeClr val="accent2"/>
                </a:solidFill>
              </a:rPr>
              <a:t> </a:t>
            </a:r>
            <a:r>
              <a:rPr b="1" dirty="0">
                <a:solidFill>
                  <a:schemeClr val="accent5"/>
                </a:solidFill>
              </a:rPr>
              <a:t>python</a:t>
            </a:r>
            <a:r>
              <a:rPr b="1" dirty="0">
                <a:solidFill>
                  <a:schemeClr val="accent2"/>
                </a:solidFill>
              </a:rPr>
              <a:t> ARGS.py </a:t>
            </a:r>
            <a:r>
              <a:rPr b="1" dirty="0">
                <a:solidFill>
                  <a:schemeClr val="accent4"/>
                </a:solidFill>
              </a:rPr>
              <a:t>test1</a:t>
            </a:r>
            <a:r>
              <a:rPr b="1" dirty="0">
                <a:solidFill>
                  <a:schemeClr val="accent2"/>
                </a:solidFill>
              </a:rPr>
              <a:t> </a:t>
            </a:r>
            <a:r>
              <a:rPr b="1" dirty="0">
                <a:solidFill>
                  <a:schemeClr val="accent4">
                    <a:hueOff val="46120"/>
                    <a:satOff val="4178"/>
                    <a:lumOff val="-16732"/>
                  </a:schemeClr>
                </a:solidFill>
              </a:rPr>
              <a:t>test2</a:t>
            </a:r>
            <a:r>
              <a:rPr b="1" dirty="0">
                <a:solidFill>
                  <a:schemeClr val="accent2"/>
                </a:solidFill>
              </a:rPr>
              <a:t> </a:t>
            </a:r>
            <a:r>
              <a:rPr b="1" dirty="0">
                <a:solidFill>
                  <a:schemeClr val="accent1"/>
                </a:solidFill>
              </a:rPr>
              <a:t>test3</a:t>
            </a:r>
          </a:p>
        </p:txBody>
      </p:sp>
      <p:sp>
        <p:nvSpPr>
          <p:cNvPr id="1391" name="Shape 139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392" name="Shape 139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393" name="Shape 139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394" name="Shape 139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395" name="Shape 139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smtClean="0"/>
              <a:t>   </a:t>
            </a:r>
            <a:r>
              <a:rPr dirty="0"/>
              <a:t>main(sys.argv[1], sys.argv[2], sys.argv[3])</a:t>
            </a:r>
          </a:p>
        </p:txBody>
      </p:sp>
      <p:sp>
        <p:nvSpPr>
          <p:cNvPr id="1396" name="Shape 139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488555804"/>
      </p:ext>
    </p:extLst>
  </p:cSld>
  <p:clrMapOvr>
    <a:masterClrMapping/>
  </p:clrMapOvr>
  <p:transition spd="slow"/>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11" name="Shape 141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12" name="Shape 141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13" name="Shape 141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14" name="Shape 141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15" name="Shape 1415"/>
          <p:cNvSpPr/>
          <p:nvPr/>
        </p:nvSpPr>
        <p:spPr>
          <a:xfrm>
            <a:off x="2227148" y="4285149"/>
            <a:ext cx="5433895" cy="3276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(argv1, argv2, argv3):</a:t>
            </a:r>
          </a:p>
          <a:p>
            <a:pPr algn="l">
              <a:defRPr sz="2100"/>
            </a:pPr>
            <a:r>
              <a:t>   print "this is the first variable: ", argv1</a:t>
            </a:r>
          </a:p>
          <a:p>
            <a:pPr algn="l">
              <a:defRPr sz="2100"/>
            </a:pPr>
            <a:r>
              <a:t>   print "this is the second variable: ", argv2</a:t>
            </a:r>
          </a:p>
          <a:p>
            <a:pPr algn="l">
              <a:defRPr sz="2100"/>
            </a:pPr>
            <a:r>
              <a:t>   print "this is the third variable: ", 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(sys.argv[1], sys.argv[2], sys.argv[3])</a:t>
            </a:r>
          </a:p>
        </p:txBody>
      </p:sp>
      <p:sp>
        <p:nvSpPr>
          <p:cNvPr id="1416" name="Shape 141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211631"/>
      </p:ext>
    </p:extLst>
  </p:cSld>
  <p:clrMapOvr>
    <a:masterClrMapping/>
  </p:clrMapOvr>
  <p:transition spd="slow"/>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21" name="Shape 142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22" name="Shape 142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23" name="Shape 142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24" name="Shape 142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25" name="Shape 1425"/>
          <p:cNvSpPr/>
          <p:nvPr/>
        </p:nvSpPr>
        <p:spPr>
          <a:xfrm>
            <a:off x="2227148" y="4285143"/>
            <a:ext cx="5658532" cy="32766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t>
            </a:r>
            <a:r>
              <a:rPr b="1">
                <a:solidFill>
                  <a:schemeClr val="accent4"/>
                </a:solidFill>
                <a:latin typeface="Helvetica"/>
                <a:ea typeface="Helvetica"/>
                <a:cs typeface="Helvetica"/>
                <a:sym typeface="Helvetica"/>
              </a:rPr>
              <a:t>argv1</a:t>
            </a:r>
            <a:r>
              <a:t>, </a:t>
            </a:r>
            <a:r>
              <a:rPr b="1">
                <a:solidFill>
                  <a:schemeClr val="accent4">
                    <a:hueOff val="46120"/>
                    <a:satOff val="4178"/>
                    <a:lumOff val="-16732"/>
                  </a:schemeClr>
                </a:solidFill>
                <a:latin typeface="Helvetica"/>
                <a:ea typeface="Helvetica"/>
                <a:cs typeface="Helvetica"/>
                <a:sym typeface="Helvetica"/>
              </a:rPr>
              <a:t>argv2</a:t>
            </a:r>
            <a:r>
              <a:t>, </a:t>
            </a:r>
            <a:r>
              <a:rPr b="1">
                <a:solidFill>
                  <a:schemeClr val="accent1"/>
                </a:solidFill>
                <a:latin typeface="Helvetica"/>
                <a:ea typeface="Helvetica"/>
                <a:cs typeface="Helvetica"/>
                <a:sym typeface="Helvetica"/>
              </a:rPr>
              <a:t>argv3</a:t>
            </a:r>
            <a:r>
              <a:t>):</a:t>
            </a:r>
          </a:p>
          <a:p>
            <a:pPr algn="l">
              <a:defRPr sz="2100"/>
            </a:pPr>
            <a:r>
              <a:t>  </a:t>
            </a:r>
            <a:r>
              <a:rPr b="1">
                <a:latin typeface="Helvetica"/>
                <a:ea typeface="Helvetica"/>
                <a:cs typeface="Helvetica"/>
                <a:sym typeface="Helvetica"/>
              </a:rPr>
              <a:t> </a:t>
            </a:r>
            <a:r>
              <a:t>print "this is the first variable: ", </a:t>
            </a:r>
            <a:r>
              <a:rPr b="1">
                <a:solidFill>
                  <a:schemeClr val="accent4"/>
                </a:solidFill>
                <a:latin typeface="Helvetica"/>
                <a:ea typeface="Helvetica"/>
                <a:cs typeface="Helvetica"/>
                <a:sym typeface="Helvetica"/>
              </a:rPr>
              <a:t>argv1</a:t>
            </a:r>
          </a:p>
          <a:p>
            <a:pPr algn="l">
              <a:defRPr sz="2100"/>
            </a:pPr>
            <a:r>
              <a:t>   print "this is the second variable: ", </a:t>
            </a:r>
            <a:r>
              <a:rPr b="1">
                <a:solidFill>
                  <a:schemeClr val="accent4">
                    <a:hueOff val="46120"/>
                    <a:satOff val="4178"/>
                    <a:lumOff val="-16732"/>
                  </a:schemeClr>
                </a:solidFill>
                <a:latin typeface="Helvetica"/>
                <a:ea typeface="Helvetica"/>
                <a:cs typeface="Helvetica"/>
                <a:sym typeface="Helvetica"/>
              </a:rPr>
              <a:t>argv2</a:t>
            </a:r>
          </a:p>
          <a:p>
            <a:pPr algn="l">
              <a:defRPr sz="2100"/>
            </a:pPr>
            <a:r>
              <a:t>   print "this is the third variable: ",</a:t>
            </a:r>
            <a:r>
              <a:rPr b="1">
                <a:solidFill>
                  <a:schemeClr val="accent4"/>
                </a:solidFill>
                <a:latin typeface="Helvetica"/>
                <a:ea typeface="Helvetica"/>
                <a:cs typeface="Helvetica"/>
                <a:sym typeface="Helvetica"/>
              </a:rPr>
              <a:t> </a:t>
            </a:r>
            <a:r>
              <a:rPr b="1">
                <a:solidFill>
                  <a:schemeClr val="accent1"/>
                </a:solidFill>
                <a:latin typeface="Helvetica"/>
                <a:ea typeface="Helvetica"/>
                <a:cs typeface="Helvetica"/>
                <a:sym typeface="Helvetica"/>
              </a:rPr>
              <a:t>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a:t>
            </a:r>
            <a:r>
              <a:rPr b="1">
                <a:latin typeface="Helvetica"/>
                <a:ea typeface="Helvetica"/>
                <a:cs typeface="Helvetica"/>
                <a:sym typeface="Helvetica"/>
              </a:rPr>
              <a:t>sys.argv[</a:t>
            </a:r>
            <a:r>
              <a:rPr b="1">
                <a:solidFill>
                  <a:schemeClr val="accent4"/>
                </a:solidFill>
                <a:latin typeface="Helvetica"/>
                <a:ea typeface="Helvetica"/>
                <a:cs typeface="Helvetica"/>
                <a:sym typeface="Helvetica"/>
              </a:rPr>
              <a:t>1</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4">
                    <a:hueOff val="46120"/>
                    <a:satOff val="4178"/>
                    <a:lumOff val="-16732"/>
                  </a:schemeClr>
                </a:solidFill>
                <a:latin typeface="Helvetica"/>
                <a:ea typeface="Helvetica"/>
                <a:cs typeface="Helvetica"/>
                <a:sym typeface="Helvetica"/>
              </a:rPr>
              <a:t>2</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1">
                    <a:hueOff val="47394"/>
                    <a:satOff val="-25753"/>
                    <a:lumOff val="-7544"/>
                  </a:schemeClr>
                </a:solidFill>
                <a:latin typeface="Helvetica"/>
                <a:ea typeface="Helvetica"/>
                <a:cs typeface="Helvetica"/>
                <a:sym typeface="Helvetica"/>
              </a:rPr>
              <a:t>3</a:t>
            </a:r>
            <a:r>
              <a:rPr b="1">
                <a:latin typeface="Helvetica"/>
                <a:ea typeface="Helvetica"/>
                <a:cs typeface="Helvetica"/>
                <a:sym typeface="Helvetica"/>
              </a:rPr>
              <a:t>]</a:t>
            </a:r>
            <a:r>
              <a:t>)</a:t>
            </a:r>
          </a:p>
        </p:txBody>
      </p:sp>
      <p:sp>
        <p:nvSpPr>
          <p:cNvPr id="1426" name="Shape 142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686563381"/>
      </p:ext>
    </p:extLst>
  </p:cSld>
  <p:clrMapOvr>
    <a:masterClrMapping/>
  </p:clrMapOvr>
  <p:transition spd="slow"/>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Shape 143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31" name="Shape 143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32" name="Shape 143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33" name="Shape 143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34" name="Shape 143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35" name="Shape 1435"/>
          <p:cNvSpPr/>
          <p:nvPr/>
        </p:nvSpPr>
        <p:spPr>
          <a:xfrm>
            <a:off x="2227148" y="4285143"/>
            <a:ext cx="5688183" cy="32766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b="1" dirty="0">
                <a:latin typeface="Helvetica"/>
                <a:ea typeface="Helvetica"/>
                <a:cs typeface="Helvetica"/>
                <a:sym typeface="Helvetica"/>
              </a:rPr>
              <a:t>def</a:t>
            </a:r>
            <a:r>
              <a:rPr dirty="0"/>
              <a:t> </a:t>
            </a:r>
            <a:r>
              <a:rPr b="1" dirty="0">
                <a:solidFill>
                  <a:schemeClr val="accent5"/>
                </a:solidFill>
                <a:latin typeface="Helvetica"/>
                <a:ea typeface="Helvetica"/>
                <a:cs typeface="Helvetica"/>
                <a:sym typeface="Helvetica"/>
              </a:rPr>
              <a:t>main</a:t>
            </a:r>
            <a:r>
              <a:rPr dirty="0"/>
              <a:t>(</a:t>
            </a:r>
            <a:r>
              <a:rPr b="1" dirty="0">
                <a:solidFill>
                  <a:schemeClr val="accent4"/>
                </a:solidFill>
                <a:latin typeface="Helvetica"/>
                <a:ea typeface="Helvetica"/>
                <a:cs typeface="Helvetica"/>
                <a:sym typeface="Helvetica"/>
              </a:rPr>
              <a:t>argv1</a:t>
            </a:r>
            <a:r>
              <a:rPr dirty="0"/>
              <a:t>, </a:t>
            </a:r>
            <a:r>
              <a:rPr b="1" dirty="0">
                <a:solidFill>
                  <a:schemeClr val="accent4">
                    <a:hueOff val="46120"/>
                    <a:satOff val="4178"/>
                    <a:lumOff val="-16732"/>
                  </a:schemeClr>
                </a:solidFill>
                <a:latin typeface="Helvetica"/>
                <a:ea typeface="Helvetica"/>
                <a:cs typeface="Helvetica"/>
                <a:sym typeface="Helvetica"/>
              </a:rPr>
              <a:t>argv2</a:t>
            </a:r>
            <a:r>
              <a:rPr dirty="0"/>
              <a:t>, </a:t>
            </a:r>
            <a:r>
              <a:rPr b="1" dirty="0">
                <a:solidFill>
                  <a:schemeClr val="accent1"/>
                </a:solidFill>
                <a:latin typeface="Helvetica"/>
                <a:ea typeface="Helvetica"/>
                <a:cs typeface="Helvetica"/>
                <a:sym typeface="Helvetica"/>
              </a:rPr>
              <a:t>argv3</a:t>
            </a:r>
            <a:r>
              <a:rPr dirty="0"/>
              <a:t>):</a:t>
            </a:r>
          </a:p>
          <a:p>
            <a:pPr algn="l">
              <a:defRPr sz="2100"/>
            </a:pPr>
            <a:r>
              <a:rPr dirty="0"/>
              <a:t>  </a:t>
            </a:r>
            <a:r>
              <a:rPr b="1" dirty="0">
                <a:latin typeface="Helvetica"/>
                <a:ea typeface="Helvetica"/>
                <a:cs typeface="Helvetica"/>
                <a:sym typeface="Helvetica"/>
              </a:rPr>
              <a:t> print "</a:t>
            </a:r>
            <a:r>
              <a:rPr b="1" dirty="0">
                <a:solidFill>
                  <a:schemeClr val="accent4"/>
                </a:solidFill>
                <a:latin typeface="Helvetica"/>
                <a:ea typeface="Helvetica"/>
                <a:cs typeface="Helvetica"/>
                <a:sym typeface="Helvetica"/>
              </a:rPr>
              <a:t>this is the first variable: </a:t>
            </a:r>
            <a:r>
              <a:rPr b="1" dirty="0">
                <a:latin typeface="Helvetica"/>
                <a:ea typeface="Helvetica"/>
                <a:cs typeface="Helvetica"/>
                <a:sym typeface="Helvetica"/>
              </a:rPr>
              <a:t>"</a:t>
            </a:r>
            <a:r>
              <a:rPr dirty="0"/>
              <a:t>, </a:t>
            </a:r>
            <a:r>
              <a:rPr b="1" dirty="0">
                <a:solidFill>
                  <a:schemeClr val="accent4"/>
                </a:solidFill>
                <a:latin typeface="Helvetica"/>
                <a:ea typeface="Helvetica"/>
                <a:cs typeface="Helvetica"/>
                <a:sym typeface="Helvetica"/>
              </a:rPr>
              <a:t>argv1</a:t>
            </a:r>
          </a:p>
          <a:p>
            <a:pPr algn="l">
              <a:defRPr sz="2100"/>
            </a:pPr>
            <a:r>
              <a:rPr dirty="0"/>
              <a:t>   </a:t>
            </a:r>
            <a:r>
              <a:rPr b="1" dirty="0">
                <a:latin typeface="Helvetica"/>
                <a:ea typeface="Helvetica"/>
                <a:cs typeface="Helvetica"/>
                <a:sym typeface="Helvetica"/>
              </a:rPr>
              <a:t>print "</a:t>
            </a:r>
            <a:r>
              <a:rPr b="1" dirty="0">
                <a:solidFill>
                  <a:schemeClr val="accent4">
                    <a:hueOff val="46120"/>
                    <a:satOff val="4178"/>
                    <a:lumOff val="-16732"/>
                  </a:schemeClr>
                </a:solidFill>
                <a:latin typeface="Helvetica"/>
                <a:ea typeface="Helvetica"/>
                <a:cs typeface="Helvetica"/>
                <a:sym typeface="Helvetica"/>
              </a:rPr>
              <a:t>this is the second variable: </a:t>
            </a:r>
            <a:r>
              <a:rPr b="1" dirty="0">
                <a:latin typeface="Helvetica"/>
                <a:ea typeface="Helvetica"/>
                <a:cs typeface="Helvetica"/>
                <a:sym typeface="Helvetica"/>
              </a:rPr>
              <a:t>"</a:t>
            </a:r>
            <a:r>
              <a:rPr dirty="0"/>
              <a:t>, </a:t>
            </a:r>
            <a:r>
              <a:rPr b="1" dirty="0">
                <a:solidFill>
                  <a:schemeClr val="accent4">
                    <a:hueOff val="46120"/>
                    <a:satOff val="4178"/>
                    <a:lumOff val="-16732"/>
                  </a:schemeClr>
                </a:solidFill>
                <a:latin typeface="Helvetica"/>
                <a:ea typeface="Helvetica"/>
                <a:cs typeface="Helvetica"/>
                <a:sym typeface="Helvetica"/>
              </a:rPr>
              <a:t>argv2</a:t>
            </a:r>
          </a:p>
          <a:p>
            <a:pPr algn="l">
              <a:defRPr sz="2100"/>
            </a:pPr>
            <a:r>
              <a:rPr dirty="0"/>
              <a:t>   </a:t>
            </a:r>
            <a:r>
              <a:rPr b="1" dirty="0">
                <a:latin typeface="Helvetica"/>
                <a:ea typeface="Helvetica"/>
                <a:cs typeface="Helvetica"/>
                <a:sym typeface="Helvetica"/>
              </a:rPr>
              <a:t>print "</a:t>
            </a:r>
            <a:r>
              <a:rPr b="1" dirty="0">
                <a:solidFill>
                  <a:schemeClr val="accent1"/>
                </a:solidFill>
                <a:latin typeface="Helvetica"/>
                <a:ea typeface="Helvetica"/>
                <a:cs typeface="Helvetica"/>
                <a:sym typeface="Helvetica"/>
              </a:rPr>
              <a:t>this is the third variable: </a:t>
            </a:r>
            <a:r>
              <a:rPr b="1" dirty="0">
                <a:latin typeface="Helvetica"/>
                <a:ea typeface="Helvetica"/>
                <a:cs typeface="Helvetica"/>
                <a:sym typeface="Helvetica"/>
              </a:rPr>
              <a:t>"</a:t>
            </a:r>
            <a:r>
              <a:rPr dirty="0"/>
              <a:t>,</a:t>
            </a:r>
            <a:r>
              <a:rPr b="1" dirty="0">
                <a:solidFill>
                  <a:schemeClr val="accent4"/>
                </a:solidFill>
                <a:latin typeface="Helvetica"/>
                <a:ea typeface="Helvetica"/>
                <a:cs typeface="Helvetica"/>
                <a:sym typeface="Helvetica"/>
              </a:rPr>
              <a:t> </a:t>
            </a:r>
            <a:r>
              <a:rPr b="1" dirty="0">
                <a:solidFill>
                  <a:schemeClr val="accent1"/>
                </a:solidFill>
                <a:latin typeface="Helvetica"/>
                <a:ea typeface="Helvetica"/>
                <a:cs typeface="Helvetica"/>
                <a:sym typeface="Helvetica"/>
              </a:rPr>
              <a:t>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a:t>
            </a:r>
            <a:r>
              <a:rPr b="1" dirty="0">
                <a:solidFill>
                  <a:schemeClr val="accent5"/>
                </a:solidFill>
                <a:latin typeface="Helvetica"/>
                <a:ea typeface="Helvetica"/>
                <a:cs typeface="Helvetica"/>
                <a:sym typeface="Helvetica"/>
              </a:rPr>
              <a:t>main</a:t>
            </a:r>
            <a:r>
              <a:rPr dirty="0"/>
              <a:t>(</a:t>
            </a:r>
            <a:r>
              <a:rPr b="1" dirty="0">
                <a:latin typeface="Helvetica"/>
                <a:ea typeface="Helvetica"/>
                <a:cs typeface="Helvetica"/>
                <a:sym typeface="Helvetica"/>
              </a:rPr>
              <a:t>sys.argv[</a:t>
            </a:r>
            <a:r>
              <a:rPr b="1" dirty="0">
                <a:solidFill>
                  <a:schemeClr val="accent4"/>
                </a:solidFill>
                <a:latin typeface="Helvetica"/>
                <a:ea typeface="Helvetica"/>
                <a:cs typeface="Helvetica"/>
                <a:sym typeface="Helvetica"/>
              </a:rPr>
              <a:t>1</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4">
                    <a:hueOff val="46120"/>
                    <a:satOff val="4178"/>
                    <a:lumOff val="-16732"/>
                  </a:schemeClr>
                </a:solidFill>
                <a:latin typeface="Helvetica"/>
                <a:ea typeface="Helvetica"/>
                <a:cs typeface="Helvetica"/>
                <a:sym typeface="Helvetica"/>
              </a:rPr>
              <a:t>2</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1">
                    <a:hueOff val="47394"/>
                    <a:satOff val="-25753"/>
                    <a:lumOff val="-7544"/>
                  </a:schemeClr>
                </a:solidFill>
                <a:latin typeface="Helvetica"/>
                <a:ea typeface="Helvetica"/>
                <a:cs typeface="Helvetica"/>
                <a:sym typeface="Helvetica"/>
              </a:rPr>
              <a:t>3</a:t>
            </a:r>
            <a:r>
              <a:rPr b="1" dirty="0">
                <a:latin typeface="Helvetica"/>
                <a:ea typeface="Helvetica"/>
                <a:cs typeface="Helvetica"/>
                <a:sym typeface="Helvetica"/>
              </a:rPr>
              <a:t>]</a:t>
            </a:r>
            <a:r>
              <a:rPr dirty="0"/>
              <a:t>)</a:t>
            </a:r>
          </a:p>
        </p:txBody>
      </p:sp>
      <p:sp>
        <p:nvSpPr>
          <p:cNvPr id="1436" name="Shape 143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195791753"/>
      </p:ext>
    </p:extLst>
  </p:cSld>
  <p:clrMapOvr>
    <a:masterClrMapping/>
  </p:clrMapOvr>
  <p:transition spd="slow"/>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 name="Shape 1440"/>
          <p:cNvSpPr/>
          <p:nvPr/>
        </p:nvSpPr>
        <p:spPr>
          <a:xfrm>
            <a:off x="784467" y="3659397"/>
            <a:ext cx="43728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latin typeface="Helvetica"/>
                <a:ea typeface="Helvetica"/>
                <a:cs typeface="Helvetica"/>
                <a:sym typeface="Helvetica"/>
              </a:defRPr>
            </a:pPr>
            <a:endParaRPr/>
          </a:p>
          <a:p>
            <a:pPr algn="l">
              <a:defRPr sz="1600">
                <a:latin typeface="Helvetica"/>
                <a:ea typeface="Helvetica"/>
                <a:cs typeface="Helvetica"/>
                <a:sym typeface="Helvetica"/>
              </a:defRPr>
            </a:pPr>
            <a:r>
              <a:t>Student_PC$ python ARGS.py test1 test2 test3</a:t>
            </a:r>
          </a:p>
        </p:txBody>
      </p:sp>
      <p:sp>
        <p:nvSpPr>
          <p:cNvPr id="1441" name="Shape 1441"/>
          <p:cNvSpPr/>
          <p:nvPr/>
        </p:nvSpPr>
        <p:spPr>
          <a:xfrm>
            <a:off x="786103" y="4657680"/>
            <a:ext cx="4635780" cy="289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import sys</a:t>
            </a:r>
          </a:p>
          <a:p>
            <a:pPr algn="l">
              <a:defRPr sz="1800"/>
            </a:pPr>
            <a:endParaRPr/>
          </a:p>
          <a:p>
            <a:pPr algn="l">
              <a:defRPr sz="1800"/>
            </a:pPr>
            <a:r>
              <a:t>def main(argv1, argv2, argv3):</a:t>
            </a:r>
          </a:p>
          <a:p>
            <a:pPr algn="l">
              <a:defRPr sz="1800"/>
            </a:pPr>
            <a:r>
              <a:t>   print "this is the first variable: ", argv1</a:t>
            </a:r>
          </a:p>
          <a:p>
            <a:pPr algn="l">
              <a:defRPr sz="1800"/>
            </a:pPr>
            <a:r>
              <a:t>   print "this is the second variable: ", argv2</a:t>
            </a:r>
          </a:p>
          <a:p>
            <a:pPr algn="l">
              <a:defRPr sz="1800"/>
            </a:pPr>
            <a:r>
              <a:t>   print "this is the third variable: ", argv3</a:t>
            </a:r>
          </a:p>
          <a:p>
            <a:pPr algn="l">
              <a:defRPr sz="1800"/>
            </a:pPr>
            <a:r>
              <a:t>   </a:t>
            </a:r>
          </a:p>
          <a:p>
            <a:pPr algn="l">
              <a:defRPr sz="1800"/>
            </a:pPr>
            <a:endParaRPr/>
          </a:p>
          <a:p>
            <a:pPr algn="l">
              <a:defRPr sz="1800"/>
            </a:pPr>
            <a:r>
              <a:t>if __name__ == "__main__":</a:t>
            </a:r>
          </a:p>
          <a:p>
            <a:pPr algn="l">
              <a:defRPr sz="1800"/>
            </a:pPr>
            <a:r>
              <a:t>   main(sys.argv[1], sys.argv[2], sys.argv[3])</a:t>
            </a:r>
          </a:p>
        </p:txBody>
      </p:sp>
      <p:sp>
        <p:nvSpPr>
          <p:cNvPr id="1442" name="Shape 1442"/>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Passing Arguments from the Command Line </a:t>
            </a:r>
          </a:p>
        </p:txBody>
      </p:sp>
      <p:sp>
        <p:nvSpPr>
          <p:cNvPr id="1443" name="Shape 1443"/>
          <p:cNvSpPr/>
          <p:nvPr/>
        </p:nvSpPr>
        <p:spPr>
          <a:xfrm>
            <a:off x="6881949" y="3863989"/>
            <a:ext cx="4671366"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this is the first variable:  test1</a:t>
            </a:r>
          </a:p>
          <a:p>
            <a:pPr algn="l">
              <a:defRPr sz="2400"/>
            </a:pPr>
            <a:r>
              <a:rPr dirty="0"/>
              <a:t>this is the second variable:  test2</a:t>
            </a:r>
          </a:p>
          <a:p>
            <a:pPr algn="l">
              <a:defRPr sz="2400"/>
            </a:pPr>
            <a:r>
              <a:rPr dirty="0"/>
              <a:t>this is the third variable:  test3</a:t>
            </a:r>
          </a:p>
        </p:txBody>
      </p:sp>
      <p:sp>
        <p:nvSpPr>
          <p:cNvPr id="1444" name="Shape 1444"/>
          <p:cNvSpPr/>
          <p:nvPr/>
        </p:nvSpPr>
        <p:spPr>
          <a:xfrm>
            <a:off x="1952231" y="2597614"/>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1445" name="Shape 1445"/>
          <p:cNvSpPr/>
          <p:nvPr/>
        </p:nvSpPr>
        <p:spPr>
          <a:xfrm>
            <a:off x="8048426" y="2597614"/>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Execution</a:t>
            </a:r>
          </a:p>
        </p:txBody>
      </p:sp>
    </p:spTree>
    <p:extLst>
      <p:ext uri="{BB962C8B-B14F-4D97-AF65-F5344CB8AC3E}">
        <p14:creationId xmlns:p14="http://schemas.microsoft.com/office/powerpoint/2010/main" val="578659603"/>
      </p:ext>
    </p:extLst>
  </p:cSld>
  <p:clrMapOvr>
    <a:masterClrMapping/>
  </p:clrMapOvr>
  <p:transition spd="slow"/>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Shape 1356"/>
          <p:cNvSpPr>
            <a:spLocks noGrp="1"/>
          </p:cNvSpPr>
          <p:nvPr>
            <p:ph type="ctrTitle"/>
          </p:nvPr>
        </p:nvSpPr>
        <p:spPr>
          <a:prstGeom prst="rect">
            <a:avLst/>
          </a:prstGeom>
        </p:spPr>
        <p:txBody>
          <a:bodyPr/>
          <a:lstStyle/>
          <a:p>
            <a:r>
              <a:t>Lab Work</a:t>
            </a:r>
          </a:p>
        </p:txBody>
      </p:sp>
      <p:sp>
        <p:nvSpPr>
          <p:cNvPr id="1357" name="Shape 1357"/>
          <p:cNvSpPr>
            <a:spLocks noGrp="1"/>
          </p:cNvSpPr>
          <p:nvPr>
            <p:ph type="subTitle" sz="quarter" idx="1"/>
          </p:nvPr>
        </p:nvSpPr>
        <p:spPr>
          <a:prstGeom prst="rect">
            <a:avLst/>
          </a:prstGeom>
        </p:spPr>
        <p:txBody>
          <a:bodyPr/>
          <a:lstStyle/>
          <a:p>
            <a:r>
              <a:t>Labs 3 and 4</a:t>
            </a:r>
          </a:p>
        </p:txBody>
      </p:sp>
    </p:spTree>
  </p:cSld>
  <p:clrMapOvr>
    <a:masterClrMapping/>
  </p:clrMapOvr>
  <p:transition spd="slow"/>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Shape 1359"/>
          <p:cNvSpPr>
            <a:spLocks noGrp="1"/>
          </p:cNvSpPr>
          <p:nvPr>
            <p:ph type="ctrTitle"/>
          </p:nvPr>
        </p:nvSpPr>
        <p:spPr>
          <a:prstGeom prst="rect">
            <a:avLst/>
          </a:prstGeom>
        </p:spPr>
        <p:txBody>
          <a:bodyPr/>
          <a:lstStyle/>
          <a:p>
            <a:r>
              <a:t>Python Basics</a:t>
            </a:r>
          </a:p>
        </p:txBody>
      </p:sp>
      <p:sp>
        <p:nvSpPr>
          <p:cNvPr id="1360" name="Shape 1360"/>
          <p:cNvSpPr>
            <a:spLocks noGrp="1"/>
          </p:cNvSpPr>
          <p:nvPr>
            <p:ph type="subTitle" sz="quarter" idx="1"/>
          </p:nvPr>
        </p:nvSpPr>
        <p:spPr>
          <a:prstGeom prst="rect">
            <a:avLst/>
          </a:prstGeom>
        </p:spPr>
        <p:txBody>
          <a:bodyPr/>
          <a:lstStyle/>
          <a:p>
            <a:r>
              <a:t>Lesson-4</a:t>
            </a:r>
          </a:p>
          <a:p>
            <a:r>
              <a:t>Dictionaries and Regular Expressions</a:t>
            </a:r>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Shape 1362"/>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a:t>
            </a:r>
          </a:p>
        </p:txBody>
      </p:sp>
      <p:sp>
        <p:nvSpPr>
          <p:cNvPr id="1363" name="Shape 1363"/>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r>
              <a:t>&gt;&gt;&gt; Dictionary_1 = {"paul":10, "pete":'twin'} </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The Continuation Line</a:t>
            </a:r>
          </a:p>
        </p:txBody>
      </p:sp>
      <p:sp>
        <p:nvSpPr>
          <p:cNvPr id="305" name="Shape 305"/>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6" name="Shape 306"/>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7" name="Shape 307"/>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08" name="Shape 30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09" name="Shape 30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10" name="Shape 310"/>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dirty="0"/>
              <a:t>&gt;&gt;&gt; print ‘’'This is a long\</a:t>
            </a:r>
          </a:p>
          <a:p>
            <a:pPr algn="l">
              <a:defRPr sz="1800"/>
            </a:pPr>
            <a:r>
              <a:rPr dirty="0"/>
              <a:t>string of characters that I can\</a:t>
            </a:r>
          </a:p>
          <a:p>
            <a:pPr algn="l">
              <a:defRPr sz="1800"/>
            </a:pPr>
            <a:r>
              <a:rPr dirty="0"/>
              <a:t>break up as long as I don’t add anything after the “\\”.'’'</a:t>
            </a:r>
          </a:p>
          <a:p>
            <a:pPr algn="l">
              <a:defRPr sz="1800"/>
            </a:pPr>
            <a:endParaRPr dirty="0"/>
          </a:p>
          <a:p>
            <a:pPr algn="l">
              <a:defRPr sz="1800"/>
            </a:pPr>
            <a:r>
              <a:rPr dirty="0"/>
              <a:t>This is a long string of characters that I can break up as </a:t>
            </a:r>
            <a:r>
              <a:rPr dirty="0" smtClean="0"/>
              <a:t>long</a:t>
            </a:r>
            <a:endParaRPr dirty="0"/>
          </a:p>
          <a:p>
            <a:pPr algn="l">
              <a:defRPr sz="1800"/>
            </a:pPr>
            <a:r>
              <a:rPr dirty="0"/>
              <a:t>as I don’t add anything after the "\"</a:t>
            </a:r>
          </a:p>
        </p:txBody>
      </p:sp>
      <p:sp>
        <p:nvSpPr>
          <p:cNvPr id="311" name="Shape 311"/>
          <p:cNvSpPr/>
          <p:nvPr/>
        </p:nvSpPr>
        <p:spPr>
          <a:xfrm>
            <a:off x="1619046" y="2457446"/>
            <a:ext cx="9394547" cy="16256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pPr>
            <a:r>
              <a:t>&gt;&gt;&gt; </a:t>
            </a:r>
            <a:r>
              <a:rPr b="1">
                <a:latin typeface="Helvetica"/>
                <a:ea typeface="Helvetica"/>
                <a:cs typeface="Helvetica"/>
                <a:sym typeface="Helvetica"/>
              </a:rPr>
              <a:t>print </a:t>
            </a:r>
            <a:r>
              <a:t>‘’'</a:t>
            </a:r>
            <a:r>
              <a:rPr b="1">
                <a:solidFill>
                  <a:schemeClr val="accent6">
                    <a:satOff val="24555"/>
                    <a:lumOff val="22232"/>
                  </a:schemeClr>
                </a:solidFill>
                <a:latin typeface="Helvetica"/>
                <a:ea typeface="Helvetica"/>
                <a:cs typeface="Helvetica"/>
                <a:sym typeface="Helvetica"/>
              </a:rPr>
              <a:t>This is a long\</a:t>
            </a:r>
          </a:p>
          <a:p>
            <a:pPr algn="l">
              <a:defRPr sz="1700" b="1">
                <a:solidFill>
                  <a:schemeClr val="accent6">
                    <a:satOff val="24555"/>
                    <a:lumOff val="22232"/>
                  </a:schemeClr>
                </a:solidFill>
                <a:latin typeface="Helvetica"/>
                <a:ea typeface="Helvetica"/>
                <a:cs typeface="Helvetica"/>
                <a:sym typeface="Helvetica"/>
              </a:defRPr>
            </a:pPr>
            <a:r>
              <a:t>string of characters that I can\</a:t>
            </a:r>
          </a:p>
          <a:p>
            <a:pPr algn="l">
              <a:defRPr sz="1700"/>
            </a:pPr>
            <a:r>
              <a:rPr b="1">
                <a:solidFill>
                  <a:schemeClr val="accent6">
                    <a:satOff val="24555"/>
                    <a:lumOff val="22232"/>
                  </a:schemeClr>
                </a:solidFill>
                <a:latin typeface="Helvetica"/>
                <a:ea typeface="Helvetica"/>
                <a:cs typeface="Helvetica"/>
                <a:sym typeface="Helvetica"/>
              </a:rPr>
              <a:t>break up as long as I don’t add anything after the</a:t>
            </a:r>
            <a:r>
              <a:rPr b="1">
                <a:solidFill>
                  <a:srgbClr val="9437FF"/>
                </a:solidFill>
                <a:latin typeface="Helvetica"/>
                <a:ea typeface="Helvetica"/>
                <a:cs typeface="Helvetica"/>
                <a:sym typeface="Helvetica"/>
              </a:rPr>
              <a:t> </a:t>
            </a:r>
            <a:r>
              <a:rPr b="1">
                <a:solidFill>
                  <a:srgbClr val="FF9300"/>
                </a:solidFill>
                <a:latin typeface="Helvetica"/>
                <a:ea typeface="Helvetica"/>
                <a:cs typeface="Helvetica"/>
                <a:sym typeface="Helvetica"/>
              </a:rPr>
              <a:t>“\”</a:t>
            </a:r>
            <a:r>
              <a:rPr b="1">
                <a:solidFill>
                  <a:srgbClr val="9437FF"/>
                </a:solidFill>
                <a:latin typeface="Helvetica"/>
                <a:ea typeface="Helvetica"/>
                <a:cs typeface="Helvetica"/>
                <a:sym typeface="Helvetica"/>
              </a:rPr>
              <a:t>.</a:t>
            </a:r>
            <a:r>
              <a:rPr>
                <a:solidFill>
                  <a:srgbClr val="9437FF"/>
                </a:solidFill>
              </a:rPr>
              <a:t>’''</a:t>
            </a:r>
          </a:p>
          <a:p>
            <a:pPr algn="l">
              <a:defRPr sz="1700"/>
            </a:pPr>
            <a:endParaRPr>
              <a:solidFill>
                <a:srgbClr val="9437FF"/>
              </a:solidFill>
            </a:endParaRPr>
          </a:p>
          <a:p>
            <a:pPr algn="l">
              <a:defRPr sz="1700"/>
            </a:pPr>
            <a:r>
              <a:rPr>
                <a:solidFill>
                  <a:srgbClr val="D783FF"/>
                </a:solidFill>
              </a:rPr>
              <a:t>This is a long string of characters that I can break up as long as I don’t add anything after the</a:t>
            </a:r>
            <a:r>
              <a:t> </a:t>
            </a:r>
            <a:r>
              <a:rPr>
                <a:solidFill>
                  <a:srgbClr val="FF9300"/>
                </a:solidFill>
              </a:rPr>
              <a:t>""</a:t>
            </a:r>
            <a:r>
              <a:t>.</a:t>
            </a:r>
          </a:p>
        </p:txBody>
      </p:sp>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Shape 1367"/>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a:t>
            </a:r>
          </a:p>
        </p:txBody>
      </p:sp>
      <p:sp>
        <p:nvSpPr>
          <p:cNvPr id="1368" name="Shape 1368"/>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Shape 1370"/>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a:t>
            </a:r>
          </a:p>
        </p:txBody>
      </p:sp>
      <p:sp>
        <p:nvSpPr>
          <p:cNvPr id="1371" name="Shape 1371"/>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t>Dictionary_1</a:t>
            </a:r>
            <a:r>
              <a:t>[</a:t>
            </a:r>
            <a:r>
              <a:rPr b="1">
                <a:solidFill>
                  <a:schemeClr val="accent4">
                    <a:hueOff val="384618"/>
                    <a:satOff val="3869"/>
                    <a:lumOff val="5802"/>
                  </a:schemeClr>
                </a:solidFill>
              </a:rPr>
              <a:t>"paul"</a:t>
            </a:r>
            <a:r>
              <a:t>]</a:t>
            </a:r>
          </a:p>
          <a:p>
            <a:pPr algn="l">
              <a:defRPr sz="2300" b="1">
                <a:solidFill>
                  <a:schemeClr val="accent4">
                    <a:hueOff val="384618"/>
                    <a:satOff val="3869"/>
                    <a:lumOff val="5802"/>
                  </a:schemeClr>
                </a:solidFill>
                <a:latin typeface="Helvetica"/>
                <a:ea typeface="Helvetica"/>
                <a:cs typeface="Helvetica"/>
                <a:sym typeface="Helvetica"/>
              </a:defRPr>
            </a:pPr>
            <a:r>
              <a:t>10</a:t>
            </a:r>
          </a:p>
        </p:txBody>
      </p:sp>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Shape 1373"/>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374" name="Shape 1374"/>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Dictionary_1["Hank"] = 30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75" name="Shape 1375"/>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76" name="Shape 1376"/>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Shape 138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381" name="Shape 1381"/>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82" name="Shape 1382"/>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3" name="Shape 138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Shape 138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386" name="Shape 138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87" name="Shape 1387"/>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8" name="Shape 138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391" name="Shape 139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2" name="Shape 1392"/>
          <p:cNvSpPr/>
          <p:nvPr/>
        </p:nvSpPr>
        <p:spPr>
          <a:xfrm>
            <a:off x="940947" y="5961002"/>
            <a:ext cx="396665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3" name="Shape 139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Shape 139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396" name="Shape 139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7" name="Shape 1397"/>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8" name="Shape 139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Editing Dictionaries</a:t>
            </a:r>
          </a:p>
        </p:txBody>
      </p:sp>
      <p:sp>
        <p:nvSpPr>
          <p:cNvPr id="1401" name="Shape 140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402" name="Shape 1402"/>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403" name="Shape 140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a:t>
            </a:r>
            <a:r>
              <a:rPr b="1"/>
              <a:t>Dictionary_1</a:t>
            </a:r>
            <a:r>
              <a:t>.</a:t>
            </a:r>
            <a:r>
              <a:rPr b="1">
                <a:solidFill>
                  <a:schemeClr val="accent3">
                    <a:satOff val="18648"/>
                    <a:lumOff val="5971"/>
                  </a:schemeClr>
                </a:solidFill>
              </a:rPr>
              <a:t>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Shape 1405"/>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Deleting Dictionaries</a:t>
            </a:r>
          </a:p>
        </p:txBody>
      </p:sp>
      <p:sp>
        <p:nvSpPr>
          <p:cNvPr id="1406" name="Shape 1406"/>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Deleting Dictionaries</a:t>
            </a:r>
          </a:p>
        </p:txBody>
      </p:sp>
      <p:sp>
        <p:nvSpPr>
          <p:cNvPr id="1411" name="Shape 1411"/>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The Continuation Line</a:t>
            </a:r>
          </a:p>
        </p:txBody>
      </p:sp>
      <p:sp>
        <p:nvSpPr>
          <p:cNvPr id="316" name="Shape 316"/>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7" name="Shape 317"/>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8" name="Shape 318"/>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19" name="Shape 31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20" name="Shape 32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21" name="Shape 321"/>
          <p:cNvSpPr/>
          <p:nvPr/>
        </p:nvSpPr>
        <p:spPr>
          <a:xfrm>
            <a:off x="1900223" y="6121396"/>
            <a:ext cx="6501157" cy="1778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dirty="0"/>
              <a:t>&gt;&gt;&gt; print ‘’'This is a long\</a:t>
            </a:r>
          </a:p>
          <a:p>
            <a:pPr algn="l">
              <a:defRPr sz="1800"/>
            </a:pPr>
            <a:r>
              <a:rPr dirty="0"/>
              <a:t>string of characters that I can\</a:t>
            </a:r>
          </a:p>
          <a:p>
            <a:pPr algn="l">
              <a:defRPr sz="1800"/>
            </a:pPr>
            <a:r>
              <a:rPr dirty="0"/>
              <a:t>break up as long as I don’t add anything after the </a:t>
            </a:r>
            <a:r>
              <a:rPr b="1" dirty="0">
                <a:solidFill>
                  <a:schemeClr val="accent5"/>
                </a:solidFill>
                <a:latin typeface="Helvetica"/>
                <a:ea typeface="Helvetica"/>
                <a:cs typeface="Helvetica"/>
                <a:sym typeface="Helvetica"/>
              </a:rPr>
              <a:t>“\\”</a:t>
            </a:r>
            <a:r>
              <a:rPr dirty="0"/>
              <a:t>.'’'</a:t>
            </a:r>
          </a:p>
          <a:p>
            <a:pPr algn="l">
              <a:defRPr sz="1800"/>
            </a:pPr>
            <a:endParaRPr dirty="0"/>
          </a:p>
          <a:p>
            <a:pPr algn="l">
              <a:defRPr sz="1800"/>
            </a:pPr>
            <a:r>
              <a:t>This is a long string of characters that I can break up </a:t>
            </a:r>
            <a:r>
              <a:rPr/>
              <a:t>as </a:t>
            </a:r>
            <a:r>
              <a:rPr smtClean="0"/>
              <a:t>long</a:t>
            </a:r>
            <a:endParaRPr/>
          </a:p>
          <a:p>
            <a:pPr algn="l">
              <a:defRPr sz="1800"/>
            </a:pPr>
            <a:r>
              <a:rPr dirty="0"/>
              <a:t>as I don’t add anything after the </a:t>
            </a:r>
            <a:r>
              <a:rPr b="1" dirty="0">
                <a:solidFill>
                  <a:schemeClr val="accent5"/>
                </a:solidFill>
                <a:latin typeface="Helvetica"/>
                <a:ea typeface="Helvetica"/>
                <a:cs typeface="Helvetica"/>
                <a:sym typeface="Helvetica"/>
              </a:rPr>
              <a:t>"\"</a:t>
            </a:r>
          </a:p>
        </p:txBody>
      </p:sp>
      <p:sp>
        <p:nvSpPr>
          <p:cNvPr id="322" name="Shape 322"/>
          <p:cNvSpPr/>
          <p:nvPr/>
        </p:nvSpPr>
        <p:spPr>
          <a:xfrm>
            <a:off x="1619046" y="2457450"/>
            <a:ext cx="93945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pPr>
            <a:r>
              <a:t>&gt;&gt;&gt; print ‘’'This is a long\</a:t>
            </a:r>
          </a:p>
          <a:p>
            <a:pPr algn="l">
              <a:defRPr sz="1700"/>
            </a:pPr>
            <a:r>
              <a:t>string of characters that I can\</a:t>
            </a:r>
          </a:p>
          <a:p>
            <a:pPr algn="l">
              <a:defRPr sz="1700"/>
            </a:pPr>
            <a:r>
              <a:t>break up as long as I don’t add anything after the “\”.’''</a:t>
            </a:r>
          </a:p>
          <a:p>
            <a:pPr algn="l">
              <a:defRPr sz="1700"/>
            </a:pPr>
            <a:endParaRPr/>
          </a:p>
          <a:p>
            <a:pPr algn="l">
              <a:defRPr sz="1700"/>
            </a:pPr>
            <a:r>
              <a:t>This is a long string of characters that I can break up as long as I don’t add anything after the "".</a:t>
            </a:r>
          </a:p>
        </p:txBody>
      </p:sp>
    </p:spTree>
  </p:cSld>
  <p:clrMapOvr>
    <a:masterClrMapping/>
  </p:clrMapOvr>
  <p:transition spd="slow"/>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Shape 1413"/>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Deleting Dictionaries</a:t>
            </a:r>
          </a:p>
        </p:txBody>
      </p:sp>
      <p:sp>
        <p:nvSpPr>
          <p:cNvPr id="1414" name="Shape 1414"/>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solidFill>
                  <a:schemeClr val="accent5">
                    <a:hueOff val="-444211"/>
                    <a:satOff val="-14915"/>
                    <a:lumOff val="22857"/>
                  </a:schemeClr>
                </a:solidFill>
                <a:latin typeface="Helvetica"/>
                <a:ea typeface="Helvetica"/>
                <a:cs typeface="Helvetica"/>
                <a:sym typeface="Helvetica"/>
              </a:defRPr>
            </a:pPr>
            <a:r>
              <a:t>Traceback (most recent call last):</a:t>
            </a:r>
          </a:p>
          <a:p>
            <a:pPr algn="l">
              <a:defRPr sz="2300">
                <a:solidFill>
                  <a:schemeClr val="accent5">
                    <a:hueOff val="-444211"/>
                    <a:satOff val="-14915"/>
                    <a:lumOff val="22857"/>
                  </a:schemeClr>
                </a:solidFill>
                <a:latin typeface="Helvetica"/>
                <a:ea typeface="Helvetica"/>
                <a:cs typeface="Helvetica"/>
                <a:sym typeface="Helvetica"/>
              </a:defRPr>
            </a:pPr>
            <a:r>
              <a:t>  File "&lt;stdin&gt;", line 1, in &lt;module&gt;</a:t>
            </a:r>
          </a:p>
          <a:p>
            <a:pPr algn="l">
              <a:defRPr sz="2300" b="1">
                <a:solidFill>
                  <a:schemeClr val="accent5"/>
                </a:solidFill>
                <a:latin typeface="Helvetica"/>
                <a:ea typeface="Helvetica"/>
                <a:cs typeface="Helvetica"/>
                <a:sym typeface="Helvetica"/>
              </a:defRPr>
            </a:pPr>
            <a:r>
              <a:t>NameError: name 'Dictionary_1' is not defined</a:t>
            </a:r>
          </a:p>
        </p:txBody>
      </p:sp>
    </p:spTree>
  </p:cSld>
  <p:clrMapOvr>
    <a:masterClrMapping/>
  </p:clrMapOvr>
  <p:transition spd="slow"/>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Shape 1416"/>
          <p:cNvSpPr/>
          <p:nvPr/>
        </p:nvSpPr>
        <p:spPr>
          <a:xfrm>
            <a:off x="3747089" y="558800"/>
            <a:ext cx="453496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a:t>
            </a:r>
          </a:p>
        </p:txBody>
      </p:sp>
      <p:sp>
        <p:nvSpPr>
          <p:cNvPr id="1417" name="Shape 1417"/>
          <p:cNvSpPr/>
          <p:nvPr/>
        </p:nvSpPr>
        <p:spPr>
          <a:xfrm>
            <a:off x="800089" y="1620583"/>
            <a:ext cx="7441392" cy="175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2 Lists</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6"/>
                </a:solidFill>
              </a:rPr>
              <a:t>color_list</a:t>
            </a:r>
            <a:r>
              <a:t> =</a:t>
            </a:r>
            <a:r>
              <a:rPr b="1"/>
              <a:t> [</a:t>
            </a:r>
            <a:r>
              <a:rPr b="1">
                <a:solidFill>
                  <a:schemeClr val="accent4"/>
                </a:solidFill>
              </a:rPr>
              <a:t>"orange"</a:t>
            </a:r>
            <a:r>
              <a:rPr b="1"/>
              <a:t>,</a:t>
            </a:r>
            <a:r>
              <a:rPr b="1">
                <a:solidFill>
                  <a:schemeClr val="accent1"/>
                </a:solidFill>
              </a:rPr>
              <a:t> "blue",</a:t>
            </a:r>
            <a:r>
              <a:rPr b="1"/>
              <a:t> "black", </a:t>
            </a:r>
            <a:r>
              <a:rPr b="1">
                <a:solidFill>
                  <a:schemeClr val="accent4">
                    <a:hueOff val="46120"/>
                    <a:satOff val="4178"/>
                    <a:lumOff val="-16732"/>
                  </a:schemeClr>
                </a:solidFill>
              </a:rPr>
              <a:t>"brown"</a:t>
            </a:r>
            <a:r>
              <a:rPr b="1"/>
              <a:t>]</a:t>
            </a:r>
          </a:p>
          <a:p>
            <a:pPr algn="l">
              <a:defRPr sz="2200">
                <a:latin typeface="Helvetica"/>
                <a:ea typeface="Helvetica"/>
                <a:cs typeface="Helvetica"/>
                <a:sym typeface="Helvetica"/>
              </a:defRPr>
            </a:pPr>
            <a:r>
              <a:t>&gt;&gt;&gt; </a:t>
            </a:r>
            <a:r>
              <a:rPr b="1">
                <a:solidFill>
                  <a:schemeClr val="accent5"/>
                </a:solidFill>
              </a:rPr>
              <a:t>name_list</a:t>
            </a:r>
            <a:r>
              <a:t> =</a:t>
            </a:r>
            <a:r>
              <a:rPr b="1"/>
              <a:t> [</a:t>
            </a:r>
            <a:r>
              <a:rPr b="1">
                <a:solidFill>
                  <a:schemeClr val="accent3">
                    <a:hueOff val="-546624"/>
                    <a:satOff val="7767"/>
                    <a:lumOff val="-14512"/>
                  </a:schemeClr>
                </a:solidFill>
              </a:rPr>
              <a:t>"paul"</a:t>
            </a:r>
            <a:r>
              <a:rPr b="1"/>
              <a:t>, </a:t>
            </a:r>
            <a:r>
              <a:rPr b="1">
                <a:solidFill>
                  <a:schemeClr val="accent5">
                    <a:hueOff val="-522602"/>
                    <a:satOff val="-6700"/>
                    <a:lumOff val="-22320"/>
                  </a:schemeClr>
                </a:solidFill>
              </a:rPr>
              <a:t>"bob"</a:t>
            </a:r>
            <a:r>
              <a:rPr b="1"/>
              <a:t>, </a:t>
            </a:r>
            <a:r>
              <a:rPr b="1">
                <a:solidFill>
                  <a:schemeClr val="accent6">
                    <a:lumOff val="-21524"/>
                  </a:schemeClr>
                </a:solidFill>
              </a:rPr>
              <a:t>"mike"</a:t>
            </a:r>
            <a:r>
              <a:rPr b="1"/>
              <a:t>, </a:t>
            </a:r>
            <a:r>
              <a:rPr b="1">
                <a:solidFill>
                  <a:schemeClr val="accent3">
                    <a:satOff val="18648"/>
                    <a:lumOff val="5971"/>
                  </a:schemeClr>
                </a:solidFill>
              </a:rPr>
              <a:t>"pete"</a:t>
            </a:r>
            <a:r>
              <a:rPr b="1"/>
              <a:t>]</a:t>
            </a:r>
          </a:p>
        </p:txBody>
      </p:sp>
      <p:sp>
        <p:nvSpPr>
          <p:cNvPr id="1418" name="Shape 1418"/>
          <p:cNvSpPr/>
          <p:nvPr/>
        </p:nvSpPr>
        <p:spPr>
          <a:xfrm>
            <a:off x="780775" y="3711066"/>
            <a:ext cx="7480020" cy="175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a Dictionary that stores the 2 lists as a simple number variable</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4">
                    <a:satOff val="1488"/>
                    <a:lumOff val="-7242"/>
                  </a:schemeClr>
                </a:solidFill>
              </a:rPr>
              <a:t>D1</a:t>
            </a:r>
            <a:r>
              <a:t> = {</a:t>
            </a:r>
            <a:r>
              <a:rPr b="1"/>
              <a:t>1:</a:t>
            </a:r>
            <a:r>
              <a:rPr b="1">
                <a:solidFill>
                  <a:schemeClr val="accent6"/>
                </a:solidFill>
              </a:rPr>
              <a:t>color_list</a:t>
            </a:r>
            <a:r>
              <a:t>, </a:t>
            </a:r>
            <a:r>
              <a:rPr b="1"/>
              <a:t>2:</a:t>
            </a:r>
            <a:r>
              <a:rPr b="1">
                <a:solidFill>
                  <a:schemeClr val="accent5"/>
                </a:solidFill>
              </a:rPr>
              <a:t>name_list</a:t>
            </a:r>
            <a:r>
              <a:t>}</a:t>
            </a:r>
          </a:p>
        </p:txBody>
      </p:sp>
      <p:sp>
        <p:nvSpPr>
          <p:cNvPr id="1419" name="Shape 1419"/>
          <p:cNvSpPr/>
          <p:nvPr/>
        </p:nvSpPr>
        <p:spPr>
          <a:xfrm>
            <a:off x="845695" y="5921204"/>
            <a:ext cx="11313409"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b="1">
                <a:solidFill>
                  <a:srgbClr val="A6AAA9"/>
                </a:solidFill>
                <a:latin typeface="Helvetica"/>
                <a:ea typeface="Helvetica"/>
                <a:cs typeface="Helvetica"/>
                <a:sym typeface="Helvetica"/>
              </a:defRPr>
            </a:pPr>
            <a:r>
              <a:t>#Print the Dictionary to reveal ALL of the contents</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4">
                    <a:satOff val="1488"/>
                    <a:lumOff val="-7242"/>
                  </a:schemeClr>
                </a:solidFill>
              </a:rPr>
              <a:t>D1</a:t>
            </a:r>
          </a:p>
          <a:p>
            <a:pPr algn="l">
              <a:defRPr sz="2200">
                <a:latin typeface="Helvetica"/>
                <a:ea typeface="Helvetica"/>
                <a:cs typeface="Helvetica"/>
                <a:sym typeface="Helvetica"/>
              </a:defRPr>
            </a:pPr>
            <a:r>
              <a:t>{</a:t>
            </a:r>
            <a:r>
              <a:rPr b="1"/>
              <a:t>1:[</a:t>
            </a:r>
            <a:r>
              <a:rPr b="1">
                <a:solidFill>
                  <a:schemeClr val="accent4"/>
                </a:solidFill>
              </a:rPr>
              <a:t>“orange"</a:t>
            </a:r>
            <a:r>
              <a:t>,</a:t>
            </a:r>
            <a:r>
              <a:rPr b="1">
                <a:solidFill>
                  <a:schemeClr val="accent1"/>
                </a:solidFill>
              </a:rPr>
              <a:t> "blue",</a:t>
            </a:r>
            <a:r>
              <a:t> </a:t>
            </a:r>
            <a:r>
              <a:rPr b="1"/>
              <a:t>"black",</a:t>
            </a:r>
            <a:r>
              <a:t> </a:t>
            </a:r>
            <a:r>
              <a:rPr b="1">
                <a:solidFill>
                  <a:schemeClr val="accent4">
                    <a:hueOff val="46120"/>
                    <a:satOff val="4178"/>
                    <a:lumOff val="-16732"/>
                  </a:schemeClr>
                </a:solidFill>
              </a:rPr>
              <a:t>“brown”</a:t>
            </a:r>
            <a:r>
              <a:rPr b="1"/>
              <a:t>]</a:t>
            </a:r>
            <a:r>
              <a:t>, </a:t>
            </a:r>
            <a:r>
              <a:rPr b="1"/>
              <a:t>2: [</a:t>
            </a:r>
            <a:r>
              <a:rPr b="1">
                <a:solidFill>
                  <a:schemeClr val="accent3">
                    <a:hueOff val="-546624"/>
                    <a:satOff val="7767"/>
                    <a:lumOff val="-14512"/>
                  </a:schemeClr>
                </a:solidFill>
              </a:rPr>
              <a:t>"paul"</a:t>
            </a:r>
            <a:r>
              <a:rPr b="1"/>
              <a:t>, </a:t>
            </a:r>
            <a:r>
              <a:rPr b="1">
                <a:solidFill>
                  <a:schemeClr val="accent5">
                    <a:hueOff val="-522602"/>
                    <a:satOff val="-6700"/>
                    <a:lumOff val="-22320"/>
                  </a:schemeClr>
                </a:solidFill>
              </a:rPr>
              <a:t>"bob"</a:t>
            </a:r>
            <a:r>
              <a:rPr b="1"/>
              <a:t>, </a:t>
            </a:r>
            <a:r>
              <a:rPr b="1">
                <a:solidFill>
                  <a:schemeClr val="accent6">
                    <a:lumOff val="-21524"/>
                  </a:schemeClr>
                </a:solidFill>
              </a:rPr>
              <a:t>"mike"</a:t>
            </a:r>
            <a:r>
              <a:rPr b="1"/>
              <a:t>, </a:t>
            </a:r>
            <a:r>
              <a:rPr b="1">
                <a:solidFill>
                  <a:schemeClr val="accent3">
                    <a:satOff val="18648"/>
                    <a:lumOff val="5971"/>
                  </a:schemeClr>
                </a:solidFill>
              </a:rPr>
              <a:t>“pete"</a:t>
            </a:r>
            <a:r>
              <a:rPr b="1"/>
              <a:t>]</a:t>
            </a:r>
            <a:r>
              <a:t>}</a:t>
            </a:r>
          </a:p>
        </p:txBody>
      </p:sp>
    </p:spTree>
  </p:cSld>
  <p:clrMapOvr>
    <a:masterClrMapping/>
  </p:clrMapOvr>
  <p:transition spd="slow"/>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Shape 142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 cont…</a:t>
            </a:r>
          </a:p>
        </p:txBody>
      </p:sp>
      <p:sp>
        <p:nvSpPr>
          <p:cNvPr id="1424" name="Shape 1424"/>
          <p:cNvSpPr/>
          <p:nvPr/>
        </p:nvSpPr>
        <p:spPr>
          <a:xfrm>
            <a:off x="780775" y="1449132"/>
            <a:ext cx="748002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r>
              <a:t>&gt;&gt;&gt; print D1[2]</a:t>
            </a:r>
          </a:p>
          <a:p>
            <a:pPr algn="l">
              <a:defRPr sz="2300">
                <a:latin typeface="Helvetica"/>
                <a:ea typeface="Helvetica"/>
                <a:cs typeface="Helvetica"/>
                <a:sym typeface="Helvetica"/>
              </a:defRPr>
            </a:pPr>
            <a:r>
              <a:t>['paul', 'bob', 'mike', 'pete']</a:t>
            </a:r>
          </a:p>
        </p:txBody>
      </p:sp>
      <p:sp>
        <p:nvSpPr>
          <p:cNvPr id="1425" name="Shape 1425"/>
          <p:cNvSpPr/>
          <p:nvPr/>
        </p:nvSpPr>
        <p:spPr>
          <a:xfrm>
            <a:off x="973915" y="4601964"/>
            <a:ext cx="7480021"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Shape 1429"/>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 cont…</a:t>
            </a:r>
          </a:p>
        </p:txBody>
      </p:sp>
      <p:sp>
        <p:nvSpPr>
          <p:cNvPr id="1430" name="Shape 1430"/>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D1[2]</a:t>
            </a:r>
          </a:p>
          <a:p>
            <a:pPr algn="l">
              <a:defRPr sz="2300">
                <a:latin typeface="Helvetica"/>
                <a:ea typeface="Helvetica"/>
                <a:cs typeface="Helvetica"/>
                <a:sym typeface="Helvetica"/>
              </a:defRPr>
            </a:pPr>
            <a:r>
              <a:t>['paul', 'bob', 'mike', 'pete']</a:t>
            </a:r>
          </a:p>
        </p:txBody>
      </p:sp>
      <p:sp>
        <p:nvSpPr>
          <p:cNvPr id="1431" name="Shape 1431"/>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Shape 143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 cont…</a:t>
            </a:r>
          </a:p>
        </p:txBody>
      </p:sp>
      <p:sp>
        <p:nvSpPr>
          <p:cNvPr id="1434" name="Shape 1434"/>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 </a:t>
            </a:r>
            <a:r>
              <a:rPr b="1">
                <a:solidFill>
                  <a:schemeClr val="accent6"/>
                </a:solidFill>
              </a:rPr>
              <a:t>D1</a:t>
            </a:r>
            <a:r>
              <a:rPr b="1"/>
              <a:t>[</a:t>
            </a:r>
            <a:r>
              <a:rPr b="1">
                <a:solidFill>
                  <a:schemeClr val="accent3"/>
                </a:solidFill>
              </a:rPr>
              <a:t>2</a:t>
            </a:r>
            <a:r>
              <a:rPr b="1"/>
              <a:t>]</a:t>
            </a:r>
          </a:p>
          <a:p>
            <a:pPr algn="l">
              <a:defRPr sz="2300">
                <a:latin typeface="Helvetica"/>
                <a:ea typeface="Helvetica"/>
                <a:cs typeface="Helvetica"/>
                <a:sym typeface="Helvetica"/>
              </a:defRPr>
            </a:pPr>
            <a:r>
              <a:rPr b="1"/>
              <a:t>[</a:t>
            </a:r>
            <a:r>
              <a:rPr b="1">
                <a:solidFill>
                  <a:schemeClr val="accent2"/>
                </a:solidFill>
              </a:rPr>
              <a:t>'paul'</a:t>
            </a:r>
            <a:r>
              <a:rPr b="1"/>
              <a:t>, </a:t>
            </a:r>
            <a:r>
              <a:rPr b="1">
                <a:solidFill>
                  <a:schemeClr val="accent5"/>
                </a:solidFill>
              </a:rPr>
              <a:t>'bob'</a:t>
            </a:r>
            <a:r>
              <a:rPr b="1"/>
              <a:t>, </a:t>
            </a:r>
            <a:r>
              <a:rPr b="1">
                <a:solidFill>
                  <a:schemeClr val="accent6">
                    <a:satOff val="24555"/>
                    <a:lumOff val="22232"/>
                  </a:schemeClr>
                </a:solidFill>
              </a:rPr>
              <a:t>'mike'</a:t>
            </a:r>
            <a:r>
              <a:rPr b="1"/>
              <a:t>, </a:t>
            </a:r>
            <a:r>
              <a:rPr b="1">
                <a:solidFill>
                  <a:schemeClr val="accent1">
                    <a:satOff val="-3355"/>
                    <a:lumOff val="26614"/>
                  </a:schemeClr>
                </a:solidFill>
              </a:rPr>
              <a:t>'pete']</a:t>
            </a:r>
          </a:p>
        </p:txBody>
      </p:sp>
      <p:sp>
        <p:nvSpPr>
          <p:cNvPr id="1435" name="Shape 1435"/>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 cont…</a:t>
            </a:r>
          </a:p>
        </p:txBody>
      </p:sp>
      <p:sp>
        <p:nvSpPr>
          <p:cNvPr id="1438" name="Shape 1438"/>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'mike', </a:t>
            </a:r>
            <a:r>
              <a:rPr b="1">
                <a:solidFill>
                  <a:schemeClr val="accent4">
                    <a:hueOff val="384618"/>
                    <a:satOff val="3869"/>
                    <a:lumOff val="5802"/>
                  </a:schemeClr>
                </a:solidFill>
              </a:rPr>
              <a:t>'pete'</a:t>
            </a:r>
            <a:r>
              <a:t>]</a:t>
            </a:r>
          </a:p>
        </p:txBody>
      </p:sp>
      <p:sp>
        <p:nvSpPr>
          <p:cNvPr id="1439" name="Shape 1439"/>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&gt;&gt;&gt; print tst[-1]</a:t>
            </a:r>
          </a:p>
          <a:p>
            <a:pPr algn="l">
              <a:defRPr sz="2300" b="1">
                <a:solidFill>
                  <a:schemeClr val="accent4">
                    <a:hueOff val="384618"/>
                    <a:satOff val="3869"/>
                    <a:lumOff val="5802"/>
                  </a:schemeClr>
                </a:solidFill>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Shape 1441"/>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Dictionaries with Lists- cont…</a:t>
            </a:r>
          </a:p>
        </p:txBody>
      </p:sp>
      <p:sp>
        <p:nvSpPr>
          <p:cNvPr id="1442" name="Shape 1442"/>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a:t>
            </a:r>
            <a:r>
              <a:rPr>
                <a:solidFill>
                  <a:schemeClr val="accent3">
                    <a:satOff val="18648"/>
                    <a:lumOff val="5971"/>
                  </a:schemeClr>
                </a:solidFill>
              </a:rPr>
              <a:t>'mike'</a:t>
            </a:r>
            <a:r>
              <a:t>, 'pete']</a:t>
            </a:r>
          </a:p>
        </p:txBody>
      </p:sp>
      <p:sp>
        <p:nvSpPr>
          <p:cNvPr id="1443" name="Shape 1443"/>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D1[2]</a:t>
            </a:r>
            <a:endParaRPr b="1">
              <a:solidFill>
                <a:schemeClr val="accent1">
                  <a:hueOff val="47394"/>
                  <a:satOff val="-25753"/>
                  <a:lumOff val="-7544"/>
                </a:schemeClr>
              </a:solidFill>
            </a:endParaRP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solidFill>
                  <a:schemeClr val="accent2"/>
                </a:solidFill>
              </a:rPr>
              <a:t>tst</a:t>
            </a:r>
            <a:r>
              <a:t>[</a:t>
            </a:r>
            <a:r>
              <a:rPr b="1">
                <a:solidFill>
                  <a:schemeClr val="accent3">
                    <a:satOff val="18648"/>
                    <a:lumOff val="5971"/>
                  </a:schemeClr>
                </a:solidFill>
              </a:rPr>
              <a:t>-2</a:t>
            </a:r>
            <a:r>
              <a:t>]</a:t>
            </a:r>
          </a:p>
          <a:p>
            <a:pPr algn="l">
              <a:defRPr sz="2300" b="1">
                <a:solidFill>
                  <a:schemeClr val="accent3">
                    <a:satOff val="18648"/>
                    <a:lumOff val="5971"/>
                  </a:schemeClr>
                </a:solidFill>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 name="Shape 1445"/>
          <p:cNvSpPr/>
          <p:nvPr/>
        </p:nvSpPr>
        <p:spPr>
          <a:xfrm>
            <a:off x="2937763" y="3943349"/>
            <a:ext cx="712927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r>
              <a:t>Regular Expressions</a:t>
            </a:r>
          </a:p>
        </p:txBody>
      </p:sp>
    </p:spTree>
  </p:cSld>
  <p:clrMapOvr>
    <a:masterClrMapping/>
  </p:clrMapOvr>
  <p:transition spd="slow"/>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Shape 1447"/>
          <p:cNvSpPr/>
          <p:nvPr/>
        </p:nvSpPr>
        <p:spPr>
          <a:xfrm>
            <a:off x="2810972" y="558800"/>
            <a:ext cx="64072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The RE in Regular Expressions</a:t>
            </a:r>
          </a:p>
        </p:txBody>
      </p:sp>
      <p:sp>
        <p:nvSpPr>
          <p:cNvPr id="1448" name="Shape 1448"/>
          <p:cNvSpPr/>
          <p:nvPr/>
        </p:nvSpPr>
        <p:spPr>
          <a:xfrm>
            <a:off x="1724327" y="2171700"/>
            <a:ext cx="997961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document= open("/Users/pnegron/Desktop/MPLS-TEST-SCRIPT/R1.cfg", 'r')</a:t>
            </a:r>
          </a:p>
          <a:p>
            <a:pPr algn="l">
              <a:defRPr sz="2300">
                <a:solidFill>
                  <a:srgbClr val="53585F"/>
                </a:solidFill>
              </a:defRPr>
            </a:pPr>
            <a:endParaRPr/>
          </a:p>
          <a:p>
            <a:pPr algn="l">
              <a:defRPr sz="2300">
                <a:solidFill>
                  <a:srgbClr val="53585F"/>
                </a:solidFill>
              </a:defRPr>
            </a:pPr>
            <a:r>
              <a:t>file = document.read()</a:t>
            </a:r>
          </a:p>
        </p:txBody>
      </p:sp>
      <p:sp>
        <p:nvSpPr>
          <p:cNvPr id="1449" name="Shape 1449"/>
          <p:cNvSpPr/>
          <p:nvPr/>
        </p:nvSpPr>
        <p:spPr>
          <a:xfrm>
            <a:off x="1736829" y="4914900"/>
            <a:ext cx="9954608"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3200">
                <a:solidFill>
                  <a:srgbClr val="53585F"/>
                </a:solidFill>
              </a:defRPr>
            </a:pPr>
            <a:r>
              <a:t>MATCH - Searches at the beginning of a string</a:t>
            </a:r>
          </a:p>
          <a:p>
            <a:pPr algn="l">
              <a:defRPr sz="3200">
                <a:solidFill>
                  <a:srgbClr val="53585F"/>
                </a:solidFill>
              </a:defRPr>
            </a:pPr>
            <a:endParaRPr/>
          </a:p>
          <a:p>
            <a:pPr algn="l">
              <a:defRPr sz="3200">
                <a:solidFill>
                  <a:srgbClr val="53585F"/>
                </a:solidFill>
              </a:defRPr>
            </a:pPr>
            <a:r>
              <a:t>SEARCH- Similar to Match but searches the entire file</a:t>
            </a:r>
          </a:p>
          <a:p>
            <a:pPr algn="l">
              <a:defRPr sz="3200">
                <a:solidFill>
                  <a:srgbClr val="53585F"/>
                </a:solidFill>
              </a:defRPr>
            </a:pPr>
            <a:endParaRPr/>
          </a:p>
          <a:p>
            <a:pPr algn="l">
              <a:defRPr sz="3200">
                <a:solidFill>
                  <a:srgbClr val="53585F"/>
                </a:solidFill>
              </a:defRPr>
            </a:pPr>
            <a:r>
              <a:t>FINDALL- Finds ALL instances of the matched string</a:t>
            </a:r>
          </a:p>
          <a:p>
            <a:pPr algn="l">
              <a:defRPr sz="3200">
                <a:solidFill>
                  <a:srgbClr val="53585F"/>
                </a:solidFill>
              </a:defRPr>
            </a:pPr>
            <a:endParaRPr/>
          </a:p>
          <a:p>
            <a:pPr algn="l">
              <a:defRPr sz="3200">
                <a:solidFill>
                  <a:srgbClr val="53585F"/>
                </a:solidFill>
              </a:defRPr>
            </a:pPr>
            <a:r>
              <a:t>SUB- Can substitute a parameter</a:t>
            </a:r>
          </a:p>
        </p:txBody>
      </p:sp>
    </p:spTree>
  </p:cSld>
  <p:clrMapOvr>
    <a:masterClrMapping/>
  </p:clrMapOvr>
  <p:transition spd="slow"/>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Shape 1453"/>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Match</a:t>
            </a:r>
          </a:p>
        </p:txBody>
      </p:sp>
      <p:sp>
        <p:nvSpPr>
          <p:cNvPr id="1454" name="Shape 1454"/>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b="1">
                <a:solidFill>
                  <a:srgbClr val="53585F"/>
                </a:solidFill>
                <a:latin typeface="Helvetica"/>
                <a:ea typeface="Helvetica"/>
                <a:cs typeface="Helvetica"/>
                <a:sym typeface="Helvetica"/>
              </a:defRPr>
            </a:pPr>
            <a:r>
              <a:t>import</a:t>
            </a:r>
            <a:r>
              <a:rPr>
                <a:solidFill>
                  <a:schemeClr val="accent4">
                    <a:hueOff val="384618"/>
                    <a:satOff val="3869"/>
                    <a:lumOff val="5802"/>
                  </a:schemeClr>
                </a:solidFill>
              </a:rPr>
              <a:t> re</a:t>
            </a:r>
          </a:p>
          <a:p>
            <a:pPr algn="l">
              <a:defRPr sz="2300">
                <a:solidFill>
                  <a:srgbClr val="53585F"/>
                </a:solidFill>
              </a:defRPr>
            </a:pPr>
            <a:endParaRPr>
              <a:solidFill>
                <a:schemeClr val="accent4">
                  <a:hueOff val="384618"/>
                  <a:satOff val="3869"/>
                  <a:lumOff val="5802"/>
                </a:schemeClr>
              </a:solidFill>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455" name="Shape 1455"/>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vrf = re.match( r'hostname (.*)', file)</a:t>
            </a:r>
          </a:p>
          <a:p>
            <a:pPr algn="l">
              <a:defRPr sz="2300"/>
            </a:pPr>
            <a:endParaRPr/>
          </a:p>
          <a:p>
            <a:pPr algn="l">
              <a:defRPr sz="2300"/>
            </a:pPr>
            <a:r>
              <a:t>print "The hostname of the Router is:\t", vrf.group(1)</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Variables</a:t>
            </a:r>
          </a:p>
        </p:txBody>
      </p:sp>
      <p:pic>
        <p:nvPicPr>
          <p:cNvPr id="327"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28"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29"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30" name="Shape 330"/>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1" name="Shape 331"/>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2" name="Shape 332"/>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33"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34" name="Shape 334"/>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5" name="Shape 335"/>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36" name="Shape 336"/>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37" name="Shape 337"/>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38"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39" name="Shape 339"/>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0" name="Shape 340"/>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41" name="Shape 341"/>
          <p:cNvSpPr/>
          <p:nvPr/>
        </p:nvSpPr>
        <p:spPr>
          <a:xfrm>
            <a:off x="6892421" y="558800"/>
            <a:ext cx="20322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solidFill>
              </a:defRPr>
            </a:lvl1pPr>
          </a:lstStyle>
          <a:p>
            <a:r>
              <a:t>= Value</a:t>
            </a:r>
          </a:p>
        </p:txBody>
      </p:sp>
    </p:spTree>
  </p:cSld>
  <p:clrMapOvr>
    <a:masterClrMapping/>
  </p:clrMapOvr>
  <p:transition spd="slow"/>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Shape 1459"/>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Match</a:t>
            </a:r>
          </a:p>
        </p:txBody>
      </p:sp>
      <p:sp>
        <p:nvSpPr>
          <p:cNvPr id="1460" name="Shape 1460"/>
          <p:cNvSpPr/>
          <p:nvPr/>
        </p:nvSpPr>
        <p:spPr>
          <a:xfrm>
            <a:off x="2375996" y="1993895"/>
            <a:ext cx="9327943" cy="2590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rPr b="1">
                <a:solidFill>
                  <a:schemeClr val="accent1"/>
                </a:solidFill>
                <a:latin typeface="Helvetica"/>
                <a:ea typeface="Helvetica"/>
                <a:cs typeface="Helvetica"/>
                <a:sym typeface="Helvetica"/>
              </a:rPr>
              <a:t>tst </a:t>
            </a:r>
            <a:r>
              <a:t>= </a:t>
            </a:r>
            <a:r>
              <a:rPr b="1">
                <a:latin typeface="Helvetica"/>
                <a:ea typeface="Helvetica"/>
                <a:cs typeface="Helvetica"/>
                <a:sym typeface="Helvetica"/>
              </a:rPr>
              <a:t>open("/Users/pnegron/Desktop/MPLS-TEST-SCRIPT/R1.cfg", 'r')</a:t>
            </a:r>
          </a:p>
          <a:p>
            <a:pPr algn="l">
              <a:defRPr sz="2300">
                <a:solidFill>
                  <a:srgbClr val="53585F"/>
                </a:solidFill>
              </a:defRPr>
            </a:pPr>
            <a:endParaRPr b="1">
              <a:latin typeface="Helvetica"/>
              <a:ea typeface="Helvetica"/>
              <a:cs typeface="Helvetica"/>
              <a:sym typeface="Helvetica"/>
            </a:endParaRPr>
          </a:p>
          <a:p>
            <a:pPr algn="l">
              <a:defRPr sz="2300">
                <a:solidFill>
                  <a:srgbClr val="53585F"/>
                </a:solidFill>
              </a:defRPr>
            </a:pPr>
            <a:r>
              <a:rPr b="1">
                <a:solidFill>
                  <a:schemeClr val="accent5"/>
                </a:solidFill>
                <a:latin typeface="Helvetica"/>
                <a:ea typeface="Helvetica"/>
                <a:cs typeface="Helvetica"/>
                <a:sym typeface="Helvetica"/>
              </a:rPr>
              <a:t>file </a:t>
            </a:r>
            <a:r>
              <a:t>= </a:t>
            </a:r>
            <a:r>
              <a:rPr b="1">
                <a:solidFill>
                  <a:schemeClr val="accent1"/>
                </a:solidFill>
                <a:latin typeface="Helvetica"/>
                <a:ea typeface="Helvetica"/>
                <a:cs typeface="Helvetica"/>
                <a:sym typeface="Helvetica"/>
              </a:rPr>
              <a:t>tst</a:t>
            </a:r>
            <a:r>
              <a:t>.</a:t>
            </a:r>
            <a:r>
              <a:rPr b="1">
                <a:solidFill>
                  <a:schemeClr val="accent6"/>
                </a:solidFill>
                <a:latin typeface="Helvetica"/>
                <a:ea typeface="Helvetica"/>
                <a:cs typeface="Helvetica"/>
                <a:sym typeface="Helvetica"/>
              </a:rPr>
              <a:t>read()</a:t>
            </a:r>
          </a:p>
        </p:txBody>
      </p:sp>
      <p:sp>
        <p:nvSpPr>
          <p:cNvPr id="1461" name="Shape 1461"/>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vrf = re.match( r'hostname (.*)', file)</a:t>
            </a:r>
          </a:p>
          <a:p>
            <a:pPr algn="l">
              <a:defRPr sz="2300"/>
            </a:pPr>
            <a:endParaRPr/>
          </a:p>
          <a:p>
            <a:pPr algn="l">
              <a:defRPr sz="2300"/>
            </a:pPr>
            <a:r>
              <a:t>print "The hostname of the Router is:\t", vrf.group(1)</a:t>
            </a:r>
          </a:p>
        </p:txBody>
      </p:sp>
    </p:spTree>
  </p:cSld>
  <p:clrMapOvr>
    <a:masterClrMapping/>
  </p:clrMapOvr>
  <p:transition spd="slow"/>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Shape 1465"/>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Match</a:t>
            </a:r>
          </a:p>
        </p:txBody>
      </p:sp>
      <p:sp>
        <p:nvSpPr>
          <p:cNvPr id="1466" name="Shape 1466"/>
          <p:cNvSpPr/>
          <p:nvPr/>
        </p:nvSpPr>
        <p:spPr>
          <a:xfrm>
            <a:off x="2375996" y="2171697"/>
            <a:ext cx="9327943" cy="22352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rPr b="1">
                <a:solidFill>
                  <a:schemeClr val="accent5"/>
                </a:solidFill>
                <a:latin typeface="Helvetica"/>
                <a:ea typeface="Helvetica"/>
                <a:cs typeface="Helvetica"/>
                <a:sym typeface="Helvetica"/>
              </a:rPr>
              <a:t>file </a:t>
            </a:r>
            <a:r>
              <a:t>= </a:t>
            </a:r>
            <a:r>
              <a:rPr b="1">
                <a:solidFill>
                  <a:schemeClr val="accent1"/>
                </a:solidFill>
                <a:latin typeface="Helvetica"/>
                <a:ea typeface="Helvetica"/>
                <a:cs typeface="Helvetica"/>
                <a:sym typeface="Helvetica"/>
              </a:rPr>
              <a:t>tst</a:t>
            </a:r>
            <a:r>
              <a:t>.</a:t>
            </a:r>
            <a:r>
              <a:rPr b="1">
                <a:solidFill>
                  <a:schemeClr val="accent6"/>
                </a:solidFill>
                <a:latin typeface="Helvetica"/>
                <a:ea typeface="Helvetica"/>
                <a:cs typeface="Helvetica"/>
                <a:sym typeface="Helvetica"/>
              </a:rPr>
              <a:t>read()</a:t>
            </a:r>
          </a:p>
        </p:txBody>
      </p:sp>
      <p:sp>
        <p:nvSpPr>
          <p:cNvPr id="1467" name="Shape 1467"/>
          <p:cNvSpPr/>
          <p:nvPr/>
        </p:nvSpPr>
        <p:spPr>
          <a:xfrm>
            <a:off x="2375996" y="5829297"/>
            <a:ext cx="8252808" cy="15240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dirty="0">
                <a:solidFill>
                  <a:schemeClr val="accent4">
                    <a:hueOff val="46120"/>
                    <a:satOff val="4178"/>
                    <a:lumOff val="-16732"/>
                  </a:schemeClr>
                </a:solidFill>
                <a:latin typeface="Helvetica"/>
                <a:ea typeface="Helvetica"/>
                <a:cs typeface="Helvetica"/>
                <a:sym typeface="Helvetica"/>
              </a:rPr>
              <a:t>vrf</a:t>
            </a:r>
            <a:r>
              <a:rPr dirty="0"/>
              <a:t> = </a:t>
            </a:r>
            <a:r>
              <a:rPr b="1" dirty="0">
                <a:solidFill>
                  <a:schemeClr val="accent4"/>
                </a:solidFill>
                <a:latin typeface="Helvetica"/>
                <a:ea typeface="Helvetica"/>
                <a:cs typeface="Helvetica"/>
                <a:sym typeface="Helvetica"/>
              </a:rPr>
              <a:t>re</a:t>
            </a:r>
            <a:r>
              <a:rPr dirty="0"/>
              <a:t>.</a:t>
            </a:r>
            <a:r>
              <a:rPr b="1" dirty="0">
                <a:solidFill>
                  <a:schemeClr val="accent2"/>
                </a:solidFill>
                <a:latin typeface="Helvetica"/>
                <a:ea typeface="Helvetica"/>
                <a:cs typeface="Helvetica"/>
                <a:sym typeface="Helvetica"/>
              </a:rPr>
              <a:t>match</a:t>
            </a:r>
            <a:r>
              <a:rPr b="1" dirty="0">
                <a:latin typeface="Helvetica"/>
                <a:ea typeface="Helvetica"/>
                <a:cs typeface="Helvetica"/>
                <a:sym typeface="Helvetica"/>
              </a:rPr>
              <a:t>( </a:t>
            </a:r>
            <a:r>
              <a:rPr b="1" dirty="0">
                <a:solidFill>
                  <a:schemeClr val="accent3">
                    <a:satOff val="18648"/>
                    <a:lumOff val="5971"/>
                  </a:schemeClr>
                </a:solidFill>
                <a:latin typeface="Helvetica"/>
                <a:ea typeface="Helvetica"/>
                <a:cs typeface="Helvetica"/>
                <a:sym typeface="Helvetica"/>
              </a:rPr>
              <a:t>r'hostname</a:t>
            </a:r>
            <a:r>
              <a:rPr b="1" dirty="0">
                <a:latin typeface="Helvetica"/>
                <a:ea typeface="Helvetica"/>
                <a:cs typeface="Helvetica"/>
                <a:sym typeface="Helvetica"/>
              </a:rPr>
              <a:t> </a:t>
            </a:r>
            <a:r>
              <a:rPr b="1" dirty="0">
                <a:solidFill>
                  <a:schemeClr val="accent6">
                    <a:lumOff val="-8741"/>
                  </a:schemeClr>
                </a:solidFill>
                <a:latin typeface="Helvetica"/>
                <a:ea typeface="Helvetica"/>
                <a:cs typeface="Helvetica"/>
                <a:sym typeface="Helvetica"/>
              </a:rPr>
              <a:t>(.*)</a:t>
            </a:r>
            <a:r>
              <a:rPr b="1" dirty="0">
                <a:latin typeface="Helvetica"/>
                <a:ea typeface="Helvetica"/>
                <a:cs typeface="Helvetica"/>
                <a:sym typeface="Helvetica"/>
              </a:rPr>
              <a:t>',</a:t>
            </a:r>
            <a:r>
              <a:rPr b="1" dirty="0">
                <a:solidFill>
                  <a:schemeClr val="accent5"/>
                </a:solidFill>
                <a:latin typeface="Helvetica"/>
                <a:ea typeface="Helvetica"/>
                <a:cs typeface="Helvetica"/>
                <a:sym typeface="Helvetica"/>
              </a:rPr>
              <a:t> file</a:t>
            </a:r>
            <a:r>
              <a:rPr b="1" dirty="0">
                <a:latin typeface="Helvetica"/>
                <a:ea typeface="Helvetica"/>
                <a:cs typeface="Helvetica"/>
                <a:sym typeface="Helvetica"/>
              </a:rPr>
              <a:t>)</a:t>
            </a:r>
          </a:p>
          <a:p>
            <a:pPr algn="l">
              <a:defRPr sz="2300"/>
            </a:pPr>
            <a:endParaRPr b="1" dirty="0">
              <a:latin typeface="Helvetica"/>
              <a:ea typeface="Helvetica"/>
              <a:cs typeface="Helvetica"/>
              <a:sym typeface="Helvetica"/>
            </a:endParaRPr>
          </a:p>
          <a:p>
            <a:pPr algn="l">
              <a:defRPr sz="2300"/>
            </a:pPr>
            <a:r>
              <a:rPr dirty="0"/>
              <a:t>print "The hostname of the Router is:\t", vrf.group(1)</a:t>
            </a:r>
          </a:p>
        </p:txBody>
      </p:sp>
    </p:spTree>
  </p:cSld>
  <p:clrMapOvr>
    <a:masterClrMapping/>
  </p:clrMapOvr>
  <p:transition spd="slow"/>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Shape 1471"/>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Match</a:t>
            </a:r>
          </a:p>
        </p:txBody>
      </p:sp>
      <p:sp>
        <p:nvSpPr>
          <p:cNvPr id="1472" name="Shape 1472"/>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pPr>
            <a:r>
              <a:t>file = tst.read()</a:t>
            </a:r>
          </a:p>
        </p:txBody>
      </p:sp>
      <p:sp>
        <p:nvSpPr>
          <p:cNvPr id="1473" name="Shape 1473"/>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 </a:t>
            </a:r>
            <a:r>
              <a:t>= re.match( r'hostname (.*)', file)</a:t>
            </a:r>
          </a:p>
          <a:p>
            <a:pPr algn="l">
              <a:defRPr sz="2300"/>
            </a:pPr>
            <a:endParaRPr/>
          </a:p>
          <a:p>
            <a:pPr algn="l">
              <a:defRPr sz="2300"/>
            </a:pPr>
            <a:r>
              <a:rPr b="1">
                <a:latin typeface="Helvetica"/>
                <a:ea typeface="Helvetica"/>
                <a:cs typeface="Helvetica"/>
                <a:sym typeface="Helvetica"/>
              </a:rPr>
              <a:t>print "The hostname of the Router is:\t"</a:t>
            </a:r>
            <a:r>
              <a:t>, </a:t>
            </a:r>
            <a:r>
              <a:rPr b="1">
                <a:solidFill>
                  <a:schemeClr val="accent4">
                    <a:hueOff val="46120"/>
                    <a:satOff val="4178"/>
                    <a:lumOff val="-16732"/>
                  </a:schemeClr>
                </a:solidFill>
                <a:latin typeface="Helvetica"/>
                <a:ea typeface="Helvetica"/>
                <a:cs typeface="Helvetica"/>
                <a:sym typeface="Helvetica"/>
              </a:rPr>
              <a:t>vrf</a:t>
            </a:r>
            <a:r>
              <a:t>.</a:t>
            </a:r>
            <a:r>
              <a:rPr b="1">
                <a:solidFill>
                  <a:schemeClr val="accent3">
                    <a:hueOff val="-333990"/>
                    <a:satOff val="3917"/>
                    <a:lumOff val="-6666"/>
                  </a:schemeClr>
                </a:solidFill>
                <a:latin typeface="Helvetica"/>
                <a:ea typeface="Helvetica"/>
                <a:cs typeface="Helvetica"/>
                <a:sym typeface="Helvetica"/>
              </a:rPr>
              <a:t>group</a:t>
            </a:r>
            <a:r>
              <a:rPr b="1">
                <a:latin typeface="Helvetica"/>
                <a:ea typeface="Helvetica"/>
                <a:cs typeface="Helvetica"/>
                <a:sym typeface="Helvetica"/>
              </a:rPr>
              <a:t>(1)</a:t>
            </a:r>
          </a:p>
        </p:txBody>
      </p:sp>
    </p:spTree>
  </p:cSld>
  <p:clrMapOvr>
    <a:masterClrMapping/>
  </p:clrMapOvr>
  <p:transition spd="slow"/>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Shape 1477"/>
          <p:cNvSpPr/>
          <p:nvPr/>
        </p:nvSpPr>
        <p:spPr>
          <a:xfrm>
            <a:off x="3077976" y="558800"/>
            <a:ext cx="58731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Match</a:t>
            </a:r>
          </a:p>
        </p:txBody>
      </p:sp>
      <p:sp>
        <p:nvSpPr>
          <p:cNvPr id="1478" name="Shape 1478"/>
          <p:cNvSpPr/>
          <p:nvPr/>
        </p:nvSpPr>
        <p:spPr>
          <a:xfrm>
            <a:off x="242396" y="4248149"/>
            <a:ext cx="9327943"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pPr>
            <a:r>
              <a:t>import re</a:t>
            </a:r>
          </a:p>
          <a:p>
            <a:pPr algn="l">
              <a:defRPr sz="1200"/>
            </a:pPr>
            <a:endParaRPr/>
          </a:p>
          <a:p>
            <a:pPr algn="l">
              <a:defRPr sz="1200"/>
            </a:pPr>
            <a:r>
              <a:t>tst = open("/Users/pnegron/Desktop/MPLS-TEST-SCRIPT/R1.cfg", 'r')</a:t>
            </a:r>
          </a:p>
          <a:p>
            <a:pPr algn="l">
              <a:defRPr sz="1200"/>
            </a:pPr>
            <a:endParaRPr/>
          </a:p>
          <a:p>
            <a:pPr algn="l">
              <a:defRPr sz="1200"/>
            </a:pPr>
            <a:r>
              <a:t>file = tst.read()</a:t>
            </a:r>
          </a:p>
        </p:txBody>
      </p:sp>
      <p:sp>
        <p:nvSpPr>
          <p:cNvPr id="1479" name="Shape 1479"/>
          <p:cNvSpPr/>
          <p:nvPr/>
        </p:nvSpPr>
        <p:spPr>
          <a:xfrm>
            <a:off x="242396" y="6203948"/>
            <a:ext cx="8252808" cy="812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r>
              <a:t>vrf = re.match( r'hostname (.*)', file)</a:t>
            </a:r>
          </a:p>
          <a:p>
            <a:pPr algn="l">
              <a:defRPr sz="1200"/>
            </a:pPr>
            <a:endParaRPr/>
          </a:p>
          <a:p>
            <a:pPr algn="l">
              <a:defRPr sz="1200"/>
            </a:pPr>
            <a:r>
              <a:t>print "The </a:t>
            </a:r>
            <a:r>
              <a:rPr b="1">
                <a:latin typeface="Helvetica"/>
                <a:ea typeface="Helvetica"/>
                <a:cs typeface="Helvetica"/>
                <a:sym typeface="Helvetica"/>
              </a:rPr>
              <a:t>hostname </a:t>
            </a:r>
            <a:r>
              <a:t>of the Router is:\t", </a:t>
            </a:r>
            <a:r>
              <a:rPr b="1">
                <a:solidFill>
                  <a:schemeClr val="accent1"/>
                </a:solidFill>
                <a:latin typeface="Helvetica"/>
                <a:ea typeface="Helvetica"/>
                <a:cs typeface="Helvetica"/>
                <a:sym typeface="Helvetica"/>
              </a:rPr>
              <a:t>vrf.group(1)</a:t>
            </a:r>
          </a:p>
        </p:txBody>
      </p:sp>
      <p:sp>
        <p:nvSpPr>
          <p:cNvPr id="1480" name="Shape 1480"/>
          <p:cNvSpPr/>
          <p:nvPr/>
        </p:nvSpPr>
        <p:spPr>
          <a:xfrm>
            <a:off x="8259977" y="2082800"/>
            <a:ext cx="3767304" cy="508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b="1">
                <a:latin typeface="Helvetica"/>
                <a:ea typeface="Helvetica"/>
                <a:cs typeface="Helvetica"/>
                <a:sym typeface="Helvetica"/>
              </a:defRPr>
            </a:pPr>
            <a:r>
              <a:t>hostname </a:t>
            </a:r>
            <a:r>
              <a:rPr>
                <a:solidFill>
                  <a:schemeClr val="accent1"/>
                </a:solidFill>
              </a:rPr>
              <a:t>R1</a:t>
            </a:r>
          </a:p>
          <a:p>
            <a:pPr algn="l">
              <a:defRPr sz="2300"/>
            </a:pPr>
            <a:r>
              <a:t>!</a:t>
            </a:r>
          </a:p>
          <a:p>
            <a:pPr algn="l">
              <a:defRPr sz="2300"/>
            </a:pPr>
            <a:r>
              <a:t>boot-start-marker</a:t>
            </a:r>
          </a:p>
          <a:p>
            <a:pPr algn="l">
              <a:defRPr sz="2300"/>
            </a:pPr>
            <a:r>
              <a:t>boot-end-marker</a:t>
            </a:r>
          </a:p>
          <a:p>
            <a:pPr algn="l">
              <a:defRPr sz="2300"/>
            </a:pPr>
            <a:r>
              <a:t>!</a:t>
            </a:r>
          </a:p>
          <a:p>
            <a:pPr algn="l">
              <a:defRPr sz="2300"/>
            </a:pPr>
            <a:r>
              <a:t>!</a:t>
            </a:r>
          </a:p>
          <a:p>
            <a:pPr algn="l">
              <a:defRPr sz="2300"/>
            </a:pPr>
            <a:r>
              <a:t>vrf definition TST</a:t>
            </a:r>
          </a:p>
          <a:p>
            <a:pPr algn="l">
              <a:defRPr sz="2300"/>
            </a:pPr>
            <a:r>
              <a:t> rd 1.1.1.1:100</a:t>
            </a:r>
          </a:p>
          <a:p>
            <a:pPr algn="l">
              <a:defRPr sz="2300"/>
            </a:pPr>
            <a:r>
              <a:t> !</a:t>
            </a:r>
          </a:p>
          <a:p>
            <a:pPr algn="l">
              <a:defRPr sz="2300"/>
            </a:pPr>
            <a:r>
              <a:t> address-family ipv4</a:t>
            </a:r>
          </a:p>
          <a:p>
            <a:pPr algn="l">
              <a:defRPr sz="2300"/>
            </a:pPr>
            <a:r>
              <a:t>  route-target export 1:1000</a:t>
            </a:r>
          </a:p>
          <a:p>
            <a:pPr algn="l">
              <a:defRPr sz="2300"/>
            </a:pPr>
            <a:r>
              <a:t>  route-target import 1:1000</a:t>
            </a:r>
          </a:p>
          <a:p>
            <a:pPr algn="l">
              <a:defRPr sz="2300"/>
            </a:pPr>
            <a:r>
              <a:t>  route-target import 1:500</a:t>
            </a:r>
          </a:p>
          <a:p>
            <a:pPr algn="l">
              <a:defRPr sz="2300"/>
            </a:pPr>
            <a:r>
              <a:t> exit-address-family</a:t>
            </a:r>
          </a:p>
        </p:txBody>
      </p:sp>
      <p:sp>
        <p:nvSpPr>
          <p:cNvPr id="1481" name="Shape 1481"/>
          <p:cNvSpPr/>
          <p:nvPr/>
        </p:nvSpPr>
        <p:spPr>
          <a:xfrm>
            <a:off x="3433923" y="7962899"/>
            <a:ext cx="516129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b="1">
                <a:latin typeface="Helvetica"/>
                <a:ea typeface="Helvetica"/>
                <a:cs typeface="Helvetica"/>
                <a:sym typeface="Helvetica"/>
              </a:defRPr>
            </a:pPr>
            <a:r>
              <a:t>The hostname of the Router is:	</a:t>
            </a:r>
            <a:r>
              <a:rPr>
                <a:solidFill>
                  <a:schemeClr val="accent1"/>
                </a:solidFill>
              </a:rPr>
              <a:t>R1</a:t>
            </a:r>
          </a:p>
        </p:txBody>
      </p:sp>
    </p:spTree>
  </p:cSld>
  <p:clrMapOvr>
    <a:masterClrMapping/>
  </p:clrMapOvr>
  <p:transition spd="slow"/>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Shape 1485"/>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Search</a:t>
            </a:r>
          </a:p>
        </p:txBody>
      </p:sp>
      <p:sp>
        <p:nvSpPr>
          <p:cNvPr id="1486" name="Shape 1486"/>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487" name="Shape 1487"/>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vrf2 = re.search( r'vrf definition (.*)', file)</a:t>
            </a:r>
          </a:p>
          <a:p>
            <a:pPr algn="l">
              <a:defRPr sz="2300"/>
            </a:pPr>
            <a:endParaRPr/>
          </a:p>
          <a:p>
            <a:pPr algn="l">
              <a:defRPr sz="2300"/>
            </a:pPr>
            <a:r>
              <a:t>print "The vrf definitions are here:\t", vrf2.group(1)</a:t>
            </a:r>
          </a:p>
        </p:txBody>
      </p:sp>
    </p:spTree>
  </p:cSld>
  <p:clrMapOvr>
    <a:masterClrMapping/>
  </p:clrMapOvr>
  <p:transition spd="slow"/>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Shape 1491"/>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Search</a:t>
            </a:r>
          </a:p>
        </p:txBody>
      </p:sp>
      <p:sp>
        <p:nvSpPr>
          <p:cNvPr id="1492" name="Shape 1492"/>
          <p:cNvSpPr/>
          <p:nvPr/>
        </p:nvSpPr>
        <p:spPr>
          <a:xfrm>
            <a:off x="2375996" y="2171700"/>
            <a:ext cx="9327943"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493" name="Shape 1493"/>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vrf2</a:t>
            </a:r>
            <a:r>
              <a:t> = </a:t>
            </a:r>
            <a:r>
              <a:rPr b="1">
                <a:solidFill>
                  <a:schemeClr val="accent4"/>
                </a:solidFill>
                <a:latin typeface="Helvetica"/>
                <a:ea typeface="Helvetica"/>
                <a:cs typeface="Helvetica"/>
                <a:sym typeface="Helvetica"/>
              </a:rPr>
              <a:t>re</a:t>
            </a:r>
            <a:r>
              <a:t>.</a:t>
            </a:r>
            <a:r>
              <a:rPr b="1">
                <a:solidFill>
                  <a:schemeClr val="accent6">
                    <a:satOff val="24555"/>
                    <a:lumOff val="22232"/>
                  </a:schemeClr>
                </a:solidFill>
                <a:latin typeface="Helvetica"/>
                <a:ea typeface="Helvetica"/>
                <a:cs typeface="Helvetica"/>
                <a:sym typeface="Helvetica"/>
              </a:rPr>
              <a:t>search</a:t>
            </a:r>
            <a:r>
              <a:t>( r'vrf definition (.*)', file)</a:t>
            </a:r>
          </a:p>
          <a:p>
            <a:pPr algn="l">
              <a:defRPr sz="2300"/>
            </a:pPr>
            <a:endParaRPr/>
          </a:p>
          <a:p>
            <a:pPr algn="l">
              <a:defRPr sz="2300"/>
            </a:pPr>
            <a:r>
              <a:rPr b="1">
                <a:solidFill>
                  <a:schemeClr val="accent2"/>
                </a:solidFill>
                <a:latin typeface="Helvetica"/>
                <a:ea typeface="Helvetica"/>
                <a:cs typeface="Helvetica"/>
                <a:sym typeface="Helvetica"/>
              </a:rPr>
              <a:t>print </a:t>
            </a:r>
            <a:r>
              <a:rPr b="1">
                <a:latin typeface="Helvetica"/>
                <a:ea typeface="Helvetica"/>
                <a:cs typeface="Helvetica"/>
                <a:sym typeface="Helvetica"/>
              </a:rPr>
              <a:t>"The vrf definitions are here:\t"</a:t>
            </a:r>
            <a:r>
              <a:t>, </a:t>
            </a:r>
            <a:r>
              <a:rPr b="1">
                <a:solidFill>
                  <a:schemeClr val="accent4">
                    <a:hueOff val="46120"/>
                    <a:satOff val="4178"/>
                    <a:lumOff val="-16732"/>
                  </a:schemeClr>
                </a:solidFill>
                <a:latin typeface="Helvetica"/>
                <a:ea typeface="Helvetica"/>
                <a:cs typeface="Helvetica"/>
                <a:sym typeface="Helvetica"/>
              </a:rPr>
              <a:t>vrf2</a:t>
            </a:r>
            <a:r>
              <a:t>.</a:t>
            </a:r>
            <a:r>
              <a:rPr b="1">
                <a:solidFill>
                  <a:schemeClr val="accent3">
                    <a:hueOff val="-333990"/>
                    <a:satOff val="3917"/>
                    <a:lumOff val="-6666"/>
                  </a:schemeClr>
                </a:solidFill>
                <a:latin typeface="Helvetica"/>
                <a:ea typeface="Helvetica"/>
                <a:cs typeface="Helvetica"/>
                <a:sym typeface="Helvetica"/>
              </a:rPr>
              <a:t>group</a:t>
            </a:r>
            <a:r>
              <a:rPr b="1">
                <a:solidFill>
                  <a:schemeClr val="accent1"/>
                </a:solidFill>
                <a:latin typeface="Helvetica"/>
                <a:ea typeface="Helvetica"/>
                <a:cs typeface="Helvetica"/>
                <a:sym typeface="Helvetica"/>
              </a:rPr>
              <a:t>(1)</a:t>
            </a:r>
          </a:p>
        </p:txBody>
      </p:sp>
    </p:spTree>
  </p:cSld>
  <p:clrMapOvr>
    <a:masterClrMapping/>
  </p:clrMapOvr>
  <p:transition spd="slow"/>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Shape 1497"/>
          <p:cNvSpPr/>
          <p:nvPr/>
        </p:nvSpPr>
        <p:spPr>
          <a:xfrm>
            <a:off x="2993166" y="558800"/>
            <a:ext cx="604281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Search</a:t>
            </a:r>
          </a:p>
        </p:txBody>
      </p:sp>
      <p:sp>
        <p:nvSpPr>
          <p:cNvPr id="1498" name="Shape 1498"/>
          <p:cNvSpPr/>
          <p:nvPr/>
        </p:nvSpPr>
        <p:spPr>
          <a:xfrm>
            <a:off x="3433923" y="7962899"/>
            <a:ext cx="47553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1"/>
                </a:solidFill>
              </a:rPr>
              <a:t>TST</a:t>
            </a:r>
          </a:p>
        </p:txBody>
      </p:sp>
      <p:sp>
        <p:nvSpPr>
          <p:cNvPr id="1499" name="Shape 1499"/>
          <p:cNvSpPr/>
          <p:nvPr/>
        </p:nvSpPr>
        <p:spPr>
          <a:xfrm>
            <a:off x="216996" y="4292599"/>
            <a:ext cx="9327943"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00" name="Shape 1500"/>
          <p:cNvSpPr/>
          <p:nvPr/>
        </p:nvSpPr>
        <p:spPr>
          <a:xfrm>
            <a:off x="216996" y="5829297"/>
            <a:ext cx="8252808" cy="8128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r>
              <a:t>vrf2 = re.search( r'</a:t>
            </a:r>
            <a:r>
              <a:rPr b="1">
                <a:latin typeface="Helvetica"/>
                <a:ea typeface="Helvetica"/>
                <a:cs typeface="Helvetica"/>
                <a:sym typeface="Helvetica"/>
              </a:rPr>
              <a:t>vrf definition</a:t>
            </a:r>
            <a:r>
              <a:t> </a:t>
            </a:r>
            <a:r>
              <a:rPr b="1">
                <a:solidFill>
                  <a:schemeClr val="accent1"/>
                </a:solidFill>
                <a:latin typeface="Helvetica"/>
                <a:ea typeface="Helvetica"/>
                <a:cs typeface="Helvetica"/>
                <a:sym typeface="Helvetica"/>
              </a:rPr>
              <a:t>(.*)'</a:t>
            </a:r>
            <a:r>
              <a:t>, file)</a:t>
            </a:r>
          </a:p>
          <a:p>
            <a:pPr algn="l">
              <a:defRPr sz="1200"/>
            </a:pPr>
            <a:endParaRPr/>
          </a:p>
          <a:p>
            <a:pPr algn="l">
              <a:defRPr sz="1200"/>
            </a:pPr>
            <a:r>
              <a:t>print "The vrf definitions are here:\t", </a:t>
            </a:r>
            <a:r>
              <a:rPr b="1">
                <a:solidFill>
                  <a:schemeClr val="accent1"/>
                </a:solidFill>
                <a:latin typeface="Helvetica"/>
                <a:ea typeface="Helvetica"/>
                <a:cs typeface="Helvetica"/>
                <a:sym typeface="Helvetica"/>
              </a:rPr>
              <a:t>vrf2.group(1)</a:t>
            </a:r>
          </a:p>
        </p:txBody>
      </p:sp>
      <p:sp>
        <p:nvSpPr>
          <p:cNvPr id="1501" name="Shape 1501"/>
          <p:cNvSpPr/>
          <p:nvPr/>
        </p:nvSpPr>
        <p:spPr>
          <a:xfrm>
            <a:off x="9663426" y="1689098"/>
            <a:ext cx="2655520" cy="63754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rPr b="1">
                <a:latin typeface="Helvetica"/>
                <a:ea typeface="Helvetica"/>
                <a:cs typeface="Helvetica"/>
                <a:sym typeface="Helvetica"/>
              </a:rPr>
              <a:t>vrf definition</a:t>
            </a:r>
            <a:r>
              <a:t> </a:t>
            </a:r>
            <a:r>
              <a:rPr b="1">
                <a:solidFill>
                  <a:schemeClr val="accent1"/>
                </a:solidFill>
                <a:latin typeface="Helvetica"/>
                <a:ea typeface="Helvetica"/>
                <a:cs typeface="Helvetica"/>
                <a:sym typeface="Helvetica"/>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 TTST</a:t>
            </a:r>
          </a:p>
          <a:p>
            <a:pPr algn="l">
              <a:defRPr sz="1600"/>
            </a:pPr>
            <a:r>
              <a:t> rd 3.3.3.3:100</a:t>
            </a:r>
          </a:p>
        </p:txBody>
      </p:sp>
    </p:spTree>
  </p:cSld>
  <p:clrMapOvr>
    <a:masterClrMapping/>
  </p:clrMapOvr>
  <p:transition spd="slow"/>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Shape 1505"/>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Findall</a:t>
            </a:r>
          </a:p>
        </p:txBody>
      </p:sp>
      <p:sp>
        <p:nvSpPr>
          <p:cNvPr id="1506" name="Shape 1506"/>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07" name="Shape 1507"/>
          <p:cNvSpPr/>
          <p:nvPr/>
        </p:nvSpPr>
        <p:spPr>
          <a:xfrm>
            <a:off x="2375996" y="5829299"/>
            <a:ext cx="8252808"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vrf3 = re.findall( r'vrf definition (.*)', file)</a:t>
            </a:r>
          </a:p>
          <a:p>
            <a:pPr algn="l">
              <a:defRPr sz="2300"/>
            </a:pPr>
            <a:endParaRPr/>
          </a:p>
          <a:p>
            <a:pPr algn="l">
              <a:defRPr sz="2300"/>
            </a:pPr>
            <a:r>
              <a:t>print "The vrf definitions are here:\t", vrf3</a:t>
            </a:r>
          </a:p>
        </p:txBody>
      </p:sp>
    </p:spTree>
  </p:cSld>
  <p:clrMapOvr>
    <a:masterClrMapping/>
  </p:clrMapOvr>
  <p:transition spd="slow"/>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Shape 1509"/>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Findall</a:t>
            </a:r>
          </a:p>
        </p:txBody>
      </p:sp>
      <p:sp>
        <p:nvSpPr>
          <p:cNvPr id="1510" name="Shape 1510"/>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11" name="Shape 1511"/>
          <p:cNvSpPr/>
          <p:nvPr/>
        </p:nvSpPr>
        <p:spPr>
          <a:xfrm>
            <a:off x="2375996" y="5829295"/>
            <a:ext cx="8252808" cy="15240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vrf3</a:t>
            </a:r>
            <a:r>
              <a:t> = </a:t>
            </a:r>
            <a:r>
              <a:rPr b="1">
                <a:solidFill>
                  <a:schemeClr val="accent4">
                    <a:hueOff val="384618"/>
                    <a:satOff val="3869"/>
                    <a:lumOff val="5802"/>
                  </a:schemeClr>
                </a:solidFill>
                <a:latin typeface="Helvetica"/>
                <a:ea typeface="Helvetica"/>
                <a:cs typeface="Helvetica"/>
                <a:sym typeface="Helvetica"/>
              </a:rPr>
              <a:t>re</a:t>
            </a:r>
            <a:r>
              <a:t>.</a:t>
            </a:r>
            <a:r>
              <a:rPr b="1">
                <a:latin typeface="Helvetica"/>
                <a:ea typeface="Helvetica"/>
                <a:cs typeface="Helvetica"/>
                <a:sym typeface="Helvetica"/>
              </a:rPr>
              <a:t>findall</a:t>
            </a:r>
            <a:r>
              <a:t>( r'vrf definition (.*)', file)</a:t>
            </a:r>
          </a:p>
          <a:p>
            <a:pPr algn="l">
              <a:defRPr sz="2300"/>
            </a:pPr>
            <a:endParaRPr/>
          </a:p>
          <a:p>
            <a:pPr algn="l">
              <a:defRPr sz="2300"/>
            </a:pPr>
            <a:r>
              <a:rPr b="1">
                <a:solidFill>
                  <a:schemeClr val="accent2"/>
                </a:solidFill>
                <a:latin typeface="Helvetica"/>
                <a:ea typeface="Helvetica"/>
                <a:cs typeface="Helvetica"/>
                <a:sym typeface="Helvetica"/>
              </a:rPr>
              <a:t>print </a:t>
            </a:r>
            <a:r>
              <a:rPr b="1">
                <a:latin typeface="Helvetica"/>
                <a:ea typeface="Helvetica"/>
                <a:cs typeface="Helvetica"/>
                <a:sym typeface="Helvetica"/>
              </a:rPr>
              <a:t>"The vrf definitions are here:\t",</a:t>
            </a:r>
            <a:r>
              <a:t> </a:t>
            </a:r>
            <a:r>
              <a:rPr b="1">
                <a:solidFill>
                  <a:schemeClr val="accent4">
                    <a:hueOff val="46120"/>
                    <a:satOff val="4178"/>
                    <a:lumOff val="-16732"/>
                  </a:schemeClr>
                </a:solidFill>
                <a:latin typeface="Helvetica"/>
                <a:ea typeface="Helvetica"/>
                <a:cs typeface="Helvetica"/>
                <a:sym typeface="Helvetica"/>
              </a:rPr>
              <a:t>vrf3</a:t>
            </a:r>
          </a:p>
        </p:txBody>
      </p:sp>
    </p:spTree>
  </p:cSld>
  <p:clrMapOvr>
    <a:masterClrMapping/>
  </p:clrMapOvr>
  <p:transition spd="slow"/>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Shape 1513"/>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Findall</a:t>
            </a:r>
          </a:p>
        </p:txBody>
      </p:sp>
      <p:sp>
        <p:nvSpPr>
          <p:cNvPr id="1514" name="Shape 1514"/>
          <p:cNvSpPr/>
          <p:nvPr/>
        </p:nvSpPr>
        <p:spPr>
          <a:xfrm>
            <a:off x="2595723" y="8318499"/>
            <a:ext cx="719501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1"/>
                </a:solidFill>
              </a:rPr>
              <a:t>'TST'</a:t>
            </a:r>
            <a:r>
              <a:t>, </a:t>
            </a:r>
            <a:r>
              <a:rPr>
                <a:solidFill>
                  <a:schemeClr val="accent2"/>
                </a:solidFill>
              </a:rPr>
              <a:t>'PAUL'</a:t>
            </a:r>
            <a:r>
              <a:t>, </a:t>
            </a:r>
            <a:r>
              <a:rPr>
                <a:solidFill>
                  <a:schemeClr val="accent4"/>
                </a:solidFill>
              </a:rPr>
              <a:t>'TTST'</a:t>
            </a:r>
            <a:r>
              <a:t>]</a:t>
            </a:r>
          </a:p>
        </p:txBody>
      </p:sp>
      <p:sp>
        <p:nvSpPr>
          <p:cNvPr id="1515" name="Shape 1515"/>
          <p:cNvSpPr/>
          <p:nvPr/>
        </p:nvSpPr>
        <p:spPr>
          <a:xfrm>
            <a:off x="394796" y="4737099"/>
            <a:ext cx="965536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16" name="Shape 1516"/>
          <p:cNvSpPr/>
          <p:nvPr/>
        </p:nvSpPr>
        <p:spPr>
          <a:xfrm>
            <a:off x="394796" y="6248398"/>
            <a:ext cx="8252808" cy="812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r>
              <a:t>vrf3 = re.findall( r'vrf definition (.*)', file)</a:t>
            </a:r>
          </a:p>
          <a:p>
            <a:pPr algn="l">
              <a:defRPr sz="1200"/>
            </a:pPr>
            <a:endParaRPr/>
          </a:p>
          <a:p>
            <a:pPr algn="l">
              <a:defRPr sz="1200"/>
            </a:pPr>
            <a:r>
              <a:t>print "</a:t>
            </a:r>
            <a:r>
              <a:rPr b="1">
                <a:latin typeface="Helvetica"/>
                <a:ea typeface="Helvetica"/>
                <a:cs typeface="Helvetica"/>
                <a:sym typeface="Helvetica"/>
              </a:rPr>
              <a:t>The vrf definitions are here:\t</a:t>
            </a:r>
            <a:r>
              <a:t>", vrf3</a:t>
            </a:r>
          </a:p>
        </p:txBody>
      </p:sp>
      <p:sp>
        <p:nvSpPr>
          <p:cNvPr id="1517" name="Shape 1517"/>
          <p:cNvSpPr/>
          <p:nvPr/>
        </p:nvSpPr>
        <p:spPr>
          <a:xfrm>
            <a:off x="9663426" y="1689100"/>
            <a:ext cx="2655520" cy="637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rPr b="1">
                <a:latin typeface="Helvetica"/>
                <a:ea typeface="Helvetica"/>
                <a:cs typeface="Helvetica"/>
                <a:sym typeface="Helvetica"/>
              </a:rPr>
              <a:t>vrf definition </a:t>
            </a:r>
            <a:r>
              <a:rPr b="1">
                <a:solidFill>
                  <a:schemeClr val="accent1"/>
                </a:solidFill>
                <a:latin typeface="Helvetica"/>
                <a:ea typeface="Helvetica"/>
                <a:cs typeface="Helvetica"/>
                <a:sym typeface="Helvetica"/>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rPr b="1">
                <a:latin typeface="Helvetica"/>
                <a:ea typeface="Helvetica"/>
                <a:cs typeface="Helvetica"/>
                <a:sym typeface="Helvetica"/>
              </a:rPr>
              <a:t>vrf definition </a:t>
            </a:r>
            <a:r>
              <a:rPr b="1">
                <a:solidFill>
                  <a:schemeClr val="accent2"/>
                </a:solidFill>
                <a:latin typeface="Helvetica"/>
                <a:ea typeface="Helvetica"/>
                <a:cs typeface="Helvetica"/>
                <a:sym typeface="Helvetica"/>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rPr b="1">
                <a:latin typeface="Helvetica"/>
                <a:ea typeface="Helvetica"/>
                <a:cs typeface="Helvetica"/>
                <a:sym typeface="Helvetica"/>
              </a:rPr>
              <a:t>vrf definition </a:t>
            </a:r>
            <a:r>
              <a:rPr b="1">
                <a:solidFill>
                  <a:schemeClr val="accent4"/>
                </a:solidFill>
                <a:latin typeface="Helvetica"/>
                <a:ea typeface="Helvetica"/>
                <a:cs typeface="Helvetica"/>
                <a:sym typeface="Helvetica"/>
              </a:rPr>
              <a:t>TTST</a:t>
            </a:r>
          </a:p>
          <a:p>
            <a:pPr algn="l">
              <a:defRPr sz="1600"/>
            </a:pPr>
            <a:r>
              <a:t> rd 3.3.3.3:100</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t>Python Basics</a:t>
            </a:r>
          </a:p>
        </p:txBody>
      </p:sp>
      <p:sp>
        <p:nvSpPr>
          <p:cNvPr id="122" name="Shape 122"/>
          <p:cNvSpPr>
            <a:spLocks noGrp="1"/>
          </p:cNvSpPr>
          <p:nvPr>
            <p:ph type="subTitle" sz="quarter" idx="1"/>
          </p:nvPr>
        </p:nvSpPr>
        <p:spPr>
          <a:prstGeom prst="rect">
            <a:avLst/>
          </a:prstGeom>
        </p:spPr>
        <p:txBody>
          <a:bodyPr/>
          <a:lstStyle/>
          <a:p>
            <a:r>
              <a:t>Introduction</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Shape 1521"/>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Sub</a:t>
            </a:r>
          </a:p>
        </p:txBody>
      </p:sp>
      <p:sp>
        <p:nvSpPr>
          <p:cNvPr id="1522" name="Shape 1522"/>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23" name="Shape 1523"/>
          <p:cNvSpPr/>
          <p:nvPr/>
        </p:nvSpPr>
        <p:spPr>
          <a:xfrm>
            <a:off x="2375996" y="6007099"/>
            <a:ext cx="825280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vrf4 = re.sub(r'TST', 'PETE', file)</a:t>
            </a:r>
          </a:p>
          <a:p>
            <a:pPr algn="l">
              <a:defRPr sz="2300"/>
            </a:pPr>
            <a:r>
              <a:t>print vrf4</a:t>
            </a:r>
          </a:p>
        </p:txBody>
      </p:sp>
    </p:spTree>
  </p:cSld>
  <p:clrMapOvr>
    <a:masterClrMapping/>
  </p:clrMapOvr>
  <p:transition spd="slow"/>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Shape 1525"/>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Sub</a:t>
            </a:r>
          </a:p>
        </p:txBody>
      </p:sp>
      <p:sp>
        <p:nvSpPr>
          <p:cNvPr id="1526" name="Shape 1526"/>
          <p:cNvSpPr/>
          <p:nvPr/>
        </p:nvSpPr>
        <p:spPr>
          <a:xfrm>
            <a:off x="2375996" y="2171700"/>
            <a:ext cx="9655365"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b="1">
                <a:solidFill>
                  <a:schemeClr val="accent5"/>
                </a:solidFill>
                <a:latin typeface="Helvetica"/>
                <a:ea typeface="Helvetica"/>
                <a:cs typeface="Helvetica"/>
                <a:sym typeface="Helvetica"/>
              </a:defRPr>
            </a:pPr>
            <a:r>
              <a:t>file = tst.read()</a:t>
            </a:r>
          </a:p>
        </p:txBody>
      </p:sp>
      <p:sp>
        <p:nvSpPr>
          <p:cNvPr id="1527" name="Shape 1527"/>
          <p:cNvSpPr/>
          <p:nvPr/>
        </p:nvSpPr>
        <p:spPr>
          <a:xfrm>
            <a:off x="2375996" y="6007097"/>
            <a:ext cx="8252808" cy="11684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a:solidFill>
                  <a:schemeClr val="accent4">
                    <a:hueOff val="46120"/>
                    <a:satOff val="4178"/>
                    <a:lumOff val="-16732"/>
                  </a:schemeClr>
                </a:solidFill>
                <a:latin typeface="Helvetica"/>
                <a:ea typeface="Helvetica"/>
                <a:cs typeface="Helvetica"/>
                <a:sym typeface="Helvetica"/>
              </a:rPr>
              <a:t>vrf4 </a:t>
            </a:r>
            <a:r>
              <a:t>= </a:t>
            </a:r>
            <a:r>
              <a:rPr b="1">
                <a:solidFill>
                  <a:schemeClr val="accent5"/>
                </a:solidFill>
                <a:latin typeface="Helvetica"/>
                <a:ea typeface="Helvetica"/>
                <a:cs typeface="Helvetica"/>
                <a:sym typeface="Helvetica"/>
              </a:rPr>
              <a:t>re</a:t>
            </a:r>
            <a:r>
              <a:t>.</a:t>
            </a:r>
            <a:r>
              <a:rPr b="1">
                <a:solidFill>
                  <a:schemeClr val="accent2"/>
                </a:solidFill>
                <a:latin typeface="Helvetica"/>
                <a:ea typeface="Helvetica"/>
                <a:cs typeface="Helvetica"/>
                <a:sym typeface="Helvetica"/>
              </a:rPr>
              <a:t>sub </a:t>
            </a:r>
            <a:r>
              <a:t>(r</a:t>
            </a:r>
            <a:r>
              <a:rPr b="1">
                <a:solidFill>
                  <a:schemeClr val="accent3">
                    <a:satOff val="18648"/>
                    <a:lumOff val="5971"/>
                  </a:schemeClr>
                </a:solidFill>
                <a:latin typeface="Helvetica"/>
                <a:ea typeface="Helvetica"/>
                <a:cs typeface="Helvetica"/>
                <a:sym typeface="Helvetica"/>
              </a:rPr>
              <a:t>'TST'</a:t>
            </a:r>
            <a:r>
              <a:t>, </a:t>
            </a:r>
            <a:r>
              <a:rPr b="1">
                <a:solidFill>
                  <a:schemeClr val="accent1"/>
                </a:solidFill>
                <a:latin typeface="Helvetica"/>
                <a:ea typeface="Helvetica"/>
                <a:cs typeface="Helvetica"/>
                <a:sym typeface="Helvetica"/>
              </a:rPr>
              <a:t>'PETE'</a:t>
            </a:r>
            <a:r>
              <a:t>, </a:t>
            </a:r>
            <a:r>
              <a:rPr b="1">
                <a:solidFill>
                  <a:schemeClr val="accent5"/>
                </a:solidFill>
                <a:latin typeface="Helvetica"/>
                <a:ea typeface="Helvetica"/>
                <a:cs typeface="Helvetica"/>
                <a:sym typeface="Helvetica"/>
              </a:rPr>
              <a:t>file</a:t>
            </a:r>
            <a:r>
              <a:t>)</a:t>
            </a:r>
          </a:p>
          <a:p>
            <a:pPr algn="l">
              <a:defRPr sz="2300"/>
            </a:pPr>
            <a:r>
              <a:rPr b="1">
                <a:solidFill>
                  <a:schemeClr val="accent4"/>
                </a:solidFill>
                <a:latin typeface="Helvetica"/>
                <a:ea typeface="Helvetica"/>
                <a:cs typeface="Helvetica"/>
                <a:sym typeface="Helvetica"/>
              </a:rPr>
              <a:t>print</a:t>
            </a:r>
            <a:r>
              <a:rPr b="1">
                <a:solidFill>
                  <a:schemeClr val="accent4">
                    <a:hueOff val="46120"/>
                    <a:satOff val="4178"/>
                    <a:lumOff val="-16732"/>
                  </a:schemeClr>
                </a:solidFill>
                <a:latin typeface="Helvetica"/>
                <a:ea typeface="Helvetica"/>
                <a:cs typeface="Helvetica"/>
                <a:sym typeface="Helvetica"/>
              </a:rPr>
              <a:t> vrf4</a:t>
            </a:r>
          </a:p>
        </p:txBody>
      </p:sp>
    </p:spTree>
  </p:cSld>
  <p:clrMapOvr>
    <a:masterClrMapping/>
  </p:clrMapOvr>
  <p:transition spd="slow"/>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Shape 1529"/>
          <p:cNvSpPr/>
          <p:nvPr/>
        </p:nvSpPr>
        <p:spPr>
          <a:xfrm>
            <a:off x="3306805" y="558800"/>
            <a:ext cx="541553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Sub</a:t>
            </a:r>
          </a:p>
        </p:txBody>
      </p:sp>
      <p:sp>
        <p:nvSpPr>
          <p:cNvPr id="1530" name="Shape 1530"/>
          <p:cNvSpPr/>
          <p:nvPr/>
        </p:nvSpPr>
        <p:spPr>
          <a:xfrm>
            <a:off x="6082026" y="3136900"/>
            <a:ext cx="2655520" cy="637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b="1">
                <a:latin typeface="Helvetica"/>
                <a:ea typeface="Helvetica"/>
                <a:cs typeface="Helvetica"/>
                <a:sym typeface="Helvetica"/>
              </a:defRPr>
            </a:pPr>
            <a:r>
              <a:t>vrf definition </a:t>
            </a:r>
            <a:r>
              <a:rPr>
                <a:solidFill>
                  <a:schemeClr val="accent1"/>
                </a:solidFill>
              </a:rPr>
              <a:t>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a:t>
            </a:r>
            <a:r>
              <a:rPr>
                <a:solidFill>
                  <a:schemeClr val="accent2"/>
                </a:solidFill>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 </a:t>
            </a:r>
            <a:r>
              <a:rPr>
                <a:solidFill>
                  <a:schemeClr val="accent4"/>
                </a:solidFill>
              </a:rPr>
              <a:t>TTST</a:t>
            </a:r>
          </a:p>
          <a:p>
            <a:pPr algn="l">
              <a:defRPr sz="1600"/>
            </a:pPr>
            <a:r>
              <a:t> rd 3.3.3.3:100</a:t>
            </a:r>
          </a:p>
        </p:txBody>
      </p:sp>
      <p:sp>
        <p:nvSpPr>
          <p:cNvPr id="1531" name="Shape 1531"/>
          <p:cNvSpPr/>
          <p:nvPr/>
        </p:nvSpPr>
        <p:spPr>
          <a:xfrm>
            <a:off x="801196" y="4552949"/>
            <a:ext cx="965536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32" name="Shape 1532"/>
          <p:cNvSpPr/>
          <p:nvPr/>
        </p:nvSpPr>
        <p:spPr>
          <a:xfrm>
            <a:off x="826596" y="6013450"/>
            <a:ext cx="8252808" cy="63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r>
              <a:t>vrf4 = re.sub(r'TST', 'PETE', file)</a:t>
            </a:r>
          </a:p>
          <a:p>
            <a:pPr algn="l">
              <a:defRPr sz="1200"/>
            </a:pPr>
            <a:r>
              <a:t>print vrf4</a:t>
            </a:r>
          </a:p>
        </p:txBody>
      </p:sp>
      <p:sp>
        <p:nvSpPr>
          <p:cNvPr id="1533" name="Shape 1533"/>
          <p:cNvSpPr/>
          <p:nvPr/>
        </p:nvSpPr>
        <p:spPr>
          <a:xfrm>
            <a:off x="9638026" y="3136898"/>
            <a:ext cx="2655520" cy="63754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b="1">
                <a:latin typeface="Helvetica"/>
                <a:ea typeface="Helvetica"/>
                <a:cs typeface="Helvetica"/>
                <a:sym typeface="Helvetica"/>
              </a:defRPr>
            </a:pPr>
            <a:r>
              <a:t>vrf definition</a:t>
            </a:r>
            <a:r>
              <a:rPr>
                <a:solidFill>
                  <a:schemeClr val="accent6">
                    <a:satOff val="24555"/>
                    <a:lumOff val="22232"/>
                  </a:schemeClr>
                </a:solidFill>
              </a:rPr>
              <a:t> PETE</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a:t>
            </a:r>
            <a:r>
              <a:rPr>
                <a:solidFill>
                  <a:schemeClr val="accent2"/>
                </a:solidFill>
              </a:rPr>
              <a:t>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a:pPr>
            <a:r>
              <a:t>vrf definition</a:t>
            </a:r>
            <a:r>
              <a:rPr b="1">
                <a:latin typeface="Helvetica"/>
                <a:ea typeface="Helvetica"/>
                <a:cs typeface="Helvetica"/>
                <a:sym typeface="Helvetica"/>
              </a:rPr>
              <a:t> </a:t>
            </a:r>
            <a:r>
              <a:rPr b="1">
                <a:solidFill>
                  <a:schemeClr val="accent4"/>
                </a:solidFill>
                <a:latin typeface="Helvetica"/>
                <a:ea typeface="Helvetica"/>
                <a:cs typeface="Helvetica"/>
                <a:sym typeface="Helvetica"/>
              </a:rPr>
              <a:t>T</a:t>
            </a:r>
            <a:r>
              <a:rPr b="1">
                <a:solidFill>
                  <a:schemeClr val="accent6">
                    <a:satOff val="24555"/>
                    <a:lumOff val="22232"/>
                  </a:schemeClr>
                </a:solidFill>
                <a:latin typeface="Helvetica"/>
                <a:ea typeface="Helvetica"/>
                <a:cs typeface="Helvetica"/>
                <a:sym typeface="Helvetica"/>
              </a:rPr>
              <a:t>PETE</a:t>
            </a:r>
          </a:p>
          <a:p>
            <a:pPr algn="l">
              <a:defRPr sz="1600"/>
            </a:pPr>
            <a:r>
              <a:t> rd 3.3.3.3:100</a:t>
            </a:r>
          </a:p>
        </p:txBody>
      </p:sp>
      <p:sp>
        <p:nvSpPr>
          <p:cNvPr id="1534" name="Shape 1534"/>
          <p:cNvSpPr/>
          <p:nvPr/>
        </p:nvSpPr>
        <p:spPr>
          <a:xfrm>
            <a:off x="6025963" y="2089150"/>
            <a:ext cx="15624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atin typeface="Helvetica"/>
                <a:ea typeface="Helvetica"/>
                <a:cs typeface="Helvetica"/>
                <a:sym typeface="Helvetica"/>
              </a:defRPr>
            </a:lvl1pPr>
          </a:lstStyle>
          <a:p>
            <a:r>
              <a:t>Before</a:t>
            </a:r>
          </a:p>
        </p:txBody>
      </p:sp>
      <p:sp>
        <p:nvSpPr>
          <p:cNvPr id="1535" name="Shape 1535"/>
          <p:cNvSpPr/>
          <p:nvPr/>
        </p:nvSpPr>
        <p:spPr>
          <a:xfrm>
            <a:off x="9671012" y="2089150"/>
            <a:ext cx="11811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atin typeface="Helvetica"/>
                <a:ea typeface="Helvetica"/>
                <a:cs typeface="Helvetica"/>
                <a:sym typeface="Helvetica"/>
              </a:defRPr>
            </a:lvl1pPr>
          </a:lstStyle>
          <a:p>
            <a:r>
              <a:t>After</a:t>
            </a:r>
          </a:p>
        </p:txBody>
      </p:sp>
    </p:spTree>
  </p:cSld>
  <p:clrMapOvr>
    <a:masterClrMapping/>
  </p:clrMapOvr>
  <p:transition spd="slow"/>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Shape 1539"/>
          <p:cNvSpPr/>
          <p:nvPr/>
        </p:nvSpPr>
        <p:spPr>
          <a:xfrm>
            <a:off x="2773481" y="558800"/>
            <a:ext cx="648218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Expressions-Examples</a:t>
            </a:r>
          </a:p>
        </p:txBody>
      </p:sp>
      <p:sp>
        <p:nvSpPr>
          <p:cNvPr id="1540" name="Shape 1540"/>
          <p:cNvSpPr/>
          <p:nvPr/>
        </p:nvSpPr>
        <p:spPr>
          <a:xfrm>
            <a:off x="2452196" y="2527300"/>
            <a:ext cx="9655365"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solidFill>
                  <a:srgbClr val="53585F"/>
                </a:solidFill>
              </a:defRPr>
            </a:pPr>
            <a:r>
              <a:t>import re</a:t>
            </a:r>
          </a:p>
          <a:p>
            <a:pPr algn="l">
              <a:defRPr sz="2300">
                <a:solidFill>
                  <a:srgbClr val="53585F"/>
                </a:solidFill>
              </a:defRPr>
            </a:pPr>
            <a:endParaRPr/>
          </a:p>
          <a:p>
            <a:pPr algn="l">
              <a:defRPr sz="2300">
                <a:solidFill>
                  <a:srgbClr val="53585F"/>
                </a:solidFill>
              </a:defRPr>
            </a:pPr>
            <a:r>
              <a:t>tst = open("/Users/pnegron/Desktop/MPLS-TEST-SCRIPT/R1.cfg", 'r')</a:t>
            </a:r>
          </a:p>
          <a:p>
            <a:pPr algn="l">
              <a:defRPr sz="2300">
                <a:solidFill>
                  <a:srgbClr val="53585F"/>
                </a:solidFill>
              </a:defRPr>
            </a:pPr>
            <a:endParaRPr/>
          </a:p>
          <a:p>
            <a:pPr algn="l">
              <a:defRPr sz="2300">
                <a:solidFill>
                  <a:srgbClr val="53585F"/>
                </a:solidFill>
              </a:defRPr>
            </a:pPr>
            <a:r>
              <a:t>file = tst.read()</a:t>
            </a:r>
          </a:p>
        </p:txBody>
      </p:sp>
      <p:sp>
        <p:nvSpPr>
          <p:cNvPr id="1541" name="Shape 1541"/>
          <p:cNvSpPr/>
          <p:nvPr/>
        </p:nvSpPr>
        <p:spPr>
          <a:xfrm>
            <a:off x="2375996" y="5651499"/>
            <a:ext cx="8252808"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endParaRPr/>
          </a:p>
          <a:p>
            <a:pPr algn="l">
              <a:defRPr sz="2300"/>
            </a:pPr>
            <a:r>
              <a:t>vrf5 = re.findall( r'T{2}ST', file)</a:t>
            </a:r>
          </a:p>
          <a:p>
            <a:pPr algn="l">
              <a:defRPr sz="2300"/>
            </a:pPr>
            <a:endParaRPr/>
          </a:p>
          <a:p>
            <a:pPr algn="l">
              <a:defRPr sz="2300"/>
            </a:pPr>
            <a:r>
              <a:t>print "The vrf definitions are here:\t", vrf5</a:t>
            </a:r>
          </a:p>
        </p:txBody>
      </p:sp>
    </p:spTree>
  </p:cSld>
  <p:clrMapOvr>
    <a:masterClrMapping/>
  </p:clrMapOvr>
  <p:transition spd="slow"/>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p:nvPr/>
        </p:nvSpPr>
        <p:spPr>
          <a:xfrm>
            <a:off x="3040029" y="558800"/>
            <a:ext cx="59490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Regular Expressions- Findall</a:t>
            </a:r>
          </a:p>
        </p:txBody>
      </p:sp>
      <p:sp>
        <p:nvSpPr>
          <p:cNvPr id="1544" name="Shape 1544"/>
          <p:cNvSpPr/>
          <p:nvPr/>
        </p:nvSpPr>
        <p:spPr>
          <a:xfrm>
            <a:off x="2595723" y="8318499"/>
            <a:ext cx="526727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b="1">
                <a:latin typeface="Helvetica"/>
                <a:ea typeface="Helvetica"/>
                <a:cs typeface="Helvetica"/>
                <a:sym typeface="Helvetica"/>
              </a:defRPr>
            </a:pPr>
            <a:r>
              <a:t>The vrf definitions are here:	[</a:t>
            </a:r>
            <a:r>
              <a:rPr>
                <a:solidFill>
                  <a:schemeClr val="accent4"/>
                </a:solidFill>
              </a:rPr>
              <a:t>'TTST'</a:t>
            </a:r>
            <a:r>
              <a:t>]</a:t>
            </a:r>
          </a:p>
        </p:txBody>
      </p:sp>
      <p:sp>
        <p:nvSpPr>
          <p:cNvPr id="1545" name="Shape 1545"/>
          <p:cNvSpPr/>
          <p:nvPr/>
        </p:nvSpPr>
        <p:spPr>
          <a:xfrm>
            <a:off x="9663426" y="1689100"/>
            <a:ext cx="2655520" cy="637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hostname R1</a:t>
            </a:r>
          </a:p>
          <a:p>
            <a:pPr algn="l">
              <a:defRPr sz="1600"/>
            </a:pPr>
            <a:r>
              <a:t>!</a:t>
            </a:r>
          </a:p>
          <a:p>
            <a:pPr algn="l">
              <a:defRPr sz="1600"/>
            </a:pPr>
            <a:r>
              <a:t>boot-start-marker</a:t>
            </a:r>
          </a:p>
          <a:p>
            <a:pPr algn="l">
              <a:defRPr sz="1600"/>
            </a:pPr>
            <a:r>
              <a:t>boot-end-marker</a:t>
            </a:r>
          </a:p>
          <a:p>
            <a:pPr algn="l">
              <a:defRPr sz="1600"/>
            </a:pPr>
            <a:r>
              <a:t>!</a:t>
            </a:r>
          </a:p>
          <a:p>
            <a:pPr algn="l">
              <a:defRPr sz="1600"/>
            </a:pPr>
            <a:r>
              <a:t>!</a:t>
            </a:r>
          </a:p>
          <a:p>
            <a:pPr algn="l">
              <a:defRPr sz="1600"/>
            </a:pPr>
            <a:r>
              <a:t>vrf definition TST</a:t>
            </a:r>
          </a:p>
          <a:p>
            <a:pPr algn="l">
              <a:defRPr sz="1600"/>
            </a:pPr>
            <a:r>
              <a:t> rd 1.1.1.1:100</a:t>
            </a:r>
          </a:p>
          <a:p>
            <a:pPr algn="l">
              <a:defRPr sz="1600"/>
            </a:pPr>
            <a:r>
              <a:t> !</a:t>
            </a:r>
          </a:p>
          <a:p>
            <a:pPr algn="l">
              <a:defRPr sz="1600"/>
            </a:pPr>
            <a:r>
              <a:t> address-family ipv4</a:t>
            </a:r>
          </a:p>
          <a:p>
            <a:pPr algn="l">
              <a:defRPr sz="1600"/>
            </a:pPr>
            <a:r>
              <a:t>  route-target export 1:1000</a:t>
            </a:r>
          </a:p>
          <a:p>
            <a:pPr algn="l">
              <a:defRPr sz="1600"/>
            </a:pPr>
            <a:r>
              <a:t>  route-target import 1:1000</a:t>
            </a:r>
          </a:p>
          <a:p>
            <a:pPr algn="l">
              <a:defRPr sz="1600"/>
            </a:pPr>
            <a:r>
              <a:t>  route-target import 1:500</a:t>
            </a:r>
          </a:p>
          <a:p>
            <a:pPr algn="l">
              <a:defRPr sz="1600"/>
            </a:pPr>
            <a:r>
              <a:t> exit-address-family</a:t>
            </a:r>
          </a:p>
          <a:p>
            <a:pPr algn="l">
              <a:defRPr sz="1600"/>
            </a:pPr>
            <a:r>
              <a:t>!</a:t>
            </a:r>
          </a:p>
          <a:p>
            <a:pPr algn="l">
              <a:defRPr sz="1600"/>
            </a:pPr>
            <a:r>
              <a:t>vrf definition PAUL</a:t>
            </a:r>
          </a:p>
          <a:p>
            <a:pPr algn="l">
              <a:defRPr sz="1600"/>
            </a:pPr>
            <a:r>
              <a:t> rd 2.2.2.2:100</a:t>
            </a:r>
          </a:p>
          <a:p>
            <a:pPr algn="l">
              <a:defRPr sz="1600"/>
            </a:pPr>
            <a:r>
              <a:t> !</a:t>
            </a:r>
          </a:p>
          <a:p>
            <a:pPr algn="l">
              <a:defRPr sz="1600"/>
            </a:pPr>
            <a:r>
              <a:t> address-family ipv4</a:t>
            </a:r>
          </a:p>
          <a:p>
            <a:pPr algn="l">
              <a:defRPr sz="1600"/>
            </a:pPr>
            <a:r>
              <a:t>  route-target export 2:1000</a:t>
            </a:r>
          </a:p>
          <a:p>
            <a:pPr algn="l">
              <a:defRPr sz="1600"/>
            </a:pPr>
            <a:r>
              <a:t>  route-target import 2:1000</a:t>
            </a:r>
          </a:p>
          <a:p>
            <a:pPr algn="l">
              <a:defRPr sz="1600"/>
            </a:pPr>
            <a:r>
              <a:t>  route-target import 2:500</a:t>
            </a:r>
          </a:p>
          <a:p>
            <a:pPr algn="l">
              <a:defRPr sz="1600"/>
            </a:pPr>
            <a:r>
              <a:t> exit-address-family</a:t>
            </a:r>
          </a:p>
          <a:p>
            <a:pPr algn="l">
              <a:defRPr sz="1600"/>
            </a:pPr>
            <a:r>
              <a:t>!</a:t>
            </a:r>
          </a:p>
          <a:p>
            <a:pPr algn="l">
              <a:defRPr sz="1600" b="1">
                <a:latin typeface="Helvetica"/>
                <a:ea typeface="Helvetica"/>
                <a:cs typeface="Helvetica"/>
                <a:sym typeface="Helvetica"/>
              </a:defRPr>
            </a:pPr>
            <a:r>
              <a:t>vrf definition </a:t>
            </a:r>
            <a:r>
              <a:rPr>
                <a:solidFill>
                  <a:schemeClr val="accent4"/>
                </a:solidFill>
              </a:rPr>
              <a:t>TTST</a:t>
            </a:r>
          </a:p>
          <a:p>
            <a:pPr algn="l">
              <a:defRPr sz="1600"/>
            </a:pPr>
            <a:r>
              <a:t> rd 3.3.3.3:100</a:t>
            </a:r>
          </a:p>
        </p:txBody>
      </p:sp>
      <p:sp>
        <p:nvSpPr>
          <p:cNvPr id="1546" name="Shape 1546"/>
          <p:cNvSpPr/>
          <p:nvPr/>
        </p:nvSpPr>
        <p:spPr>
          <a:xfrm>
            <a:off x="826596" y="4425949"/>
            <a:ext cx="965536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solidFill>
                  <a:srgbClr val="53585F"/>
                </a:solidFill>
              </a:defRPr>
            </a:pPr>
            <a:r>
              <a:t>import re</a:t>
            </a:r>
          </a:p>
          <a:p>
            <a:pPr algn="l">
              <a:defRPr sz="1200">
                <a:solidFill>
                  <a:srgbClr val="53585F"/>
                </a:solidFill>
              </a:defRPr>
            </a:pPr>
            <a:endParaRPr/>
          </a:p>
          <a:p>
            <a:pPr algn="l">
              <a:defRPr sz="1200">
                <a:solidFill>
                  <a:srgbClr val="53585F"/>
                </a:solidFill>
              </a:defRPr>
            </a:pPr>
            <a:r>
              <a:t>tst = open("/Users/pnegron/Desktop/MPLS-TEST-SCRIPT/R1.cfg", 'r')</a:t>
            </a:r>
          </a:p>
          <a:p>
            <a:pPr algn="l">
              <a:defRPr sz="1200">
                <a:solidFill>
                  <a:srgbClr val="53585F"/>
                </a:solidFill>
              </a:defRPr>
            </a:pPr>
            <a:endParaRPr/>
          </a:p>
          <a:p>
            <a:pPr algn="l">
              <a:defRPr sz="1200">
                <a:solidFill>
                  <a:srgbClr val="53585F"/>
                </a:solidFill>
              </a:defRPr>
            </a:pPr>
            <a:r>
              <a:t>file = tst.read()</a:t>
            </a:r>
          </a:p>
        </p:txBody>
      </p:sp>
      <p:sp>
        <p:nvSpPr>
          <p:cNvPr id="1547" name="Shape 1547"/>
          <p:cNvSpPr/>
          <p:nvPr/>
        </p:nvSpPr>
        <p:spPr>
          <a:xfrm>
            <a:off x="826596" y="5784847"/>
            <a:ext cx="8252808" cy="9906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pPr>
            <a:endParaRPr/>
          </a:p>
          <a:p>
            <a:pPr algn="l">
              <a:defRPr sz="1200"/>
            </a:pPr>
            <a:r>
              <a:rPr b="1">
                <a:solidFill>
                  <a:schemeClr val="accent5"/>
                </a:solidFill>
                <a:latin typeface="Helvetica"/>
                <a:ea typeface="Helvetica"/>
                <a:cs typeface="Helvetica"/>
                <a:sym typeface="Helvetica"/>
              </a:rPr>
              <a:t>vrf5 </a:t>
            </a:r>
            <a:r>
              <a:t>= re.findall( r'</a:t>
            </a:r>
            <a:r>
              <a:rPr b="1">
                <a:solidFill>
                  <a:schemeClr val="accent4"/>
                </a:solidFill>
                <a:latin typeface="Helvetica"/>
                <a:ea typeface="Helvetica"/>
                <a:cs typeface="Helvetica"/>
                <a:sym typeface="Helvetica"/>
              </a:rPr>
              <a:t>T{2}ST</a:t>
            </a:r>
            <a:r>
              <a:t>', file)</a:t>
            </a:r>
          </a:p>
          <a:p>
            <a:pPr algn="l">
              <a:defRPr sz="1200"/>
            </a:pPr>
            <a:endParaRPr/>
          </a:p>
          <a:p>
            <a:pPr algn="l">
              <a:defRPr sz="1200"/>
            </a:pPr>
            <a:r>
              <a:t>print "</a:t>
            </a:r>
            <a:r>
              <a:rPr b="1">
                <a:latin typeface="Helvetica"/>
                <a:ea typeface="Helvetica"/>
                <a:cs typeface="Helvetica"/>
                <a:sym typeface="Helvetica"/>
              </a:rPr>
              <a:t>The vrf definitions are here:\t"</a:t>
            </a:r>
            <a:r>
              <a:t>,</a:t>
            </a:r>
            <a:r>
              <a:rPr b="1">
                <a:solidFill>
                  <a:schemeClr val="accent5"/>
                </a:solidFill>
                <a:latin typeface="Helvetica"/>
                <a:ea typeface="Helvetica"/>
                <a:cs typeface="Helvetica"/>
                <a:sym typeface="Helvetica"/>
              </a:rPr>
              <a:t> vrf5</a:t>
            </a:r>
          </a:p>
        </p:txBody>
      </p:sp>
    </p:spTree>
  </p:cSld>
  <p:clrMapOvr>
    <a:masterClrMapping/>
  </p:clrMapOvr>
  <p:transition spd="slow"/>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 name="Shape 1551"/>
          <p:cNvSpPr>
            <a:spLocks noGrp="1"/>
          </p:cNvSpPr>
          <p:nvPr>
            <p:ph type="ctrTitle"/>
          </p:nvPr>
        </p:nvSpPr>
        <p:spPr>
          <a:prstGeom prst="rect">
            <a:avLst/>
          </a:prstGeom>
        </p:spPr>
        <p:txBody>
          <a:bodyPr/>
          <a:lstStyle/>
          <a:p>
            <a:r>
              <a:t>Lab Work</a:t>
            </a:r>
          </a:p>
        </p:txBody>
      </p:sp>
      <p:sp>
        <p:nvSpPr>
          <p:cNvPr id="1552" name="Shape 1552"/>
          <p:cNvSpPr>
            <a:spLocks noGrp="1"/>
          </p:cNvSpPr>
          <p:nvPr>
            <p:ph type="subTitle" sz="quarter" idx="1"/>
          </p:nvPr>
        </p:nvSpPr>
        <p:spPr>
          <a:prstGeom prst="rect">
            <a:avLst/>
          </a:prstGeom>
        </p:spPr>
        <p:txBody>
          <a:bodyPr/>
          <a:lstStyle/>
          <a:p>
            <a:r>
              <a:t>Labs 5 and 6</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364" name="Shape 36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5" name="Shape 36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6" name="Shape 36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7" name="Shape 36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8" name="Shape 36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9" name="Shape 369"/>
          <p:cNvSpPr/>
          <p:nvPr/>
        </p:nvSpPr>
        <p:spPr>
          <a:xfrm>
            <a:off x="4244376" y="2584450"/>
            <a:ext cx="434054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r>
              <a:t>test = 'programming is so fun'</a:t>
            </a:r>
          </a:p>
        </p:txBody>
      </p:sp>
      <p:sp>
        <p:nvSpPr>
          <p:cNvPr id="370" name="Shape 370"/>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test.upper()</a:t>
            </a:r>
          </a:p>
          <a:p>
            <a:pPr>
              <a:defRPr sz="2500"/>
            </a:pPr>
            <a:r>
              <a:t>'PROGRAMMING IS SO FUN'</a:t>
            </a:r>
          </a:p>
        </p:txBody>
      </p:sp>
      <p:sp>
        <p:nvSpPr>
          <p:cNvPr id="371" name="Shape 371"/>
          <p:cNvSpPr/>
          <p:nvPr/>
        </p:nvSpPr>
        <p:spPr>
          <a:xfrm>
            <a:off x="7561486" y="4108449"/>
            <a:ext cx="344265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test.lower()</a:t>
            </a:r>
          </a:p>
          <a:p>
            <a:pPr>
              <a:defRPr sz="2500"/>
            </a:pPr>
            <a:r>
              <a:t>‘programming is so fun'</a:t>
            </a:r>
          </a:p>
        </p:txBody>
      </p:sp>
      <p:sp>
        <p:nvSpPr>
          <p:cNvPr id="372" name="Shape 372"/>
          <p:cNvSpPr/>
          <p:nvPr/>
        </p:nvSpPr>
        <p:spPr>
          <a:xfrm>
            <a:off x="2028481" y="6121399"/>
            <a:ext cx="35839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test.title()</a:t>
            </a:r>
          </a:p>
          <a:p>
            <a:pPr>
              <a:defRPr sz="2500"/>
            </a:pPr>
            <a:r>
              <a:t>'Programming Is So Fun'</a:t>
            </a:r>
          </a:p>
        </p:txBody>
      </p:sp>
      <p:sp>
        <p:nvSpPr>
          <p:cNvPr id="373" name="Shape 373"/>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378" name="Shape 378"/>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79" name="Shape 379"/>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0" name="Shape 380"/>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1" name="Shape 381"/>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2" name="Shape 382"/>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3" name="Shape 383"/>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84" name="Shape 384"/>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test.upper()</a:t>
            </a:r>
          </a:p>
          <a:p>
            <a:pPr>
              <a:defRPr sz="2500"/>
            </a:pPr>
            <a:r>
              <a:t>'PROGRAMMING IS SO FUN'</a:t>
            </a:r>
          </a:p>
        </p:txBody>
      </p:sp>
      <p:sp>
        <p:nvSpPr>
          <p:cNvPr id="385" name="Shape 385"/>
          <p:cNvSpPr/>
          <p:nvPr/>
        </p:nvSpPr>
        <p:spPr>
          <a:xfrm>
            <a:off x="7463022" y="4108449"/>
            <a:ext cx="344265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test.lower()</a:t>
            </a:r>
          </a:p>
          <a:p>
            <a:pPr>
              <a:defRPr sz="2500"/>
            </a:pPr>
            <a:r>
              <a:t>‘programming is so fun'</a:t>
            </a:r>
          </a:p>
        </p:txBody>
      </p:sp>
      <p:sp>
        <p:nvSpPr>
          <p:cNvPr id="386" name="Shape 386"/>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test.title()</a:t>
            </a:r>
          </a:p>
          <a:p>
            <a:pPr>
              <a:defRPr sz="2500"/>
            </a:pPr>
            <a:r>
              <a:t>'Programming Is So Fun'</a:t>
            </a:r>
          </a:p>
        </p:txBody>
      </p:sp>
      <p:sp>
        <p:nvSpPr>
          <p:cNvPr id="387" name="Shape 387"/>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392" name="Shape 392"/>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3" name="Shape 393"/>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4" name="Shape 394"/>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5" name="Shape 395"/>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6" name="Shape 396"/>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7" name="Shape 397"/>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98" name="Shape 398"/>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399" name="Shape 399"/>
          <p:cNvSpPr/>
          <p:nvPr/>
        </p:nvSpPr>
        <p:spPr>
          <a:xfrm>
            <a:off x="7463022" y="4108447"/>
            <a:ext cx="344265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test.lower()</a:t>
            </a:r>
          </a:p>
          <a:p>
            <a:pPr>
              <a:defRPr sz="2500"/>
            </a:pPr>
            <a:r>
              <a:t>‘programming is so fun'</a:t>
            </a:r>
          </a:p>
        </p:txBody>
      </p:sp>
      <p:sp>
        <p:nvSpPr>
          <p:cNvPr id="400" name="Shape 400"/>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test.title()</a:t>
            </a:r>
          </a:p>
          <a:p>
            <a:pPr>
              <a:defRPr sz="2500"/>
            </a:pPr>
            <a:r>
              <a:t>'Programming Is So Fun'</a:t>
            </a:r>
          </a:p>
        </p:txBody>
      </p:sp>
      <p:sp>
        <p:nvSpPr>
          <p:cNvPr id="401" name="Shape 401"/>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406" name="Shape 406"/>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7" name="Shape 407"/>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8" name="Shape 408"/>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9" name="Shape 409"/>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0" name="Shape 410"/>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1" name="Shape 411"/>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12" name="Shape 412"/>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13" name="Shape 413"/>
          <p:cNvSpPr/>
          <p:nvPr/>
        </p:nvSpPr>
        <p:spPr>
          <a:xfrm>
            <a:off x="7325448" y="4108452"/>
            <a:ext cx="3717802"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14" name="Shape 414"/>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test.title()</a:t>
            </a:r>
          </a:p>
          <a:p>
            <a:pPr>
              <a:defRPr sz="2500"/>
            </a:pPr>
            <a:r>
              <a:t>'Programming Is So Fun'</a:t>
            </a:r>
          </a:p>
        </p:txBody>
      </p:sp>
      <p:sp>
        <p:nvSpPr>
          <p:cNvPr id="415" name="Shape 415"/>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420" name="Shape 420"/>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1" name="Shape 421"/>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2" name="Shape 422"/>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3" name="Shape 423"/>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4" name="Shape 424"/>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5" name="Shape 425"/>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26" name="Shape 426"/>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27" name="Shape 427"/>
          <p:cNvSpPr/>
          <p:nvPr/>
        </p:nvSpPr>
        <p:spPr>
          <a:xfrm>
            <a:off x="7325448" y="4108448"/>
            <a:ext cx="3717802"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28" name="Shape 428"/>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29" name="Shape 429"/>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Built in Methods</a:t>
            </a:r>
          </a:p>
        </p:txBody>
      </p:sp>
      <p:sp>
        <p:nvSpPr>
          <p:cNvPr id="434" name="Shape 43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5" name="Shape 43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6" name="Shape 43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7" name="Shape 43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8" name="Shape 43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9" name="Shape 439"/>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40" name="Shape 440"/>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41" name="Shape 441"/>
          <p:cNvSpPr/>
          <p:nvPr/>
        </p:nvSpPr>
        <p:spPr>
          <a:xfrm>
            <a:off x="7325448" y="4108447"/>
            <a:ext cx="3717802" cy="863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42" name="Shape 442"/>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43" name="Shape 443"/>
          <p:cNvSpPr/>
          <p:nvPr/>
        </p:nvSpPr>
        <p:spPr>
          <a:xfrm>
            <a:off x="7145599" y="6229345"/>
            <a:ext cx="4077499" cy="863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5"/>
                </a:solidFill>
                <a:latin typeface="Helvetica"/>
                <a:ea typeface="Helvetica"/>
                <a:cs typeface="Helvetica"/>
                <a:sym typeface="Helvetica"/>
              </a:rPr>
              <a:t>replace</a:t>
            </a:r>
            <a:r>
              <a:t>(</a:t>
            </a:r>
            <a:r>
              <a:rPr b="1">
                <a:solidFill>
                  <a:schemeClr val="accent5">
                    <a:hueOff val="-176146"/>
                    <a:satOff val="3665"/>
                    <a:lumOff val="-13986"/>
                  </a:schemeClr>
                </a:solidFill>
                <a:latin typeface="Helvetica"/>
                <a:ea typeface="Helvetica"/>
                <a:cs typeface="Helvetica"/>
                <a:sym typeface="Helvetica"/>
              </a:rPr>
              <a:t>‘so’</a:t>
            </a:r>
            <a:r>
              <a:t>, </a:t>
            </a:r>
            <a:r>
              <a:rPr b="1">
                <a:solidFill>
                  <a:schemeClr val="accent1"/>
                </a:solidFill>
                <a:latin typeface="Helvetica"/>
                <a:ea typeface="Helvetica"/>
                <a:cs typeface="Helvetica"/>
                <a:sym typeface="Helvetica"/>
              </a:rPr>
              <a:t>‘not so’</a:t>
            </a:r>
            <a:r>
              <a:t>)</a:t>
            </a:r>
          </a:p>
          <a:p>
            <a:pPr>
              <a:defRPr sz="2500"/>
            </a:pPr>
            <a:r>
              <a:t>'programming Is </a:t>
            </a:r>
            <a:r>
              <a:rPr b="1">
                <a:solidFill>
                  <a:schemeClr val="accent1"/>
                </a:solidFill>
                <a:latin typeface="Helvetica"/>
                <a:ea typeface="Helvetica"/>
                <a:cs typeface="Helvetica"/>
                <a:sym typeface="Helvetica"/>
              </a:rPr>
              <a:t>not so</a:t>
            </a:r>
            <a:r>
              <a:t> fun'</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448" name="Shape 448"/>
          <p:cNvSpPr/>
          <p:nvPr/>
        </p:nvSpPr>
        <p:spPr>
          <a:xfrm>
            <a:off x="1857908" y="2533649"/>
            <a:ext cx="519958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&gt;&gt;&gt; text = "The brown dog has fleas"</a:t>
            </a:r>
          </a:p>
        </p:txBody>
      </p:sp>
      <p:sp>
        <p:nvSpPr>
          <p:cNvPr id="449" name="Shape 449"/>
          <p:cNvSpPr/>
          <p:nvPr/>
        </p:nvSpPr>
        <p:spPr>
          <a:xfrm>
            <a:off x="1768805" y="4918825"/>
            <a:ext cx="654619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black</a:t>
            </a:r>
          </a:p>
        </p:txBody>
      </p:sp>
      <p:sp>
        <p:nvSpPr>
          <p:cNvPr id="450" name="Shape 450"/>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color = raw_input("What color do you prefer the dog to be? : ")</a:t>
            </a:r>
          </a:p>
        </p:txBody>
      </p:sp>
      <p:sp>
        <p:nvSpPr>
          <p:cNvPr id="451" name="Shape 451"/>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text.replace("brown", color)</a:t>
            </a:r>
          </a:p>
        </p:txBody>
      </p:sp>
      <p:sp>
        <p:nvSpPr>
          <p:cNvPr id="452" name="Shape 452"/>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black dog has fleas'</a:t>
            </a:r>
          </a:p>
        </p:txBody>
      </p:sp>
      <p:sp>
        <p:nvSpPr>
          <p:cNvPr id="453" name="Shape 45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4" name="Shape 454"/>
          <p:cNvSpPr/>
          <p:nvPr/>
        </p:nvSpPr>
        <p:spPr>
          <a:xfrm>
            <a:off x="1609841" y="4241800"/>
            <a:ext cx="9505718"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5" name="Shape 45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460" name="Shape 460"/>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61" name="Shape 461"/>
          <p:cNvSpPr/>
          <p:nvPr/>
        </p:nvSpPr>
        <p:spPr>
          <a:xfrm>
            <a:off x="1768805" y="4918825"/>
            <a:ext cx="6546190" cy="46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black</a:t>
            </a:r>
          </a:p>
        </p:txBody>
      </p:sp>
      <p:sp>
        <p:nvSpPr>
          <p:cNvPr id="462" name="Shape 462"/>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&gt;&gt;&gt; color = raw_input("What color do you prefer the dog to be? : ")</a:t>
            </a:r>
          </a:p>
        </p:txBody>
      </p:sp>
      <p:sp>
        <p:nvSpPr>
          <p:cNvPr id="463" name="Shape 463"/>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text.replace("brown", color)</a:t>
            </a:r>
          </a:p>
        </p:txBody>
      </p:sp>
      <p:sp>
        <p:nvSpPr>
          <p:cNvPr id="464" name="Shape 464"/>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black dog has fleas'</a:t>
            </a:r>
          </a:p>
        </p:txBody>
      </p:sp>
      <p:sp>
        <p:nvSpPr>
          <p:cNvPr id="465" name="Shape 465"/>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6" name="Shape 466"/>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7" name="Shape 467"/>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472" name="Shape 472"/>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73" name="Shape 473"/>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74" name="Shape 474"/>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75" name="Shape 475"/>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text.replace("brown", color)</a:t>
            </a:r>
          </a:p>
        </p:txBody>
      </p:sp>
      <p:sp>
        <p:nvSpPr>
          <p:cNvPr id="476" name="Shape 476"/>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black dog has fleas'</a:t>
            </a:r>
          </a:p>
        </p:txBody>
      </p:sp>
      <p:sp>
        <p:nvSpPr>
          <p:cNvPr id="477" name="Shape 477"/>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8" name="Shape 478"/>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9" name="Shape 479"/>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Python?</a:t>
            </a:r>
          </a:p>
        </p:txBody>
      </p:sp>
      <p:sp>
        <p:nvSpPr>
          <p:cNvPr id="125" name="Shape 125"/>
          <p:cNvSpPr/>
          <p:nvPr/>
        </p:nvSpPr>
        <p:spPr>
          <a:xfrm>
            <a:off x="7683500" y="1651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126"/>
          <p:cNvSpPr/>
          <p:nvPr/>
        </p:nvSpPr>
        <p:spPr>
          <a:xfrm>
            <a:off x="7792394" y="1949450"/>
            <a:ext cx="787757"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r>
              <a:t>Router</a:t>
            </a:r>
          </a:p>
        </p:txBody>
      </p:sp>
      <p:sp>
        <p:nvSpPr>
          <p:cNvPr id="127" name="Shape 127"/>
          <p:cNvSpPr/>
          <p:nvPr/>
        </p:nvSpPr>
        <p:spPr>
          <a:xfrm>
            <a:off x="8813800" y="2794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128"/>
          <p:cNvSpPr/>
          <p:nvPr/>
        </p:nvSpPr>
        <p:spPr>
          <a:xfrm>
            <a:off x="8920874" y="3092450"/>
            <a:ext cx="78752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r>
              <a:t>Switch</a:t>
            </a:r>
          </a:p>
        </p:txBody>
      </p:sp>
      <p:sp>
        <p:nvSpPr>
          <p:cNvPr id="129" name="Shape 129"/>
          <p:cNvSpPr/>
          <p:nvPr/>
        </p:nvSpPr>
        <p:spPr>
          <a:xfrm>
            <a:off x="7683500" y="41656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0" name="Shape 130"/>
          <p:cNvSpPr/>
          <p:nvPr/>
        </p:nvSpPr>
        <p:spPr>
          <a:xfrm>
            <a:off x="7892186" y="4464050"/>
            <a:ext cx="58430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r>
              <a:t>Host</a:t>
            </a:r>
          </a:p>
        </p:txBody>
      </p:sp>
      <p:sp>
        <p:nvSpPr>
          <p:cNvPr id="131" name="Shape 131"/>
          <p:cNvSpPr/>
          <p:nvPr/>
        </p:nvSpPr>
        <p:spPr>
          <a:xfrm>
            <a:off x="2655320" y="6432550"/>
            <a:ext cx="825705"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Host</a:t>
            </a:r>
          </a:p>
          <a:p>
            <a:pPr>
              <a:defRPr sz="2400"/>
            </a:pPr>
            <a:r>
              <a:t>1</a:t>
            </a:r>
          </a:p>
        </p:txBody>
      </p:sp>
      <p:sp>
        <p:nvSpPr>
          <p:cNvPr id="132" name="Shape 132"/>
          <p:cNvSpPr/>
          <p:nvPr/>
        </p:nvSpPr>
        <p:spPr>
          <a:xfrm>
            <a:off x="81280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3" name="Shape 133"/>
          <p:cNvSpPr/>
          <p:nvPr/>
        </p:nvSpPr>
        <p:spPr>
          <a:xfrm>
            <a:off x="8341962" y="6438900"/>
            <a:ext cx="825705"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Host</a:t>
            </a:r>
          </a:p>
          <a:p>
            <a:pPr>
              <a:defRPr sz="2400"/>
            </a:pPr>
            <a:r>
              <a:t>2</a:t>
            </a:r>
          </a:p>
        </p:txBody>
      </p:sp>
      <p:sp>
        <p:nvSpPr>
          <p:cNvPr id="134" name="Shape 134"/>
          <p:cNvSpPr/>
          <p:nvPr/>
        </p:nvSpPr>
        <p:spPr>
          <a:xfrm>
            <a:off x="24257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5" name="Shape 135"/>
          <p:cNvSpPr/>
          <p:nvPr/>
        </p:nvSpPr>
        <p:spPr>
          <a:xfrm flipH="1">
            <a:off x="5214094" y="2641600"/>
            <a:ext cx="2329706" cy="646808"/>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6" name="Shape 136"/>
          <p:cNvSpPr/>
          <p:nvPr/>
        </p:nvSpPr>
        <p:spPr>
          <a:xfrm flipH="1">
            <a:off x="5222676" y="3421806"/>
            <a:ext cx="3480347" cy="658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7" name="Shape 137"/>
          <p:cNvSpPr/>
          <p:nvPr/>
        </p:nvSpPr>
        <p:spPr>
          <a:xfrm flipH="1" flipV="1">
            <a:off x="5228282" y="3601938"/>
            <a:ext cx="2373264" cy="84306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8" name="Shape 138"/>
          <p:cNvSpPr/>
          <p:nvPr/>
        </p:nvSpPr>
        <p:spPr>
          <a:xfrm>
            <a:off x="3965181" y="3168650"/>
            <a:ext cx="115238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300"/>
            </a:pPr>
            <a:r>
              <a:t>Device </a:t>
            </a:r>
          </a:p>
          <a:p>
            <a:pPr>
              <a:defRPr sz="1300"/>
            </a:pPr>
            <a:r>
              <a:t>Information</a:t>
            </a:r>
          </a:p>
        </p:txBody>
      </p:sp>
      <p:sp>
        <p:nvSpPr>
          <p:cNvPr id="139" name="Shape 139"/>
          <p:cNvSpPr/>
          <p:nvPr/>
        </p:nvSpPr>
        <p:spPr>
          <a:xfrm flipH="1" flipV="1">
            <a:off x="3692326" y="6849950"/>
            <a:ext cx="4366122" cy="24124"/>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40" name="Shape 140"/>
          <p:cNvSpPr/>
          <p:nvPr/>
        </p:nvSpPr>
        <p:spPr>
          <a:xfrm>
            <a:off x="8454772" y="5832683"/>
            <a:ext cx="627965"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Server</a:t>
            </a:r>
          </a:p>
        </p:txBody>
      </p:sp>
      <p:sp>
        <p:nvSpPr>
          <p:cNvPr id="141" name="Shape 141"/>
          <p:cNvSpPr/>
          <p:nvPr/>
        </p:nvSpPr>
        <p:spPr>
          <a:xfrm>
            <a:off x="2776321" y="5832683"/>
            <a:ext cx="568758"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Client</a:t>
            </a:r>
          </a:p>
        </p:txBody>
      </p:sp>
      <p:sp>
        <p:nvSpPr>
          <p:cNvPr id="142" name="Shape 142"/>
          <p:cNvSpPr/>
          <p:nvPr/>
        </p:nvSpPr>
        <p:spPr>
          <a:xfrm>
            <a:off x="2324100" y="2540000"/>
            <a:ext cx="520700" cy="457200"/>
          </a:xfrm>
          <a:prstGeom prst="ellipse">
            <a:avLst/>
          </a:prstGeom>
          <a:solidFill>
            <a:srgbClr val="F5EC00"/>
          </a:solidFill>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43" name="Shape 143"/>
          <p:cNvSpPr/>
          <p:nvPr/>
        </p:nvSpPr>
        <p:spPr>
          <a:xfrm flipH="1">
            <a:off x="2598291" y="3007568"/>
            <a:ext cx="149" cy="781894"/>
          </a:xfrm>
          <a:prstGeom prst="line">
            <a:avLst/>
          </a:prstGeom>
          <a:ln w="25400">
            <a:solidFill>
              <a:srgbClr val="000000"/>
            </a:solidFill>
            <a:miter lim="400000"/>
          </a:ln>
        </p:spPr>
        <p:txBody>
          <a:bodyPr lIns="50800" tIns="50800" rIns="50800" bIns="50800" anchor="ctr"/>
          <a:lstStyle/>
          <a:p>
            <a:pPr>
              <a:defRPr sz="2400"/>
            </a:pPr>
            <a:endParaRPr/>
          </a:p>
        </p:txBody>
      </p:sp>
      <p:sp>
        <p:nvSpPr>
          <p:cNvPr id="144" name="Shape 144"/>
          <p:cNvSpPr/>
          <p:nvPr/>
        </p:nvSpPr>
        <p:spPr>
          <a:xfrm>
            <a:off x="2590204" y="3769766"/>
            <a:ext cx="368004" cy="875607"/>
          </a:xfrm>
          <a:prstGeom prst="line">
            <a:avLst/>
          </a:prstGeom>
          <a:ln w="25400">
            <a:solidFill>
              <a:srgbClr val="000000"/>
            </a:solidFill>
            <a:miter lim="400000"/>
          </a:ln>
        </p:spPr>
        <p:txBody>
          <a:bodyPr lIns="50800" tIns="50800" rIns="50800" bIns="50800" anchor="ctr"/>
          <a:lstStyle/>
          <a:p>
            <a:pPr>
              <a:defRPr sz="2400"/>
            </a:pPr>
            <a:endParaRPr/>
          </a:p>
        </p:txBody>
      </p:sp>
      <p:sp>
        <p:nvSpPr>
          <p:cNvPr id="145" name="Shape 145"/>
          <p:cNvSpPr/>
          <p:nvPr/>
        </p:nvSpPr>
        <p:spPr>
          <a:xfrm flipH="1">
            <a:off x="2169814" y="3775075"/>
            <a:ext cx="426394" cy="833190"/>
          </a:xfrm>
          <a:prstGeom prst="line">
            <a:avLst/>
          </a:prstGeom>
          <a:ln w="25400">
            <a:solidFill>
              <a:srgbClr val="000000"/>
            </a:solidFill>
            <a:miter lim="400000"/>
          </a:ln>
        </p:spPr>
        <p:txBody>
          <a:bodyPr lIns="50800" tIns="50800" rIns="50800" bIns="50800" anchor="ctr"/>
          <a:lstStyle/>
          <a:p>
            <a:pPr>
              <a:defRPr sz="2400"/>
            </a:pPr>
            <a:endParaRPr/>
          </a:p>
        </p:txBody>
      </p:sp>
      <p:sp>
        <p:nvSpPr>
          <p:cNvPr id="146" name="Shape 146"/>
          <p:cNvSpPr/>
          <p:nvPr/>
        </p:nvSpPr>
        <p:spPr>
          <a:xfrm flipV="1">
            <a:off x="2610395" y="3015456"/>
            <a:ext cx="538759" cy="382439"/>
          </a:xfrm>
          <a:prstGeom prst="line">
            <a:avLst/>
          </a:prstGeom>
          <a:ln w="25400">
            <a:solidFill>
              <a:srgbClr val="000000"/>
            </a:solidFill>
            <a:miter lim="400000"/>
          </a:ln>
        </p:spPr>
        <p:txBody>
          <a:bodyPr lIns="50800" tIns="50800" rIns="50800" bIns="50800" anchor="ctr"/>
          <a:lstStyle/>
          <a:p>
            <a:pPr>
              <a:defRPr sz="2400"/>
            </a:pPr>
            <a:endParaRPr/>
          </a:p>
        </p:txBody>
      </p:sp>
      <p:sp>
        <p:nvSpPr>
          <p:cNvPr id="147" name="Shape 147"/>
          <p:cNvSpPr/>
          <p:nvPr/>
        </p:nvSpPr>
        <p:spPr>
          <a:xfrm flipH="1" flipV="1">
            <a:off x="2034133" y="3009999"/>
            <a:ext cx="556667" cy="406302"/>
          </a:xfrm>
          <a:prstGeom prst="line">
            <a:avLst/>
          </a:prstGeom>
          <a:ln w="25400">
            <a:solidFill>
              <a:srgbClr val="000000"/>
            </a:solidFill>
            <a:miter lim="400000"/>
          </a:ln>
        </p:spPr>
        <p:txBody>
          <a:bodyPr lIns="50800" tIns="50800" rIns="50800" bIns="50800" anchor="ctr"/>
          <a:lstStyle/>
          <a:p>
            <a:pPr>
              <a:defRPr sz="2400"/>
            </a:pPr>
            <a:endParaRPr/>
          </a:p>
        </p:txBody>
      </p:sp>
      <p:sp>
        <p:nvSpPr>
          <p:cNvPr id="148" name="Shape 148"/>
          <p:cNvSpPr/>
          <p:nvPr/>
        </p:nvSpPr>
        <p:spPr>
          <a:xfrm>
            <a:off x="2034881" y="2000250"/>
            <a:ext cx="1095820" cy="3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300"/>
            </a:lvl1pPr>
          </a:lstStyle>
          <a:p>
            <a:r>
              <a:t>Administrator</a:t>
            </a:r>
          </a:p>
        </p:txBody>
      </p:sp>
      <p:sp>
        <p:nvSpPr>
          <p:cNvPr id="149" name="Shape 149"/>
          <p:cNvSpPr/>
          <p:nvPr/>
        </p:nvSpPr>
        <p:spPr>
          <a:xfrm>
            <a:off x="5013822" y="6248400"/>
            <a:ext cx="1743371" cy="0"/>
          </a:xfrm>
          <a:prstGeom prst="line">
            <a:avLst/>
          </a:prstGeom>
          <a:ln w="25400">
            <a:solidFill>
              <a:schemeClr val="accent5">
                <a:hueOff val="-444211"/>
                <a:satOff val="-14915"/>
                <a:lumOff val="22857"/>
              </a:schemeClr>
            </a:solidFill>
            <a:miter lim="400000"/>
            <a:tailEnd type="triangle"/>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484" name="Shape 484"/>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85" name="Shape 485"/>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86" name="Shape 486"/>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87" name="Shape 487"/>
          <p:cNvSpPr/>
          <p:nvPr/>
        </p:nvSpPr>
        <p:spPr>
          <a:xfrm>
            <a:off x="1844724" y="6437396"/>
            <a:ext cx="4540152" cy="469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color)</a:t>
            </a:r>
          </a:p>
        </p:txBody>
      </p:sp>
      <p:sp>
        <p:nvSpPr>
          <p:cNvPr id="488" name="Shape 488"/>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black dog has fleas'</a:t>
            </a:r>
          </a:p>
        </p:txBody>
      </p:sp>
      <p:sp>
        <p:nvSpPr>
          <p:cNvPr id="489" name="Shape 489"/>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0" name="Shape 490"/>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1" name="Shape 491"/>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496" name="Shape 496"/>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97" name="Shape 497"/>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98" name="Shape 498"/>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99" name="Shape 499"/>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00" name="Shape 500"/>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black dog has fleas'</a:t>
            </a:r>
          </a:p>
        </p:txBody>
      </p:sp>
      <p:sp>
        <p:nvSpPr>
          <p:cNvPr id="501" name="Shape 501"/>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2" name="Shape 502"/>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3" name="Shape 503"/>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 from Users</a:t>
            </a:r>
          </a:p>
        </p:txBody>
      </p:sp>
      <p:sp>
        <p:nvSpPr>
          <p:cNvPr id="508" name="Shape 508"/>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509" name="Shape 509"/>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510" name="Shape 510"/>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511" name="Shape 511"/>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12" name="Shape 512"/>
          <p:cNvSpPr/>
          <p:nvPr/>
        </p:nvSpPr>
        <p:spPr>
          <a:xfrm>
            <a:off x="1779352" y="6919996"/>
            <a:ext cx="3553296" cy="469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a:t>
            </a:r>
            <a:r>
              <a:rPr b="1">
                <a:latin typeface="Helvetica"/>
                <a:ea typeface="Helvetica"/>
                <a:cs typeface="Helvetica"/>
                <a:sym typeface="Helvetica"/>
              </a:rPr>
              <a:t> black </a:t>
            </a:r>
            <a:r>
              <a:t>dog has fleas'</a:t>
            </a:r>
          </a:p>
        </p:txBody>
      </p:sp>
      <p:sp>
        <p:nvSpPr>
          <p:cNvPr id="513" name="Shape 51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4" name="Shape 514"/>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5" name="Shape 51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
        <p:nvSpPr>
          <p:cNvPr id="520" name="Shape 520"/>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1" name="Shape 52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p:nvPr/>
        </p:nvSpPr>
        <p:spPr>
          <a:xfrm>
            <a:off x="1272179" y="2759422"/>
            <a:ext cx="9699345" cy="304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6" name="Shape 526"/>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27"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2" name="Shape 532"/>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6"/>
                </a:solidFill>
                <a:latin typeface="Helvetica"/>
                <a:ea typeface="Helvetica"/>
                <a:cs typeface="Helvetica"/>
                <a:sym typeface="Helvetica"/>
              </a:rPr>
              <a: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8" name="Shape 538"/>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44" name="Shape 544"/>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a:t>
            </a:r>
            <a:r>
              <a:rPr b="1">
                <a:solidFill>
                  <a:schemeClr val="accent1"/>
                </a:solidFill>
                <a:latin typeface="Helvetica"/>
                <a:ea typeface="Helvetica"/>
                <a:cs typeface="Helvetica"/>
                <a:sym typeface="Helvetica"/>
              </a:rPr>
              <a:t>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0" name="Shape 550"/>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b="1">
                <a:latin typeface="Helvetica"/>
                <a:ea typeface="Helvetica"/>
                <a:cs typeface="Helvetica"/>
                <a:sym typeface="Helvetica"/>
              </a:defRPr>
            </a:pPr>
            <a:r>
              <a:t>elif </a:t>
            </a:r>
            <a:r>
              <a:rPr>
                <a:solidFill>
                  <a:schemeClr val="accent4"/>
                </a:solidFill>
              </a:rPr>
              <a:t>number</a:t>
            </a:r>
            <a:r>
              <a:t>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hape 555"/>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6" name="Shape 556"/>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b="1">
                <a:latin typeface="Helvetica"/>
                <a:ea typeface="Helvetica"/>
                <a:cs typeface="Helvetica"/>
                <a:sym typeface="Helvetica"/>
              </a:defRPr>
            </a:pPr>
            <a:r>
              <a:t>elif </a:t>
            </a:r>
            <a:r>
              <a:rPr>
                <a:solidFill>
                  <a:schemeClr val="accent4"/>
                </a:solidFill>
              </a:rPr>
              <a:t>number</a:t>
            </a:r>
            <a:r>
              <a:t> &lt; 6:</a:t>
            </a:r>
          </a:p>
          <a:p>
            <a:pPr algn="l">
              <a:defRPr sz="2400"/>
            </a:pPr>
            <a:r>
              <a:t>    </a:t>
            </a:r>
            <a:r>
              <a:rPr b="1">
                <a:solidFill>
                  <a:schemeClr val="accent1"/>
                </a:solidFill>
                <a:latin typeface="Helvetica"/>
                <a:ea typeface="Helvetica"/>
                <a:cs typeface="Helvetica"/>
                <a:sym typeface="Helvetica"/>
              </a:rPr>
              <a:t>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Interactive Programming</a:t>
            </a:r>
          </a:p>
        </p:txBody>
      </p:sp>
      <p:pic>
        <p:nvPicPr>
          <p:cNvPr id="154"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55"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56" name="Shape 156"/>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lvl1pPr>
          </a:lstStyle>
          <a:p>
            <a:r>
              <a:t>Interpreter invoked through the shell or command window</a:t>
            </a:r>
          </a:p>
        </p:txBody>
      </p:sp>
      <p:sp>
        <p:nvSpPr>
          <p:cNvPr id="157" name="Shape 157"/>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lvl1pPr>
          </a:lstStyle>
          <a:p>
            <a:r>
              <a:t>Interpreter invoked through:</a:t>
            </a:r>
          </a:p>
        </p:txBody>
      </p:sp>
      <p:sp>
        <p:nvSpPr>
          <p:cNvPr id="158" name="Shape 158"/>
          <p:cNvSpPr/>
          <p:nvPr/>
        </p:nvSpPr>
        <p:spPr>
          <a:xfrm>
            <a:off x="912347" y="5359400"/>
            <a:ext cx="24765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a:t>
            </a:r>
          </a:p>
        </p:txBody>
      </p:sp>
      <p:sp>
        <p:nvSpPr>
          <p:cNvPr id="159" name="Shape 159"/>
          <p:cNvSpPr/>
          <p:nvPr/>
        </p:nvSpPr>
        <p:spPr>
          <a:xfrm>
            <a:off x="781050" y="5892800"/>
            <a:ext cx="51435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a:t>
            </a:r>
          </a:p>
        </p:txBody>
      </p:sp>
      <p:sp>
        <p:nvSpPr>
          <p:cNvPr id="160" name="Shape 160"/>
          <p:cNvSpPr/>
          <p:nvPr/>
        </p:nvSpPr>
        <p:spPr>
          <a:xfrm>
            <a:off x="1612329" y="5892800"/>
            <a:ext cx="37579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L</a:t>
            </a:r>
          </a:p>
        </p:txBody>
      </p:sp>
      <p:sp>
        <p:nvSpPr>
          <p:cNvPr id="161" name="Shape 161"/>
          <p:cNvSpPr/>
          <p:nvPr/>
        </p:nvSpPr>
        <p:spPr>
          <a:xfrm>
            <a:off x="841400" y="6451600"/>
            <a:ext cx="39365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a:t>
            </a:r>
          </a:p>
        </p:txBody>
      </p:sp>
      <p:sp>
        <p:nvSpPr>
          <p:cNvPr id="162" name="Shape 162"/>
          <p:cNvSpPr/>
          <p:nvPr/>
        </p:nvSpPr>
        <p:spPr>
          <a:xfrm>
            <a:off x="609600" y="5486399"/>
            <a:ext cx="259080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r>
              <a:t>ntegrated </a:t>
            </a:r>
          </a:p>
        </p:txBody>
      </p:sp>
      <p:sp>
        <p:nvSpPr>
          <p:cNvPr id="163" name="Shape 163"/>
          <p:cNvSpPr/>
          <p:nvPr/>
        </p:nvSpPr>
        <p:spPr>
          <a:xfrm>
            <a:off x="922513" y="6019799"/>
            <a:ext cx="106680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r>
              <a:t>eve</a:t>
            </a:r>
          </a:p>
        </p:txBody>
      </p:sp>
      <p:sp>
        <p:nvSpPr>
          <p:cNvPr id="164" name="Shape 164"/>
          <p:cNvSpPr/>
          <p:nvPr/>
        </p:nvSpPr>
        <p:spPr>
          <a:xfrm>
            <a:off x="1697345" y="6019799"/>
            <a:ext cx="1509596"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r>
              <a:t>opment </a:t>
            </a:r>
          </a:p>
        </p:txBody>
      </p:sp>
      <p:sp>
        <p:nvSpPr>
          <p:cNvPr id="165" name="Shape 165"/>
          <p:cNvSpPr/>
          <p:nvPr/>
        </p:nvSpPr>
        <p:spPr>
          <a:xfrm>
            <a:off x="609600" y="6648449"/>
            <a:ext cx="2590800"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r>
              <a:t>nvironment</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2" name="Shape 562"/>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b="1">
                <a:solidFill>
                  <a:schemeClr val="accent5">
                    <a:hueOff val="-176146"/>
                    <a:satOff val="3665"/>
                    <a:lumOff val="-13986"/>
                  </a:schemeClr>
                </a:solidFill>
                <a:latin typeface="Helvetica"/>
                <a:ea typeface="Helvetica"/>
                <a:cs typeface="Helvetica"/>
                <a:sym typeface="Helvetica"/>
              </a:defRPr>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9" name="Shape 569"/>
          <p:cNvSpPr/>
          <p:nvPr/>
        </p:nvSpPr>
        <p:spPr>
          <a:xfrm>
            <a:off x="1272179" y="2759422"/>
            <a:ext cx="9631681" cy="304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number = int(raw_input("Please pick a number between 1 and 10:  “))</a:t>
            </a:r>
          </a:p>
          <a:p>
            <a:pPr algn="l">
              <a:defRPr sz="2400"/>
            </a:pPr>
            <a:endParaRPr dirty="0"/>
          </a:p>
          <a:p>
            <a:pPr algn="l">
              <a:defRPr sz="2400"/>
            </a:pPr>
            <a:r>
              <a:rPr dirty="0"/>
              <a:t>if number &gt; 6:</a:t>
            </a:r>
          </a:p>
          <a:p>
            <a:pPr algn="l">
              <a:defRPr sz="2400"/>
            </a:pPr>
            <a:r>
              <a:rPr dirty="0"/>
              <a:t>    print "lower"</a:t>
            </a:r>
          </a:p>
          <a:p>
            <a:pPr algn="l">
              <a:defRPr sz="2400"/>
            </a:pPr>
            <a:r>
              <a:rPr dirty="0"/>
              <a:t>elif number &lt; 6:</a:t>
            </a:r>
          </a:p>
          <a:p>
            <a:pPr algn="l">
              <a:defRPr sz="2400"/>
            </a:pPr>
            <a:r>
              <a:rPr dirty="0"/>
              <a:t>    print "higher"</a:t>
            </a:r>
          </a:p>
          <a:p>
            <a:pPr algn="l">
              <a:defRPr sz="2400" b="1">
                <a:solidFill>
                  <a:schemeClr val="accent5">
                    <a:hueOff val="-176146"/>
                    <a:satOff val="3665"/>
                    <a:lumOff val="-13986"/>
                  </a:schemeClr>
                </a:solidFill>
                <a:latin typeface="Helvetica"/>
                <a:ea typeface="Helvetica"/>
                <a:cs typeface="Helvetica"/>
                <a:sym typeface="Helvetica"/>
              </a:defRPr>
            </a:pPr>
            <a:r>
              <a:rPr dirty="0"/>
              <a:t>else:</a:t>
            </a:r>
          </a:p>
          <a:p>
            <a:pPr algn="l">
              <a:defRPr sz="2400"/>
            </a:pPr>
            <a:r>
              <a:rPr dirty="0"/>
              <a:t>  </a:t>
            </a:r>
            <a:r>
              <a:rPr b="1" dirty="0">
                <a:solidFill>
                  <a:schemeClr val="accent3">
                    <a:hueOff val="-546624"/>
                    <a:satOff val="7767"/>
                    <a:lumOff val="-14512"/>
                  </a:schemeClr>
                </a:solidFill>
                <a:latin typeface="Helvetica"/>
                <a:ea typeface="Helvetica"/>
                <a:cs typeface="Helvetica"/>
                <a:sym typeface="Helvetica"/>
              </a:rP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74" name="Shape 574"/>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smtClean="0"/>
              <a:t>Branching</a:t>
            </a:r>
            <a:endParaRPr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77" name="Shape 577"/>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1"/>
                </a:solidFill>
                <a:latin typeface="Helvetica"/>
                <a:ea typeface="Helvetica"/>
                <a:cs typeface="Helvetica"/>
                <a:sym typeface="Helvetica"/>
              </a:defRPr>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78" name="Shape 578"/>
          <p:cNvSpPr/>
          <p:nvPr/>
        </p:nvSpPr>
        <p:spPr>
          <a:xfrm>
            <a:off x="4493220" y="2158006"/>
            <a:ext cx="40183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'''this is a string!'''</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81" name="Shape 581"/>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b="1">
                <a:solidFill>
                  <a:schemeClr val="accent2"/>
                </a:solidFill>
                <a:latin typeface="Helvetica"/>
                <a:ea typeface="Helvetica"/>
                <a:cs typeface="Helvetica"/>
                <a:sym typeface="Helvetica"/>
              </a:defRPr>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2" name="Shape 582"/>
          <p:cNvSpPr/>
          <p:nvPr/>
        </p:nvSpPr>
        <p:spPr>
          <a:xfrm>
            <a:off x="4520567" y="3374792"/>
            <a:ext cx="516113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print '''this is a string!'''</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85" name="Shape 585"/>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b="1">
                <a:solidFill>
                  <a:schemeClr val="accent6">
                    <a:satOff val="24555"/>
                    <a:lumOff val="22232"/>
                  </a:schemeClr>
                </a:solidFill>
                <a:latin typeface="Helvetica"/>
                <a:ea typeface="Helvetica"/>
                <a:cs typeface="Helvetica"/>
                <a:sym typeface="Helvetica"/>
              </a:defRPr>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6" name="Shape 586"/>
          <p:cNvSpPr/>
          <p:nvPr/>
        </p:nvSpPr>
        <p:spPr>
          <a:xfrm>
            <a:off x="6839503" y="4279900"/>
            <a:ext cx="419293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6">
                    <a:satOff val="24555"/>
                    <a:lumOff val="22232"/>
                  </a:schemeClr>
                </a:solidFill>
                <a:latin typeface="Helvetica"/>
                <a:ea typeface="Helvetica"/>
                <a:cs typeface="Helvetica"/>
                <a:sym typeface="Helvetica"/>
              </a:defRPr>
            </a:pPr>
            <a:r>
              <a:t>Var1 = ‘test string’</a:t>
            </a:r>
          </a:p>
          <a:p>
            <a:pPr algn="l">
              <a:defRPr b="1">
                <a:solidFill>
                  <a:schemeClr val="accent6">
                    <a:satOff val="24555"/>
                    <a:lumOff val="22232"/>
                  </a:schemeClr>
                </a:solidFill>
                <a:latin typeface="Helvetica"/>
                <a:ea typeface="Helvetica"/>
                <a:cs typeface="Helvetica"/>
                <a:sym typeface="Helvetica"/>
              </a:defRPr>
            </a:pPr>
            <a:r>
              <a:t>Var2 = 50</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hape 588"/>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89" name="Shape 589"/>
          <p:cNvSpPr/>
          <p:nvPr/>
        </p:nvSpPr>
        <p:spPr>
          <a:xfrm>
            <a:off x="905212" y="2348498"/>
            <a:ext cx="494124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b="1">
                <a:solidFill>
                  <a:schemeClr val="accent3">
                    <a:hueOff val="-546624"/>
                    <a:satOff val="7767"/>
                    <a:lumOff val="-14512"/>
                  </a:schemeClr>
                </a:solidFill>
                <a:latin typeface="Helvetica"/>
                <a:ea typeface="Helvetica"/>
                <a:cs typeface="Helvetica"/>
                <a:sym typeface="Helvetica"/>
              </a:defRPr>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90" name="Shape 590"/>
          <p:cNvSpPr/>
          <p:nvPr/>
        </p:nvSpPr>
        <p:spPr>
          <a:xfrm>
            <a:off x="6395280" y="5400115"/>
            <a:ext cx="562860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3">
                    <a:hueOff val="-546624"/>
                    <a:satOff val="7767"/>
                    <a:lumOff val="-14512"/>
                  </a:schemeClr>
                </a:solidFill>
                <a:latin typeface="Helvetica"/>
                <a:ea typeface="Helvetica"/>
                <a:cs typeface="Helvetica"/>
                <a:sym typeface="Helvetica"/>
              </a:defRPr>
            </a:pPr>
            <a:r>
              <a:t>Var1 = ‘test this string’</a:t>
            </a:r>
          </a:p>
          <a:p>
            <a:pPr algn="l">
              <a:defRPr b="1">
                <a:solidFill>
                  <a:schemeClr val="accent3">
                    <a:hueOff val="-546624"/>
                    <a:satOff val="7767"/>
                    <a:lumOff val="-14512"/>
                  </a:schemeClr>
                </a:solidFill>
                <a:latin typeface="Helvetica"/>
                <a:ea typeface="Helvetica"/>
                <a:cs typeface="Helvetica"/>
                <a:sym typeface="Helvetica"/>
              </a:defRPr>
            </a:pPr>
            <a:r>
              <a:t>Var1.replace(‘this’, ‘that’ )</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93" name="Shape 593"/>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b="1">
                <a:solidFill>
                  <a:schemeClr val="accent4">
                    <a:hueOff val="46120"/>
                    <a:satOff val="4178"/>
                    <a:lumOff val="-16732"/>
                  </a:schemeClr>
                </a:solidFill>
                <a:latin typeface="Helvetica"/>
                <a:ea typeface="Helvetica"/>
                <a:cs typeface="Helvetica"/>
                <a:sym typeface="Helvetica"/>
              </a:defRPr>
            </a:pPr>
            <a:r>
              <a:rPr dirty="0"/>
              <a:t>Input from Users</a:t>
            </a:r>
          </a:p>
          <a:p>
            <a:pPr algn="l">
              <a:defRPr sz="2400"/>
            </a:pPr>
            <a:endParaRPr dirty="0"/>
          </a:p>
          <a:p>
            <a:pPr algn="l">
              <a:defRPr sz="2400"/>
            </a:pPr>
            <a:endParaRPr dirty="0"/>
          </a:p>
          <a:p>
            <a:pPr algn="l">
              <a:defRPr sz="2400"/>
            </a:pPr>
            <a:r>
              <a:rPr lang="en-US" dirty="0"/>
              <a:t>Branching</a:t>
            </a:r>
          </a:p>
        </p:txBody>
      </p:sp>
      <p:sp>
        <p:nvSpPr>
          <p:cNvPr id="594" name="Shape 594"/>
          <p:cNvSpPr/>
          <p:nvPr/>
        </p:nvSpPr>
        <p:spPr>
          <a:xfrm>
            <a:off x="4154849" y="6564319"/>
            <a:ext cx="863768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raw_input(’what is your age?    )’</a:t>
            </a:r>
          </a:p>
          <a:p>
            <a:pPr algn="l">
              <a:defRPr b="1">
                <a:solidFill>
                  <a:schemeClr val="accent4">
                    <a:hueOff val="46120"/>
                    <a:satOff val="4178"/>
                    <a:lumOff val="-16732"/>
                  </a:schemeClr>
                </a:solidFill>
                <a:latin typeface="Helvetica"/>
                <a:ea typeface="Helvetica"/>
                <a:cs typeface="Helvetica"/>
                <a:sym typeface="Helvetica"/>
              </a:defRPr>
            </a:pPr>
            <a:r>
              <a:t>what is your age?    </a:t>
            </a:r>
            <a:r>
              <a:rPr>
                <a:solidFill>
                  <a:srgbClr val="000000"/>
                </a:solidFill>
              </a:rPr>
              <a:t>44</a:t>
            </a:r>
          </a:p>
        </p:txBody>
      </p:sp>
      <p:sp>
        <p:nvSpPr>
          <p:cNvPr id="595" name="Shape 595"/>
          <p:cNvSpPr/>
          <p:nvPr/>
        </p:nvSpPr>
        <p:spPr>
          <a:xfrm>
            <a:off x="4185278" y="8161841"/>
            <a:ext cx="193171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a:t>
            </a:r>
            <a:r>
              <a:rPr>
                <a:solidFill>
                  <a:srgbClr val="000000"/>
                </a:solidFill>
              </a:rPr>
              <a:t>44</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Review of Terminology</a:t>
            </a:r>
          </a:p>
        </p:txBody>
      </p:sp>
      <p:sp>
        <p:nvSpPr>
          <p:cNvPr id="598" name="Shape 598"/>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b="1" dirty="0">
                <a:solidFill>
                  <a:schemeClr val="accent4"/>
                </a:solidFill>
              </a:rPr>
              <a:t>Branching</a:t>
            </a:r>
          </a:p>
        </p:txBody>
      </p:sp>
      <p:sp>
        <p:nvSpPr>
          <p:cNvPr id="599" name="Shape 599"/>
          <p:cNvSpPr/>
          <p:nvPr/>
        </p:nvSpPr>
        <p:spPr>
          <a:xfrm>
            <a:off x="5468204" y="5839086"/>
            <a:ext cx="7446914" cy="337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chemeClr val="accent4"/>
                </a:solidFill>
                <a:latin typeface="Helvetica"/>
                <a:ea typeface="Helvetica"/>
                <a:cs typeface="Helvetica"/>
                <a:sym typeface="Helvetica"/>
              </a:defRPr>
            </a:pPr>
            <a:r>
              <a:t>if age == 44:</a:t>
            </a:r>
          </a:p>
          <a:p>
            <a:pPr algn="l">
              <a:defRPr b="1">
                <a:solidFill>
                  <a:schemeClr val="accent4"/>
                </a:solidFill>
                <a:latin typeface="Helvetica"/>
                <a:ea typeface="Helvetica"/>
                <a:cs typeface="Helvetica"/>
                <a:sym typeface="Helvetica"/>
              </a:defRPr>
            </a:pPr>
            <a:r>
              <a:t>    print ‘that’s old’</a:t>
            </a:r>
          </a:p>
          <a:p>
            <a:pPr algn="l">
              <a:defRPr b="1">
                <a:solidFill>
                  <a:schemeClr val="accent4"/>
                </a:solidFill>
                <a:latin typeface="Helvetica"/>
                <a:ea typeface="Helvetica"/>
                <a:cs typeface="Helvetica"/>
                <a:sym typeface="Helvetica"/>
              </a:defRPr>
            </a:pPr>
            <a:r>
              <a:t>elif age &gt; 44:</a:t>
            </a:r>
          </a:p>
          <a:p>
            <a:pPr algn="l">
              <a:defRPr b="1">
                <a:solidFill>
                  <a:schemeClr val="accent4"/>
                </a:solidFill>
                <a:latin typeface="Helvetica"/>
                <a:ea typeface="Helvetica"/>
                <a:cs typeface="Helvetica"/>
                <a:sym typeface="Helvetica"/>
              </a:defRPr>
            </a:pPr>
            <a:r>
              <a:t>    print ‘WOW!..You’re really old!’</a:t>
            </a:r>
          </a:p>
          <a:p>
            <a:pPr algn="l">
              <a:defRPr b="1">
                <a:solidFill>
                  <a:schemeClr val="accent4"/>
                </a:solidFill>
                <a:latin typeface="Helvetica"/>
                <a:ea typeface="Helvetica"/>
                <a:cs typeface="Helvetica"/>
                <a:sym typeface="Helvetica"/>
              </a:defRPr>
            </a:pPr>
            <a:r>
              <a:t>else:</a:t>
            </a:r>
          </a:p>
          <a:p>
            <a:pPr algn="l">
              <a:defRPr b="1">
                <a:solidFill>
                  <a:schemeClr val="accent4"/>
                </a:solidFill>
                <a:latin typeface="Helvetica"/>
                <a:ea typeface="Helvetica"/>
                <a:cs typeface="Helvetica"/>
                <a:sym typeface="Helvetica"/>
              </a:defRPr>
            </a:pPr>
            <a:r>
              <a:t>    print ‘you’re not so old’</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hape 60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EXAMPLE #1-What’s Wrong?</a:t>
            </a:r>
          </a:p>
        </p:txBody>
      </p:sp>
      <p:sp>
        <p:nvSpPr>
          <p:cNvPr id="602" name="Shape 602"/>
          <p:cNvSpPr/>
          <p:nvPr/>
        </p:nvSpPr>
        <p:spPr>
          <a:xfrm>
            <a:off x="2819030" y="2286000"/>
            <a:ext cx="6391085" cy="518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t>Username = "Paul"</a:t>
            </a:r>
          </a:p>
          <a:p>
            <a:pPr algn="l">
              <a:defRPr sz="2100"/>
            </a:pPr>
            <a:r>
              <a:t>password = "yellow"</a:t>
            </a:r>
          </a:p>
          <a:p>
            <a:pPr algn="l">
              <a:defRPr sz="2100"/>
            </a:pPr>
            <a:endParaRPr/>
          </a:p>
          <a:p>
            <a:pPr algn="l">
              <a:defRPr sz="2100"/>
            </a:pPr>
            <a:r>
              <a:t>username = (raw_input(“\nPlease type Username:"))</a:t>
            </a:r>
          </a:p>
          <a:p>
            <a:pPr algn="l">
              <a:defRPr sz="2100"/>
            </a:pPr>
            <a:r>
              <a:t>user = username.lower()</a:t>
            </a:r>
          </a:p>
          <a:p>
            <a:pPr algn="l">
              <a:defRPr sz="2100"/>
            </a:pPr>
            <a:endParaRPr/>
          </a:p>
          <a:p>
            <a:pPr algn="l">
              <a:defRPr sz="2100"/>
            </a:pPr>
            <a:r>
              <a:t>creds = (raw_input(“\nPlease type Password:"))</a:t>
            </a:r>
          </a:p>
          <a:p>
            <a:pPr algn="l">
              <a:defRPr sz="2100"/>
            </a:pPr>
            <a:r>
              <a:t>word = creds.lower()</a:t>
            </a:r>
          </a:p>
          <a:p>
            <a:pPr algn="l">
              <a:defRPr sz="2100"/>
            </a:pPr>
            <a:endParaRPr/>
          </a:p>
          <a:p>
            <a:pPr algn="l">
              <a:defRPr sz="2100"/>
            </a:pPr>
            <a:r>
              <a:t>if user == Username:</a:t>
            </a:r>
          </a:p>
          <a:p>
            <a:pPr algn="l">
              <a:defRPr sz="2100"/>
            </a:pPr>
            <a:r>
              <a:t>    if word == password:</a:t>
            </a:r>
          </a:p>
          <a:p>
            <a:pPr algn="l">
              <a:defRPr sz="2100"/>
            </a:pPr>
            <a:r>
              <a:t>        print "Welcome Paulie"</a:t>
            </a:r>
          </a:p>
          <a:p>
            <a:pPr algn="l">
              <a:defRPr sz="2100"/>
            </a:pPr>
            <a:r>
              <a:t>    else:</a:t>
            </a:r>
          </a:p>
          <a:p>
            <a:pPr algn="l">
              <a:defRPr sz="2100"/>
            </a:pPr>
            <a:r>
              <a:t>        print "You are not authorized!"</a:t>
            </a:r>
          </a:p>
          <a:p>
            <a:pPr algn="l">
              <a:defRPr sz="2100"/>
            </a:pPr>
            <a:r>
              <a:t>else:</a:t>
            </a:r>
          </a:p>
          <a:p>
            <a:pPr algn="l">
              <a:defRPr sz="2100"/>
            </a:pPr>
            <a:r>
              <a:t>    print "Your Username is not Known"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Interactive Programming</a:t>
            </a:r>
          </a:p>
        </p:txBody>
      </p:sp>
      <p:pic>
        <p:nvPicPr>
          <p:cNvPr id="170"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71"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72" name="Shape 172"/>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lvl1pPr>
          </a:lstStyle>
          <a:p>
            <a:r>
              <a:t>Interpreter invoked through the shell or command window</a:t>
            </a:r>
          </a:p>
        </p:txBody>
      </p:sp>
      <p:sp>
        <p:nvSpPr>
          <p:cNvPr id="173" name="Shape 173"/>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lvl1pPr>
          </a:lstStyle>
          <a:p>
            <a:r>
              <a:t>Interpreter invoked through:</a:t>
            </a:r>
          </a:p>
        </p:txBody>
      </p:sp>
      <p:sp>
        <p:nvSpPr>
          <p:cNvPr id="174" name="Shape 174"/>
          <p:cNvSpPr/>
          <p:nvPr/>
        </p:nvSpPr>
        <p:spPr>
          <a:xfrm>
            <a:off x="642472" y="5911849"/>
            <a:ext cx="2590801"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900"/>
            </a:lvl1pPr>
          </a:lstStyle>
          <a:p>
            <a:r>
              <a:t>IDLE</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EXAMPLE #1-What’s Wrong?</a:t>
            </a:r>
          </a:p>
        </p:txBody>
      </p:sp>
      <p:sp>
        <p:nvSpPr>
          <p:cNvPr id="607" name="Shape 607"/>
          <p:cNvSpPr/>
          <p:nvPr/>
        </p:nvSpPr>
        <p:spPr>
          <a:xfrm>
            <a:off x="2819030" y="2285991"/>
            <a:ext cx="6784405" cy="51816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b="1">
                <a:solidFill>
                  <a:schemeClr val="accent6">
                    <a:satOff val="24555"/>
                    <a:lumOff val="22232"/>
                  </a:schemeClr>
                </a:solidFill>
                <a:latin typeface="Helvetica"/>
                <a:ea typeface="Helvetica"/>
                <a:cs typeface="Helvetica"/>
                <a:sym typeface="Helvetica"/>
              </a:rPr>
              <a:t>Username</a:t>
            </a:r>
            <a:r>
              <a:rPr b="1">
                <a:solidFill>
                  <a:schemeClr val="accent5"/>
                </a:solidFill>
                <a:latin typeface="Helvetica"/>
                <a:ea typeface="Helvetica"/>
                <a:cs typeface="Helvetica"/>
                <a:sym typeface="Helvetica"/>
              </a:rPr>
              <a:t> </a:t>
            </a:r>
            <a:r>
              <a:t>= </a:t>
            </a:r>
            <a:r>
              <a:rPr b="1">
                <a:solidFill>
                  <a:schemeClr val="accent5"/>
                </a:solidFill>
                <a:latin typeface="Helvetica"/>
                <a:ea typeface="Helvetica"/>
                <a:cs typeface="Helvetica"/>
                <a:sym typeface="Helvetica"/>
              </a:rPr>
              <a:t>"Paul"</a:t>
            </a:r>
          </a:p>
          <a:p>
            <a:pPr algn="l">
              <a:defRPr sz="2100"/>
            </a:pPr>
            <a:r>
              <a:t>password = </a:t>
            </a:r>
            <a:r>
              <a:rPr b="1">
                <a:solidFill>
                  <a:schemeClr val="accent3">
                    <a:satOff val="18648"/>
                    <a:lumOff val="5971"/>
                  </a:schemeClr>
                </a:solidFill>
                <a:latin typeface="Helvetica"/>
                <a:ea typeface="Helvetica"/>
                <a:cs typeface="Helvetica"/>
                <a:sym typeface="Helvetica"/>
              </a:rPr>
              <a:t>"yellow"</a:t>
            </a:r>
          </a:p>
          <a:p>
            <a:pPr algn="l">
              <a:defRPr sz="2100"/>
            </a:pPr>
            <a:endParaRPr b="1">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t>username = (raw_input(“\nPlease type Username:"))</a:t>
            </a:r>
          </a:p>
          <a:p>
            <a:pPr algn="l">
              <a:defRPr sz="2100" b="1">
                <a:solidFill>
                  <a:schemeClr val="accent1"/>
                </a:solidFill>
                <a:latin typeface="Helvetica"/>
                <a:ea typeface="Helvetica"/>
                <a:cs typeface="Helvetica"/>
                <a:sym typeface="Helvetica"/>
              </a:defRPr>
            </a:pPr>
            <a:r>
              <a:t>user = </a:t>
            </a:r>
            <a:r>
              <a:rPr>
                <a:solidFill>
                  <a:schemeClr val="accent5"/>
                </a:solidFill>
              </a:rPr>
              <a:t>username</a:t>
            </a:r>
            <a:r>
              <a:t>.lower()</a:t>
            </a:r>
          </a:p>
          <a:p>
            <a:pPr algn="l">
              <a:defRPr sz="2100"/>
            </a:pPr>
            <a:endParaRPr/>
          </a:p>
          <a:p>
            <a:pPr algn="l">
              <a:defRPr sz="2100"/>
            </a:pPr>
            <a:r>
              <a:t>creds = (raw_input(“\nPlease type Password:"))</a:t>
            </a:r>
          </a:p>
          <a:p>
            <a:pPr algn="l">
              <a:defRPr sz="2100"/>
            </a:pPr>
            <a:r>
              <a:t>word = creds.lower()</a:t>
            </a:r>
          </a:p>
          <a:p>
            <a:pPr algn="l">
              <a:defRPr sz="2100"/>
            </a:pPr>
            <a:endParaRPr/>
          </a:p>
          <a:p>
            <a:pPr algn="l">
              <a:defRPr sz="2100"/>
            </a:pPr>
            <a:r>
              <a:t>if </a:t>
            </a:r>
            <a:r>
              <a:rPr b="1">
                <a:solidFill>
                  <a:schemeClr val="accent1"/>
                </a:solidFill>
                <a:latin typeface="Helvetica"/>
                <a:ea typeface="Helvetica"/>
                <a:cs typeface="Helvetica"/>
                <a:sym typeface="Helvetica"/>
              </a:rPr>
              <a:t>user </a:t>
            </a:r>
            <a:r>
              <a:t>== </a:t>
            </a:r>
            <a:r>
              <a:rPr b="1">
                <a:solidFill>
                  <a:schemeClr val="accent6">
                    <a:satOff val="24555"/>
                    <a:lumOff val="22232"/>
                  </a:schemeClr>
                </a:solidFill>
                <a:latin typeface="Helvetica"/>
                <a:ea typeface="Helvetica"/>
                <a:cs typeface="Helvetica"/>
                <a:sym typeface="Helvetica"/>
              </a:rPr>
              <a:t>Username</a:t>
            </a:r>
            <a:r>
              <a:rPr>
                <a:solidFill>
                  <a:schemeClr val="accent6">
                    <a:satOff val="24555"/>
                    <a:lumOff val="22232"/>
                  </a:schemeClr>
                </a:solidFill>
              </a:rPr>
              <a:t>:</a:t>
            </a:r>
          </a:p>
          <a:p>
            <a:pPr algn="l">
              <a:defRPr sz="2100"/>
            </a:pPr>
            <a:r>
              <a:t>    if </a:t>
            </a:r>
            <a:r>
              <a:rPr b="1">
                <a:solidFill>
                  <a:schemeClr val="accent2"/>
                </a:solidFill>
                <a:latin typeface="Helvetica"/>
                <a:ea typeface="Helvetica"/>
                <a:cs typeface="Helvetica"/>
                <a:sym typeface="Helvetica"/>
              </a:rPr>
              <a:t>word</a:t>
            </a:r>
            <a:r>
              <a:t> ==</a:t>
            </a:r>
            <a:r>
              <a:rPr b="1">
                <a:solidFill>
                  <a:schemeClr val="accent3">
                    <a:satOff val="18648"/>
                    <a:lumOff val="5971"/>
                  </a:schemeClr>
                </a:solidFill>
                <a:latin typeface="Helvetica"/>
                <a:ea typeface="Helvetica"/>
                <a:cs typeface="Helvetica"/>
                <a:sym typeface="Helvetica"/>
              </a:rPr>
              <a:t> password</a:t>
            </a:r>
            <a:r>
              <a:t>:</a:t>
            </a:r>
          </a:p>
          <a:p>
            <a:pPr algn="l">
              <a:defRPr sz="2100"/>
            </a:pPr>
            <a:r>
              <a:t>        print "Welcome Paulie"</a:t>
            </a:r>
          </a:p>
          <a:p>
            <a:pPr algn="l">
              <a:defRPr sz="2100"/>
            </a:pPr>
            <a:r>
              <a:t>    else:</a:t>
            </a:r>
          </a:p>
          <a:p>
            <a:pPr algn="l">
              <a:defRPr sz="2100"/>
            </a:pPr>
            <a:r>
              <a:t>        print "You are not authorized!"</a:t>
            </a:r>
          </a:p>
          <a:p>
            <a:pPr algn="l">
              <a:defRPr sz="2100"/>
            </a:pPr>
            <a:r>
              <a:t>else:</a:t>
            </a:r>
          </a:p>
          <a:p>
            <a:pPr algn="l">
              <a:defRPr sz="2100"/>
            </a:pPr>
            <a:r>
              <a:t>    print "Your Username is not Known"</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EXAMPLE #1-What’s Wrong?</a:t>
            </a:r>
          </a:p>
        </p:txBody>
      </p:sp>
      <p:sp>
        <p:nvSpPr>
          <p:cNvPr id="612" name="Shape 612"/>
          <p:cNvSpPr/>
          <p:nvPr/>
        </p:nvSpPr>
        <p:spPr>
          <a:xfrm>
            <a:off x="2819030" y="2285993"/>
            <a:ext cx="6784405" cy="51816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100"/>
            </a:pPr>
            <a:r>
              <a:rPr b="1" dirty="0">
                <a:solidFill>
                  <a:schemeClr val="accent6">
                    <a:satOff val="24555"/>
                    <a:lumOff val="22232"/>
                  </a:schemeClr>
                </a:solidFill>
                <a:latin typeface="Helvetica"/>
                <a:ea typeface="Helvetica"/>
                <a:cs typeface="Helvetica"/>
                <a:sym typeface="Helvetica"/>
              </a:rPr>
              <a:t>Username</a:t>
            </a:r>
            <a:r>
              <a:rPr dirty="0">
                <a:solidFill>
                  <a:schemeClr val="accent5"/>
                </a:solidFill>
                <a:latin typeface="Helvetica"/>
                <a:ea typeface="Helvetica"/>
                <a:cs typeface="Helvetica"/>
                <a:sym typeface="Helvetica"/>
              </a:rPr>
              <a:t> </a:t>
            </a:r>
            <a:r>
              <a:rPr dirty="0">
                <a:latin typeface="Helvetica"/>
                <a:ea typeface="Helvetica"/>
                <a:cs typeface="Helvetica"/>
                <a:sym typeface="Helvetica"/>
              </a:rPr>
              <a:t>= </a:t>
            </a:r>
            <a:r>
              <a:rPr b="1" dirty="0">
                <a:solidFill>
                  <a:schemeClr val="accent5"/>
                </a:solidFill>
                <a:latin typeface="Helvetica"/>
                <a:ea typeface="Helvetica"/>
                <a:cs typeface="Helvetica"/>
                <a:sym typeface="Helvetica"/>
              </a:rPr>
              <a:t>"paul"</a:t>
            </a:r>
          </a:p>
          <a:p>
            <a:pPr algn="l">
              <a:defRPr sz="2100"/>
            </a:pPr>
            <a:r>
              <a:rPr dirty="0"/>
              <a:t>password = </a:t>
            </a:r>
            <a:r>
              <a:rPr b="1" dirty="0">
                <a:solidFill>
                  <a:schemeClr val="accent3">
                    <a:satOff val="18648"/>
                    <a:lumOff val="5971"/>
                  </a:schemeClr>
                </a:solidFill>
                <a:latin typeface="Helvetica"/>
                <a:ea typeface="Helvetica"/>
                <a:cs typeface="Helvetica"/>
                <a:sym typeface="Helvetica"/>
              </a:rPr>
              <a:t>"yellow"</a:t>
            </a:r>
          </a:p>
          <a:p>
            <a:pPr algn="l">
              <a:defRPr sz="2100"/>
            </a:pPr>
            <a:endParaRPr b="1" dirty="0">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rPr dirty="0"/>
              <a:t>username = (raw_input(“\nPlease type Username:"))</a:t>
            </a:r>
          </a:p>
          <a:p>
            <a:pPr algn="l">
              <a:defRPr sz="2100" b="1">
                <a:solidFill>
                  <a:schemeClr val="accent1"/>
                </a:solidFill>
                <a:latin typeface="Helvetica"/>
                <a:ea typeface="Helvetica"/>
                <a:cs typeface="Helvetica"/>
                <a:sym typeface="Helvetica"/>
              </a:defRPr>
            </a:pPr>
            <a:r>
              <a:rPr dirty="0"/>
              <a:t>user = </a:t>
            </a:r>
            <a:r>
              <a:rPr dirty="0">
                <a:solidFill>
                  <a:schemeClr val="accent5"/>
                </a:solidFill>
              </a:rPr>
              <a:t>username</a:t>
            </a:r>
            <a:r>
              <a:rPr dirty="0"/>
              <a:t>.lower()</a:t>
            </a:r>
          </a:p>
          <a:p>
            <a:pPr algn="l">
              <a:defRPr sz="2100"/>
            </a:pPr>
            <a:endParaRPr dirty="0"/>
          </a:p>
          <a:p>
            <a:pPr algn="l">
              <a:defRPr sz="2100"/>
            </a:pPr>
            <a:r>
              <a:rPr dirty="0"/>
              <a:t>creds = (raw_input(“\nPlease type Password:"))</a:t>
            </a:r>
          </a:p>
          <a:p>
            <a:pPr algn="l">
              <a:defRPr sz="2100"/>
            </a:pPr>
            <a:r>
              <a:rPr dirty="0"/>
              <a:t>word = creds.lower()</a:t>
            </a:r>
          </a:p>
          <a:p>
            <a:pPr algn="l">
              <a:defRPr sz="2100"/>
            </a:pPr>
            <a:endParaRPr dirty="0"/>
          </a:p>
          <a:p>
            <a:pPr algn="l">
              <a:defRPr sz="2100"/>
            </a:pPr>
            <a:r>
              <a:rPr dirty="0"/>
              <a:t>if </a:t>
            </a:r>
            <a:r>
              <a:rPr b="1" dirty="0">
                <a:solidFill>
                  <a:schemeClr val="accent1"/>
                </a:solidFill>
                <a:latin typeface="Helvetica"/>
                <a:ea typeface="Helvetica"/>
                <a:cs typeface="Helvetica"/>
                <a:sym typeface="Helvetica"/>
              </a:rPr>
              <a:t>user </a:t>
            </a:r>
            <a:r>
              <a:rPr dirty="0"/>
              <a:t>== </a:t>
            </a:r>
            <a:r>
              <a:rPr b="1" dirty="0">
                <a:solidFill>
                  <a:schemeClr val="accent6">
                    <a:satOff val="24555"/>
                    <a:lumOff val="22232"/>
                  </a:schemeClr>
                </a:solidFill>
                <a:latin typeface="Helvetica"/>
                <a:ea typeface="Helvetica"/>
                <a:cs typeface="Helvetica"/>
                <a:sym typeface="Helvetica"/>
              </a:rPr>
              <a:t>Username</a:t>
            </a:r>
            <a:r>
              <a:rPr dirty="0">
                <a:solidFill>
                  <a:schemeClr val="accent6">
                    <a:satOff val="24555"/>
                    <a:lumOff val="22232"/>
                  </a:schemeClr>
                </a:solidFill>
              </a:rPr>
              <a:t>:</a:t>
            </a:r>
          </a:p>
          <a:p>
            <a:pPr algn="l">
              <a:defRPr sz="2100"/>
            </a:pPr>
            <a:r>
              <a:rPr dirty="0"/>
              <a:t>    if </a:t>
            </a:r>
            <a:r>
              <a:rPr b="1" dirty="0">
                <a:solidFill>
                  <a:schemeClr val="accent2"/>
                </a:solidFill>
                <a:latin typeface="Helvetica"/>
                <a:ea typeface="Helvetica"/>
                <a:cs typeface="Helvetica"/>
                <a:sym typeface="Helvetica"/>
              </a:rPr>
              <a:t>word</a:t>
            </a:r>
            <a:r>
              <a:rPr dirty="0"/>
              <a:t> ==</a:t>
            </a:r>
            <a:r>
              <a:rPr b="1" dirty="0">
                <a:solidFill>
                  <a:schemeClr val="accent3">
                    <a:satOff val="18648"/>
                    <a:lumOff val="5971"/>
                  </a:schemeClr>
                </a:solidFill>
                <a:latin typeface="Helvetica"/>
                <a:ea typeface="Helvetica"/>
                <a:cs typeface="Helvetica"/>
                <a:sym typeface="Helvetica"/>
              </a:rPr>
              <a:t> password</a:t>
            </a:r>
            <a:r>
              <a:rPr dirty="0"/>
              <a:t>:</a:t>
            </a:r>
          </a:p>
          <a:p>
            <a:pPr algn="l">
              <a:defRPr sz="2100"/>
            </a:pPr>
            <a:r>
              <a:rPr dirty="0"/>
              <a:t>        print "Welcome Paulie”</a:t>
            </a:r>
          </a:p>
          <a:p>
            <a:pPr algn="l">
              <a:defRPr sz="2100"/>
            </a:pPr>
            <a:r>
              <a:rPr dirty="0"/>
              <a:t>    else:</a:t>
            </a:r>
          </a:p>
          <a:p>
            <a:pPr algn="l">
              <a:defRPr sz="2100"/>
            </a:pPr>
            <a:r>
              <a:rPr dirty="0"/>
              <a:t>        print "You are not authorized!"</a:t>
            </a:r>
          </a:p>
          <a:p>
            <a:pPr algn="l">
              <a:defRPr sz="2100"/>
            </a:pPr>
            <a:r>
              <a:rPr dirty="0"/>
              <a:t>else:</a:t>
            </a:r>
          </a:p>
          <a:p>
            <a:pPr algn="l">
              <a:defRPr sz="2100"/>
            </a:pPr>
            <a:r>
              <a:rPr dirty="0"/>
              <a:t>    print "Your Username is not Known"</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p:cNvSpPr>
          <p:nvPr>
            <p:ph type="ctrTitle"/>
          </p:nvPr>
        </p:nvSpPr>
        <p:spPr>
          <a:xfrm>
            <a:off x="1270000" y="2366304"/>
            <a:ext cx="10464800" cy="3302001"/>
          </a:xfrm>
          <a:prstGeom prst="rect">
            <a:avLst/>
          </a:prstGeom>
        </p:spPr>
        <p:txBody>
          <a:bodyPr/>
          <a:lstStyle/>
          <a:p>
            <a:r>
              <a:t>Directed Activities</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Shape 618"/>
          <p:cNvSpPr>
            <a:spLocks noGrp="1"/>
          </p:cNvSpPr>
          <p:nvPr>
            <p:ph type="ctrTitle"/>
          </p:nvPr>
        </p:nvSpPr>
        <p:spPr>
          <a:prstGeom prst="rect">
            <a:avLst/>
          </a:prstGeom>
        </p:spPr>
        <p:txBody>
          <a:bodyPr/>
          <a:lstStyle/>
          <a:p>
            <a:r>
              <a:t>Python Basics</a:t>
            </a:r>
          </a:p>
        </p:txBody>
      </p:sp>
      <p:sp>
        <p:nvSpPr>
          <p:cNvPr id="619" name="Shape 619"/>
          <p:cNvSpPr>
            <a:spLocks noGrp="1"/>
          </p:cNvSpPr>
          <p:nvPr>
            <p:ph type="subTitle" sz="quarter" idx="1"/>
          </p:nvPr>
        </p:nvSpPr>
        <p:spPr>
          <a:prstGeom prst="rect">
            <a:avLst/>
          </a:prstGeom>
        </p:spPr>
        <p:txBody>
          <a:bodyPr/>
          <a:lstStyle/>
          <a:p>
            <a:r>
              <a:t>Lesson-2</a:t>
            </a:r>
          </a:p>
          <a:p>
            <a:r>
              <a:t>Advanced Constructs</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Redundant Scripts</a:t>
            </a:r>
          </a:p>
        </p:txBody>
      </p:sp>
      <p:sp>
        <p:nvSpPr>
          <p:cNvPr id="622" name="Shape 622"/>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dirty="0"/>
              <a:t>name1 = 'paul'</a:t>
            </a:r>
          </a:p>
          <a:p>
            <a:pPr algn="l">
              <a:defRPr sz="1800"/>
            </a:pPr>
            <a:r>
              <a:rPr dirty="0"/>
              <a:t>name2 = 'pete'</a:t>
            </a:r>
          </a:p>
          <a:p>
            <a:pPr algn="l">
              <a:defRPr sz="1800"/>
            </a:pPr>
            <a:r>
              <a:rPr dirty="0"/>
              <a:t>name3 = 'justin'</a:t>
            </a:r>
          </a:p>
          <a:p>
            <a:pPr algn="l">
              <a:defRPr sz="1800"/>
            </a:pPr>
            <a:r>
              <a:rPr dirty="0"/>
              <a:t>name4 = 'hank'</a:t>
            </a:r>
          </a:p>
          <a:p>
            <a:pPr algn="l">
              <a:defRPr sz="1800"/>
            </a:pPr>
            <a:endParaRPr dirty="0"/>
          </a:p>
          <a:p>
            <a:pPr algn="l">
              <a:defRPr sz="1800"/>
            </a:pPr>
            <a:r>
              <a:rPr dirty="0"/>
              <a:t>print "\nMy name is", name1, "It's great to meet you"</a:t>
            </a:r>
          </a:p>
          <a:p>
            <a:pPr algn="l">
              <a:defRPr sz="1800"/>
            </a:pPr>
            <a:r>
              <a:rPr dirty="0"/>
              <a:t>print , name1, "Is here to wash his clothes"</a:t>
            </a:r>
          </a:p>
          <a:p>
            <a:pPr algn="l">
              <a:defRPr sz="1800"/>
            </a:pPr>
            <a:r>
              <a:rPr dirty="0"/>
              <a:t>print , name1, "Is here to do the laundry"</a:t>
            </a:r>
          </a:p>
          <a:p>
            <a:pPr algn="l">
              <a:defRPr sz="1800"/>
            </a:pPr>
            <a:r>
              <a:rPr dirty="0"/>
              <a:t>print , name1, "Will leave when he is done"</a:t>
            </a:r>
          </a:p>
          <a:p>
            <a:pPr algn="l">
              <a:defRPr sz="1800"/>
            </a:pPr>
            <a:r>
              <a:rPr dirty="0"/>
              <a:t>     </a:t>
            </a:r>
          </a:p>
          <a:p>
            <a:pPr algn="l">
              <a:defRPr sz="1800"/>
            </a:pPr>
            <a:r>
              <a:rPr dirty="0"/>
              <a:t>print "\nMy name is", name2, "It's great to meet you"</a:t>
            </a:r>
          </a:p>
          <a:p>
            <a:pPr algn="l">
              <a:defRPr sz="1800"/>
            </a:pPr>
            <a:r>
              <a:rPr dirty="0"/>
              <a:t>print , name2, "Is here to wash his clothes"</a:t>
            </a:r>
          </a:p>
          <a:p>
            <a:pPr algn="l">
              <a:defRPr sz="1800"/>
            </a:pPr>
            <a:r>
              <a:rPr dirty="0"/>
              <a:t>print , name2, "Is here to do the laundry"</a:t>
            </a:r>
          </a:p>
          <a:p>
            <a:pPr algn="l">
              <a:defRPr sz="1800"/>
            </a:pPr>
            <a:r>
              <a:rPr dirty="0"/>
              <a:t>print , name2, "Will leave when he is done"</a:t>
            </a:r>
          </a:p>
          <a:p>
            <a:pPr algn="l">
              <a:defRPr sz="1800"/>
            </a:pPr>
            <a:endParaRPr dirty="0"/>
          </a:p>
          <a:p>
            <a:pPr algn="l">
              <a:defRPr sz="1800"/>
            </a:pPr>
            <a:r>
              <a:rPr dirty="0"/>
              <a:t>print "\nMy name is", name3, "It's great to meet you"</a:t>
            </a:r>
          </a:p>
          <a:p>
            <a:pPr algn="l">
              <a:defRPr sz="1800"/>
            </a:pPr>
            <a:r>
              <a:rPr dirty="0"/>
              <a:t>print , name3, "Is here to wash his clothes"</a:t>
            </a:r>
          </a:p>
          <a:p>
            <a:pPr algn="l">
              <a:defRPr sz="1800"/>
            </a:pPr>
            <a:r>
              <a:rPr dirty="0"/>
              <a:t>print , name3, "Is here to do the laundry"</a:t>
            </a:r>
          </a:p>
          <a:p>
            <a:pPr algn="l">
              <a:defRPr sz="1800"/>
            </a:pPr>
            <a:r>
              <a:rPr dirty="0"/>
              <a:t>print , name3, "Will leave when he is done"</a:t>
            </a:r>
          </a:p>
          <a:p>
            <a:pPr algn="l">
              <a:defRPr sz="1800"/>
            </a:pPr>
            <a:endParaRPr dirty="0"/>
          </a:p>
          <a:p>
            <a:pPr algn="l">
              <a:defRPr sz="1800"/>
            </a:pPr>
            <a:r>
              <a:rPr dirty="0"/>
              <a:t>print "\nMy name is", name4, "It's great to meet you"</a:t>
            </a:r>
          </a:p>
          <a:p>
            <a:pPr algn="l">
              <a:defRPr sz="1800"/>
            </a:pPr>
            <a:r>
              <a:rPr dirty="0"/>
              <a:t>print , name4, "Is here to wash his clothes"</a:t>
            </a:r>
          </a:p>
          <a:p>
            <a:pPr algn="l">
              <a:defRPr sz="1800"/>
            </a:pPr>
            <a:r>
              <a:rPr dirty="0"/>
              <a:t>print , name4, "Is here to do the laundry"</a:t>
            </a:r>
          </a:p>
          <a:p>
            <a:pPr algn="l">
              <a:defRPr sz="1800"/>
            </a:pPr>
            <a:r>
              <a:rPr dirty="0"/>
              <a:t>print , name4, "Will leave when he is done"</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solidFill>
                  <a:schemeClr val="accent4"/>
                </a:solidFill>
              </a:defRPr>
            </a:pPr>
            <a:r>
              <a:t>print "\nMy name is"</a:t>
            </a:r>
            <a:r>
              <a:rPr>
                <a:solidFill>
                  <a:srgbClr val="000000"/>
                </a:solidFill>
              </a:rPr>
              <a:t>, name1</a:t>
            </a:r>
            <a:r>
              <a:t>, "It's great to meet you"</a:t>
            </a:r>
          </a:p>
          <a:p>
            <a:pPr algn="l">
              <a:defRPr sz="1800">
                <a:solidFill>
                  <a:schemeClr val="accent4"/>
                </a:solidFill>
              </a:defRPr>
            </a:pPr>
            <a:r>
              <a:t>print </a:t>
            </a:r>
            <a:r>
              <a:rPr>
                <a:solidFill>
                  <a:srgbClr val="000000"/>
                </a:solidFill>
              </a:rPr>
              <a:t>, name1,</a:t>
            </a:r>
            <a:r>
              <a:t> "Is here to wash his clothes"</a:t>
            </a:r>
          </a:p>
          <a:p>
            <a:pPr algn="l">
              <a:defRPr sz="1800">
                <a:solidFill>
                  <a:schemeClr val="accent4"/>
                </a:solidFill>
              </a:defRPr>
            </a:pPr>
            <a:r>
              <a:t>print , </a:t>
            </a:r>
            <a:r>
              <a:rPr>
                <a:solidFill>
                  <a:srgbClr val="000000"/>
                </a:solidFill>
              </a:rPr>
              <a:t>name1</a:t>
            </a:r>
            <a:r>
              <a:t>, "Is here to do the laundry"</a:t>
            </a:r>
          </a:p>
          <a:p>
            <a:pPr algn="l">
              <a:defRPr sz="1800">
                <a:solidFill>
                  <a:schemeClr val="accent4"/>
                </a:solidFill>
              </a:defRPr>
            </a:pPr>
            <a:r>
              <a:t>print </a:t>
            </a:r>
            <a:r>
              <a:rPr>
                <a:solidFill>
                  <a:srgbClr val="000000"/>
                </a:solidFill>
              </a:rPr>
              <a:t>, name1,</a:t>
            </a:r>
            <a:r>
              <a:t> "Will leave when he is done"</a:t>
            </a:r>
          </a:p>
          <a:p>
            <a:pPr algn="l">
              <a:defRPr sz="1800">
                <a:solidFill>
                  <a:schemeClr val="accent4"/>
                </a:solidFill>
              </a:defRPr>
            </a:pPr>
            <a:r>
              <a:t>     </a:t>
            </a:r>
          </a:p>
          <a:p>
            <a:pPr algn="l">
              <a:defRPr sz="1800">
                <a:solidFill>
                  <a:schemeClr val="accent4"/>
                </a:solidFill>
              </a:defRPr>
            </a:pPr>
            <a:r>
              <a:t>print "\nMy name is"</a:t>
            </a:r>
            <a:r>
              <a:rPr>
                <a:solidFill>
                  <a:srgbClr val="000000"/>
                </a:solidFill>
              </a:rPr>
              <a:t>, name2,</a:t>
            </a:r>
            <a:r>
              <a:t> "It's great to meet you"</a:t>
            </a:r>
          </a:p>
          <a:p>
            <a:pPr algn="l">
              <a:defRPr sz="1800">
                <a:solidFill>
                  <a:schemeClr val="accent4"/>
                </a:solidFill>
              </a:defRPr>
            </a:pPr>
            <a:r>
              <a:t>print </a:t>
            </a:r>
            <a:r>
              <a:rPr>
                <a:solidFill>
                  <a:srgbClr val="000000"/>
                </a:solidFill>
              </a:rPr>
              <a:t>, name2,</a:t>
            </a:r>
            <a:r>
              <a:t> "Is here to wash his clothes"</a:t>
            </a:r>
          </a:p>
          <a:p>
            <a:pPr algn="l">
              <a:defRPr sz="1800">
                <a:solidFill>
                  <a:schemeClr val="accent4"/>
                </a:solidFill>
              </a:defRPr>
            </a:pPr>
            <a:r>
              <a:t>print</a:t>
            </a:r>
            <a:r>
              <a:rPr>
                <a:solidFill>
                  <a:srgbClr val="000000"/>
                </a:solidFill>
              </a:rPr>
              <a:t> , name2,</a:t>
            </a:r>
            <a:r>
              <a:t> "Is here to do the laundry"</a:t>
            </a:r>
          </a:p>
          <a:p>
            <a:pPr algn="l">
              <a:defRPr sz="1800">
                <a:solidFill>
                  <a:schemeClr val="accent4"/>
                </a:solidFill>
              </a:defRPr>
            </a:pPr>
            <a:r>
              <a:t>print </a:t>
            </a:r>
            <a:r>
              <a:rPr>
                <a:solidFill>
                  <a:srgbClr val="000000"/>
                </a:solidFill>
              </a:rPr>
              <a:t>, name2, </a:t>
            </a:r>
            <a:r>
              <a:t>"Will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name3, </a:t>
            </a:r>
            <a:r>
              <a:t>"It's great to meet you"</a:t>
            </a:r>
          </a:p>
          <a:p>
            <a:pPr algn="l">
              <a:defRPr sz="1800">
                <a:solidFill>
                  <a:schemeClr val="accent4"/>
                </a:solidFill>
              </a:defRPr>
            </a:pPr>
            <a:r>
              <a:t>print </a:t>
            </a:r>
            <a:r>
              <a:rPr>
                <a:solidFill>
                  <a:srgbClr val="000000"/>
                </a:solidFill>
              </a:rPr>
              <a:t>, name3, </a:t>
            </a:r>
            <a:r>
              <a:t>"Is here to wash his clothes"</a:t>
            </a:r>
          </a:p>
          <a:p>
            <a:pPr algn="l">
              <a:defRPr sz="1800">
                <a:solidFill>
                  <a:schemeClr val="accent4"/>
                </a:solidFill>
              </a:defRPr>
            </a:pPr>
            <a:r>
              <a:t>print </a:t>
            </a:r>
            <a:r>
              <a:rPr>
                <a:solidFill>
                  <a:srgbClr val="000000"/>
                </a:solidFill>
              </a:rPr>
              <a:t>, name3,</a:t>
            </a:r>
            <a:r>
              <a:t> "Is here to do the laundry"</a:t>
            </a:r>
          </a:p>
          <a:p>
            <a:pPr algn="l">
              <a:defRPr sz="1800">
                <a:solidFill>
                  <a:schemeClr val="accent4"/>
                </a:solidFill>
              </a:defRPr>
            </a:pPr>
            <a:r>
              <a:t>print </a:t>
            </a:r>
            <a:r>
              <a:rPr>
                <a:solidFill>
                  <a:srgbClr val="000000"/>
                </a:solidFill>
              </a:rPr>
              <a:t>, name3,</a:t>
            </a:r>
            <a:r>
              <a:t> "Will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name4, </a:t>
            </a:r>
            <a:r>
              <a:t>"It's great to meet you"</a:t>
            </a:r>
          </a:p>
          <a:p>
            <a:pPr algn="l">
              <a:defRPr sz="1800">
                <a:solidFill>
                  <a:schemeClr val="accent4"/>
                </a:solidFill>
              </a:defRPr>
            </a:pPr>
            <a:r>
              <a:t>print </a:t>
            </a:r>
            <a:r>
              <a:rPr>
                <a:solidFill>
                  <a:srgbClr val="000000"/>
                </a:solidFill>
              </a:rPr>
              <a:t>, name4,</a:t>
            </a:r>
            <a:r>
              <a:t> "Is here to wash his clothes"</a:t>
            </a:r>
          </a:p>
          <a:p>
            <a:pPr algn="l">
              <a:defRPr sz="1800">
                <a:solidFill>
                  <a:schemeClr val="accent4"/>
                </a:solidFill>
              </a:defRPr>
            </a:pPr>
            <a:r>
              <a:t>print</a:t>
            </a:r>
            <a:r>
              <a:rPr>
                <a:solidFill>
                  <a:srgbClr val="000000"/>
                </a:solidFill>
              </a:rPr>
              <a:t> , name4,</a:t>
            </a:r>
            <a:r>
              <a:t> "Is here to do the laundry"</a:t>
            </a:r>
          </a:p>
          <a:p>
            <a:pPr algn="l">
              <a:defRPr sz="1800">
                <a:solidFill>
                  <a:schemeClr val="accent4"/>
                </a:solidFill>
              </a:defRPr>
            </a:pPr>
            <a:r>
              <a:t>print </a:t>
            </a:r>
            <a:r>
              <a:rPr>
                <a:solidFill>
                  <a:srgbClr val="000000"/>
                </a:solidFill>
              </a:rPr>
              <a:t>, name4,</a:t>
            </a:r>
            <a:r>
              <a:t> "Will leave when he is done"</a:t>
            </a:r>
          </a:p>
        </p:txBody>
      </p:sp>
      <p:sp>
        <p:nvSpPr>
          <p:cNvPr id="627" name="Shape 627"/>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Redundant Scripts</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p:nvPr/>
        </p:nvSpPr>
        <p:spPr>
          <a:xfrm>
            <a:off x="7072153" y="2171664"/>
            <a:ext cx="5368451" cy="68580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t>My name is </a:t>
            </a:r>
            <a:r>
              <a:rPr b="1">
                <a:solidFill>
                  <a:schemeClr val="accent6">
                    <a:satOff val="24555"/>
                    <a:lumOff val="22232"/>
                  </a:schemeClr>
                </a:solidFill>
                <a:latin typeface="Helvetica"/>
                <a:ea typeface="Helvetica"/>
                <a:cs typeface="Helvetica"/>
                <a:sym typeface="Helvetica"/>
              </a:rPr>
              <a:t>paul</a:t>
            </a:r>
            <a:r>
              <a:t> It's great to meet you</a:t>
            </a:r>
          </a:p>
          <a:p>
            <a:pPr algn="l">
              <a:defRPr sz="2300"/>
            </a:pPr>
            <a:r>
              <a:rPr b="1">
                <a:solidFill>
                  <a:schemeClr val="accent6">
                    <a:satOff val="24555"/>
                    <a:lumOff val="22232"/>
                  </a:schemeClr>
                </a:solidFill>
                <a:latin typeface="Helvetica"/>
                <a:ea typeface="Helvetica"/>
                <a:cs typeface="Helvetica"/>
                <a:sym typeface="Helvetica"/>
              </a:rPr>
              <a:t>paul</a:t>
            </a:r>
            <a:r>
              <a:t> Is here to wash his clothes</a:t>
            </a:r>
          </a:p>
          <a:p>
            <a:pPr algn="l">
              <a:defRPr sz="2300"/>
            </a:pPr>
            <a:r>
              <a:rPr b="1">
                <a:solidFill>
                  <a:schemeClr val="accent6">
                    <a:satOff val="24555"/>
                    <a:lumOff val="22232"/>
                  </a:schemeClr>
                </a:solidFill>
                <a:latin typeface="Helvetica"/>
                <a:ea typeface="Helvetica"/>
                <a:cs typeface="Helvetica"/>
                <a:sym typeface="Helvetica"/>
              </a:rPr>
              <a:t>paul</a:t>
            </a:r>
            <a:r>
              <a:t> Is here to do the laundry</a:t>
            </a:r>
          </a:p>
          <a:p>
            <a:pPr algn="l">
              <a:defRPr sz="2300"/>
            </a:pPr>
            <a:r>
              <a:rPr b="1">
                <a:solidFill>
                  <a:schemeClr val="accent6">
                    <a:satOff val="24555"/>
                    <a:lumOff val="22232"/>
                  </a:schemeClr>
                </a:solidFill>
                <a:latin typeface="Helvetica"/>
                <a:ea typeface="Helvetica"/>
                <a:cs typeface="Helvetica"/>
                <a:sym typeface="Helvetica"/>
              </a:rPr>
              <a:t>paul</a:t>
            </a:r>
            <a:r>
              <a:t> Will leave when he is done</a:t>
            </a:r>
          </a:p>
          <a:p>
            <a:pPr algn="l">
              <a:defRPr sz="2300"/>
            </a:pPr>
            <a:endParaRPr/>
          </a:p>
          <a:p>
            <a:pPr algn="l">
              <a:defRPr sz="2300"/>
            </a:pPr>
            <a:r>
              <a:t>My name is </a:t>
            </a:r>
            <a:r>
              <a:rPr b="1">
                <a:solidFill>
                  <a:schemeClr val="accent4">
                    <a:hueOff val="46120"/>
                    <a:satOff val="4178"/>
                    <a:lumOff val="-16732"/>
                  </a:schemeClr>
                </a:solidFill>
                <a:latin typeface="Helvetica"/>
                <a:ea typeface="Helvetica"/>
                <a:cs typeface="Helvetica"/>
                <a:sym typeface="Helvetica"/>
              </a:rPr>
              <a:t>pete</a:t>
            </a:r>
            <a:r>
              <a:t> It's great to meet you</a:t>
            </a:r>
          </a:p>
          <a:p>
            <a:pPr algn="l">
              <a:defRPr sz="2300"/>
            </a:pPr>
            <a:r>
              <a:rPr b="1">
                <a:solidFill>
                  <a:schemeClr val="accent4">
                    <a:hueOff val="46120"/>
                    <a:satOff val="4178"/>
                    <a:lumOff val="-16732"/>
                  </a:schemeClr>
                </a:solidFill>
                <a:latin typeface="Helvetica"/>
                <a:ea typeface="Helvetica"/>
                <a:cs typeface="Helvetica"/>
                <a:sym typeface="Helvetica"/>
              </a:rPr>
              <a:t>pete</a:t>
            </a:r>
            <a:r>
              <a:t> Is here to wash his clothes</a:t>
            </a:r>
          </a:p>
          <a:p>
            <a:pPr algn="l">
              <a:defRPr sz="2300"/>
            </a:pPr>
            <a:r>
              <a:rPr b="1">
                <a:solidFill>
                  <a:schemeClr val="accent4">
                    <a:hueOff val="46120"/>
                    <a:satOff val="4178"/>
                    <a:lumOff val="-16732"/>
                  </a:schemeClr>
                </a:solidFill>
                <a:latin typeface="Helvetica"/>
                <a:ea typeface="Helvetica"/>
                <a:cs typeface="Helvetica"/>
                <a:sym typeface="Helvetica"/>
              </a:rPr>
              <a:t>pete</a:t>
            </a:r>
            <a:r>
              <a:rPr>
                <a:solidFill>
                  <a:schemeClr val="accent4">
                    <a:hueOff val="46120"/>
                    <a:satOff val="4178"/>
                    <a:lumOff val="-16732"/>
                  </a:schemeClr>
                </a:solidFill>
              </a:rPr>
              <a:t> </a:t>
            </a:r>
            <a:r>
              <a:t>Is here to do the laundry</a:t>
            </a:r>
          </a:p>
          <a:p>
            <a:pPr algn="l">
              <a:defRPr sz="2300"/>
            </a:pPr>
            <a:r>
              <a:rPr b="1">
                <a:solidFill>
                  <a:schemeClr val="accent4">
                    <a:hueOff val="46120"/>
                    <a:satOff val="4178"/>
                    <a:lumOff val="-16732"/>
                  </a:schemeClr>
                </a:solidFill>
                <a:latin typeface="Helvetica"/>
                <a:ea typeface="Helvetica"/>
                <a:cs typeface="Helvetica"/>
                <a:sym typeface="Helvetica"/>
              </a:rPr>
              <a:t>pete</a:t>
            </a:r>
            <a:r>
              <a:t> Will leave when he is done</a:t>
            </a:r>
          </a:p>
          <a:p>
            <a:pPr algn="l">
              <a:defRPr sz="2300"/>
            </a:pPr>
            <a:endParaRPr/>
          </a:p>
          <a:p>
            <a:pPr algn="l">
              <a:defRPr sz="2300"/>
            </a:pPr>
            <a:r>
              <a:t>My name is </a:t>
            </a:r>
            <a:r>
              <a:rPr b="1">
                <a:solidFill>
                  <a:schemeClr val="accent5">
                    <a:hueOff val="-444211"/>
                    <a:satOff val="-14915"/>
                    <a:lumOff val="22857"/>
                  </a:schemeClr>
                </a:solidFill>
                <a:latin typeface="Helvetica"/>
                <a:ea typeface="Helvetica"/>
                <a:cs typeface="Helvetica"/>
                <a:sym typeface="Helvetica"/>
              </a:rPr>
              <a:t>justin</a:t>
            </a:r>
            <a:r>
              <a:t> It's great to meet you</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wash his clothes</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do the laundry</a:t>
            </a:r>
          </a:p>
          <a:p>
            <a:pPr algn="l">
              <a:defRPr sz="2300"/>
            </a:pPr>
            <a:r>
              <a:rPr b="1">
                <a:solidFill>
                  <a:schemeClr val="accent5">
                    <a:hueOff val="-444211"/>
                    <a:satOff val="-14915"/>
                    <a:lumOff val="22857"/>
                  </a:schemeClr>
                </a:solidFill>
                <a:latin typeface="Helvetica"/>
                <a:ea typeface="Helvetica"/>
                <a:cs typeface="Helvetica"/>
                <a:sym typeface="Helvetica"/>
              </a:rPr>
              <a:t>justin</a:t>
            </a:r>
            <a:r>
              <a:t> Will leave when he is done</a:t>
            </a:r>
          </a:p>
          <a:p>
            <a:pPr algn="l">
              <a:defRPr sz="2300"/>
            </a:pPr>
            <a:endParaRPr/>
          </a:p>
          <a:p>
            <a:pPr algn="l">
              <a:defRPr sz="2300"/>
            </a:pPr>
            <a:r>
              <a:t>My name is </a:t>
            </a:r>
            <a:r>
              <a:rPr b="1">
                <a:solidFill>
                  <a:schemeClr val="accent3">
                    <a:satOff val="18648"/>
                    <a:lumOff val="5971"/>
                  </a:schemeClr>
                </a:solidFill>
                <a:latin typeface="Helvetica"/>
                <a:ea typeface="Helvetica"/>
                <a:cs typeface="Helvetica"/>
                <a:sym typeface="Helvetica"/>
              </a:rPr>
              <a:t>hank</a:t>
            </a:r>
            <a:r>
              <a:t> It's great to meet you</a:t>
            </a:r>
          </a:p>
          <a:p>
            <a:pPr algn="l">
              <a:defRPr sz="2300"/>
            </a:pPr>
            <a:r>
              <a:rPr b="1">
                <a:solidFill>
                  <a:schemeClr val="accent3">
                    <a:satOff val="18648"/>
                    <a:lumOff val="5971"/>
                  </a:schemeClr>
                </a:solidFill>
                <a:latin typeface="Helvetica"/>
                <a:ea typeface="Helvetica"/>
                <a:cs typeface="Helvetica"/>
                <a:sym typeface="Helvetica"/>
              </a:rPr>
              <a:t>hank</a:t>
            </a:r>
            <a:r>
              <a:t> Is here to wash his clothes</a:t>
            </a:r>
          </a:p>
          <a:p>
            <a:pPr algn="l">
              <a:defRPr sz="2300"/>
            </a:pPr>
            <a:r>
              <a:rPr b="1">
                <a:solidFill>
                  <a:schemeClr val="accent3">
                    <a:satOff val="18648"/>
                    <a:lumOff val="5971"/>
                  </a:schemeClr>
                </a:solidFill>
                <a:latin typeface="Helvetica"/>
                <a:ea typeface="Helvetica"/>
                <a:cs typeface="Helvetica"/>
                <a:sym typeface="Helvetica"/>
              </a:rPr>
              <a:t>hank</a:t>
            </a:r>
            <a:r>
              <a:t> Is here to do the laundry</a:t>
            </a:r>
          </a:p>
          <a:p>
            <a:pPr algn="l">
              <a:defRPr sz="2300"/>
            </a:pPr>
            <a:r>
              <a:rPr b="1">
                <a:solidFill>
                  <a:schemeClr val="accent3">
                    <a:satOff val="18648"/>
                    <a:lumOff val="5971"/>
                  </a:schemeClr>
                </a:solidFill>
                <a:latin typeface="Helvetica"/>
                <a:ea typeface="Helvetica"/>
                <a:cs typeface="Helvetica"/>
                <a:sym typeface="Helvetica"/>
              </a:rPr>
              <a:t>hank</a:t>
            </a:r>
            <a:r>
              <a:t> Will leave when he is done</a:t>
            </a:r>
          </a:p>
        </p:txBody>
      </p:sp>
      <p:sp>
        <p:nvSpPr>
          <p:cNvPr id="632" name="Shape 63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33" name="Shape 633"/>
          <p:cNvSpPr/>
          <p:nvPr/>
        </p:nvSpPr>
        <p:spPr>
          <a:xfrm>
            <a:off x="2720185"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34" name="Shape 634"/>
          <p:cNvSpPr/>
          <p:nvPr/>
        </p:nvSpPr>
        <p:spPr>
          <a:xfrm>
            <a:off x="3848587" y="558800"/>
            <a:ext cx="433197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Redundant Scripts-2</a:t>
            </a:r>
          </a:p>
        </p:txBody>
      </p:sp>
      <p:sp>
        <p:nvSpPr>
          <p:cNvPr id="635" name="Shape 635"/>
          <p:cNvSpPr/>
          <p:nvPr/>
        </p:nvSpPr>
        <p:spPr>
          <a:xfrm>
            <a:off x="775236" y="2238921"/>
            <a:ext cx="5408220" cy="708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pPr>
            <a:r>
              <a:t>print "\nMy name is", name1, "It's great to meet you"</a:t>
            </a:r>
          </a:p>
          <a:p>
            <a:pPr algn="l">
              <a:defRPr sz="1800"/>
            </a:pPr>
            <a:r>
              <a:t>print , name1, "Is here to wash his clothes"</a:t>
            </a:r>
          </a:p>
          <a:p>
            <a:pPr algn="l">
              <a:defRPr sz="1800"/>
            </a:pPr>
            <a:r>
              <a:t>print , name1, "Is here to do the laundry"</a:t>
            </a:r>
          </a:p>
          <a:p>
            <a:pPr algn="l">
              <a:defRPr sz="1800"/>
            </a:pPr>
            <a:r>
              <a:t>print , name1, "Will leave when he is done"</a:t>
            </a:r>
          </a:p>
          <a:p>
            <a:pPr algn="l">
              <a:defRPr sz="1800"/>
            </a:pPr>
            <a:r>
              <a:t>     </a:t>
            </a:r>
          </a:p>
          <a:p>
            <a:pPr algn="l">
              <a:defRPr sz="1800"/>
            </a:pPr>
            <a:r>
              <a:t>print "\nMy name is", name2, "It's great to meet you"</a:t>
            </a:r>
          </a:p>
          <a:p>
            <a:pPr algn="l">
              <a:defRPr sz="1800"/>
            </a:pPr>
            <a:r>
              <a:t>print , name2, "Is here to wash his clothes"</a:t>
            </a:r>
          </a:p>
          <a:p>
            <a:pPr algn="l">
              <a:defRPr sz="1800"/>
            </a:pPr>
            <a:r>
              <a:t>print , name2, "Is here to do the laundry"</a:t>
            </a:r>
          </a:p>
          <a:p>
            <a:pPr algn="l">
              <a:defRPr sz="1800"/>
            </a:pPr>
            <a:r>
              <a:t>print , name2, "Will leave when he is done"</a:t>
            </a:r>
          </a:p>
          <a:p>
            <a:pPr algn="l">
              <a:defRPr sz="1800"/>
            </a:pPr>
            <a:endParaRPr/>
          </a:p>
          <a:p>
            <a:pPr algn="l">
              <a:defRPr sz="1800"/>
            </a:pPr>
            <a:r>
              <a:t>print "\nMy name is", name3, "It's great to meet you"</a:t>
            </a:r>
          </a:p>
          <a:p>
            <a:pPr algn="l">
              <a:defRPr sz="1800"/>
            </a:pPr>
            <a:r>
              <a:t>print , name3, "Is here to wash his clothes"</a:t>
            </a:r>
          </a:p>
          <a:p>
            <a:pPr algn="l">
              <a:defRPr sz="1800"/>
            </a:pPr>
            <a:r>
              <a:t>print , name3, "Is here to do the laundry"</a:t>
            </a:r>
          </a:p>
          <a:p>
            <a:pPr algn="l">
              <a:defRPr sz="1800"/>
            </a:pPr>
            <a:r>
              <a:t>print , name3, "Will leave when he is done"</a:t>
            </a:r>
          </a:p>
          <a:p>
            <a:pPr algn="l">
              <a:defRPr sz="1800"/>
            </a:pPr>
            <a:endParaRPr/>
          </a:p>
          <a:p>
            <a:pPr algn="l">
              <a:defRPr sz="1800"/>
            </a:pPr>
            <a:r>
              <a:t>print "\nMy name is", name4, "It's great to meet you"</a:t>
            </a:r>
          </a:p>
          <a:p>
            <a:pPr algn="l">
              <a:defRPr sz="1800"/>
            </a:pPr>
            <a:r>
              <a:t>print , name4, "Is here to wash his clothes"</a:t>
            </a:r>
          </a:p>
          <a:p>
            <a:pPr algn="l">
              <a:defRPr sz="1800"/>
            </a:pPr>
            <a:r>
              <a:t>print , name4, "Is here to do the laundry"</a:t>
            </a:r>
          </a:p>
          <a:p>
            <a:pPr algn="l">
              <a:defRPr sz="1800"/>
            </a:pPr>
            <a:r>
              <a:t>print , name4, "Will leave when he is done"</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Shape 639"/>
          <p:cNvSpPr/>
          <p:nvPr/>
        </p:nvSpPr>
        <p:spPr>
          <a:xfrm>
            <a:off x="4963001" y="592455"/>
            <a:ext cx="210314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Function</a:t>
            </a:r>
            <a:r>
              <a:rPr lang="en-US" dirty="0" smtClean="0"/>
              <a:t>s</a:t>
            </a:r>
            <a:endParaRPr dirty="0"/>
          </a:p>
        </p:txBody>
      </p:sp>
      <p:sp>
        <p:nvSpPr>
          <p:cNvPr id="640" name="Shape 640"/>
          <p:cNvSpPr/>
          <p:nvPr/>
        </p:nvSpPr>
        <p:spPr>
          <a:xfrm>
            <a:off x="1138737" y="2366507"/>
            <a:ext cx="9795551" cy="551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pPr>
            <a:r>
              <a:rPr dirty="0"/>
              <a:t>def </a:t>
            </a:r>
            <a:r>
              <a:rPr dirty="0" smtClean="0"/>
              <a:t>Tasks(</a:t>
            </a:r>
            <a:r>
              <a:rPr lang="en-US" dirty="0" smtClean="0"/>
              <a:t>name</a:t>
            </a:r>
            <a:r>
              <a:rPr dirty="0" smtClean="0"/>
              <a:t>):</a:t>
            </a:r>
            <a:endParaRPr dirty="0"/>
          </a:p>
          <a:p>
            <a:pPr algn="l">
              <a:defRPr sz="3200"/>
            </a:pPr>
            <a:r>
              <a:rPr dirty="0"/>
              <a:t>    print "\nMy name is", </a:t>
            </a:r>
            <a:r>
              <a:rPr lang="en-US" dirty="0" smtClean="0"/>
              <a:t>name</a:t>
            </a:r>
            <a:r>
              <a:rPr dirty="0" smtClean="0"/>
              <a:t>, </a:t>
            </a:r>
            <a:r>
              <a:rPr dirty="0"/>
              <a:t>"It's great to meet you"</a:t>
            </a:r>
          </a:p>
          <a:p>
            <a:pPr algn="l">
              <a:defRPr sz="3200"/>
            </a:pPr>
            <a:r>
              <a:rPr dirty="0"/>
              <a:t>    print </a:t>
            </a:r>
            <a:r>
              <a:rPr lang="en-US" dirty="0" smtClean="0"/>
              <a:t>name</a:t>
            </a:r>
            <a:r>
              <a:rPr dirty="0" smtClean="0"/>
              <a:t>, </a:t>
            </a:r>
            <a:r>
              <a:rPr dirty="0"/>
              <a:t>"Is here to wash his clothes"</a:t>
            </a:r>
          </a:p>
          <a:p>
            <a:pPr algn="l">
              <a:defRPr sz="3200"/>
            </a:pPr>
            <a:r>
              <a:rPr dirty="0"/>
              <a:t>    print </a:t>
            </a:r>
            <a:r>
              <a:rPr lang="en-US" dirty="0" smtClean="0"/>
              <a:t>name</a:t>
            </a:r>
            <a:r>
              <a:rPr dirty="0" smtClean="0"/>
              <a:t>, </a:t>
            </a:r>
            <a:r>
              <a:rPr dirty="0"/>
              <a:t>"Is here to do the laundry"</a:t>
            </a:r>
          </a:p>
          <a:p>
            <a:pPr algn="l">
              <a:defRPr sz="3200"/>
            </a:pPr>
            <a:r>
              <a:rPr dirty="0"/>
              <a:t>    print </a:t>
            </a:r>
            <a:r>
              <a:rPr lang="en-US" dirty="0" smtClean="0"/>
              <a:t>name</a:t>
            </a:r>
            <a:r>
              <a:rPr dirty="0" smtClean="0"/>
              <a:t>, </a:t>
            </a:r>
            <a:r>
              <a:rPr dirty="0"/>
              <a:t>"Will leave when he is done"</a:t>
            </a:r>
          </a:p>
          <a:p>
            <a:pPr algn="l">
              <a:defRPr sz="3200"/>
            </a:pPr>
            <a:r>
              <a:rPr dirty="0"/>
              <a:t>    </a:t>
            </a:r>
          </a:p>
          <a:p>
            <a:pPr algn="l">
              <a:defRPr sz="3200"/>
            </a:pPr>
            <a:endParaRPr dirty="0"/>
          </a:p>
          <a:p>
            <a:pPr algn="l">
              <a:defRPr sz="3200"/>
            </a:pPr>
            <a:r>
              <a:rPr dirty="0"/>
              <a:t>Tasks('paul')</a:t>
            </a:r>
          </a:p>
          <a:p>
            <a:pPr algn="l">
              <a:defRPr sz="3200"/>
            </a:pPr>
            <a:r>
              <a:rPr dirty="0"/>
              <a:t>Tasks('pete')</a:t>
            </a:r>
          </a:p>
          <a:p>
            <a:pPr algn="l">
              <a:defRPr sz="3200"/>
            </a:pPr>
            <a:r>
              <a:rPr dirty="0"/>
              <a:t>Tasks ('justin')</a:t>
            </a:r>
          </a:p>
          <a:p>
            <a:pPr algn="l">
              <a:defRPr sz="3200"/>
            </a:pPr>
            <a:r>
              <a:rPr dirty="0"/>
              <a:t>Tasks('hank')</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45" name="Shape 64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pPr>
            <a:r>
              <a:t>def Tasks(name):</a:t>
            </a:r>
          </a:p>
          <a:p>
            <a:pPr algn="l">
              <a:defRPr sz="3200"/>
            </a:pPr>
            <a:r>
              <a:t>    </a:t>
            </a:r>
            <a:r>
              <a:rPr>
                <a:solidFill>
                  <a:schemeClr val="accent4"/>
                </a:solidFill>
              </a:rPr>
              <a:t>print "\nMy name is", name, "It's great to meet you"</a:t>
            </a:r>
          </a:p>
          <a:p>
            <a:pPr algn="l">
              <a:defRPr sz="3200"/>
            </a:pPr>
            <a:r>
              <a:rPr>
                <a:solidFill>
                  <a:schemeClr val="accent4"/>
                </a:solidFill>
              </a:rPr>
              <a:t>    print name, "Is here to wash his clothes"</a:t>
            </a:r>
          </a:p>
          <a:p>
            <a:pPr algn="l">
              <a:defRPr sz="3200"/>
            </a:pPr>
            <a:r>
              <a:rPr>
                <a:solidFill>
                  <a:schemeClr val="accent4"/>
                </a:solidFill>
              </a:rPr>
              <a:t>    print name, "Is here to do the laundry"</a:t>
            </a:r>
          </a:p>
          <a:p>
            <a:pPr algn="l">
              <a:defRPr sz="3200"/>
            </a:pPr>
            <a:r>
              <a:rPr>
                <a:solidFill>
                  <a:schemeClr val="accent4"/>
                </a:solidFill>
              </a:rPr>
              <a:t>    print name, "Will leave when he is done"</a:t>
            </a:r>
          </a:p>
          <a:p>
            <a:pPr algn="l">
              <a:defRPr sz="3200"/>
            </a:pPr>
            <a:r>
              <a:t>    </a:t>
            </a:r>
          </a:p>
          <a:p>
            <a:pPr algn="l">
              <a:defRPr sz="3200"/>
            </a:pPr>
            <a:endParaRPr/>
          </a:p>
          <a:p>
            <a:pPr algn="l">
              <a:defRPr sz="3200"/>
            </a:pPr>
            <a:r>
              <a:t>Tasks('paul')</a:t>
            </a:r>
          </a:p>
          <a:p>
            <a:pPr algn="l">
              <a:defRPr sz="3200"/>
            </a:pPr>
            <a:r>
              <a:t>Tasks('pete')</a:t>
            </a:r>
          </a:p>
          <a:p>
            <a:pPr algn="l">
              <a:defRPr sz="3200"/>
            </a:pPr>
            <a:r>
              <a:t>Tasks ('justin')</a:t>
            </a:r>
          </a:p>
          <a:p>
            <a:pPr algn="l">
              <a:defRPr sz="3200"/>
            </a:pPr>
            <a:r>
              <a:t>Tasks('hank')</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50" name="Shape 650"/>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pPr>
            <a:r>
              <a:t>def </a:t>
            </a:r>
            <a:r>
              <a:rPr>
                <a:solidFill>
                  <a:schemeClr val="accent3">
                    <a:satOff val="18648"/>
                    <a:lumOff val="5971"/>
                  </a:schemeClr>
                </a:solidFill>
              </a:rPr>
              <a:t>Tasks</a:t>
            </a:r>
            <a:r>
              <a:t>(name):</a:t>
            </a:r>
          </a:p>
          <a:p>
            <a:pPr algn="l">
              <a:defRPr sz="3200"/>
            </a:pPr>
            <a:r>
              <a:t>    print "\nMy name is", name, "It's great to meet you"</a:t>
            </a:r>
          </a:p>
          <a:p>
            <a:pPr algn="l">
              <a:defRPr sz="3200"/>
            </a:pPr>
            <a:r>
              <a:t>    print name, "Is here to wash his clothes"</a:t>
            </a:r>
          </a:p>
          <a:p>
            <a:pPr algn="l">
              <a:defRPr sz="3200"/>
            </a:pPr>
            <a:r>
              <a:t>    print name, "Is here to do the laundry"</a:t>
            </a:r>
          </a:p>
          <a:p>
            <a:pPr algn="l">
              <a:defRPr sz="3200"/>
            </a:pPr>
            <a:r>
              <a:t>    print name, "Will leave when he is done"</a:t>
            </a:r>
          </a:p>
          <a:p>
            <a:pPr algn="l">
              <a:defRPr sz="3200"/>
            </a:pPr>
            <a:r>
              <a:t>    </a:t>
            </a:r>
          </a:p>
          <a:p>
            <a:pPr algn="l">
              <a:defRPr sz="3200"/>
            </a:pPr>
            <a:endParaRPr/>
          </a:p>
          <a:p>
            <a:pPr algn="l">
              <a:defRPr sz="3200"/>
            </a:pPr>
            <a:r>
              <a:rPr>
                <a:solidFill>
                  <a:schemeClr val="accent3">
                    <a:satOff val="18648"/>
                    <a:lumOff val="5971"/>
                  </a:schemeClr>
                </a:solidFill>
              </a:rPr>
              <a:t>Tasks</a:t>
            </a:r>
            <a:r>
              <a:t>('paul')</a:t>
            </a:r>
          </a:p>
          <a:p>
            <a:pPr algn="l">
              <a:defRPr sz="3200"/>
            </a:pPr>
            <a:r>
              <a:rPr>
                <a:solidFill>
                  <a:schemeClr val="accent3">
                    <a:satOff val="18648"/>
                    <a:lumOff val="5971"/>
                  </a:schemeClr>
                </a:solidFill>
              </a:rPr>
              <a:t>Tasks</a:t>
            </a:r>
            <a:r>
              <a:t>('pete')</a:t>
            </a:r>
          </a:p>
          <a:p>
            <a:pPr algn="l">
              <a:defRPr sz="3200"/>
            </a:pPr>
            <a:r>
              <a:rPr>
                <a:solidFill>
                  <a:schemeClr val="accent3"/>
                </a:solidFill>
              </a:rPr>
              <a:t>Tasks</a:t>
            </a:r>
            <a:r>
              <a:t> ('justin')</a:t>
            </a:r>
          </a:p>
          <a:p>
            <a:pPr algn="l">
              <a:defRPr sz="3200"/>
            </a:pPr>
            <a:r>
              <a:rPr>
                <a:solidFill>
                  <a:schemeClr val="accent3"/>
                </a:solidFill>
              </a:rPr>
              <a:t>Tasks</a:t>
            </a:r>
            <a:r>
              <a:t>('hank')</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nvSpPr>
        <p:spPr>
          <a:xfrm>
            <a:off x="2866671" y="558800"/>
            <a:ext cx="629580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Which Version Should I Use?</a:t>
            </a:r>
          </a:p>
        </p:txBody>
      </p:sp>
      <p:pic>
        <p:nvPicPr>
          <p:cNvPr id="179" name="Screen Shot 2015-02-04 at 9.46.44 PM.png"/>
          <p:cNvPicPr>
            <a:picLocks noChangeAspect="1"/>
          </p:cNvPicPr>
          <p:nvPr/>
        </p:nvPicPr>
        <p:blipFill>
          <a:blip r:embed="rId3">
            <a:extLst/>
          </a:blip>
          <a:stretch>
            <a:fillRect/>
          </a:stretch>
        </p:blipFill>
        <p:spPr>
          <a:xfrm>
            <a:off x="2133600" y="2362200"/>
            <a:ext cx="8737600" cy="2076152"/>
          </a:xfrm>
          <a:prstGeom prst="rect">
            <a:avLst/>
          </a:prstGeom>
          <a:ln w="12700">
            <a:miter lim="400000"/>
          </a:ln>
        </p:spPr>
      </p:pic>
      <p:pic>
        <p:nvPicPr>
          <p:cNvPr id="180" name="Screen Shot 2015-02-04 at 10.11.11 PM.png"/>
          <p:cNvPicPr>
            <a:picLocks noChangeAspect="1"/>
          </p:cNvPicPr>
          <p:nvPr/>
        </p:nvPicPr>
        <p:blipFill>
          <a:blip r:embed="rId4">
            <a:extLst/>
          </a:blip>
          <a:stretch>
            <a:fillRect/>
          </a:stretch>
        </p:blipFill>
        <p:spPr>
          <a:xfrm>
            <a:off x="2184400" y="5384800"/>
            <a:ext cx="8623300" cy="271270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55" name="Shape 65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pPr>
            <a:r>
              <a:t>def Tasks(</a:t>
            </a:r>
            <a:r>
              <a:rPr>
                <a:solidFill>
                  <a:schemeClr val="accent5"/>
                </a:solidFill>
              </a:rPr>
              <a:t>name</a:t>
            </a:r>
            <a:r>
              <a:t>):</a:t>
            </a:r>
          </a:p>
          <a:p>
            <a:pPr algn="l">
              <a:defRPr sz="3200"/>
            </a:pPr>
            <a:r>
              <a:t>    print "\nMy name is", </a:t>
            </a:r>
            <a:r>
              <a:rPr>
                <a:solidFill>
                  <a:schemeClr val="accent5"/>
                </a:solidFill>
              </a:rPr>
              <a:t>name</a:t>
            </a:r>
            <a:r>
              <a:t>, "It's great to meet you"</a:t>
            </a:r>
          </a:p>
          <a:p>
            <a:pPr algn="l">
              <a:defRPr sz="3200"/>
            </a:pPr>
            <a:r>
              <a:t>    print </a:t>
            </a:r>
            <a:r>
              <a:rPr>
                <a:solidFill>
                  <a:schemeClr val="accent5"/>
                </a:solidFill>
              </a:rPr>
              <a:t>name</a:t>
            </a:r>
            <a:r>
              <a:t>, "Is here to wash his clothes"</a:t>
            </a:r>
          </a:p>
          <a:p>
            <a:pPr algn="l">
              <a:defRPr sz="3200"/>
            </a:pPr>
            <a:r>
              <a:t>    print </a:t>
            </a:r>
            <a:r>
              <a:rPr>
                <a:solidFill>
                  <a:schemeClr val="accent5"/>
                </a:solidFill>
              </a:rPr>
              <a:t>name</a:t>
            </a:r>
            <a:r>
              <a:t>, "Is here to do the laundry"</a:t>
            </a:r>
          </a:p>
          <a:p>
            <a:pPr algn="l">
              <a:defRPr sz="3200"/>
            </a:pPr>
            <a:r>
              <a:t>    print </a:t>
            </a:r>
            <a:r>
              <a:rPr>
                <a:solidFill>
                  <a:schemeClr val="accent5"/>
                </a:solidFill>
              </a:rPr>
              <a:t>name</a:t>
            </a:r>
            <a:r>
              <a:t>, "Will leave when he is done"</a:t>
            </a:r>
          </a:p>
          <a:p>
            <a:pPr algn="l">
              <a:defRPr sz="3200"/>
            </a:pPr>
            <a:r>
              <a:t>    </a:t>
            </a:r>
          </a:p>
          <a:p>
            <a:pPr algn="l">
              <a:defRPr sz="3200"/>
            </a:pPr>
            <a:endParaRPr/>
          </a:p>
          <a:p>
            <a:pPr algn="l">
              <a:defRPr sz="3200"/>
            </a:pPr>
            <a:r>
              <a:t>Tasks(</a:t>
            </a:r>
            <a:r>
              <a:rPr>
                <a:solidFill>
                  <a:schemeClr val="accent5"/>
                </a:solidFill>
              </a:rPr>
              <a:t>'paul'</a:t>
            </a:r>
            <a:r>
              <a:t>)</a:t>
            </a:r>
          </a:p>
          <a:p>
            <a:pPr algn="l">
              <a:defRPr sz="3200"/>
            </a:pPr>
            <a:r>
              <a:t>Tasks(</a:t>
            </a:r>
            <a:r>
              <a:rPr>
                <a:solidFill>
                  <a:schemeClr val="accent5"/>
                </a:solidFill>
              </a:rPr>
              <a:t>'pete'</a:t>
            </a:r>
            <a:r>
              <a:t>)</a:t>
            </a:r>
          </a:p>
          <a:p>
            <a:pPr algn="l">
              <a:defRPr sz="3200"/>
            </a:pPr>
            <a:r>
              <a:t>Tasks (</a:t>
            </a:r>
            <a:r>
              <a:rPr>
                <a:solidFill>
                  <a:schemeClr val="accent5"/>
                </a:solidFill>
              </a:rPr>
              <a:t>'justin'</a:t>
            </a:r>
            <a:r>
              <a:t>)</a:t>
            </a:r>
          </a:p>
          <a:p>
            <a:pPr algn="l">
              <a:defRPr sz="3200"/>
            </a:pPr>
            <a:r>
              <a:t>Tasks(</a:t>
            </a:r>
            <a:r>
              <a:rPr>
                <a:solidFill>
                  <a:schemeClr val="accent5"/>
                </a:solidFill>
              </a:rPr>
              <a:t>'hank'</a:t>
            </a:r>
            <a:r>
              <a:t>)</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60" name="Shape 660"/>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2"/>
                </a:solidFill>
                <a:latin typeface="Helvetica"/>
                <a:ea typeface="Helvetica"/>
                <a:cs typeface="Helvetica"/>
                <a:sym typeface="Helvetica"/>
              </a:rPr>
              <a:t>name</a:t>
            </a:r>
            <a:r>
              <a:rPr dirty="0"/>
              <a:t>, "It's great to meet you"</a:t>
            </a:r>
          </a:p>
          <a:p>
            <a:pPr algn="l">
              <a:defRPr sz="2000"/>
            </a:pPr>
            <a:r>
              <a:rPr dirty="0"/>
              <a:t>    print </a:t>
            </a:r>
            <a:r>
              <a:rPr b="1" dirty="0">
                <a:solidFill>
                  <a:schemeClr val="accent2"/>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2"/>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2"/>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b="1" dirty="0" smtClean="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paul</a:t>
            </a:r>
            <a:r>
              <a:rPr dirty="0"/>
              <a:t>')</a:t>
            </a:r>
          </a:p>
          <a:p>
            <a:pPr algn="l">
              <a:defRPr sz="2000"/>
            </a:pPr>
            <a:r>
              <a:rPr dirty="0" smtClean="0"/>
              <a:t>Tasks</a:t>
            </a:r>
            <a:r>
              <a:rPr dirty="0"/>
              <a:t>('pete')</a:t>
            </a:r>
          </a:p>
          <a:p>
            <a:pPr algn="l">
              <a:defRPr sz="2000"/>
            </a:pPr>
            <a:r>
              <a:rPr dirty="0" smtClean="0"/>
              <a:t>Tasks </a:t>
            </a:r>
            <a:r>
              <a:rPr dirty="0"/>
              <a:t>('justin')</a:t>
            </a:r>
          </a:p>
          <a:p>
            <a:pPr algn="l">
              <a:defRPr sz="2000"/>
            </a:pPr>
            <a:r>
              <a:rPr dirty="0" smtClean="0"/>
              <a:t>Tasks</a:t>
            </a:r>
            <a:r>
              <a:rPr dirty="0"/>
              <a:t>('hank')</a:t>
            </a:r>
          </a:p>
        </p:txBody>
      </p:sp>
      <p:sp>
        <p:nvSpPr>
          <p:cNvPr id="661" name="Shape 661"/>
          <p:cNvSpPr/>
          <p:nvPr/>
        </p:nvSpPr>
        <p:spPr>
          <a:xfrm>
            <a:off x="6965291" y="2928347"/>
            <a:ext cx="4598671" cy="58928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My name is </a:t>
            </a:r>
            <a:r>
              <a:rPr b="1" dirty="0">
                <a:solidFill>
                  <a:schemeClr val="accent2"/>
                </a:solidFill>
                <a:latin typeface="Helvetica"/>
                <a:ea typeface="Helvetica"/>
                <a:cs typeface="Helvetica"/>
                <a:sym typeface="Helvetica"/>
              </a:rPr>
              <a:t>paul</a:t>
            </a:r>
            <a:r>
              <a:rPr dirty="0"/>
              <a:t> It's great to meet you</a:t>
            </a:r>
          </a:p>
          <a:p>
            <a:pPr algn="l">
              <a:defRPr sz="2000"/>
            </a:pPr>
            <a:r>
              <a:rPr b="1" dirty="0">
                <a:solidFill>
                  <a:schemeClr val="accent2"/>
                </a:solidFill>
                <a:latin typeface="Helvetica"/>
                <a:ea typeface="Helvetica"/>
                <a:cs typeface="Helvetica"/>
                <a:sym typeface="Helvetica"/>
              </a:rPr>
              <a:t>paul </a:t>
            </a:r>
            <a:r>
              <a:rPr dirty="0"/>
              <a:t>Is here to wash his clothes</a:t>
            </a:r>
          </a:p>
          <a:p>
            <a:pPr algn="l">
              <a:defRPr sz="2000"/>
            </a:pPr>
            <a:r>
              <a:rPr b="1" dirty="0">
                <a:solidFill>
                  <a:schemeClr val="accent2"/>
                </a:solidFill>
                <a:latin typeface="Helvetica"/>
                <a:ea typeface="Helvetica"/>
                <a:cs typeface="Helvetica"/>
                <a:sym typeface="Helvetica"/>
              </a:rPr>
              <a:t>paul</a:t>
            </a:r>
            <a:r>
              <a:rPr dirty="0"/>
              <a:t> Is here to do the laundry</a:t>
            </a:r>
          </a:p>
          <a:p>
            <a:pPr algn="l">
              <a:defRPr sz="2000"/>
            </a:pPr>
            <a:r>
              <a:rPr b="1" dirty="0">
                <a:solidFill>
                  <a:schemeClr val="accent2"/>
                </a:solidFill>
                <a:latin typeface="Helvetica"/>
                <a:ea typeface="Helvetica"/>
                <a:cs typeface="Helvetica"/>
                <a:sym typeface="Helvetica"/>
              </a:rPr>
              <a:t>paul</a:t>
            </a:r>
            <a:r>
              <a:rPr dirty="0"/>
              <a:t> Will leave when he is done</a:t>
            </a:r>
          </a:p>
          <a:p>
            <a:pPr algn="l">
              <a:defRPr sz="2000"/>
            </a:pPr>
            <a:endParaRPr dirty="0"/>
          </a:p>
          <a:p>
            <a:pPr algn="l">
              <a:defRPr sz="2000"/>
            </a:pPr>
            <a:r>
              <a:rPr dirty="0"/>
              <a:t>My name is pete It's great to meet you</a:t>
            </a:r>
          </a:p>
          <a:p>
            <a:pPr algn="l">
              <a:defRPr sz="2000"/>
            </a:pPr>
            <a:r>
              <a:rPr dirty="0"/>
              <a:t>pete Is here to wash his clothes</a:t>
            </a:r>
          </a:p>
          <a:p>
            <a:pPr algn="l">
              <a:defRPr sz="2000"/>
            </a:pPr>
            <a:r>
              <a:rPr dirty="0"/>
              <a:t>pete Is here to do the laundry</a:t>
            </a:r>
          </a:p>
          <a:p>
            <a:pPr algn="l">
              <a:defRPr sz="2000"/>
            </a:pPr>
            <a:r>
              <a:rPr dirty="0"/>
              <a:t>pete Will leave when he is done</a:t>
            </a:r>
          </a:p>
          <a:p>
            <a:pPr algn="l">
              <a:defRPr sz="2000"/>
            </a:pPr>
            <a:endParaRPr dirty="0"/>
          </a:p>
          <a:p>
            <a:pPr algn="l">
              <a:defRPr sz="2000"/>
            </a:pPr>
            <a:r>
              <a:rPr dirty="0"/>
              <a:t>My name is justin It's great to meet you</a:t>
            </a:r>
          </a:p>
          <a:p>
            <a:pPr algn="l">
              <a:defRPr sz="2000"/>
            </a:pPr>
            <a:r>
              <a:rPr dirty="0"/>
              <a:t>justin Is here to wash his clothes</a:t>
            </a:r>
          </a:p>
          <a:p>
            <a:pPr algn="l">
              <a:defRPr sz="2000"/>
            </a:pPr>
            <a:r>
              <a:rPr dirty="0"/>
              <a:t>justin Is here to do the laundry</a:t>
            </a:r>
          </a:p>
          <a:p>
            <a:pPr algn="l">
              <a:defRPr sz="2000"/>
            </a:pPr>
            <a:r>
              <a:rPr dirty="0"/>
              <a:t>justin Will leave when he is done</a:t>
            </a:r>
          </a:p>
          <a:p>
            <a:pPr algn="l">
              <a:defRPr sz="2000"/>
            </a:pPr>
            <a:endParaRPr dirty="0"/>
          </a:p>
          <a:p>
            <a:pPr algn="l">
              <a:defRPr sz="2000"/>
            </a:pPr>
            <a:r>
              <a:rPr dirty="0"/>
              <a:t>My name is hank It's great to meet you</a:t>
            </a:r>
          </a:p>
          <a:p>
            <a:pPr algn="l">
              <a:defRPr sz="2000"/>
            </a:pPr>
            <a:r>
              <a:rPr dirty="0"/>
              <a:t>hank Is here to wash his clothes</a:t>
            </a:r>
          </a:p>
          <a:p>
            <a:pPr algn="l">
              <a:defRPr sz="2000"/>
            </a:pPr>
            <a:r>
              <a:rPr dirty="0"/>
              <a:t>hank Is here to do the laundry</a:t>
            </a:r>
          </a:p>
          <a:p>
            <a:pPr algn="l">
              <a:defRPr sz="2000"/>
            </a:pPr>
            <a:r>
              <a:rPr dirty="0"/>
              <a:t>hank Will leave when he is done</a:t>
            </a:r>
          </a:p>
        </p:txBody>
      </p:sp>
      <p:sp>
        <p:nvSpPr>
          <p:cNvPr id="662" name="Shape 662"/>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63" name="Shape 663"/>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68" name="Shape 668"/>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6">
                    <a:satOff val="24555"/>
                    <a:lumOff val="222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smtClean="0"/>
              <a:t>Tasks</a:t>
            </a:r>
            <a:r>
              <a:rPr dirty="0"/>
              <a:t>('paul')</a:t>
            </a:r>
          </a:p>
          <a:p>
            <a:pPr algn="l">
              <a:defRPr sz="2000"/>
            </a:pPr>
            <a:r>
              <a:rPr b="1" dirty="0" smtClean="0">
                <a:solidFill>
                  <a:schemeClr val="accent5"/>
                </a:solidFill>
                <a:latin typeface="Helvetica"/>
                <a:ea typeface="Helvetica"/>
                <a:cs typeface="Helvetica"/>
                <a:sym typeface="Helvetica"/>
              </a:rPr>
              <a:t>Tasks</a:t>
            </a:r>
            <a:r>
              <a:rPr b="1" dirty="0">
                <a:solidFill>
                  <a:schemeClr val="accent5"/>
                </a:solidFill>
                <a:latin typeface="Helvetica"/>
                <a:ea typeface="Helvetica"/>
                <a:cs typeface="Helvetica"/>
                <a:sym typeface="Helvetica"/>
              </a:rPr>
              <a:t>(</a:t>
            </a:r>
            <a:r>
              <a:rPr dirty="0"/>
              <a:t>'</a:t>
            </a:r>
            <a:r>
              <a:rPr b="1" dirty="0">
                <a:solidFill>
                  <a:schemeClr val="accent6">
                    <a:satOff val="24555"/>
                    <a:lumOff val="22232"/>
                  </a:schemeClr>
                </a:solidFill>
                <a:latin typeface="Helvetica"/>
                <a:ea typeface="Helvetica"/>
                <a:cs typeface="Helvetica"/>
                <a:sym typeface="Helvetica"/>
              </a:rPr>
              <a:t>pete</a:t>
            </a:r>
            <a:r>
              <a:rPr dirty="0"/>
              <a:t>')</a:t>
            </a:r>
          </a:p>
          <a:p>
            <a:pPr algn="l">
              <a:defRPr sz="2000"/>
            </a:pPr>
            <a:r>
              <a:rPr dirty="0" smtClean="0"/>
              <a:t>Tasks </a:t>
            </a:r>
            <a:r>
              <a:rPr dirty="0"/>
              <a:t>('justin')</a:t>
            </a:r>
          </a:p>
          <a:p>
            <a:pPr algn="l">
              <a:defRPr sz="2000"/>
            </a:pPr>
            <a:r>
              <a:rPr dirty="0" smtClean="0"/>
              <a:t>Tasks</a:t>
            </a:r>
            <a:r>
              <a:rPr dirty="0"/>
              <a:t>('hank')</a:t>
            </a:r>
          </a:p>
        </p:txBody>
      </p:sp>
      <p:sp>
        <p:nvSpPr>
          <p:cNvPr id="669" name="Shape 669"/>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a:t>
            </a:r>
            <a:r>
              <a:rPr b="1">
                <a:solidFill>
                  <a:schemeClr val="accent6">
                    <a:satOff val="24555"/>
                    <a:lumOff val="22232"/>
                  </a:schemeClr>
                </a:solidFill>
                <a:latin typeface="Helvetica"/>
                <a:ea typeface="Helvetica"/>
                <a:cs typeface="Helvetica"/>
                <a:sym typeface="Helvetica"/>
              </a:rPr>
              <a:t>pete</a:t>
            </a:r>
            <a:r>
              <a:t> It's great to meet you</a:t>
            </a:r>
          </a:p>
          <a:p>
            <a:pPr algn="l">
              <a:defRPr sz="2000"/>
            </a:pPr>
            <a:r>
              <a:rPr b="1">
                <a:solidFill>
                  <a:schemeClr val="accent6">
                    <a:satOff val="24555"/>
                    <a:lumOff val="22232"/>
                  </a:schemeClr>
                </a:solidFill>
                <a:latin typeface="Helvetica"/>
                <a:ea typeface="Helvetica"/>
                <a:cs typeface="Helvetica"/>
                <a:sym typeface="Helvetica"/>
              </a:rPr>
              <a:t>pete</a:t>
            </a:r>
            <a:r>
              <a:t> Is here to wash his clothes</a:t>
            </a:r>
          </a:p>
          <a:p>
            <a:pPr algn="l">
              <a:defRPr sz="2000"/>
            </a:pPr>
            <a:r>
              <a:rPr b="1">
                <a:solidFill>
                  <a:schemeClr val="accent6">
                    <a:satOff val="24555"/>
                    <a:lumOff val="22232"/>
                  </a:schemeClr>
                </a:solidFill>
                <a:latin typeface="Helvetica"/>
                <a:ea typeface="Helvetica"/>
                <a:cs typeface="Helvetica"/>
                <a:sym typeface="Helvetica"/>
              </a:rPr>
              <a:t>pete</a:t>
            </a:r>
            <a:r>
              <a:t> Is here to do the laundry</a:t>
            </a:r>
          </a:p>
          <a:p>
            <a:pPr algn="l">
              <a:defRPr sz="2000"/>
            </a:pPr>
            <a:r>
              <a:rPr b="1">
                <a:solidFill>
                  <a:schemeClr val="accent6">
                    <a:satOff val="24555"/>
                    <a:lumOff val="22232"/>
                  </a:schemeClr>
                </a:solidFill>
                <a:latin typeface="Helvetica"/>
                <a:ea typeface="Helvetica"/>
                <a:cs typeface="Helvetica"/>
                <a:sym typeface="Helvetica"/>
              </a:rPr>
              <a:t>pete</a:t>
            </a:r>
            <a:r>
              <a:t>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0" name="Shape 670"/>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71" name="Shape 671"/>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76" name="Shape 676"/>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1"/>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1"/>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1"/>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1"/>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1"/>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smtClean="0"/>
              <a:t>Tasks</a:t>
            </a:r>
            <a:r>
              <a:rPr dirty="0"/>
              <a:t>('paul')</a:t>
            </a:r>
          </a:p>
          <a:p>
            <a:pPr algn="l">
              <a:defRPr sz="2000"/>
            </a:pPr>
            <a:r>
              <a:rPr dirty="0" smtClean="0"/>
              <a:t>Tasks</a:t>
            </a:r>
            <a:r>
              <a:rPr dirty="0"/>
              <a:t>('pete')</a:t>
            </a:r>
          </a:p>
          <a:p>
            <a:pPr algn="l">
              <a:defRPr sz="2000"/>
            </a:pPr>
            <a:r>
              <a:rPr b="1" dirty="0" smtClean="0">
                <a:solidFill>
                  <a:schemeClr val="accent5"/>
                </a:solidFill>
                <a:latin typeface="Helvetica"/>
                <a:ea typeface="Helvetica"/>
                <a:cs typeface="Helvetica"/>
                <a:sym typeface="Helvetica"/>
              </a:rPr>
              <a:t>Tasks </a:t>
            </a:r>
            <a:r>
              <a:rPr dirty="0"/>
              <a:t>('</a:t>
            </a:r>
            <a:r>
              <a:rPr b="1" dirty="0">
                <a:solidFill>
                  <a:schemeClr val="accent1"/>
                </a:solidFill>
                <a:latin typeface="Helvetica"/>
                <a:ea typeface="Helvetica"/>
                <a:cs typeface="Helvetica"/>
                <a:sym typeface="Helvetica"/>
              </a:rPr>
              <a:t>justin</a:t>
            </a:r>
            <a:r>
              <a:rPr dirty="0"/>
              <a:t>')</a:t>
            </a:r>
          </a:p>
          <a:p>
            <a:pPr algn="l">
              <a:defRPr sz="2000"/>
            </a:pPr>
            <a:r>
              <a:rPr dirty="0" smtClean="0"/>
              <a:t>Tasks</a:t>
            </a:r>
            <a:r>
              <a:rPr dirty="0"/>
              <a:t>('hank')</a:t>
            </a:r>
          </a:p>
        </p:txBody>
      </p:sp>
      <p:sp>
        <p:nvSpPr>
          <p:cNvPr id="677" name="Shape 677"/>
          <p:cNvSpPr/>
          <p:nvPr/>
        </p:nvSpPr>
        <p:spPr>
          <a:xfrm>
            <a:off x="6936337" y="2928347"/>
            <a:ext cx="4683085" cy="58928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a:t>
            </a:r>
            <a:r>
              <a:rPr b="1">
                <a:solidFill>
                  <a:schemeClr val="accent1"/>
                </a:solidFill>
                <a:latin typeface="Helvetica"/>
                <a:ea typeface="Helvetica"/>
                <a:cs typeface="Helvetica"/>
                <a:sym typeface="Helvetica"/>
              </a:rPr>
              <a:t>justin </a:t>
            </a:r>
            <a:r>
              <a:t>It's great to meet you</a:t>
            </a:r>
          </a:p>
          <a:p>
            <a:pPr algn="l">
              <a:defRPr sz="2000"/>
            </a:pPr>
            <a:r>
              <a:rPr b="1">
                <a:solidFill>
                  <a:schemeClr val="accent1"/>
                </a:solidFill>
                <a:latin typeface="Helvetica"/>
                <a:ea typeface="Helvetica"/>
                <a:cs typeface="Helvetica"/>
                <a:sym typeface="Helvetica"/>
              </a:rPr>
              <a:t>justin</a:t>
            </a:r>
            <a:r>
              <a:t> Is here to wash his clothes</a:t>
            </a:r>
          </a:p>
          <a:p>
            <a:pPr algn="l">
              <a:defRPr sz="2000"/>
            </a:pPr>
            <a:r>
              <a:rPr b="1">
                <a:solidFill>
                  <a:schemeClr val="accent1"/>
                </a:solidFill>
                <a:latin typeface="Helvetica"/>
                <a:ea typeface="Helvetica"/>
                <a:cs typeface="Helvetica"/>
                <a:sym typeface="Helvetica"/>
              </a:rPr>
              <a:t>justin</a:t>
            </a:r>
            <a:r>
              <a:t> Is here to do the laundry</a:t>
            </a:r>
          </a:p>
          <a:p>
            <a:pPr algn="l">
              <a:defRPr sz="2000"/>
            </a:pPr>
            <a:r>
              <a:rPr b="1">
                <a:solidFill>
                  <a:schemeClr val="accent1"/>
                </a:solidFill>
                <a:latin typeface="Helvetica"/>
                <a:ea typeface="Helvetica"/>
                <a:cs typeface="Helvetica"/>
                <a:sym typeface="Helvetica"/>
              </a:rPr>
              <a:t>justin</a:t>
            </a:r>
            <a:r>
              <a:t>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8" name="Shape 678"/>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79" name="Shape 679"/>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hape 683"/>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Functions-Example</a:t>
            </a:r>
          </a:p>
        </p:txBody>
      </p:sp>
      <p:sp>
        <p:nvSpPr>
          <p:cNvPr id="684" name="Shape 684"/>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smtClean="0"/>
              <a:t>Tasks</a:t>
            </a:r>
            <a:r>
              <a:rPr dirty="0"/>
              <a:t>('paul')</a:t>
            </a:r>
          </a:p>
          <a:p>
            <a:pPr algn="l">
              <a:defRPr sz="2000"/>
            </a:pPr>
            <a:r>
              <a:rPr dirty="0" smtClean="0"/>
              <a:t>Tasks</a:t>
            </a:r>
            <a:r>
              <a:rPr dirty="0"/>
              <a:t>('pete')</a:t>
            </a:r>
          </a:p>
          <a:p>
            <a:pPr algn="l">
              <a:defRPr sz="2000"/>
            </a:pPr>
            <a:r>
              <a:rPr dirty="0" smtClean="0"/>
              <a:t>Tasks </a:t>
            </a:r>
            <a:r>
              <a:rPr dirty="0"/>
              <a:t>('justin')</a:t>
            </a:r>
          </a:p>
          <a:p>
            <a:pPr algn="l">
              <a:defRPr sz="2000"/>
            </a:pPr>
            <a:r>
              <a:rPr b="1" dirty="0" smtClean="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hank</a:t>
            </a:r>
            <a:r>
              <a:rPr dirty="0"/>
              <a:t>')</a:t>
            </a:r>
          </a:p>
        </p:txBody>
      </p:sp>
      <p:sp>
        <p:nvSpPr>
          <p:cNvPr id="685" name="Shape 685"/>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a:t>
            </a:r>
            <a:r>
              <a:rPr b="1">
                <a:solidFill>
                  <a:schemeClr val="accent4">
                    <a:hueOff val="46120"/>
                    <a:satOff val="4178"/>
                    <a:lumOff val="-16732"/>
                  </a:schemeClr>
                </a:solidFill>
                <a:latin typeface="Helvetica"/>
                <a:ea typeface="Helvetica"/>
                <a:cs typeface="Helvetica"/>
                <a:sym typeface="Helvetica"/>
              </a:rPr>
              <a:t>hank</a:t>
            </a:r>
            <a:r>
              <a:t> It's great to meet you</a:t>
            </a:r>
          </a:p>
          <a:p>
            <a:pPr algn="l">
              <a:defRPr sz="2000"/>
            </a:pPr>
            <a:r>
              <a:rPr b="1">
                <a:solidFill>
                  <a:schemeClr val="accent4">
                    <a:hueOff val="46120"/>
                    <a:satOff val="4178"/>
                    <a:lumOff val="-16732"/>
                  </a:schemeClr>
                </a:solidFill>
                <a:latin typeface="Helvetica"/>
                <a:ea typeface="Helvetica"/>
                <a:cs typeface="Helvetica"/>
                <a:sym typeface="Helvetica"/>
              </a:rPr>
              <a:t>hank </a:t>
            </a:r>
            <a:r>
              <a:t>Is here to wash his clothes</a:t>
            </a:r>
          </a:p>
          <a:p>
            <a:pPr algn="l">
              <a:defRPr sz="2000"/>
            </a:pPr>
            <a:r>
              <a:rPr b="1">
                <a:solidFill>
                  <a:schemeClr val="accent4">
                    <a:hueOff val="46120"/>
                    <a:satOff val="4178"/>
                    <a:lumOff val="-16732"/>
                  </a:schemeClr>
                </a:solidFill>
                <a:latin typeface="Helvetica"/>
                <a:ea typeface="Helvetica"/>
                <a:cs typeface="Helvetica"/>
                <a:sym typeface="Helvetica"/>
              </a:rPr>
              <a:t>hank</a:t>
            </a:r>
            <a:r>
              <a:t> Is here to do the laundry</a:t>
            </a:r>
          </a:p>
          <a:p>
            <a:pPr algn="l">
              <a:defRPr sz="2000"/>
            </a:pPr>
            <a:r>
              <a:rPr b="1">
                <a:solidFill>
                  <a:schemeClr val="accent4">
                    <a:hueOff val="46120"/>
                    <a:satOff val="4178"/>
                    <a:lumOff val="-16732"/>
                  </a:schemeClr>
                </a:solidFill>
                <a:latin typeface="Helvetica"/>
                <a:ea typeface="Helvetica"/>
                <a:cs typeface="Helvetica"/>
                <a:sym typeface="Helvetica"/>
              </a:rPr>
              <a:t>hank </a:t>
            </a:r>
            <a:r>
              <a:t>Will leave when he is done</a:t>
            </a:r>
          </a:p>
        </p:txBody>
      </p:sp>
      <p:sp>
        <p:nvSpPr>
          <p:cNvPr id="686" name="Shape 686"/>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87" name="Shape 687"/>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r>
              <a:rPr dirty="0" smtClean="0">
                <a:solidFill>
                  <a:schemeClr val="tx1"/>
                </a:solidFill>
              </a:rPr>
              <a:t>!</a:t>
            </a:r>
            <a:endParaRPr dirty="0">
              <a:solidFill>
                <a:schemeClr val="tx1"/>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dirty="0" smtClean="0">
                <a:solidFill>
                  <a:schemeClr val="tx1"/>
                </a:solidFill>
              </a:rPr>
              <a:t>Person(</a:t>
            </a:r>
            <a:r>
              <a:rPr lang="en-US" sz="1800" dirty="0">
                <a:solidFill>
                  <a:schemeClr val="tx1"/>
                </a:solidFill>
              </a:rPr>
              <a:t>object</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Wash(self</a:t>
            </a:r>
            <a:r>
              <a:rPr lang="en-US" sz="1800" dirty="0">
                <a:solidFill>
                  <a:schemeClr val="tx1"/>
                </a:solidFill>
              </a:rPr>
              <a:t> </a:t>
            </a:r>
            <a:r>
              <a:rPr lang="en-US" sz="1800" dirty="0" smtClean="0">
                <a:solidFill>
                  <a:schemeClr val="tx1"/>
                </a:solidFill>
              </a:rPr>
              <a:t>,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r>
              <a:rPr lang="en-US" sz="1800" dirty="0" err="1" smtClean="0">
                <a:solidFill>
                  <a:schemeClr val="tx1"/>
                </a:solidFill>
              </a:rPr>
              <a:t>paul</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40738049"/>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r>
              <a:rPr dirty="0" smtClean="0">
                <a:solidFill>
                  <a:schemeClr val="tx1"/>
                </a:solidFill>
              </a:rPr>
              <a:t>!</a:t>
            </a:r>
            <a:endParaRPr dirty="0">
              <a:solidFill>
                <a:schemeClr val="tx1"/>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802439"/>
            <a:ext cx="4757713"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1800" b="1" dirty="0">
                <a:solidFill>
                  <a:schemeClr val="accent3"/>
                </a:solidFill>
              </a:rPr>
              <a:t>class </a:t>
            </a:r>
            <a:r>
              <a:rPr lang="en-US" sz="1800" b="1" dirty="0">
                <a:solidFill>
                  <a:srgbClr val="FF0000"/>
                </a:solidFill>
              </a:rPr>
              <a:t>Person</a:t>
            </a:r>
            <a:r>
              <a:rPr lang="en-US" sz="1800" b="1" dirty="0">
                <a:solidFill>
                  <a:schemeClr val="accent3"/>
                </a:solidFill>
              </a:rPr>
              <a:t>(</a:t>
            </a:r>
            <a:r>
              <a:rPr lang="en-US" sz="1800" b="1" dirty="0">
                <a:solidFill>
                  <a:schemeClr val="accent1">
                    <a:lumMod val="60000"/>
                    <a:lumOff val="40000"/>
                  </a:schemeClr>
                </a:solidFill>
              </a:rPr>
              <a:t>object</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FF0000"/>
                </a:solidFill>
              </a:rPr>
              <a:t> </a:t>
            </a:r>
            <a:r>
              <a:rPr lang="en-US" sz="1800" b="1" dirty="0">
                <a:solidFill>
                  <a:srgbClr val="00B050"/>
                </a:solidFill>
              </a:rPr>
              <a:t>Wash</a:t>
            </a:r>
            <a:r>
              <a:rPr lang="en-US" sz="1800" b="1" dirty="0">
                <a:solidFill>
                  <a:schemeClr val="accent3"/>
                </a:solidFill>
              </a:rPr>
              <a:t>(self , name):</a:t>
            </a:r>
          </a:p>
          <a:p>
            <a:pPr algn="l"/>
            <a:r>
              <a:rPr lang="en-US" sz="1800" b="1" dirty="0">
                <a:solidFill>
                  <a:schemeClr val="accent3"/>
                </a:solidFill>
              </a:rPr>
              <a:t>        print name, "is here to wash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rgbClr val="7030A0"/>
                </a:solidFill>
              </a:rPr>
              <a:t>def</a:t>
            </a:r>
            <a:r>
              <a:rPr lang="en-US" sz="1800" b="1" dirty="0">
                <a:solidFill>
                  <a:schemeClr val="accent3"/>
                </a:solidFill>
              </a:rPr>
              <a:t> </a:t>
            </a:r>
            <a:r>
              <a:rPr lang="en-US" sz="1800" b="1" dirty="0">
                <a:solidFill>
                  <a:srgbClr val="7030A0"/>
                </a:solidFill>
              </a:rPr>
              <a:t>Fold</a:t>
            </a:r>
            <a:r>
              <a:rPr lang="en-US" sz="1800" b="1" dirty="0">
                <a:solidFill>
                  <a:schemeClr val="accent3"/>
                </a:solidFill>
              </a:rPr>
              <a:t>(self, name):</a:t>
            </a:r>
          </a:p>
          <a:p>
            <a:pPr algn="l"/>
            <a:r>
              <a:rPr lang="en-US" sz="1800" b="1" dirty="0">
                <a:solidFill>
                  <a:schemeClr val="accent3"/>
                </a:solidFill>
              </a:rPr>
              <a:t>        print name, "is here to fold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chemeClr val="tx1"/>
                </a:solidFill>
              </a:rPr>
              <a:t>def</a:t>
            </a:r>
            <a:r>
              <a:rPr lang="en-US" sz="1800" b="1" dirty="0">
                <a:solidFill>
                  <a:schemeClr val="tx1"/>
                </a:solidFill>
              </a:rPr>
              <a:t> </a:t>
            </a:r>
            <a:r>
              <a:rPr lang="en-US" sz="1800" b="1" dirty="0">
                <a:solidFill>
                  <a:srgbClr val="002060"/>
                </a:solidFill>
              </a:rPr>
              <a:t>Leaving</a:t>
            </a:r>
            <a:r>
              <a:rPr lang="en-US" sz="1800" b="1" dirty="0">
                <a:solidFill>
                  <a:schemeClr val="accent3"/>
                </a:solidFill>
              </a:rPr>
              <a:t>(self, name):</a:t>
            </a:r>
          </a:p>
          <a:p>
            <a:pPr algn="l"/>
            <a:r>
              <a:rPr lang="en-US" sz="1800" b="1" dirty="0">
                <a:solidFill>
                  <a:schemeClr val="accent3"/>
                </a:solidFill>
              </a:rPr>
              <a:t>        print name, "is </a:t>
            </a:r>
            <a:r>
              <a:rPr lang="en-US" sz="1800" b="1" dirty="0" err="1">
                <a:solidFill>
                  <a:schemeClr val="accent3"/>
                </a:solidFill>
              </a:rPr>
              <a:t>outta</a:t>
            </a:r>
            <a:r>
              <a:rPr lang="en-US" sz="1800" b="1" dirty="0">
                <a:solidFill>
                  <a:schemeClr val="accent3"/>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r>
              <a:rPr lang="en-US" sz="1800" dirty="0" err="1" smtClean="0">
                <a:solidFill>
                  <a:schemeClr val="tx1"/>
                </a:solidFill>
              </a:rPr>
              <a:t>paul</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1387265118"/>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r>
              <a:rPr dirty="0" smtClean="0">
                <a:solidFill>
                  <a:schemeClr val="tx1"/>
                </a:solidFill>
              </a:rPr>
              <a:t>!</a:t>
            </a:r>
            <a:endParaRPr dirty="0">
              <a:solidFill>
                <a:schemeClr val="tx1"/>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smtClean="0">
                <a:solidFill>
                  <a:schemeClr val="accent3"/>
                </a:solidFill>
              </a:rPr>
              <a:t>():</a:t>
            </a:r>
            <a:r>
              <a:rPr lang="en-US" sz="1800" b="1" dirty="0">
                <a:solidFill>
                  <a:schemeClr val="accent3"/>
                </a:solidFill>
              </a:rPr>
              <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Wash(self</a:t>
            </a:r>
            <a:r>
              <a:rPr lang="en-US" sz="1800" dirty="0">
                <a:solidFill>
                  <a:schemeClr val="tx1"/>
                </a:solidFill>
              </a:rPr>
              <a:t> </a:t>
            </a:r>
            <a:r>
              <a:rPr lang="en-US" sz="1800" dirty="0" smtClean="0">
                <a:solidFill>
                  <a:schemeClr val="tx1"/>
                </a:solidFill>
              </a:rPr>
              <a:t>,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r>
              <a:rPr lang="en-US" sz="1800" b="1" dirty="0" smtClean="0">
                <a:solidFill>
                  <a:srgbClr val="FF0000"/>
                </a:solidFill>
              </a:rPr>
              <a:t>()</a:t>
            </a:r>
            <a:endParaRPr lang="en-US" sz="1800" b="1" dirty="0">
              <a:solidFill>
                <a:srgbClr val="FF0000"/>
              </a:solidFill>
            </a:endParaRPr>
          </a:p>
          <a:p>
            <a:pPr algn="l"/>
            <a:r>
              <a:rPr lang="en-US" sz="1800" dirty="0"/>
              <a:t/>
            </a:r>
            <a:br>
              <a:rPr lang="en-US" sz="1800" dirty="0"/>
            </a:br>
            <a:endParaRPr lang="en-US" sz="1800" dirty="0"/>
          </a:p>
          <a:p>
            <a:pPr algn="l"/>
            <a:r>
              <a:rPr lang="en-US" sz="1800" dirty="0" err="1">
                <a:solidFill>
                  <a:schemeClr val="tx1"/>
                </a:solidFill>
              </a:rPr>
              <a:t>paul.Wash</a:t>
            </a:r>
            <a:r>
              <a:rPr lang="en-US" sz="1800" dirty="0" smtClean="0">
                <a:solidFill>
                  <a:schemeClr val="tx1"/>
                </a:solidFill>
              </a:rPr>
              <a:t>(‘</a:t>
            </a:r>
            <a:r>
              <a:rPr lang="en-US" sz="1800" dirty="0" err="1" smtClean="0">
                <a:solidFill>
                  <a:schemeClr val="tx1"/>
                </a:solidFill>
              </a:rPr>
              <a:t>paul</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407782487"/>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603551" cy="7181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r>
              <a:rPr b="1" dirty="0" smtClean="0">
                <a:solidFill>
                  <a:schemeClr val="accent5">
                    <a:lumMod val="60000"/>
                    <a:lumOff val="40000"/>
                  </a:schemeClr>
                </a:solidFill>
              </a:rPr>
              <a:t>!</a:t>
            </a:r>
            <a:endParaRPr b="1" dirty="0">
              <a:solidFill>
                <a:schemeClr val="accent5">
                  <a:lumMod val="60000"/>
                  <a:lumOff val="40000"/>
                </a:schemeClr>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87050"/>
            <a:ext cx="4730462"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smtClean="0">
                <a:solidFill>
                  <a:schemeClr val="accent3"/>
                </a:solidFill>
              </a:rPr>
              <a:t>():</a:t>
            </a:r>
            <a:r>
              <a:rPr lang="en-US" sz="1800" b="1" dirty="0">
                <a:solidFill>
                  <a:schemeClr val="accent3"/>
                </a:solidFill>
              </a:rPr>
              <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00B050"/>
                </a:solidFill>
              </a:rPr>
              <a:t> </a:t>
            </a:r>
            <a:r>
              <a:rPr lang="en-US" sz="1800" b="1" dirty="0" smtClean="0">
                <a:solidFill>
                  <a:srgbClr val="00B050"/>
                </a:solidFill>
              </a:rPr>
              <a:t>Wash</a:t>
            </a:r>
            <a:r>
              <a:rPr lang="en-US" sz="1800" dirty="0" smtClean="0">
                <a:solidFill>
                  <a:schemeClr val="tx1"/>
                </a:solidFill>
              </a:rPr>
              <a:t>(self</a:t>
            </a:r>
            <a:r>
              <a:rPr lang="en-US" sz="1800" dirty="0">
                <a:solidFill>
                  <a:schemeClr val="tx1"/>
                </a:solidFill>
              </a:rPr>
              <a:t> </a:t>
            </a:r>
            <a:r>
              <a:rPr lang="en-US" sz="1800" dirty="0" smtClean="0">
                <a:solidFill>
                  <a:schemeClr val="tx1"/>
                </a:solidFill>
              </a:rPr>
              <a:t>, </a:t>
            </a:r>
            <a:r>
              <a:rPr lang="en-US" sz="1800" b="1" dirty="0" smtClean="0">
                <a:solidFill>
                  <a:srgbClr val="FFC000"/>
                </a:solidFill>
              </a:rPr>
              <a:t>name</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t>
            </a:r>
            <a:r>
              <a:rPr lang="en-US" sz="1800" b="1" dirty="0">
                <a:solidFill>
                  <a:schemeClr val="tx1"/>
                </a:solidFill>
              </a:rPr>
              <a:t> print </a:t>
            </a:r>
            <a:r>
              <a:rPr lang="en-US" sz="1800" b="1" dirty="0" smtClean="0">
                <a:solidFill>
                  <a:srgbClr val="FFC000"/>
                </a:solidFill>
              </a:rPr>
              <a:t>name</a:t>
            </a:r>
            <a:r>
              <a:rPr lang="en-US" sz="1800" dirty="0">
                <a:solidFill>
                  <a:schemeClr val="tx1"/>
                </a:solidFill>
              </a:rPr>
              <a:t>, "</a:t>
            </a:r>
            <a:r>
              <a:rPr lang="en-US" sz="1800" b="1" dirty="0">
                <a:solidFill>
                  <a:schemeClr val="accent5">
                    <a:lumMod val="60000"/>
                    <a:lumOff val="40000"/>
                  </a:schemeClr>
                </a:solidFill>
              </a:rPr>
              <a:t>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r>
              <a:rPr lang="en-US" sz="1800" b="1" dirty="0" smtClean="0">
                <a:solidFill>
                  <a:srgbClr val="FF0000"/>
                </a:solidFill>
              </a:rPr>
              <a:t>()</a:t>
            </a:r>
            <a:endParaRPr lang="en-US" sz="1800" b="1" dirty="0">
              <a:solidFill>
                <a:srgbClr val="FF0000"/>
              </a:solidFill>
            </a:endParaRPr>
          </a:p>
          <a:p>
            <a:pPr algn="l"/>
            <a:r>
              <a:rPr lang="en-US" sz="1800" dirty="0"/>
              <a:t/>
            </a:r>
            <a:br>
              <a:rPr lang="en-US" sz="1800" dirty="0"/>
            </a:br>
            <a:endParaRPr lang="en-US" sz="1800" dirty="0"/>
          </a:p>
          <a:p>
            <a:pPr algn="l"/>
            <a:r>
              <a:rPr lang="en-US" sz="1800" b="1" dirty="0" err="1"/>
              <a:t>paul.</a:t>
            </a:r>
            <a:r>
              <a:rPr lang="en-US" sz="1800" b="1" dirty="0" err="1">
                <a:solidFill>
                  <a:srgbClr val="00B050"/>
                </a:solidFill>
              </a:rPr>
              <a:t>Wash</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p:txBody>
      </p:sp>
      <p:cxnSp>
        <p:nvCxnSpPr>
          <p:cNvPr id="34" name="Straight Connector 33"/>
          <p:cNvCxnSpPr/>
          <p:nvPr/>
        </p:nvCxnSpPr>
        <p:spPr>
          <a:xfrm>
            <a:off x="3067014" y="7176051"/>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3082616" y="2604052"/>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p:cNvCxnSpPr/>
          <p:nvPr/>
        </p:nvCxnSpPr>
        <p:spPr>
          <a:xfrm flipH="1">
            <a:off x="5908119" y="2623930"/>
            <a:ext cx="15601" cy="4572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3082616" y="2623930"/>
            <a:ext cx="0" cy="77525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23558781"/>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18325"/>
            <a:ext cx="3603551" cy="13336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r>
              <a:rPr b="1" dirty="0" smtClean="0">
                <a:solidFill>
                  <a:schemeClr val="accent5">
                    <a:lumMod val="60000"/>
                    <a:lumOff val="40000"/>
                  </a:schemeClr>
                </a:solidFill>
              </a:rPr>
              <a:t>!</a:t>
            </a:r>
            <a:endParaRPr lang="en-US" b="1" dirty="0" smtClean="0">
              <a:solidFill>
                <a:schemeClr val="accent5">
                  <a:lumMod val="60000"/>
                  <a:lumOff val="40000"/>
                </a:schemeClr>
              </a:solidFill>
            </a:endParaRPr>
          </a:p>
          <a:p>
            <a:pPr algn="l">
              <a:defRPr sz="2000"/>
            </a:pPr>
            <a:r>
              <a:rPr lang="en-US" b="1" dirty="0" err="1">
                <a:solidFill>
                  <a:srgbClr val="FFC000"/>
                </a:solidFill>
              </a:rPr>
              <a:t>p</a:t>
            </a:r>
            <a:r>
              <a:rPr lang="en-US" b="1" dirty="0" err="1" smtClean="0">
                <a:solidFill>
                  <a:srgbClr val="FFC000"/>
                </a:solidFill>
              </a:rPr>
              <a:t>aul</a:t>
            </a:r>
            <a:r>
              <a:rPr lang="en-US" b="1" dirty="0" smtClean="0">
                <a:solidFill>
                  <a:schemeClr val="accent5">
                    <a:lumMod val="60000"/>
                    <a:lumOff val="40000"/>
                  </a:schemeClr>
                </a:solidFill>
              </a:rPr>
              <a:t> </a:t>
            </a:r>
            <a:r>
              <a:rPr lang="en-US" b="1" dirty="0" smtClean="0">
                <a:solidFill>
                  <a:schemeClr val="accent1">
                    <a:lumMod val="60000"/>
                    <a:lumOff val="40000"/>
                  </a:schemeClr>
                </a:solidFill>
              </a:rPr>
              <a:t>is here to fold clothes!</a:t>
            </a:r>
          </a:p>
          <a:p>
            <a:pPr algn="l">
              <a:defRPr sz="2000"/>
            </a:pPr>
            <a:r>
              <a:rPr lang="en-US" b="1" dirty="0" err="1">
                <a:solidFill>
                  <a:srgbClr val="FFC000"/>
                </a:solidFill>
              </a:rPr>
              <a:t>paul</a:t>
            </a:r>
            <a:r>
              <a:rPr lang="en-US" b="1" dirty="0">
                <a:solidFill>
                  <a:schemeClr val="accent5">
                    <a:lumMod val="60000"/>
                    <a:lumOff val="40000"/>
                  </a:schemeClr>
                </a:solidFill>
              </a:rPr>
              <a:t> </a:t>
            </a:r>
            <a:r>
              <a:rPr lang="en-US" b="1" dirty="0">
                <a:solidFill>
                  <a:srgbClr val="C00000"/>
                </a:solidFill>
              </a:rPr>
              <a:t>is here to fold clothes</a:t>
            </a:r>
            <a:r>
              <a:rPr lang="en-US" b="1" dirty="0" smtClean="0">
                <a:solidFill>
                  <a:srgbClr val="C00000"/>
                </a:solidFill>
              </a:rPr>
              <a:t>!</a:t>
            </a:r>
            <a:endParaRPr lang="en-US" b="1" dirty="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68466"/>
            <a:ext cx="4539704" cy="51193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smtClean="0">
                <a:solidFill>
                  <a:schemeClr val="accent3"/>
                </a:solidFill>
              </a:rPr>
              <a:t>():</a:t>
            </a:r>
            <a:r>
              <a:rPr lang="en-US" sz="1800" b="1" dirty="0">
                <a:solidFill>
                  <a:schemeClr val="accent3"/>
                </a:solidFill>
              </a:rPr>
              <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Wash(self</a:t>
            </a:r>
            <a:r>
              <a:rPr lang="en-US" sz="1800" dirty="0">
                <a:solidFill>
                  <a:schemeClr val="tx1"/>
                </a:solidFill>
              </a:rPr>
              <a:t> </a:t>
            </a:r>
            <a:r>
              <a:rPr lang="en-US" sz="1800" dirty="0" smtClean="0">
                <a:solidFill>
                  <a:schemeClr val="tx1"/>
                </a:solidFill>
              </a:rPr>
              <a:t>,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b="1" dirty="0" err="1">
                <a:solidFill>
                  <a:srgbClr val="7030A0"/>
                </a:solidFill>
              </a:rPr>
              <a:t>def</a:t>
            </a:r>
            <a:r>
              <a:rPr lang="en-US" sz="1800" b="1" dirty="0">
                <a:solidFill>
                  <a:srgbClr val="7030A0"/>
                </a:solidFill>
              </a:rPr>
              <a:t> </a:t>
            </a:r>
            <a:r>
              <a:rPr lang="en-US" sz="1800" b="1" dirty="0" smtClean="0">
                <a:solidFill>
                  <a:srgbClr val="7030A0"/>
                </a:solidFill>
              </a:rPr>
              <a:t>Fold</a:t>
            </a:r>
            <a:r>
              <a:rPr lang="en-US" sz="1800" dirty="0" smtClean="0">
                <a:solidFill>
                  <a:schemeClr val="tx1"/>
                </a:solidFill>
              </a:rPr>
              <a:t>(self, </a:t>
            </a:r>
            <a:r>
              <a:rPr lang="en-US" sz="1800" b="1" dirty="0" smtClean="0">
                <a:solidFill>
                  <a:srgbClr val="FFC000"/>
                </a:solidFill>
              </a:rPr>
              <a:t>name</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b="1" dirty="0" smtClean="0">
                <a:solidFill>
                  <a:srgbClr val="FFC000"/>
                </a:solidFill>
              </a:rPr>
              <a:t>name</a:t>
            </a:r>
            <a:r>
              <a:rPr lang="en-US" sz="1800" dirty="0">
                <a:solidFill>
                  <a:schemeClr val="tx1"/>
                </a:solidFill>
              </a:rPr>
              <a:t>, </a:t>
            </a:r>
            <a:r>
              <a:rPr lang="en-US" sz="1800" b="1" dirty="0" smtClean="0">
                <a:solidFill>
                  <a:schemeClr val="accent1">
                    <a:lumMod val="60000"/>
                    <a:lumOff val="40000"/>
                  </a:schemeClr>
                </a:solidFill>
              </a:rPr>
              <a:t>"is here to fold clothes!"</a:t>
            </a:r>
            <a:endParaRPr lang="en-US" sz="1800" b="1" dirty="0">
              <a:solidFill>
                <a:schemeClr val="accent1">
                  <a:lumMod val="60000"/>
                  <a:lumOff val="40000"/>
                </a:schemeClr>
              </a:solidFill>
            </a:endParaRPr>
          </a:p>
          <a:p>
            <a:pPr algn="l"/>
            <a:r>
              <a:rPr lang="en-US" sz="1800" dirty="0">
                <a:solidFill>
                  <a:schemeClr val="tx1"/>
                </a:solidFill>
              </a:rPr>
              <a:t>        </a:t>
            </a:r>
          </a:p>
          <a:p>
            <a:pPr algn="l"/>
            <a:r>
              <a:rPr lang="en-US" sz="1800" dirty="0">
                <a:solidFill>
                  <a:schemeClr val="tx1"/>
                </a:solidFill>
              </a:rPr>
              <a:t>   </a:t>
            </a:r>
            <a:r>
              <a:rPr lang="en-US" sz="1800" b="1" dirty="0">
                <a:solidFill>
                  <a:schemeClr val="tx1"/>
                </a:solidFill>
              </a:rPr>
              <a:t> </a:t>
            </a:r>
            <a:r>
              <a:rPr lang="en-US" sz="1800" b="1" dirty="0" err="1">
                <a:solidFill>
                  <a:schemeClr val="tx1"/>
                </a:solidFill>
              </a:rPr>
              <a:t>def</a:t>
            </a:r>
            <a:r>
              <a:rPr lang="en-US" sz="1800" b="1" dirty="0">
                <a:solidFill>
                  <a:schemeClr val="tx1"/>
                </a:solidFill>
              </a:rPr>
              <a:t> </a:t>
            </a:r>
            <a:r>
              <a:rPr lang="en-US" sz="1800" b="1" dirty="0" smtClean="0">
                <a:solidFill>
                  <a:schemeClr val="tx1"/>
                </a:solidFill>
              </a:rPr>
              <a:t>Leaving</a:t>
            </a:r>
            <a:r>
              <a:rPr lang="en-US" sz="1800" dirty="0" smtClean="0">
                <a:solidFill>
                  <a:schemeClr val="tx1"/>
                </a:solidFill>
              </a:rPr>
              <a:t>(self, </a:t>
            </a:r>
            <a:r>
              <a:rPr lang="en-US" sz="1800" b="1" dirty="0" smtClean="0">
                <a:solidFill>
                  <a:srgbClr val="FFC000"/>
                </a:solidFill>
              </a:rPr>
              <a:t>name</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b="1" dirty="0" smtClean="0">
                <a:solidFill>
                  <a:srgbClr val="FFC000"/>
                </a:solidFill>
              </a:rPr>
              <a:t>name</a:t>
            </a:r>
            <a:r>
              <a:rPr lang="en-US" sz="1800" dirty="0">
                <a:solidFill>
                  <a:schemeClr val="tx1"/>
                </a:solidFill>
              </a:rPr>
              <a:t>, </a:t>
            </a:r>
            <a:r>
              <a:rPr lang="en-US" sz="1800" b="1" dirty="0">
                <a:solidFill>
                  <a:srgbClr val="C00000"/>
                </a:solidFill>
              </a:rPr>
              <a:t>"is </a:t>
            </a:r>
            <a:r>
              <a:rPr lang="en-US" sz="1800" b="1" dirty="0" err="1">
                <a:solidFill>
                  <a:srgbClr val="C00000"/>
                </a:solidFill>
              </a:rPr>
              <a:t>outta</a:t>
            </a:r>
            <a:r>
              <a:rPr lang="en-US" sz="1800" b="1" dirty="0">
                <a:solidFill>
                  <a:srgbClr val="C00000"/>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r>
              <a:rPr lang="en-US" sz="1800" b="1" dirty="0" smtClean="0">
                <a:solidFill>
                  <a:srgbClr val="FF0000"/>
                </a:solidFill>
              </a:rPr>
              <a:t>()</a:t>
            </a:r>
            <a:endParaRPr lang="en-US" sz="1800" b="1" dirty="0">
              <a:solidFill>
                <a:srgbClr val="FF0000"/>
              </a:solidFill>
            </a:endParaRPr>
          </a:p>
          <a:p>
            <a:pPr algn="l"/>
            <a:r>
              <a:rPr lang="en-US" sz="1800" dirty="0"/>
              <a:t/>
            </a:r>
            <a:br>
              <a:rPr lang="en-US" sz="1800" dirty="0"/>
            </a:br>
            <a:endParaRPr lang="en-US" sz="1800" dirty="0"/>
          </a:p>
          <a:p>
            <a:pPr algn="l"/>
            <a:r>
              <a:rPr lang="en-US" sz="1800" b="1" dirty="0" err="1"/>
              <a:t>paul.</a:t>
            </a:r>
            <a:r>
              <a:rPr lang="en-US" sz="1800" b="1" dirty="0" err="1">
                <a:solidFill>
                  <a:srgbClr val="00B050"/>
                </a:solidFill>
              </a:rPr>
              <a:t>Wash</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p>
          <a:p>
            <a:pPr algn="l"/>
            <a:r>
              <a:rPr lang="en-US" sz="1800" b="1" dirty="0" err="1" smtClean="0">
                <a:solidFill>
                  <a:schemeClr val="tx1"/>
                </a:solidFill>
              </a:rPr>
              <a:t>paul</a:t>
            </a:r>
            <a:r>
              <a:rPr lang="en-US" sz="1800" b="1" dirty="0" err="1">
                <a:solidFill>
                  <a:schemeClr val="tx1"/>
                </a:solidFill>
              </a:rPr>
              <a:t>.</a:t>
            </a:r>
            <a:r>
              <a:rPr lang="en-US" sz="1800" b="1" dirty="0" err="1" smtClean="0">
                <a:solidFill>
                  <a:srgbClr val="7030A0"/>
                </a:solidFill>
              </a:rPr>
              <a:t>Fold</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p>
          <a:p>
            <a:pPr algn="l"/>
            <a:r>
              <a:rPr lang="en-US" sz="1800" b="1" dirty="0" err="1" smtClean="0">
                <a:solidFill>
                  <a:schemeClr val="tx1"/>
                </a:solidFill>
              </a:rPr>
              <a:t>paul.Leaving</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p:txBody>
      </p:sp>
      <p:cxnSp>
        <p:nvCxnSpPr>
          <p:cNvPr id="34" name="Straight Connector 33"/>
          <p:cNvCxnSpPr/>
          <p:nvPr/>
        </p:nvCxnSpPr>
        <p:spPr>
          <a:xfrm>
            <a:off x="2828478" y="7434467"/>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2822713" y="4075045"/>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2822713" y="4075047"/>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5663817" y="4094923"/>
            <a:ext cx="0" cy="361784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3119892" y="7692888"/>
            <a:ext cx="2543925"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3293165" y="4880262"/>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3293165" y="4885788"/>
            <a:ext cx="237065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9648531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1643992" y="558800"/>
            <a:ext cx="87411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Programs that understand Programming</a:t>
            </a:r>
          </a:p>
        </p:txBody>
      </p:sp>
      <p:pic>
        <p:nvPicPr>
          <p:cNvPr id="185" name="Screen Shot 2015-02-03 at 9.22.08 PM.png"/>
          <p:cNvPicPr>
            <a:picLocks noChangeAspect="1"/>
          </p:cNvPicPr>
          <p:nvPr/>
        </p:nvPicPr>
        <p:blipFill>
          <a:blip r:embed="rId3">
            <a:extLst/>
          </a:blip>
          <a:stretch>
            <a:fillRect/>
          </a:stretch>
        </p:blipFill>
        <p:spPr>
          <a:xfrm>
            <a:off x="1943100" y="1600200"/>
            <a:ext cx="8360383" cy="577850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29365"/>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endParaRPr lang="en-US" sz="1800" dirty="0" smtClean="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1269366316"/>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b="1" dirty="0" err="1" smtClean="0">
                <a:solidFill>
                  <a:srgbClr val="0070C0"/>
                </a:solidFill>
              </a:rPr>
              <a:t>def</a:t>
            </a:r>
            <a:r>
              <a:rPr lang="en-US" sz="1800" b="1" dirty="0" smtClean="0">
                <a:solidFill>
                  <a:srgbClr val="0070C0"/>
                </a:solidFill>
              </a:rPr>
              <a:t> </a:t>
            </a:r>
            <a:r>
              <a:rPr lang="en-US" sz="1800" b="1" dirty="0" smtClean="0">
                <a:solidFill>
                  <a:srgbClr val="FF0000"/>
                </a:solidFill>
              </a:rPr>
              <a:t>__</a:t>
            </a:r>
            <a:r>
              <a:rPr lang="en-US" sz="1800" b="1" dirty="0" err="1" smtClean="0">
                <a:solidFill>
                  <a:srgbClr val="FF0000"/>
                </a:solidFill>
              </a:rPr>
              <a:t>init</a:t>
            </a:r>
            <a:r>
              <a:rPr lang="en-US" sz="1800" b="1" dirty="0" smtClean="0">
                <a:solidFill>
                  <a:srgbClr val="FF0000"/>
                </a:solidFill>
              </a:rPr>
              <a:t>__(</a:t>
            </a:r>
            <a:r>
              <a:rPr lang="en-US" sz="1800" b="1" dirty="0" smtClean="0">
                <a:solidFill>
                  <a:srgbClr val="0070C0"/>
                </a:solidFill>
              </a:rPr>
              <a:t>self, name):</a:t>
            </a:r>
            <a:endParaRPr lang="en-US" sz="1800" b="1" dirty="0">
              <a:solidFill>
                <a:srgbClr val="0070C0"/>
              </a:solidFill>
            </a:endParaRPr>
          </a:p>
          <a:p>
            <a:pPr algn="l"/>
            <a:r>
              <a:rPr lang="en-US" sz="1800" b="1" dirty="0">
                <a:solidFill>
                  <a:srgbClr val="0070C0"/>
                </a:solidFill>
              </a:rPr>
              <a:t>        print </a:t>
            </a:r>
            <a:r>
              <a:rPr lang="en-US" sz="1800" b="1" dirty="0" smtClean="0">
                <a:solidFill>
                  <a:srgbClr val="0070C0"/>
                </a:solidFill>
              </a:rPr>
              <a:t>”Hi, my name is”, name</a:t>
            </a: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2093800320"/>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”Hi, my name is”, name</a:t>
            </a: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206948013"/>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a:t>
            </a:r>
            <a:r>
              <a:rPr lang="en-US" sz="1800" b="1" dirty="0" smtClean="0">
                <a:solidFill>
                  <a:srgbClr val="FFC000"/>
                </a:solidFill>
              </a:rPr>
              <a:t>name</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”Hi, my name is”, name</a:t>
            </a: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cxnSp>
        <p:nvCxnSpPr>
          <p:cNvPr id="3" name="Straight Arrow Connector 2"/>
          <p:cNvCxnSpPr/>
          <p:nvPr/>
        </p:nvCxnSpPr>
        <p:spPr>
          <a:xfrm>
            <a:off x="3162128" y="3220281"/>
            <a:ext cx="0" cy="21866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 name="Straight Connector 4"/>
          <p:cNvCxnSpPr/>
          <p:nvPr/>
        </p:nvCxnSpPr>
        <p:spPr>
          <a:xfrm>
            <a:off x="2385392" y="3220281"/>
            <a:ext cx="77673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flipV="1">
            <a:off x="2385392" y="2544418"/>
            <a:ext cx="0" cy="67586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2385392" y="2544420"/>
            <a:ext cx="494968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7335078" y="2544420"/>
            <a:ext cx="0" cy="45521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flipH="1">
            <a:off x="3162128" y="7096542"/>
            <a:ext cx="417295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3818349"/>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FFC000"/>
                </a:solidFill>
              </a:rPr>
              <a:t>paul</a:t>
            </a:r>
            <a:endParaRPr b="1" dirty="0" smtClean="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a:t>
            </a:r>
            <a:r>
              <a:rPr lang="en-US" sz="1800" b="1" dirty="0" smtClean="0">
                <a:solidFill>
                  <a:srgbClr val="FFC000"/>
                </a:solidFill>
              </a:rPr>
              <a:t>name</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b="1" dirty="0" smtClean="0">
                <a:solidFill>
                  <a:srgbClr val="0070C0"/>
                </a:solidFill>
              </a:rPr>
              <a:t>”Hi, my name is”, </a:t>
            </a:r>
            <a:r>
              <a:rPr lang="en-US" sz="1800" b="1" dirty="0" smtClean="0">
                <a:solidFill>
                  <a:srgbClr val="FFC000"/>
                </a:solidFill>
              </a:rPr>
              <a:t>name</a:t>
            </a:r>
            <a:endParaRPr lang="en-US" sz="1800" b="1" dirty="0" smtClean="0">
              <a:solidFill>
                <a:srgbClr val="0070C0"/>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582439160"/>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FFC000"/>
                </a:solidFill>
              </a:rPr>
              <a:t>paul</a:t>
            </a:r>
            <a:endParaRPr b="1" dirty="0" smtClean="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a:t>
            </a:r>
            <a:r>
              <a:rPr lang="en-US" sz="1800" b="1" dirty="0" smtClean="0">
                <a:solidFill>
                  <a:srgbClr val="FFC000"/>
                </a:solidFill>
              </a:rPr>
              <a:t>name</a:t>
            </a:r>
            <a:r>
              <a:rPr lang="en-US" sz="1800" dirty="0" smtClean="0">
                <a:solidFill>
                  <a:schemeClr val="tx1"/>
                </a:solidFill>
              </a:rPr>
              <a:t>):</a:t>
            </a:r>
          </a:p>
          <a:p>
            <a:pPr algn="l"/>
            <a:r>
              <a:rPr lang="en-US" sz="1800" dirty="0" smtClean="0">
                <a:solidFill>
                  <a:schemeClr val="tx1"/>
                </a:solidFill>
              </a:rPr>
              <a:t>        </a:t>
            </a:r>
            <a:endParaRPr lang="en-US" sz="1800" dirty="0">
              <a:solidFill>
                <a:schemeClr val="tx1"/>
              </a:solidFill>
            </a:endParaRPr>
          </a:p>
          <a:p>
            <a:pPr algn="l"/>
            <a:r>
              <a:rPr lang="en-US" sz="1800" dirty="0">
                <a:solidFill>
                  <a:schemeClr val="tx1"/>
                </a:solidFill>
              </a:rPr>
              <a:t>        print </a:t>
            </a:r>
            <a:r>
              <a:rPr lang="en-US" sz="1800" b="1" dirty="0" smtClean="0">
                <a:solidFill>
                  <a:srgbClr val="0070C0"/>
                </a:solidFill>
              </a:rPr>
              <a:t>”Hi, my name is”, </a:t>
            </a:r>
            <a:r>
              <a:rPr lang="en-US" sz="1800" b="1" dirty="0" smtClean="0">
                <a:solidFill>
                  <a:srgbClr val="FFC000"/>
                </a:solidFill>
              </a:rPr>
              <a:t>name</a:t>
            </a:r>
            <a:endParaRPr lang="en-US" sz="1800" b="1" dirty="0" smtClean="0">
              <a:solidFill>
                <a:srgbClr val="0070C0"/>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1055890427"/>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FFC000"/>
                </a:solidFill>
              </a:rPr>
              <a:t>paul</a:t>
            </a:r>
            <a:endParaRPr b="1" dirty="0" smtClean="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a:t>
            </a:r>
            <a:r>
              <a:rPr lang="en-US" sz="1800" b="1" dirty="0" smtClean="0">
                <a:solidFill>
                  <a:srgbClr val="FF0000"/>
                </a:solidFill>
              </a:rPr>
              <a:t>self, </a:t>
            </a:r>
            <a:r>
              <a:rPr lang="en-US" sz="1800" b="1" dirty="0" smtClean="0">
                <a:solidFill>
                  <a:srgbClr val="FFC000"/>
                </a:solidFill>
              </a:rPr>
              <a:t>name</a:t>
            </a:r>
            <a:r>
              <a:rPr lang="en-US" sz="1800" dirty="0" smtClean="0">
                <a:solidFill>
                  <a:schemeClr val="tx1"/>
                </a:solidFill>
              </a:rPr>
              <a:t>):</a:t>
            </a:r>
          </a:p>
          <a:p>
            <a:pPr algn="l"/>
            <a:endParaRPr lang="en-US" sz="1800" dirty="0">
              <a:solidFill>
                <a:schemeClr val="tx1"/>
              </a:solidFill>
            </a:endParaRPr>
          </a:p>
          <a:p>
            <a:pPr algn="l"/>
            <a:r>
              <a:rPr lang="en-US" sz="1800" dirty="0">
                <a:solidFill>
                  <a:schemeClr val="tx1"/>
                </a:solidFill>
              </a:rPr>
              <a:t>        print </a:t>
            </a:r>
            <a:r>
              <a:rPr lang="en-US" sz="1800" b="1" dirty="0" smtClean="0">
                <a:solidFill>
                  <a:srgbClr val="0070C0"/>
                </a:solidFill>
              </a:rPr>
              <a:t>”Hi, my name is”, </a:t>
            </a:r>
            <a:r>
              <a:rPr lang="en-US" sz="1800" b="1" dirty="0" smtClean="0">
                <a:solidFill>
                  <a:srgbClr val="FFC000"/>
                </a:solidFill>
              </a:rPr>
              <a:t>name</a:t>
            </a:r>
            <a:endParaRPr lang="en-US" sz="1800" b="1" dirty="0" smtClean="0">
              <a:solidFill>
                <a:srgbClr val="0070C0"/>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a:t>
            </a:r>
            <a:r>
              <a:rPr lang="en-US" sz="1800" b="1" dirty="0" smtClean="0">
                <a:solidFill>
                  <a:srgbClr val="FF0000"/>
                </a:solidFill>
              </a:rPr>
              <a:t>self</a:t>
            </a:r>
            <a:r>
              <a:rPr lang="en-US" sz="1800" b="1" dirty="0">
                <a:solidFill>
                  <a:schemeClr val="accent2">
                    <a:lumMod val="60000"/>
                    <a:lumOff val="40000"/>
                  </a:schemeClr>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a:t>
            </a:r>
            <a:r>
              <a:rPr lang="en-US" sz="1800" b="1" dirty="0" smtClean="0">
                <a:solidFill>
                  <a:schemeClr val="tx1"/>
                </a:solidFill>
              </a:rPr>
              <a:t>(</a:t>
            </a:r>
            <a:r>
              <a:rPr lang="en-US" sz="1800" b="1" dirty="0" smtClean="0">
                <a:solidFill>
                  <a:srgbClr val="FF0000"/>
                </a:solidFill>
              </a:rPr>
              <a:t>self</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a:t>
            </a:r>
            <a:r>
              <a:rPr lang="en-US" sz="1800" b="1" dirty="0" smtClean="0">
                <a:solidFill>
                  <a:srgbClr val="FF0000"/>
                </a:solidFill>
              </a:rPr>
              <a:t>self</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smtClean="0">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1598975682"/>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C00000"/>
                </a:solidFill>
              </a:rPr>
              <a:t>paul</a:t>
            </a:r>
            <a:endParaRPr b="1" dirty="0" smtClean="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a:t>
            </a:r>
            <a:r>
              <a:rPr lang="en-US" sz="1800" b="1" dirty="0" smtClean="0">
                <a:solidFill>
                  <a:srgbClr val="FFC000"/>
                </a:solidFill>
              </a:rPr>
              <a:t>name</a:t>
            </a:r>
            <a:r>
              <a:rPr lang="en-US" sz="1800" dirty="0" smtClean="0">
                <a:solidFill>
                  <a:schemeClr val="tx1"/>
                </a:solidFill>
              </a:rPr>
              <a:t>):</a:t>
            </a:r>
          </a:p>
          <a:p>
            <a:pPr algn="l"/>
            <a:r>
              <a:rPr lang="en-US" sz="1800" dirty="0" smtClean="0">
                <a:solidFill>
                  <a:schemeClr val="tx1"/>
                </a:solidFill>
              </a:rPr>
              <a: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dirty="0" smtClean="0">
                <a:solidFill>
                  <a:schemeClr val="tx1"/>
                </a:solidFill>
              </a:rPr>
              <a:t> = </a:t>
            </a:r>
            <a:r>
              <a:rPr lang="en-US" sz="1800" b="1" dirty="0" smtClean="0">
                <a:solidFill>
                  <a:srgbClr val="FFC000"/>
                </a:solidFill>
              </a:rPr>
              <a:t>name</a:t>
            </a:r>
            <a:endParaRPr lang="en-US" sz="1800" b="1" dirty="0">
              <a:solidFill>
                <a:srgbClr val="FFC000"/>
              </a:solidFill>
            </a:endParaRPr>
          </a:p>
          <a:p>
            <a:pPr algn="l"/>
            <a:r>
              <a:rPr lang="en-US" sz="1800" dirty="0">
                <a:solidFill>
                  <a:schemeClr val="tx1"/>
                </a:solidFill>
              </a:rPr>
              <a:t>        print </a:t>
            </a:r>
            <a:r>
              <a:rPr lang="en-US" sz="1800" b="1" dirty="0" smtClean="0">
                <a:solidFill>
                  <a:srgbClr val="0070C0"/>
                </a:solidFill>
              </a:rPr>
              <a:t>”Hi, my name is”, </a:t>
            </a:r>
            <a:r>
              <a:rPr lang="en-US" sz="1800" dirty="0" err="1" smtClean="0">
                <a:solidFill>
                  <a:srgbClr val="FF0000"/>
                </a:solidFill>
              </a:rPr>
              <a:t>self</a:t>
            </a:r>
            <a:r>
              <a:rPr lang="en-US" sz="1800" b="1" dirty="0" err="1" smtClean="0">
                <a:solidFill>
                  <a:srgbClr val="0070C0"/>
                </a:solidFill>
              </a:rPr>
              <a:t>.</a:t>
            </a:r>
            <a:r>
              <a:rPr lang="en-US" sz="1800" b="1" dirty="0" err="1" smtClean="0">
                <a:solidFill>
                  <a:srgbClr val="C00000"/>
                </a:solidFill>
              </a:rPr>
              <a:t>name</a:t>
            </a:r>
            <a:endParaRPr lang="en-US" sz="1800" b="1" dirty="0" smtClean="0">
              <a:solidFill>
                <a:srgbClr val="C00000"/>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Wash(self</a:t>
            </a:r>
            <a:r>
              <a:rPr lang="en-US" sz="1800" dirty="0">
                <a:solidFill>
                  <a:schemeClr val="tx1"/>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a:t>
            </a:r>
            <a:r>
              <a:rPr lang="en-US" sz="1800" dirty="0" smtClean="0">
                <a:solidFill>
                  <a:schemeClr val="tx1"/>
                </a:solidFill>
              </a:rPr>
              <a:t>print 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smtClean="0">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610129014"/>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C00000"/>
                </a:solidFill>
              </a:rPr>
              <a:t>paul</a:t>
            </a:r>
            <a:endParaRPr b="1" dirty="0" smtClean="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590864"/>
            <a:ext cx="4857099"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a:t>
            </a:r>
            <a:r>
              <a:rPr lang="en-US" sz="1800" b="1" dirty="0" smtClean="0">
                <a:solidFill>
                  <a:srgbClr val="FFC000"/>
                </a:solidFill>
              </a:rPr>
              <a:t>name</a:t>
            </a:r>
            <a:r>
              <a:rPr lang="en-US" sz="1800" dirty="0" smtClean="0">
                <a:solidFill>
                  <a:schemeClr val="tx1"/>
                </a:solidFill>
              </a:rPr>
              <a:t>):</a:t>
            </a:r>
          </a:p>
          <a:p>
            <a:pPr algn="l"/>
            <a:r>
              <a:rPr lang="en-US" sz="1800" dirty="0" smtClean="0">
                <a:solidFill>
                  <a:schemeClr val="tx1"/>
                </a:solidFill>
              </a:rPr>
              <a: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dirty="0" smtClean="0">
                <a:solidFill>
                  <a:schemeClr val="tx1"/>
                </a:solidFill>
              </a:rPr>
              <a:t> = </a:t>
            </a:r>
            <a:r>
              <a:rPr lang="en-US" sz="1800" b="1" dirty="0" smtClean="0">
                <a:solidFill>
                  <a:srgbClr val="FFC000"/>
                </a:solidFill>
              </a:rPr>
              <a:t>name</a:t>
            </a:r>
            <a:endParaRPr lang="en-US" sz="1800" b="1" dirty="0">
              <a:solidFill>
                <a:srgbClr val="FFC000"/>
              </a:solidFill>
            </a:endParaRPr>
          </a:p>
          <a:p>
            <a:pPr algn="l"/>
            <a:r>
              <a:rPr lang="en-US" sz="1800" dirty="0">
                <a:solidFill>
                  <a:schemeClr val="tx1"/>
                </a:solidFill>
              </a:rPr>
              <a:t>        print </a:t>
            </a:r>
            <a:r>
              <a:rPr lang="en-US" sz="1800" b="1" dirty="0" smtClean="0">
                <a:solidFill>
                  <a:srgbClr val="0070C0"/>
                </a:solidFill>
              </a:rPr>
              <a:t>”Hi, my name is”, </a:t>
            </a:r>
            <a:r>
              <a:rPr lang="en-US" sz="1800" dirty="0" err="1" smtClean="0">
                <a:solidFill>
                  <a:srgbClr val="FF0000"/>
                </a:solidFill>
              </a:rPr>
              <a:t>self</a:t>
            </a:r>
            <a:r>
              <a:rPr lang="en-US" sz="1800" b="1" dirty="0" err="1" smtClean="0">
                <a:solidFill>
                  <a:srgbClr val="0070C0"/>
                </a:solidFill>
              </a:rPr>
              <a:t>.</a:t>
            </a:r>
            <a:r>
              <a:rPr lang="en-US" sz="1800" b="1" dirty="0" err="1" smtClean="0">
                <a:solidFill>
                  <a:srgbClr val="C00000"/>
                </a:solidFill>
              </a:rPr>
              <a:t>name</a:t>
            </a:r>
            <a:endParaRPr lang="en-US" sz="1800" b="1" dirty="0" smtClean="0">
              <a:solidFill>
                <a:srgbClr val="C00000"/>
              </a:solidFill>
            </a:endParaRPr>
          </a:p>
          <a:p>
            <a:pPr algn="l"/>
            <a:endParaRPr lang="en-US" sz="1800" dirty="0">
              <a:solidFill>
                <a:schemeClr val="tx1"/>
              </a:solidFill>
            </a:endParaRPr>
          </a:p>
          <a:p>
            <a:pPr algn="l"/>
            <a:r>
              <a:rPr lang="en-US" sz="1800" dirty="0" smtClean="0">
                <a:solidFill>
                  <a:schemeClr val="tx1"/>
                </a:solidFill>
              </a:rPr>
              <a:t>    </a:t>
            </a:r>
            <a:r>
              <a:rPr lang="en-US" sz="1800" dirty="0" err="1" smtClean="0">
                <a:solidFill>
                  <a:schemeClr val="tx1"/>
                </a:solidFill>
              </a:rPr>
              <a:t>def</a:t>
            </a:r>
            <a:r>
              <a:rPr lang="en-US" sz="1800" dirty="0" smtClean="0">
                <a:solidFill>
                  <a:schemeClr val="tx1"/>
                </a:solidFill>
              </a:rPr>
              <a:t> Wash(</a:t>
            </a:r>
            <a:r>
              <a:rPr lang="en-US" sz="1800" dirty="0" smtClean="0">
                <a:solidFill>
                  <a:srgbClr val="FF0000"/>
                </a:solidFill>
              </a:rPr>
              <a:t>self</a:t>
            </a:r>
            <a:r>
              <a:rPr lang="en-US" sz="1800" dirty="0">
                <a:solidFill>
                  <a:srgbClr val="FF0000"/>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a:t>
            </a:r>
            <a:r>
              <a:rPr lang="en-US" sz="1800" dirty="0" smtClean="0">
                <a:solidFill>
                  <a:srgbClr val="FF0000"/>
                </a:solidFill>
              </a:rPr>
              <a:t>self</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a:t>
            </a:r>
            <a:r>
              <a:rPr lang="en-US" sz="1800" dirty="0">
                <a:solidFill>
                  <a:srgbClr val="FF0000"/>
                </a:solidFill>
              </a:rPr>
              <a:t>self</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smtClean="0">
                <a:solidFill>
                  <a:schemeClr val="tx1"/>
                </a:solidFill>
              </a:rPr>
              <a:t>()</a:t>
            </a:r>
          </a:p>
        </p:txBody>
      </p:sp>
    </p:spTree>
    <p:extLst>
      <p:ext uri="{BB962C8B-B14F-4D97-AF65-F5344CB8AC3E}">
        <p14:creationId xmlns:p14="http://schemas.microsoft.com/office/powerpoint/2010/main" val="1739543942"/>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6959"/>
            <a:ext cx="3603551" cy="7181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lang="en-US" b="1" dirty="0" smtClean="0">
                <a:solidFill>
                  <a:schemeClr val="accent1"/>
                </a:solidFill>
              </a:rPr>
              <a:t>HI, my name is </a:t>
            </a:r>
            <a:r>
              <a:rPr lang="en-US" b="1" dirty="0" err="1" smtClean="0">
                <a:solidFill>
                  <a:srgbClr val="C00000"/>
                </a:solidFill>
              </a:rPr>
              <a:t>paul</a:t>
            </a:r>
            <a:endParaRPr lang="en-US" b="1" dirty="0" smtClean="0">
              <a:solidFill>
                <a:srgbClr val="C00000"/>
              </a:solidFill>
            </a:endParaRPr>
          </a:p>
          <a:p>
            <a:pPr algn="l">
              <a:defRPr sz="2000"/>
            </a:pPr>
            <a:r>
              <a:rPr lang="en-US" b="1" dirty="0" err="1">
                <a:solidFill>
                  <a:srgbClr val="C00000"/>
                </a:solidFill>
              </a:rPr>
              <a:t>p</a:t>
            </a:r>
            <a:r>
              <a:rPr lang="en-US" b="1" dirty="0" err="1" smtClean="0">
                <a:solidFill>
                  <a:srgbClr val="C00000"/>
                </a:solidFill>
              </a:rPr>
              <a:t>aul</a:t>
            </a:r>
            <a:r>
              <a:rPr lang="en-US" b="1" dirty="0" smtClean="0">
                <a:solidFill>
                  <a:srgbClr val="C00000"/>
                </a:solidFill>
              </a:rPr>
              <a:t> </a:t>
            </a:r>
            <a:r>
              <a:rPr lang="en-US" b="1" dirty="0" smtClean="0">
                <a:solidFill>
                  <a:srgbClr val="00B050"/>
                </a:solidFill>
              </a:rPr>
              <a:t>is here to wash clothes!</a:t>
            </a:r>
            <a:endParaRPr b="1" dirty="0" smtClean="0">
              <a:solidFill>
                <a:srgbClr val="00B05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6" name="TextBox 5"/>
          <p:cNvSpPr txBox="1"/>
          <p:nvPr/>
        </p:nvSpPr>
        <p:spPr>
          <a:xfrm>
            <a:off x="850040" y="2590864"/>
            <a:ext cx="5116785"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smtClean="0">
                <a:solidFill>
                  <a:schemeClr val="tx1"/>
                </a:solidFill>
              </a:rPr>
              <a:t>def</a:t>
            </a:r>
            <a:r>
              <a:rPr lang="en-US" sz="1800" dirty="0" smtClean="0">
                <a:solidFill>
                  <a:schemeClr val="tx1"/>
                </a:solidFill>
              </a:rPr>
              <a:t> __</a:t>
            </a:r>
            <a:r>
              <a:rPr lang="en-US" sz="1800" dirty="0" err="1" smtClean="0">
                <a:solidFill>
                  <a:schemeClr val="tx1"/>
                </a:solidFill>
              </a:rPr>
              <a:t>init</a:t>
            </a:r>
            <a:r>
              <a:rPr lang="en-US" sz="1800" dirty="0" smtClean="0">
                <a:solidFill>
                  <a:schemeClr val="tx1"/>
                </a:solidFill>
              </a:rPr>
              <a:t>__(self, name):</a:t>
            </a:r>
          </a:p>
          <a:p>
            <a:pPr algn="l"/>
            <a:r>
              <a:rPr lang="en-US" sz="1800" dirty="0" smtClean="0">
                <a:solidFill>
                  <a:schemeClr val="tx1"/>
                </a:solidFill>
              </a:rPr>
              <a:t>        </a:t>
            </a:r>
            <a:r>
              <a:rPr lang="en-US" sz="1800" dirty="0" err="1" smtClean="0">
                <a:solidFill>
                  <a:schemeClr val="tx1"/>
                </a:solidFill>
              </a:rPr>
              <a:t>self.name</a:t>
            </a:r>
            <a:r>
              <a:rPr lang="en-US" sz="1800" dirty="0" smtClean="0">
                <a:solidFill>
                  <a:schemeClr val="tx1"/>
                </a:solidFill>
              </a:rPr>
              <a:t> = name</a:t>
            </a:r>
            <a:endParaRPr lang="en-US" sz="1800" dirty="0">
              <a:solidFill>
                <a:schemeClr val="tx1"/>
              </a:solidFill>
            </a:endParaRPr>
          </a:p>
          <a:p>
            <a:pPr algn="l"/>
            <a:r>
              <a:rPr lang="en-US" sz="1800" dirty="0">
                <a:solidFill>
                  <a:schemeClr val="tx1"/>
                </a:solidFill>
              </a:rPr>
              <a:t>        print </a:t>
            </a:r>
            <a:r>
              <a:rPr lang="en-US" sz="1800" dirty="0" smtClean="0">
                <a:solidFill>
                  <a:schemeClr val="tx1"/>
                </a:solidFill>
              </a:rPr>
              <a:t>”Hi, my name is”, </a:t>
            </a:r>
            <a:r>
              <a:rPr lang="en-US" sz="1800" dirty="0" err="1" smtClean="0">
                <a:solidFill>
                  <a:schemeClr val="tx1"/>
                </a:solidFill>
              </a:rPr>
              <a:t>self.name</a:t>
            </a:r>
            <a:endParaRPr lang="en-US" sz="1800" dirty="0" smtClean="0">
              <a:solidFill>
                <a:schemeClr val="tx1"/>
              </a:solidFill>
            </a:endParaRPr>
          </a:p>
          <a:p>
            <a:pPr algn="l"/>
            <a:endParaRPr lang="en-US" sz="1800" dirty="0">
              <a:solidFill>
                <a:schemeClr val="tx1"/>
              </a:solidFill>
            </a:endParaRPr>
          </a:p>
          <a:p>
            <a:pPr algn="l"/>
            <a:r>
              <a:rPr lang="en-US" sz="1800" dirty="0" smtClean="0">
                <a:solidFill>
                  <a:srgbClr val="00B050"/>
                </a:solidFill>
              </a:rPr>
              <a:t>    </a:t>
            </a:r>
            <a:r>
              <a:rPr lang="en-US" sz="1800" b="1" dirty="0" err="1" smtClean="0">
                <a:solidFill>
                  <a:srgbClr val="00B050"/>
                </a:solidFill>
              </a:rPr>
              <a:t>def</a:t>
            </a:r>
            <a:r>
              <a:rPr lang="en-US" sz="1800" dirty="0" smtClean="0">
                <a:solidFill>
                  <a:srgbClr val="00B050"/>
                </a:solidFill>
              </a:rPr>
              <a:t> </a:t>
            </a:r>
            <a:r>
              <a:rPr lang="en-US" sz="1800" b="1" dirty="0" smtClean="0">
                <a:solidFill>
                  <a:srgbClr val="00B050"/>
                </a:solidFill>
              </a:rPr>
              <a:t>Wash</a:t>
            </a:r>
            <a:r>
              <a:rPr lang="en-US" sz="1800" dirty="0" smtClean="0">
                <a:solidFill>
                  <a:schemeClr val="tx1"/>
                </a:solidFill>
              </a:rPr>
              <a:t>(</a:t>
            </a:r>
            <a:r>
              <a:rPr lang="en-US" sz="1800" dirty="0" smtClean="0">
                <a:solidFill>
                  <a:srgbClr val="FF0000"/>
                </a:solidFill>
              </a:rPr>
              <a:t>self</a:t>
            </a:r>
            <a:r>
              <a:rPr lang="en-US" sz="1800" dirty="0">
                <a:solidFill>
                  <a:srgbClr val="FF0000"/>
                </a:solidFill>
              </a:rPr>
              <a:t> </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print </a:t>
            </a:r>
            <a:r>
              <a:rPr lang="en-US" sz="1800" dirty="0" err="1" smtClean="0">
                <a:solidFill>
                  <a:srgbClr val="FF0000"/>
                </a:solidFill>
              </a:rPr>
              <a:t>self</a:t>
            </a:r>
            <a:r>
              <a:rPr lang="en-US" sz="1800" dirty="0" err="1" smtClean="0">
                <a:solidFill>
                  <a:schemeClr val="tx1"/>
                </a:solidFill>
              </a:rPr>
              <a:t>.</a:t>
            </a:r>
            <a:r>
              <a:rPr lang="en-US" sz="1800" b="1" dirty="0" err="1" smtClean="0">
                <a:solidFill>
                  <a:srgbClr val="C00000"/>
                </a:solidFill>
              </a:rPr>
              <a:t>name</a:t>
            </a:r>
            <a:r>
              <a:rPr lang="en-US" sz="1800" b="1" dirty="0">
                <a:solidFill>
                  <a:srgbClr val="00B050"/>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Fold(self,):</a:t>
            </a:r>
            <a:endParaRPr lang="en-US" sz="1800" dirty="0">
              <a:solidFill>
                <a:schemeClr val="tx1"/>
              </a:solidFill>
            </a:endParaRPr>
          </a:p>
          <a:p>
            <a:pPr algn="l"/>
            <a:r>
              <a:rPr lang="en-US" sz="1800" dirty="0">
                <a:solidFill>
                  <a:schemeClr val="tx1"/>
                </a:solidFill>
              </a:rPr>
              <a:t>        print </a:t>
            </a:r>
            <a:r>
              <a:rPr lang="en-US" sz="1800" dirty="0" err="1" smtClean="0">
                <a:solidFill>
                  <a:schemeClr val="tx1"/>
                </a:solidFill>
              </a:rPr>
              <a:t>self.name</a:t>
            </a:r>
            <a:r>
              <a:rPr lang="en-US" sz="1800" dirty="0">
                <a:solidFill>
                  <a:schemeClr val="tx1"/>
                </a:solidFill>
              </a:rPr>
              <a:t>, </a:t>
            </a:r>
            <a:r>
              <a:rPr lang="en-US" sz="1800" dirty="0" smtClean="0">
                <a:solidFill>
                  <a:schemeClr val="tx1"/>
                </a:solidFill>
              </a:rPr>
              <a:t>"is here to fold clothes!"</a:t>
            </a:r>
            <a:endParaRPr lang="en-US" sz="1800" dirty="0">
              <a:solidFill>
                <a:schemeClr val="tx1"/>
              </a:solidFill>
            </a:endParaRP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a:t>
            </a:r>
            <a:r>
              <a:rPr lang="en-US" sz="1800" dirty="0" smtClean="0">
                <a:solidFill>
                  <a:schemeClr val="tx1"/>
                </a:solidFill>
              </a:rPr>
              <a:t>Leaving(self):</a:t>
            </a:r>
            <a:endParaRPr lang="en-US" sz="1800" dirty="0">
              <a:solidFill>
                <a:schemeClr val="tx1"/>
              </a:solidFill>
            </a:endParaRPr>
          </a:p>
          <a:p>
            <a:pPr algn="l"/>
            <a:r>
              <a:rPr lang="en-US" sz="1800" dirty="0">
                <a:solidFill>
                  <a:schemeClr val="tx1"/>
                </a:solidFill>
              </a:rPr>
              <a:t>        print </a:t>
            </a:r>
            <a:r>
              <a:rPr lang="en-US" sz="1800" dirty="0" err="1" smtClean="0">
                <a:solidFill>
                  <a:schemeClr val="tx1"/>
                </a:solidFill>
              </a:rPr>
              <a:t>self.name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smtClean="0">
                <a:solidFill>
                  <a:srgbClr val="FFC000"/>
                </a:solidFill>
              </a:rPr>
              <a:t>(‘</a:t>
            </a:r>
            <a:r>
              <a:rPr lang="en-US" sz="1800" b="1" dirty="0" err="1" smtClean="0">
                <a:solidFill>
                  <a:srgbClr val="FFC000"/>
                </a:solidFill>
              </a:rPr>
              <a:t>paul</a:t>
            </a:r>
            <a:r>
              <a:rPr lang="en-US" sz="1800" b="1" dirty="0" smtClean="0">
                <a:solidFill>
                  <a:srgbClr val="FFC000"/>
                </a:solidFill>
              </a:rPr>
              <a:t>’)</a:t>
            </a:r>
            <a:endParaRPr lang="en-US" sz="1800" b="1" dirty="0">
              <a:solidFill>
                <a:srgbClr val="FFC000"/>
              </a:solidFill>
            </a:endParaRPr>
          </a:p>
          <a:p>
            <a:pPr algn="l"/>
            <a:r>
              <a:rPr lang="en-US" sz="1800" dirty="0">
                <a:solidFill>
                  <a:schemeClr val="tx1"/>
                </a:solidFill>
              </a:rPr>
              <a:t/>
            </a:r>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err="1">
                <a:solidFill>
                  <a:srgbClr val="00B050"/>
                </a:solidFill>
              </a:rPr>
              <a:t>Wash</a:t>
            </a:r>
            <a:r>
              <a:rPr lang="en-US" sz="1800" b="1" dirty="0" smtClean="0">
                <a:solidFill>
                  <a:srgbClr val="00B050"/>
                </a:solidFill>
              </a:rPr>
              <a:t>()</a:t>
            </a:r>
          </a:p>
        </p:txBody>
      </p:sp>
    </p:spTree>
    <p:extLst>
      <p:ext uri="{BB962C8B-B14F-4D97-AF65-F5344CB8AC3E}">
        <p14:creationId xmlns:p14="http://schemas.microsoft.com/office/powerpoint/2010/main" val="202167741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964074" y="558800"/>
            <a:ext cx="410099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Python Installation</a:t>
            </a:r>
          </a:p>
        </p:txBody>
      </p:sp>
      <p:sp>
        <p:nvSpPr>
          <p:cNvPr id="190" name="Shape 190"/>
          <p:cNvSpPr/>
          <p:nvPr/>
        </p:nvSpPr>
        <p:spPr>
          <a:xfrm>
            <a:off x="0" y="7886700"/>
            <a:ext cx="13004800" cy="134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hlinkClick r:id="rId3"/>
              </a:defRPr>
            </a:lvl1pPr>
          </a:lstStyle>
          <a:p>
            <a:pPr>
              <a:defRPr u="none"/>
            </a:pPr>
            <a:r>
              <a:rPr u="sng">
                <a:hlinkClick r:id="rId3"/>
              </a:rPr>
              <a:t>https://docs.python.org/2.7/using/unix.html#getting-and-installing-the-latest-version-of-python</a:t>
            </a:r>
          </a:p>
        </p:txBody>
      </p:sp>
      <p:sp>
        <p:nvSpPr>
          <p:cNvPr id="191" name="Shape 191"/>
          <p:cNvSpPr/>
          <p:nvPr/>
        </p:nvSpPr>
        <p:spPr>
          <a:xfrm>
            <a:off x="6713605" y="2730500"/>
            <a:ext cx="368193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Python-2.7.8.msi</a:t>
            </a:r>
          </a:p>
        </p:txBody>
      </p:sp>
      <p:sp>
        <p:nvSpPr>
          <p:cNvPr id="192" name="Shape 192"/>
          <p:cNvSpPr/>
          <p:nvPr/>
        </p:nvSpPr>
        <p:spPr>
          <a:xfrm>
            <a:off x="1646287" y="2730500"/>
            <a:ext cx="406297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AA00"/>
                </a:solidFill>
              </a:defRPr>
            </a:lvl1pPr>
          </a:lstStyle>
          <a:p>
            <a:r>
              <a:t>Windows Installer</a:t>
            </a:r>
          </a:p>
        </p:txBody>
      </p:sp>
      <p:sp>
        <p:nvSpPr>
          <p:cNvPr id="193" name="Shape 193"/>
          <p:cNvSpPr/>
          <p:nvPr/>
        </p:nvSpPr>
        <p:spPr>
          <a:xfrm>
            <a:off x="2456439" y="3987800"/>
            <a:ext cx="24520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874EFE"/>
                </a:solidFill>
              </a:defRPr>
            </a:lvl1pPr>
          </a:lstStyle>
          <a:p>
            <a:r>
              <a:t>MAC OSX</a:t>
            </a:r>
          </a:p>
        </p:txBody>
      </p:sp>
      <p:sp>
        <p:nvSpPr>
          <p:cNvPr id="194" name="Shape 194"/>
          <p:cNvSpPr/>
          <p:nvPr/>
        </p:nvSpPr>
        <p:spPr>
          <a:xfrm>
            <a:off x="6833692" y="3936999"/>
            <a:ext cx="29431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Ships with Python2.7</a:t>
            </a:r>
          </a:p>
        </p:txBody>
      </p:sp>
      <p:sp>
        <p:nvSpPr>
          <p:cNvPr id="195" name="Shape 195"/>
          <p:cNvSpPr/>
          <p:nvPr/>
        </p:nvSpPr>
        <p:spPr>
          <a:xfrm>
            <a:off x="2203006" y="5245100"/>
            <a:ext cx="806683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python setup.py install (other modules)</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692" name="Shape 692"/>
          <p:cNvSpPr/>
          <p:nvPr/>
        </p:nvSpPr>
        <p:spPr>
          <a:xfrm>
            <a:off x="581974" y="2099526"/>
            <a:ext cx="6928211" cy="736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a:solidFill>
                  <a:schemeClr val="accent1">
                    <a:satOff val="-3355"/>
                    <a:lumOff val="26614"/>
                  </a:schemeClr>
                </a:solidFill>
              </a:rPr>
              <a:t>(object)</a:t>
            </a:r>
            <a:r>
              <a:rPr dirty="0"/>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693" name="Shape 693"/>
          <p:cNvSpPr/>
          <p:nvPr/>
        </p:nvSpPr>
        <p:spPr>
          <a:xfrm>
            <a:off x="7676181"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extLst>
      <p:ext uri="{BB962C8B-B14F-4D97-AF65-F5344CB8AC3E}">
        <p14:creationId xmlns:p14="http://schemas.microsoft.com/office/powerpoint/2010/main" val="27625315"/>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00" name="Shape 700"/>
          <p:cNvSpPr/>
          <p:nvPr/>
        </p:nvSpPr>
        <p:spPr>
          <a:xfrm>
            <a:off x="581974" y="2268744"/>
            <a:ext cx="6915355"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hueOff val="-444211"/>
                    <a:satOff val="-14915"/>
                    <a:lumOff val="22857"/>
                  </a:schemeClr>
                </a:solidFill>
              </a:rPr>
              <a:t>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1" name="Shape 701"/>
          <p:cNvSpPr/>
          <p:nvPr/>
        </p:nvSpPr>
        <p:spPr>
          <a:xfrm>
            <a:off x="7634214" y="2517179"/>
            <a:ext cx="4871526" cy="47192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My name is paul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pete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justin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02" name="Shape 70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03" name="Shape 70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hape 70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08" name="Shape 708"/>
          <p:cNvSpPr/>
          <p:nvPr/>
        </p:nvSpPr>
        <p:spPr>
          <a:xfrm>
            <a:off x="572420" y="2268872"/>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Wash(self):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Fold(self):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Leaving(self):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9" name="Shape 709"/>
          <p:cNvSpPr/>
          <p:nvPr/>
        </p:nvSpPr>
        <p:spPr>
          <a:xfrm>
            <a:off x="7616541" y="2387592"/>
            <a:ext cx="4683127" cy="49784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My name is </a:t>
            </a:r>
            <a:r>
              <a:rPr b="1" dirty="0">
                <a:solidFill>
                  <a:schemeClr val="accent2"/>
                </a:solidFill>
                <a:latin typeface="Helvetica"/>
                <a:ea typeface="Helvetica"/>
                <a:cs typeface="Helvetica"/>
                <a:sym typeface="Helvetica"/>
              </a:rPr>
              <a:t>paul </a:t>
            </a:r>
            <a:r>
              <a:rPr dirty="0"/>
              <a:t>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pete</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justin</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hank</a:t>
            </a:r>
            <a:r>
              <a:rPr dirty="0"/>
              <a:t>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0" name="Shape 71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11" name="Shape 71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16" name="Shape 716"/>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smtClean="0">
                <a:solidFill>
                  <a:schemeClr val="accent6"/>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pete.</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justin.</a:t>
            </a:r>
            <a:r>
              <a:rPr b="1" dirty="0">
                <a:solidFill>
                  <a:schemeClr val="accent6">
                    <a:satOff val="24555"/>
                    <a:lumOff val="22232"/>
                  </a:schemeClr>
                </a:solidFill>
                <a:latin typeface="Helvetica"/>
                <a:ea typeface="Helvetica"/>
                <a:cs typeface="Helvetica"/>
                <a:sym typeface="Helvetica"/>
              </a:rPr>
              <a:t>Fold</a:t>
            </a:r>
            <a:r>
              <a:rPr dirty="0"/>
              <a:t>()</a:t>
            </a:r>
          </a:p>
          <a:p>
            <a:pPr algn="l">
              <a:defRPr sz="1800">
                <a:solidFill>
                  <a:schemeClr val="accent6">
                    <a:lumOff val="-21524"/>
                  </a:schemeClr>
                </a:solidFill>
              </a:defRPr>
            </a:pPr>
            <a:r>
              <a:rPr dirty="0"/>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17" name="Shape 717"/>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8" name="Shape 718"/>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19" name="Shape 719"/>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24" name="Shape 724"/>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smtClean="0">
                <a:solidFill>
                  <a:schemeClr val="accent6"/>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pPr>
            <a:r>
              <a:rPr dirty="0"/>
              <a:t>pete.Wash()</a:t>
            </a:r>
          </a:p>
          <a:p>
            <a:pPr algn="l">
              <a:defRPr sz="1800"/>
            </a:pPr>
            <a:r>
              <a:rPr dirty="0"/>
              <a:t>justin.Fold()</a:t>
            </a:r>
          </a:p>
          <a:p>
            <a:pPr algn="l">
              <a:defRPr sz="1800"/>
            </a:pPr>
            <a:r>
              <a:rPr dirty="0"/>
              <a:t>hank.Leaving()</a:t>
            </a:r>
          </a:p>
        </p:txBody>
      </p:sp>
      <p:sp>
        <p:nvSpPr>
          <p:cNvPr id="725" name="Shape 725"/>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26" name="Shape 726"/>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27" name="Shape 727"/>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32" name="Shape 732"/>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smtClean="0">
                <a:solidFill>
                  <a:schemeClr val="accent6"/>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b="1" dirty="0">
                <a:solidFill>
                  <a:schemeClr val="accent2">
                    <a:hueOff val="-554920"/>
                    <a:satOff val="-21482"/>
                    <a:lumOff val="-6228"/>
                  </a:schemeClr>
                </a:solidFill>
                <a:latin typeface="Helvetica"/>
                <a:ea typeface="Helvetica"/>
                <a:cs typeface="Helvetica"/>
                <a:sym typeface="Helvetica"/>
              </a:rPr>
              <a:t>pete</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‘pete')</a:t>
            </a:r>
            <a:r>
              <a:rPr dirty="0"/>
              <a:t>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b="1">
                <a:solidFill>
                  <a:schemeClr val="accent6">
                    <a:lumOff val="-21524"/>
                  </a:schemeClr>
                </a:solidFill>
                <a:latin typeface="Helvetica"/>
                <a:ea typeface="Helvetica"/>
                <a:cs typeface="Helvetica"/>
                <a:sym typeface="Helvetica"/>
              </a:defRPr>
            </a:pPr>
            <a:r>
              <a:rPr dirty="0">
                <a:solidFill>
                  <a:schemeClr val="accent2">
                    <a:hueOff val="-554920"/>
                    <a:satOff val="-21482"/>
                    <a:lumOff val="-6228"/>
                  </a:schemeClr>
                </a:solidFill>
              </a:rPr>
              <a:t>pete</a:t>
            </a:r>
            <a:r>
              <a:rPr dirty="0">
                <a:solidFill>
                  <a:schemeClr val="accent1">
                    <a:satOff val="-3355"/>
                    <a:lumOff val="26614"/>
                  </a:schemeClr>
                </a:solidFill>
              </a:rPr>
              <a:t>.</a:t>
            </a:r>
            <a:r>
              <a:rPr dirty="0">
                <a:solidFill>
                  <a:schemeClr val="accent4">
                    <a:hueOff val="384618"/>
                    <a:satOff val="3869"/>
                    <a:lumOff val="5802"/>
                  </a:schemeClr>
                </a:solidFill>
              </a:rPr>
              <a:t>Wash</a:t>
            </a:r>
            <a:r>
              <a:rPr dirty="0"/>
              <a:t>()</a:t>
            </a:r>
          </a:p>
          <a:p>
            <a:pPr algn="l">
              <a:defRPr sz="1800"/>
            </a:pPr>
            <a:r>
              <a:rPr dirty="0"/>
              <a:t>justin.Fold()</a:t>
            </a:r>
          </a:p>
          <a:p>
            <a:pPr algn="l">
              <a:defRPr sz="1800"/>
            </a:pPr>
            <a:r>
              <a:rPr dirty="0"/>
              <a:t>hank.Leaving()</a:t>
            </a:r>
          </a:p>
        </p:txBody>
      </p:sp>
      <p:sp>
        <p:nvSpPr>
          <p:cNvPr id="733" name="Shape 733"/>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b="1">
                <a:solidFill>
                  <a:schemeClr val="accent4">
                    <a:hueOff val="384618"/>
                    <a:satOff val="3869"/>
                    <a:lumOff val="5802"/>
                  </a:schemeClr>
                </a:solidFill>
                <a:latin typeface="Helvetica"/>
                <a:ea typeface="Helvetica"/>
                <a:cs typeface="Helvetica"/>
                <a:sym typeface="Helvetica"/>
              </a:defRPr>
            </a:pPr>
            <a:r>
              <a:rPr dirty="0"/>
              <a:t>pete is here to wash clothes!</a:t>
            </a:r>
          </a:p>
          <a:p>
            <a:pPr algn="l">
              <a:defRPr sz="2000"/>
            </a:pPr>
            <a:r>
              <a:rPr dirty="0"/>
              <a:t>justin is here to fold clothes!</a:t>
            </a:r>
          </a:p>
          <a:p>
            <a:pPr algn="l">
              <a:defRPr sz="2000"/>
            </a:pPr>
            <a:r>
              <a:rPr dirty="0"/>
              <a:t>hank is outta here!!!</a:t>
            </a:r>
          </a:p>
        </p:txBody>
      </p:sp>
      <p:sp>
        <p:nvSpPr>
          <p:cNvPr id="734" name="Shape 73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35" name="Shape 73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40" name="Shape 740"/>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smtClean="0">
                <a:solidFill>
                  <a:schemeClr val="accent6"/>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b="1" dirty="0">
                <a:solidFill>
                  <a:schemeClr val="accent5">
                    <a:hueOff val="-444211"/>
                    <a:satOff val="-14915"/>
                    <a:lumOff val="22857"/>
                  </a:schemeClr>
                </a:solidFill>
                <a:latin typeface="Helvetica"/>
                <a:ea typeface="Helvetica"/>
                <a:cs typeface="Helvetica"/>
                <a:sym typeface="Helvetica"/>
              </a:rPr>
              <a:t>justin</a:t>
            </a:r>
            <a:r>
              <a:rPr dirty="0"/>
              <a:t> = </a:t>
            </a:r>
            <a:r>
              <a:rPr b="1" dirty="0">
                <a:solidFill>
                  <a:schemeClr val="accent6"/>
                </a:solidFill>
                <a:latin typeface="Helvetica"/>
                <a:ea typeface="Helvetica"/>
                <a:cs typeface="Helvetica"/>
                <a:sym typeface="Helvetica"/>
              </a:rPr>
              <a:t>Person</a:t>
            </a:r>
            <a:r>
              <a:rPr dirty="0"/>
              <a:t> (</a:t>
            </a:r>
            <a:r>
              <a:rPr b="1" dirty="0">
                <a:solidFill>
                  <a:schemeClr val="accent5"/>
                </a:solidFill>
                <a:latin typeface="Helvetica"/>
                <a:ea typeface="Helvetica"/>
                <a:cs typeface="Helvetica"/>
                <a:sym typeface="Helvetica"/>
              </a:rPr>
              <a:t>'justin'</a:t>
            </a:r>
            <a:r>
              <a:rPr dirty="0"/>
              <a:t>)</a:t>
            </a:r>
          </a:p>
          <a:p>
            <a:pPr algn="l">
              <a:defRPr sz="1800"/>
            </a:pPr>
            <a:r>
              <a:rPr dirty="0"/>
              <a:t>hank = Person('hank')</a:t>
            </a:r>
          </a:p>
          <a:p>
            <a:pPr algn="l">
              <a:defRPr sz="1800"/>
            </a:pPr>
            <a:endParaRPr dirty="0"/>
          </a:p>
          <a:p>
            <a:pPr algn="l">
              <a:defRPr sz="1800"/>
            </a:pPr>
            <a:r>
              <a:rPr dirty="0"/>
              <a:t>paul.Wash()</a:t>
            </a:r>
          </a:p>
          <a:p>
            <a:pPr algn="l">
              <a:defRPr sz="1800"/>
            </a:pPr>
            <a:r>
              <a:rPr dirty="0"/>
              <a:t>pete.Wash()</a:t>
            </a:r>
          </a:p>
          <a:p>
            <a:pPr algn="l">
              <a:defRPr sz="1800">
                <a:solidFill>
                  <a:schemeClr val="accent6">
                    <a:lumOff val="-21524"/>
                  </a:schemeClr>
                </a:solidFill>
              </a:defRPr>
            </a:pPr>
            <a:r>
              <a:rPr b="1" dirty="0">
                <a:solidFill>
                  <a:schemeClr val="accent5">
                    <a:hueOff val="-444211"/>
                    <a:satOff val="-14915"/>
                    <a:lumOff val="22857"/>
                  </a:schemeClr>
                </a:solidFill>
                <a:latin typeface="Helvetica"/>
                <a:ea typeface="Helvetica"/>
                <a:cs typeface="Helvetica"/>
                <a:sym typeface="Helvetica"/>
              </a:rPr>
              <a:t>justin</a:t>
            </a:r>
            <a:r>
              <a:rPr dirty="0"/>
              <a:t>.</a:t>
            </a:r>
            <a:r>
              <a:rPr b="1" dirty="0">
                <a:solidFill>
                  <a:schemeClr val="accent6">
                    <a:satOff val="24555"/>
                    <a:lumOff val="22232"/>
                  </a:schemeClr>
                </a:solidFill>
                <a:latin typeface="Helvetica"/>
                <a:ea typeface="Helvetica"/>
                <a:cs typeface="Helvetica"/>
                <a:sym typeface="Helvetica"/>
              </a:rPr>
              <a:t>Fold</a:t>
            </a:r>
            <a:r>
              <a:rPr dirty="0"/>
              <a:t>()</a:t>
            </a:r>
          </a:p>
          <a:p>
            <a:pPr algn="l">
              <a:defRPr sz="1800"/>
            </a:pPr>
            <a:r>
              <a:rPr dirty="0"/>
              <a:t>hank.Leaving()</a:t>
            </a:r>
          </a:p>
        </p:txBody>
      </p:sp>
      <p:sp>
        <p:nvSpPr>
          <p:cNvPr id="741" name="Shape 741"/>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b="1">
                <a:solidFill>
                  <a:schemeClr val="accent6">
                    <a:satOff val="24555"/>
                    <a:lumOff val="22232"/>
                  </a:schemeClr>
                </a:solidFill>
                <a:latin typeface="Helvetica"/>
                <a:ea typeface="Helvetica"/>
                <a:cs typeface="Helvetica"/>
                <a:sym typeface="Helvetica"/>
              </a:defRPr>
            </a:pPr>
            <a:r>
              <a:rPr dirty="0"/>
              <a:t>justin is here to fold clothes!</a:t>
            </a:r>
          </a:p>
          <a:p>
            <a:pPr algn="l">
              <a:defRPr sz="2000"/>
            </a:pPr>
            <a:r>
              <a:rPr dirty="0"/>
              <a:t>hank is outta here!!!</a:t>
            </a:r>
          </a:p>
        </p:txBody>
      </p:sp>
      <p:sp>
        <p:nvSpPr>
          <p:cNvPr id="742" name="Shape 74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43" name="Shape 74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Classes</a:t>
            </a:r>
          </a:p>
        </p:txBody>
      </p:sp>
      <p:sp>
        <p:nvSpPr>
          <p:cNvPr id="748" name="Shape 748"/>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smtClean="0">
                <a:solidFill>
                  <a:schemeClr val="accent6"/>
                </a:solidFill>
              </a:rPr>
              <a:t>Person</a:t>
            </a:r>
            <a:r>
              <a:rPr dirty="0" smtClean="0">
                <a:solidFill>
                  <a:schemeClr val="tx1"/>
                </a:solidFill>
              </a:rPr>
              <a:t>():</a:t>
            </a:r>
            <a:endParaRPr dirty="0">
              <a:solidFill>
                <a:schemeClr val="tx1"/>
              </a:solidFill>
            </a:endParaRP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dirty="0"/>
              <a:t>justin = Person ('justin')</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'hank'</a:t>
            </a:r>
            <a:r>
              <a:rPr dirty="0"/>
              <a:t>)</a:t>
            </a:r>
          </a:p>
          <a:p>
            <a:pPr algn="l">
              <a:defRPr sz="1800"/>
            </a:pPr>
            <a:endParaRPr dirty="0"/>
          </a:p>
          <a:p>
            <a:pPr algn="l">
              <a:defRPr sz="1800"/>
            </a:pPr>
            <a:r>
              <a:rPr dirty="0"/>
              <a:t>paul.Wash()</a:t>
            </a:r>
          </a:p>
          <a:p>
            <a:pPr algn="l">
              <a:defRPr sz="1800"/>
            </a:pPr>
            <a:r>
              <a:rPr dirty="0"/>
              <a:t>pete.Wash()</a:t>
            </a:r>
          </a:p>
          <a:p>
            <a:pPr algn="l">
              <a:defRPr sz="1800"/>
            </a:pPr>
            <a:r>
              <a:rPr dirty="0"/>
              <a:t>justin.Fold()</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49" name="Shape 749"/>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b="1">
                <a:solidFill>
                  <a:schemeClr val="accent4">
                    <a:hueOff val="46120"/>
                    <a:satOff val="4178"/>
                    <a:lumOff val="-16732"/>
                  </a:schemeClr>
                </a:solidFill>
                <a:latin typeface="Helvetica"/>
                <a:ea typeface="Helvetica"/>
                <a:cs typeface="Helvetica"/>
                <a:sym typeface="Helvetica"/>
              </a:defRPr>
            </a:pPr>
            <a:r>
              <a:rPr dirty="0"/>
              <a:t>hank is outta here!!!</a:t>
            </a:r>
          </a:p>
        </p:txBody>
      </p:sp>
      <p:sp>
        <p:nvSpPr>
          <p:cNvPr id="750" name="Shape 75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Executed</a:t>
            </a:r>
          </a:p>
        </p:txBody>
      </p:sp>
      <p:sp>
        <p:nvSpPr>
          <p:cNvPr id="751" name="Shape 75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Shape 76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64" name="Shape 764"/>
          <p:cNvSpPr/>
          <p:nvPr/>
        </p:nvSpPr>
        <p:spPr>
          <a:xfrm>
            <a:off x="1837712" y="1905941"/>
            <a:ext cx="10022587" cy="650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class Sayings(object):</a:t>
            </a:r>
          </a:p>
          <a:p>
            <a:pPr algn="l">
              <a:defRPr sz="2000"/>
            </a:pPr>
            <a:r>
              <a:t>    </a:t>
            </a:r>
          </a:p>
          <a:p>
            <a:pPr algn="l">
              <a:defRPr sz="2000"/>
            </a:pPr>
            <a:r>
              <a:t>    def __init__(self, statement):</a:t>
            </a:r>
          </a:p>
          <a:p>
            <a:pPr algn="l">
              <a:defRPr sz="2000"/>
            </a:pPr>
            <a:r>
              <a:t>        self.statement = statement</a:t>
            </a:r>
          </a:p>
          <a:p>
            <a:pPr algn="l">
              <a:defRPr sz="2000"/>
            </a:pPr>
            <a:r>
              <a:t>        print self.statement</a:t>
            </a:r>
          </a:p>
          <a:p>
            <a:pPr algn="l">
              <a:defRPr sz="2000"/>
            </a:pPr>
            <a:r>
              <a:t>    </a:t>
            </a:r>
          </a:p>
          <a:p>
            <a:pPr algn="l">
              <a:defRPr sz="2000"/>
            </a:pPr>
            <a:r>
              <a:t>    def declaration(self, answer):</a:t>
            </a:r>
          </a:p>
          <a:p>
            <a:pPr algn="l">
              <a:defRPr sz="2000"/>
            </a:pPr>
            <a:r>
              <a:t>        if answer.lower() == 'lincoln':</a:t>
            </a:r>
          </a:p>
          <a:p>
            <a:pPr algn="l">
              <a:defRPr sz="2000"/>
            </a:pPr>
            <a:r>
              <a:t>            print "That is correct!"</a:t>
            </a:r>
          </a:p>
          <a:p>
            <a:pPr algn="l">
              <a:defRPr sz="2000"/>
            </a:pPr>
            <a:r>
              <a:t>        else:</a:t>
            </a:r>
          </a:p>
          <a:p>
            <a:pPr algn="l">
              <a:defRPr sz="2000"/>
            </a:pPr>
            <a:r>
              <a:t>            print "NOPE!"</a:t>
            </a:r>
          </a:p>
          <a:p>
            <a:pPr algn="l">
              <a:defRPr sz="2000"/>
            </a:pPr>
            <a:r>
              <a:t>            print "\nYou either spelled it wrong or missed it completely!"</a:t>
            </a:r>
          </a:p>
          <a:p>
            <a:pPr algn="l">
              <a:defRPr sz="2000"/>
            </a:pPr>
            <a:endParaRPr/>
          </a:p>
          <a:p>
            <a:pPr algn="l">
              <a:defRPr sz="2000"/>
            </a:pPr>
            <a:endParaRPr/>
          </a:p>
          <a:p>
            <a:pPr algn="l">
              <a:defRPr sz="2000"/>
            </a:pPr>
            <a:r>
              <a:t>lincoln = Sayings("\nFirst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t>guess = lincoln.declaration(raw_input("\nWho was the name of the first? :   "))</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Shape 76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69" name="Shape 769"/>
          <p:cNvSpPr/>
          <p:nvPr/>
        </p:nvSpPr>
        <p:spPr>
          <a:xfrm>
            <a:off x="1837712" y="1905941"/>
            <a:ext cx="10022587" cy="650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t>        else:</a:t>
            </a:r>
          </a:p>
          <a:p>
            <a:pPr algn="l">
              <a:defRPr sz="2000" b="1">
                <a:solidFill>
                  <a:schemeClr val="accent5">
                    <a:hueOff val="-444211"/>
                    <a:satOff val="-14915"/>
                    <a:lumOff val="22857"/>
                  </a:schemeClr>
                </a:solidFill>
                <a:latin typeface="Helvetica"/>
                <a:ea typeface="Helvetica"/>
                <a:cs typeface="Helvetica"/>
                <a:sym typeface="Helvetica"/>
              </a:defRPr>
            </a:pPr>
            <a:r>
              <a:t>            print "NOPE!"</a:t>
            </a:r>
          </a:p>
          <a:p>
            <a:pPr algn="l">
              <a:defRPr sz="2000" b="1">
                <a:solidFill>
                  <a:schemeClr val="accent5">
                    <a:hueOff val="-444211"/>
                    <a:satOff val="-14915"/>
                    <a:lumOff val="22857"/>
                  </a:schemeClr>
                </a:solidFill>
                <a:latin typeface="Helvetica"/>
                <a:ea typeface="Helvetica"/>
                <a:cs typeface="Helvetica"/>
                <a:sym typeface="Helvetica"/>
              </a:defRPr>
            </a:pPr>
            <a:r>
              <a:t>            print "\nYou either spelled it wrong or missed it completely!"</a:t>
            </a:r>
          </a:p>
          <a:p>
            <a:pPr algn="l">
              <a:defRPr sz="2000"/>
            </a:pPr>
            <a:endParaRPr/>
          </a:p>
          <a:p>
            <a:pPr algn="l">
              <a:defRPr sz="2000"/>
            </a:pPr>
            <a:endParaRPr/>
          </a:p>
          <a:p>
            <a:pPr algn="l">
              <a:defRPr sz="2000"/>
            </a:pPr>
            <a:r>
              <a:t>lincoln = Sayings("\nFirst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t>guess = lincoln.declaration(raw_input("\nWho was the name of the first? :   "))</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ctrTitle"/>
          </p:nvPr>
        </p:nvSpPr>
        <p:spPr>
          <a:prstGeom prst="rect">
            <a:avLst/>
          </a:prstGeom>
        </p:spPr>
        <p:txBody>
          <a:bodyPr/>
          <a:lstStyle/>
          <a:p>
            <a:r>
              <a:t>Python Basics</a:t>
            </a:r>
          </a:p>
        </p:txBody>
      </p:sp>
      <p:sp>
        <p:nvSpPr>
          <p:cNvPr id="200" name="Shape 200"/>
          <p:cNvSpPr>
            <a:spLocks noGrp="1"/>
          </p:cNvSpPr>
          <p:nvPr>
            <p:ph type="subTitle" sz="quarter" idx="1"/>
          </p:nvPr>
        </p:nvSpPr>
        <p:spPr>
          <a:prstGeom prst="rect">
            <a:avLst/>
          </a:prstGeom>
        </p:spPr>
        <p:txBody>
          <a:bodyPr/>
          <a:lstStyle/>
          <a:p>
            <a:r>
              <a:t>Lesson-1</a:t>
            </a:r>
          </a:p>
          <a:p>
            <a:r>
              <a:t>Basic Constructs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Shape 77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74" name="Shape 774"/>
          <p:cNvSpPr/>
          <p:nvPr/>
        </p:nvSpPr>
        <p:spPr>
          <a:xfrm>
            <a:off x="1837712" y="1905939"/>
            <a:ext cx="10022587" cy="6502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t>        else:</a:t>
            </a:r>
          </a:p>
          <a:p>
            <a:pPr algn="l">
              <a:defRPr sz="2000" b="1">
                <a:solidFill>
                  <a:schemeClr val="accent5">
                    <a:hueOff val="-444211"/>
                    <a:satOff val="-14915"/>
                    <a:lumOff val="22857"/>
                  </a:schemeClr>
                </a:solidFill>
                <a:latin typeface="Helvetica"/>
                <a:ea typeface="Helvetica"/>
                <a:cs typeface="Helvetica"/>
                <a:sym typeface="Helvetica"/>
              </a:defRPr>
            </a:pPr>
            <a:r>
              <a:t>            print "NOPE!"</a:t>
            </a:r>
          </a:p>
          <a:p>
            <a:pPr algn="l">
              <a:defRPr sz="2000" b="1">
                <a:solidFill>
                  <a:schemeClr val="accent5">
                    <a:hueOff val="-444211"/>
                    <a:satOff val="-14915"/>
                    <a:lumOff val="22857"/>
                  </a:schemeClr>
                </a:solidFill>
                <a:latin typeface="Helvetica"/>
                <a:ea typeface="Helvetica"/>
                <a:cs typeface="Helvetica"/>
                <a:sym typeface="Helvetica"/>
              </a:defRPr>
            </a:pPr>
            <a:r>
              <a:t>            print "\nYou either spelled it wrong or missed it completely!"</a:t>
            </a:r>
          </a:p>
          <a:p>
            <a:pPr algn="l">
              <a:defRPr sz="2000"/>
            </a:pPr>
            <a:endParaRPr/>
          </a:p>
          <a:p>
            <a:pPr algn="l">
              <a:defRPr sz="2000"/>
            </a:pPr>
            <a:endParaRPr/>
          </a:p>
          <a:p>
            <a:pPr algn="l">
              <a:defRPr sz="2000"/>
            </a:pPr>
            <a:r>
              <a:rPr b="1">
                <a:solidFill>
                  <a:schemeClr val="accent4">
                    <a:hueOff val="384618"/>
                    <a:satOff val="3869"/>
                    <a:lumOff val="5802"/>
                  </a:schemeClr>
                </a:solidFill>
                <a:latin typeface="Helvetica"/>
                <a:ea typeface="Helvetica"/>
                <a:cs typeface="Helvetica"/>
                <a:sym typeface="Helvetica"/>
              </a:rPr>
              <a:t>lincoln</a:t>
            </a:r>
            <a:r>
              <a:t> = </a:t>
            </a:r>
            <a:r>
              <a:rPr b="1">
                <a:solidFill>
                  <a:schemeClr val="accent2">
                    <a:hueOff val="-2473792"/>
                    <a:satOff val="-50209"/>
                    <a:lumOff val="23543"/>
                  </a:schemeClr>
                </a:solidFill>
                <a:latin typeface="Helvetica"/>
                <a:ea typeface="Helvetica"/>
                <a:cs typeface="Helvetica"/>
                <a:sym typeface="Helvetica"/>
              </a:rPr>
              <a:t>Sayings</a:t>
            </a:r>
            <a:r>
              <a:t>("\nFirst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t>guess = lincoln.declaration(raw_input("\nWho was the name of the first? :   "))</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79" name="Shape 779"/>
          <p:cNvSpPr/>
          <p:nvPr/>
        </p:nvSpPr>
        <p:spPr>
          <a:xfrm>
            <a:off x="1837712" y="1905939"/>
            <a:ext cx="10022587" cy="6502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__init__(</a:t>
            </a:r>
            <a:r>
              <a:rPr>
                <a:solidFill>
                  <a:schemeClr val="accent2">
                    <a:hueOff val="-2473792"/>
                    <a:satOff val="-50209"/>
                    <a:lumOff val="23543"/>
                  </a:schemeClr>
                </a:solidFill>
              </a:rPr>
              <a:t>self,</a:t>
            </a:r>
            <a:r>
              <a:t> </a:t>
            </a:r>
            <a:r>
              <a:rPr>
                <a:solidFill>
                  <a:srgbClr val="000000"/>
                </a:solidFill>
              </a:rPr>
              <a:t>statement</a:t>
            </a:r>
            <a:r>
              <a:t>):</a:t>
            </a:r>
          </a:p>
          <a:p>
            <a:pPr algn="l">
              <a:defRPr sz="2000" b="1">
                <a:solidFill>
                  <a:schemeClr val="accent5">
                    <a:hueOff val="-444211"/>
                    <a:satOff val="-14915"/>
                    <a:lumOff val="22857"/>
                  </a:schemeClr>
                </a:solidFill>
                <a:latin typeface="Helvetica"/>
                <a:ea typeface="Helvetica"/>
                <a:cs typeface="Helvetica"/>
                <a:sym typeface="Helvetica"/>
              </a:defRPr>
            </a:pPr>
            <a:r>
              <a:t>        </a:t>
            </a:r>
            <a:r>
              <a:rPr>
                <a:solidFill>
                  <a:schemeClr val="accent2">
                    <a:hueOff val="-2473792"/>
                    <a:satOff val="-50209"/>
                    <a:lumOff val="23543"/>
                  </a:schemeClr>
                </a:solidFill>
              </a:rPr>
              <a:t>self</a:t>
            </a:r>
            <a:r>
              <a:rPr>
                <a:solidFill>
                  <a:srgbClr val="000000"/>
                </a:solidFill>
              </a:rPr>
              <a:t>.statement</a:t>
            </a:r>
            <a:r>
              <a:t> = </a:t>
            </a:r>
            <a:r>
              <a:rPr>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t>        print </a:t>
            </a:r>
            <a:r>
              <a:rPr>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t>        else:</a:t>
            </a:r>
          </a:p>
          <a:p>
            <a:pPr algn="l">
              <a:defRPr sz="2000" b="1">
                <a:solidFill>
                  <a:schemeClr val="accent5">
                    <a:hueOff val="-444211"/>
                    <a:satOff val="-14915"/>
                    <a:lumOff val="22857"/>
                  </a:schemeClr>
                </a:solidFill>
                <a:latin typeface="Helvetica"/>
                <a:ea typeface="Helvetica"/>
                <a:cs typeface="Helvetica"/>
                <a:sym typeface="Helvetica"/>
              </a:defRPr>
            </a:pPr>
            <a:r>
              <a:t>            print "NOPE!"</a:t>
            </a:r>
          </a:p>
          <a:p>
            <a:pPr algn="l">
              <a:defRPr sz="2000" b="1">
                <a:solidFill>
                  <a:schemeClr val="accent5">
                    <a:hueOff val="-444211"/>
                    <a:satOff val="-14915"/>
                    <a:lumOff val="22857"/>
                  </a:schemeClr>
                </a:solidFill>
                <a:latin typeface="Helvetica"/>
                <a:ea typeface="Helvetica"/>
                <a:cs typeface="Helvetica"/>
                <a:sym typeface="Helvetica"/>
              </a:defRPr>
            </a:pPr>
            <a:r>
              <a:t>            print "\nYou either spelled it wrong or missed it completely!"</a:t>
            </a:r>
          </a:p>
          <a:p>
            <a:pPr algn="l">
              <a:defRPr sz="2000"/>
            </a:pPr>
            <a:endParaRPr/>
          </a:p>
          <a:p>
            <a:pPr algn="l">
              <a:defRPr sz="2000"/>
            </a:pPr>
            <a:endParaRPr/>
          </a:p>
          <a:p>
            <a:pPr algn="l">
              <a:defRPr sz="2000"/>
            </a:pPr>
            <a:r>
              <a:rPr b="1">
                <a:solidFill>
                  <a:schemeClr val="accent4">
                    <a:hueOff val="384618"/>
                    <a:satOff val="3869"/>
                    <a:lumOff val="5802"/>
                  </a:schemeClr>
                </a:solidFill>
                <a:latin typeface="Helvetica"/>
                <a:ea typeface="Helvetica"/>
                <a:cs typeface="Helvetica"/>
                <a:sym typeface="Helvetica"/>
              </a:rPr>
              <a:t>lincoln</a:t>
            </a:r>
            <a:r>
              <a:t> = </a:t>
            </a:r>
            <a:r>
              <a:rPr b="1">
                <a:solidFill>
                  <a:schemeClr val="accent2">
                    <a:hueOff val="-2473792"/>
                    <a:satOff val="-50209"/>
                    <a:lumOff val="23543"/>
                  </a:schemeClr>
                </a:solidFill>
                <a:latin typeface="Helvetica"/>
                <a:ea typeface="Helvetica"/>
                <a:cs typeface="Helvetica"/>
                <a:sym typeface="Helvetica"/>
              </a:rPr>
              <a:t>Sayings</a:t>
            </a:r>
            <a:r>
              <a:t>(</a:t>
            </a:r>
            <a:r>
              <a:rPr b="1">
                <a:latin typeface="Helvetica"/>
                <a:ea typeface="Helvetica"/>
                <a:cs typeface="Helvetica"/>
                <a:sym typeface="Helvetica"/>
              </a:rPr>
              <a:t>"\nFirst Quote: \nFour Score and Seven Years ago....\n"</a:t>
            </a:r>
            <a:r>
              <a:t>)</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t>guess = lincoln.declaration(raw_input("\nWho was the name of the first? :   "))</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84" name="Shape 784"/>
          <p:cNvSpPr/>
          <p:nvPr/>
        </p:nvSpPr>
        <p:spPr>
          <a:xfrm>
            <a:off x="1837712" y="1905934"/>
            <a:ext cx="10022587" cy="65024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b="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self.statement</a:t>
            </a:r>
            <a:endParaRPr>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a:solidFill>
                  <a:schemeClr val="accent1">
                    <a:satOff val="-3355"/>
                    <a:lumOff val="26614"/>
                  </a:schemeClr>
                </a:solidFill>
              </a:rPr>
              <a:t> def declaration(self, </a:t>
            </a:r>
            <a:r>
              <a:rPr>
                <a:solidFill>
                  <a:schemeClr val="accent4"/>
                </a:solidFill>
              </a:rPr>
              <a:t>answer</a:t>
            </a:r>
            <a:r>
              <a:rPr>
                <a:solidFill>
                  <a:schemeClr val="accent1">
                    <a:satOff val="-3355"/>
                    <a:lumOff val="26614"/>
                  </a:schemeClr>
                </a:solidFill>
              </a:rPr>
              <a:t>):</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if </a:t>
            </a:r>
            <a:r>
              <a:rPr>
                <a:solidFill>
                  <a:schemeClr val="accent4"/>
                </a:solidFill>
              </a:rPr>
              <a:t>answer</a:t>
            </a:r>
            <a:r>
              <a:rPr>
                <a:solidFill>
                  <a:srgbClr val="000000"/>
                </a:solidFill>
              </a:rPr>
              <a:t>.</a:t>
            </a:r>
            <a:r>
              <a:rPr>
                <a:solidFill>
                  <a:schemeClr val="accent3">
                    <a:satOff val="18648"/>
                    <a:lumOff val="5971"/>
                  </a:schemeClr>
                </a:solidFill>
              </a:rPr>
              <a:t>lower()</a:t>
            </a:r>
            <a:r>
              <a:rPr>
                <a:solidFill>
                  <a:srgbClr val="000000"/>
                </a:solidFill>
              </a:rPr>
              <a:t> </a:t>
            </a:r>
            <a:r>
              <a:rPr b="0">
                <a:solidFill>
                  <a:srgbClr val="000000"/>
                </a:solidFill>
                <a:latin typeface="+mn-lt"/>
                <a:ea typeface="+mn-ea"/>
                <a:cs typeface="+mn-cs"/>
                <a:sym typeface="Helvetica Light"/>
              </a:rPr>
              <a:t>== </a:t>
            </a:r>
            <a:r>
              <a:rPr>
                <a:solidFill>
                  <a:schemeClr val="accent2"/>
                </a:solidFill>
              </a:rPr>
              <a:t>'lincoln':</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"That is correct!"</a:t>
            </a:r>
            <a:endParaRPr>
              <a:solidFill>
                <a:schemeClr val="accent6">
                  <a:satOff val="24555"/>
                  <a:lumOff val="22232"/>
                </a:schemeClr>
              </a:solidFill>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"\nYou either spelled it wrong or missed it completely!"</a:t>
            </a:r>
          </a:p>
          <a:p>
            <a:pPr algn="l">
              <a:defRPr sz="2000"/>
            </a:pPr>
            <a:endParaRPr b="0">
              <a:solidFill>
                <a:srgbClr val="000000"/>
              </a:solidFill>
              <a:latin typeface="+mn-lt"/>
              <a:ea typeface="+mn-ea"/>
              <a:cs typeface="+mn-cs"/>
              <a:sym typeface="Helvetica Light"/>
            </a:endParaRPr>
          </a:p>
          <a:p>
            <a:pPr algn="l">
              <a:defRPr sz="2000"/>
            </a:pPr>
            <a:endParaRPr b="0">
              <a:solidFill>
                <a:srgbClr val="000000"/>
              </a:solidFill>
              <a:latin typeface="+mn-lt"/>
              <a:ea typeface="+mn-ea"/>
              <a:cs typeface="+mn-cs"/>
              <a:sym typeface="Helvetica Light"/>
            </a:endParaRPr>
          </a:p>
          <a:p>
            <a:pPr algn="l">
              <a:defRPr sz="2000"/>
            </a:pPr>
            <a:r>
              <a:rPr b="1">
                <a:solidFill>
                  <a:schemeClr val="accent1">
                    <a:hueOff val="273561"/>
                    <a:satOff val="2937"/>
                    <a:lumOff val="-22233"/>
                  </a:schemeClr>
                </a:solidFill>
                <a:latin typeface="Helvetica"/>
                <a:ea typeface="Helvetica"/>
                <a:cs typeface="Helvetica"/>
                <a:sym typeface="Helvetica"/>
              </a:rPr>
              <a:t>lincoln</a:t>
            </a:r>
            <a:r>
              <a:t> = Sayings("\nFirst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rPr b="1">
                <a:solidFill>
                  <a:schemeClr val="accent5">
                    <a:hueOff val="-176146"/>
                    <a:satOff val="3665"/>
                    <a:lumOff val="-13986"/>
                  </a:schemeClr>
                </a:solidFill>
                <a:latin typeface="Helvetica"/>
                <a:ea typeface="Helvetica"/>
                <a:cs typeface="Helvetica"/>
                <a:sym typeface="Helvetica"/>
              </a:rPr>
              <a:t>guess</a:t>
            </a:r>
            <a:r>
              <a:rPr>
                <a:solidFill>
                  <a:schemeClr val="accent5">
                    <a:hueOff val="-176146"/>
                    <a:satOff val="3665"/>
                    <a:lumOff val="-13986"/>
                  </a:schemeClr>
                </a:solidFill>
              </a:rPr>
              <a:t> </a:t>
            </a:r>
            <a:r>
              <a:t>= </a:t>
            </a:r>
            <a:r>
              <a:rPr b="1">
                <a:solidFill>
                  <a:schemeClr val="accent1">
                    <a:hueOff val="273561"/>
                    <a:satOff val="2937"/>
                    <a:lumOff val="-22233"/>
                  </a:schemeClr>
                </a:solidFill>
                <a:latin typeface="Helvetica"/>
                <a:ea typeface="Helvetica"/>
                <a:cs typeface="Helvetica"/>
                <a:sym typeface="Helvetica"/>
              </a:rPr>
              <a:t>lincoln</a:t>
            </a:r>
            <a:r>
              <a:t>.</a:t>
            </a:r>
            <a:r>
              <a:rPr b="1">
                <a:solidFill>
                  <a:schemeClr val="accent1">
                    <a:satOff val="-3355"/>
                    <a:lumOff val="26614"/>
                  </a:schemeClr>
                </a:solidFill>
                <a:latin typeface="Helvetica"/>
                <a:ea typeface="Helvetica"/>
                <a:cs typeface="Helvetica"/>
                <a:sym typeface="Helvetica"/>
              </a:rPr>
              <a:t>declaration</a:t>
            </a:r>
            <a:r>
              <a:rPr b="1">
                <a:solidFill>
                  <a:srgbClr val="53585F"/>
                </a:solidFill>
                <a:latin typeface="Helvetica"/>
                <a:ea typeface="Helvetica"/>
                <a:cs typeface="Helvetica"/>
                <a:sym typeface="Helvetica"/>
              </a:rPr>
              <a:t>(raw_input</a:t>
            </a:r>
            <a:r>
              <a:rPr b="1">
                <a:solidFill>
                  <a:schemeClr val="accent4"/>
                </a:solidFill>
                <a:latin typeface="Helvetica"/>
                <a:ea typeface="Helvetica"/>
                <a:cs typeface="Helvetica"/>
                <a:sym typeface="Helvetica"/>
              </a:rPr>
              <a:t>("\nWho was the name of the first? :   ")</a:t>
            </a:r>
            <a:r>
              <a:rPr b="1">
                <a:solidFill>
                  <a:srgbClr val="53585F"/>
                </a:solidFill>
                <a:latin typeface="Helvetica"/>
                <a:ea typeface="Helvetica"/>
                <a:cs typeface="Helvetica"/>
                <a:sym typeface="Helvetica"/>
              </a:rPr>
              <a:t>)</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Shape 78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89" name="Shape 789"/>
          <p:cNvSpPr/>
          <p:nvPr/>
        </p:nvSpPr>
        <p:spPr>
          <a:xfrm>
            <a:off x="1852881" y="1905932"/>
            <a:ext cx="10022587" cy="65024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b="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self.statement</a:t>
            </a:r>
            <a:endParaRPr>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a:solidFill>
                  <a:schemeClr val="accent1">
                    <a:satOff val="-3355"/>
                    <a:lumOff val="26614"/>
                  </a:schemeClr>
                </a:solidFill>
              </a:rPr>
              <a:t> def declaration(self, </a:t>
            </a:r>
            <a:r>
              <a:rPr>
                <a:solidFill>
                  <a:schemeClr val="accent4"/>
                </a:solidFill>
              </a:rPr>
              <a:t>answer</a:t>
            </a:r>
            <a:r>
              <a:rPr>
                <a:solidFill>
                  <a:schemeClr val="accent1">
                    <a:satOff val="-3355"/>
                    <a:lumOff val="26614"/>
                  </a:schemeClr>
                </a:solidFill>
              </a:rPr>
              <a:t>):</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if </a:t>
            </a:r>
            <a:r>
              <a:rPr>
                <a:solidFill>
                  <a:schemeClr val="accent4"/>
                </a:solidFill>
              </a:rPr>
              <a:t>answer</a:t>
            </a:r>
            <a:r>
              <a:rPr>
                <a:solidFill>
                  <a:srgbClr val="000000"/>
                </a:solidFill>
              </a:rPr>
              <a:t>.</a:t>
            </a:r>
            <a:r>
              <a:rPr>
                <a:solidFill>
                  <a:schemeClr val="accent3">
                    <a:satOff val="18648"/>
                    <a:lumOff val="5971"/>
                  </a:schemeClr>
                </a:solidFill>
              </a:rPr>
              <a:t>lower()</a:t>
            </a:r>
            <a:r>
              <a:rPr>
                <a:solidFill>
                  <a:srgbClr val="000000"/>
                </a:solidFill>
              </a:rPr>
              <a:t> </a:t>
            </a:r>
            <a:r>
              <a:rPr b="0">
                <a:solidFill>
                  <a:srgbClr val="000000"/>
                </a:solidFill>
                <a:latin typeface="+mn-lt"/>
                <a:ea typeface="+mn-ea"/>
                <a:cs typeface="+mn-cs"/>
                <a:sym typeface="Helvetica Light"/>
              </a:rPr>
              <a:t>== </a:t>
            </a:r>
            <a:r>
              <a:rPr>
                <a:solidFill>
                  <a:schemeClr val="accent2"/>
                </a:solidFill>
              </a:rPr>
              <a:t>'lincoln':</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a:t>
            </a:r>
            <a:r>
              <a:rPr>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"\nYou either spelled it wrong or missed it completely!"</a:t>
            </a:r>
          </a:p>
          <a:p>
            <a:pPr algn="l">
              <a:defRPr sz="2000"/>
            </a:pPr>
            <a:endParaRPr b="0">
              <a:solidFill>
                <a:srgbClr val="000000"/>
              </a:solidFill>
              <a:latin typeface="+mn-lt"/>
              <a:ea typeface="+mn-ea"/>
              <a:cs typeface="+mn-cs"/>
              <a:sym typeface="Helvetica Light"/>
            </a:endParaRPr>
          </a:p>
          <a:p>
            <a:pPr algn="l">
              <a:defRPr sz="2000"/>
            </a:pPr>
            <a:endParaRPr b="0">
              <a:solidFill>
                <a:srgbClr val="000000"/>
              </a:solidFill>
              <a:latin typeface="+mn-lt"/>
              <a:ea typeface="+mn-ea"/>
              <a:cs typeface="+mn-cs"/>
              <a:sym typeface="Helvetica Light"/>
            </a:endParaRPr>
          </a:p>
          <a:p>
            <a:pPr algn="l">
              <a:defRPr sz="2000"/>
            </a:pPr>
            <a:r>
              <a:rPr b="1">
                <a:solidFill>
                  <a:schemeClr val="accent1">
                    <a:hueOff val="273561"/>
                    <a:satOff val="2937"/>
                    <a:lumOff val="-22233"/>
                  </a:schemeClr>
                </a:solidFill>
                <a:latin typeface="Helvetica"/>
                <a:ea typeface="Helvetica"/>
                <a:cs typeface="Helvetica"/>
                <a:sym typeface="Helvetica"/>
              </a:rPr>
              <a:t>lincoln</a:t>
            </a:r>
            <a:r>
              <a:t> = Sayings("\nFirst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rPr b="1">
                <a:solidFill>
                  <a:schemeClr val="accent5">
                    <a:hueOff val="-176146"/>
                    <a:satOff val="3665"/>
                    <a:lumOff val="-13986"/>
                  </a:schemeClr>
                </a:solidFill>
                <a:latin typeface="Helvetica"/>
                <a:ea typeface="Helvetica"/>
                <a:cs typeface="Helvetica"/>
                <a:sym typeface="Helvetica"/>
              </a:rPr>
              <a:t>guess</a:t>
            </a:r>
            <a:r>
              <a:rPr>
                <a:solidFill>
                  <a:schemeClr val="accent5">
                    <a:hueOff val="-176146"/>
                    <a:satOff val="3665"/>
                    <a:lumOff val="-13986"/>
                  </a:schemeClr>
                </a:solidFill>
              </a:rPr>
              <a:t> </a:t>
            </a:r>
            <a:r>
              <a:t>= </a:t>
            </a:r>
            <a:r>
              <a:rPr b="1">
                <a:solidFill>
                  <a:schemeClr val="accent1">
                    <a:hueOff val="273561"/>
                    <a:satOff val="2937"/>
                    <a:lumOff val="-22233"/>
                  </a:schemeClr>
                </a:solidFill>
                <a:latin typeface="Helvetica"/>
                <a:ea typeface="Helvetica"/>
                <a:cs typeface="Helvetica"/>
                <a:sym typeface="Helvetica"/>
              </a:rPr>
              <a:t>lincoln</a:t>
            </a:r>
            <a:r>
              <a:t>.</a:t>
            </a:r>
            <a:r>
              <a:rPr b="1">
                <a:solidFill>
                  <a:schemeClr val="accent1">
                    <a:satOff val="-3355"/>
                    <a:lumOff val="26614"/>
                  </a:schemeClr>
                </a:solidFill>
                <a:latin typeface="Helvetica"/>
                <a:ea typeface="Helvetica"/>
                <a:cs typeface="Helvetica"/>
                <a:sym typeface="Helvetica"/>
              </a:rPr>
              <a:t>declaration</a:t>
            </a:r>
            <a:r>
              <a:rPr b="1">
                <a:solidFill>
                  <a:srgbClr val="53585F"/>
                </a:solidFill>
                <a:latin typeface="Helvetica"/>
                <a:ea typeface="Helvetica"/>
                <a:cs typeface="Helvetica"/>
                <a:sym typeface="Helvetica"/>
              </a:rPr>
              <a:t>(raw_input</a:t>
            </a:r>
            <a:r>
              <a:rPr b="1">
                <a:solidFill>
                  <a:schemeClr val="accent4"/>
                </a:solidFill>
                <a:latin typeface="Helvetica"/>
                <a:ea typeface="Helvetica"/>
                <a:cs typeface="Helvetica"/>
                <a:sym typeface="Helvetica"/>
              </a:rPr>
              <a:t>("\nWho was the name of the first? :   ")</a:t>
            </a:r>
            <a:r>
              <a:rPr b="1">
                <a:solidFill>
                  <a:srgbClr val="53585F"/>
                </a:solidFill>
                <a:latin typeface="Helvetica"/>
                <a:ea typeface="Helvetica"/>
                <a:cs typeface="Helvetica"/>
                <a:sym typeface="Helvetica"/>
              </a:rPr>
              <a:t>)</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Shape 79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94" name="Shape 794"/>
          <p:cNvSpPr/>
          <p:nvPr/>
        </p:nvSpPr>
        <p:spPr>
          <a:xfrm>
            <a:off x="1837712" y="1905930"/>
            <a:ext cx="10022587" cy="6502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b="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self.statement</a:t>
            </a:r>
            <a:endParaRPr>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a:solidFill>
                  <a:schemeClr val="accent1">
                    <a:satOff val="-3355"/>
                    <a:lumOff val="26614"/>
                  </a:schemeClr>
                </a:solidFill>
              </a:rPr>
              <a:t> def declaration(self, </a:t>
            </a:r>
            <a:r>
              <a:rPr>
                <a:solidFill>
                  <a:schemeClr val="accent4"/>
                </a:solidFill>
              </a:rPr>
              <a:t>answer</a:t>
            </a:r>
            <a:r>
              <a:rPr>
                <a:solidFill>
                  <a:schemeClr val="accent1">
                    <a:satOff val="-3355"/>
                    <a:lumOff val="26614"/>
                  </a:schemeClr>
                </a:solidFill>
              </a:rPr>
              <a:t>):</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if </a:t>
            </a:r>
            <a:r>
              <a:rPr>
                <a:solidFill>
                  <a:schemeClr val="accent4"/>
                </a:solidFill>
              </a:rPr>
              <a:t>answer</a:t>
            </a:r>
            <a:r>
              <a:rPr>
                <a:solidFill>
                  <a:srgbClr val="000000"/>
                </a:solidFill>
              </a:rPr>
              <a:t>.</a:t>
            </a:r>
            <a:r>
              <a:rPr>
                <a:solidFill>
                  <a:schemeClr val="accent3">
                    <a:satOff val="18648"/>
                    <a:lumOff val="5971"/>
                  </a:schemeClr>
                </a:solidFill>
              </a:rPr>
              <a:t>lower()</a:t>
            </a:r>
            <a:r>
              <a:rPr>
                <a:solidFill>
                  <a:srgbClr val="000000"/>
                </a:solidFill>
              </a:rPr>
              <a:t> </a:t>
            </a:r>
            <a:r>
              <a:rPr b="0">
                <a:solidFill>
                  <a:srgbClr val="000000"/>
                </a:solidFill>
                <a:latin typeface="+mn-lt"/>
                <a:ea typeface="+mn-ea"/>
                <a:cs typeface="+mn-cs"/>
                <a:sym typeface="Helvetica Light"/>
              </a:rPr>
              <a:t>== </a:t>
            </a:r>
            <a:r>
              <a:rPr>
                <a:solidFill>
                  <a:schemeClr val="accent2"/>
                </a:solidFill>
              </a:rPr>
              <a:t>'lincoln':</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a:t>
            </a:r>
            <a:r>
              <a:rPr>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a:t>
            </a:r>
            <a:r>
              <a:rPr>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a:solidFill>
                  <a:schemeClr val="accent5"/>
                </a:solidFill>
              </a:rPr>
              <a:t>            print "\nYou either spelled it wrong or missed it completely!"</a:t>
            </a:r>
          </a:p>
          <a:p>
            <a:pPr algn="l">
              <a:defRPr sz="2000"/>
            </a:pPr>
            <a:endParaRPr>
              <a:solidFill>
                <a:schemeClr val="accent5"/>
              </a:solidFill>
            </a:endParaRPr>
          </a:p>
          <a:p>
            <a:pPr algn="l">
              <a:defRPr sz="2000"/>
            </a:pPr>
            <a:endParaRPr>
              <a:solidFill>
                <a:schemeClr val="accent5"/>
              </a:solidFill>
            </a:endParaRPr>
          </a:p>
          <a:p>
            <a:pPr algn="l">
              <a:defRPr sz="2000"/>
            </a:pPr>
            <a:r>
              <a:rPr b="1">
                <a:solidFill>
                  <a:schemeClr val="accent2">
                    <a:hueOff val="-2473792"/>
                    <a:satOff val="-50209"/>
                    <a:lumOff val="23543"/>
                  </a:schemeClr>
                </a:solidFill>
                <a:latin typeface="Helvetica"/>
                <a:ea typeface="Helvetica"/>
                <a:cs typeface="Helvetica"/>
                <a:sym typeface="Helvetica"/>
              </a:rPr>
              <a:t>lincoln</a:t>
            </a:r>
            <a:r>
              <a:t> = Sayings("\nFirst Quote: \nFour Score and Seven Years ago....\n")</a:t>
            </a:r>
          </a:p>
          <a:p>
            <a:pPr algn="l">
              <a:defRPr sz="2000"/>
            </a:pPr>
            <a:r>
              <a:t>washington = Sayings("Second Quote: \nI shall NEVER tell a lie!\n")</a:t>
            </a:r>
          </a:p>
          <a:p>
            <a:pPr algn="l">
              <a:defRPr sz="2000"/>
            </a:pPr>
            <a:r>
              <a:t>henry = Sayings("Third Qoute: \nGive me Liberty or give me Death!\n")</a:t>
            </a:r>
          </a:p>
          <a:p>
            <a:pPr algn="l">
              <a:defRPr sz="2000"/>
            </a:pPr>
            <a:endParaRPr/>
          </a:p>
          <a:p>
            <a:pPr algn="l">
              <a:defRPr sz="2000"/>
            </a:pPr>
            <a:r>
              <a:rPr b="1">
                <a:solidFill>
                  <a:schemeClr val="accent5">
                    <a:hueOff val="-176146"/>
                    <a:satOff val="3665"/>
                    <a:lumOff val="-13986"/>
                  </a:schemeClr>
                </a:solidFill>
                <a:latin typeface="Helvetica"/>
                <a:ea typeface="Helvetica"/>
                <a:cs typeface="Helvetica"/>
                <a:sym typeface="Helvetica"/>
              </a:rPr>
              <a:t>guess</a:t>
            </a:r>
            <a:r>
              <a:rPr>
                <a:solidFill>
                  <a:schemeClr val="accent5">
                    <a:hueOff val="-176146"/>
                    <a:satOff val="3665"/>
                    <a:lumOff val="-13986"/>
                  </a:schemeClr>
                </a:solidFill>
              </a:rPr>
              <a:t> </a:t>
            </a:r>
            <a:r>
              <a:t>=</a:t>
            </a:r>
            <a:r>
              <a:rPr b="1">
                <a:solidFill>
                  <a:schemeClr val="accent2">
                    <a:hueOff val="-2473792"/>
                    <a:satOff val="-50209"/>
                    <a:lumOff val="23543"/>
                  </a:schemeClr>
                </a:solidFill>
                <a:latin typeface="Helvetica"/>
                <a:ea typeface="Helvetica"/>
                <a:cs typeface="Helvetica"/>
                <a:sym typeface="Helvetica"/>
              </a:rPr>
              <a:t> lincoln</a:t>
            </a:r>
            <a:r>
              <a:t>.</a:t>
            </a:r>
            <a:r>
              <a:rPr b="1">
                <a:solidFill>
                  <a:schemeClr val="accent1">
                    <a:satOff val="-3355"/>
                    <a:lumOff val="26614"/>
                  </a:schemeClr>
                </a:solidFill>
                <a:latin typeface="Helvetica"/>
                <a:ea typeface="Helvetica"/>
                <a:cs typeface="Helvetica"/>
                <a:sym typeface="Helvetica"/>
              </a:rPr>
              <a:t>declaration</a:t>
            </a:r>
            <a:r>
              <a:rPr b="1">
                <a:solidFill>
                  <a:srgbClr val="53585F"/>
                </a:solidFill>
                <a:latin typeface="Helvetica"/>
                <a:ea typeface="Helvetica"/>
                <a:cs typeface="Helvetica"/>
                <a:sym typeface="Helvetica"/>
              </a:rPr>
              <a:t>(raw_input</a:t>
            </a:r>
            <a:r>
              <a:rPr b="1">
                <a:solidFill>
                  <a:schemeClr val="accent4"/>
                </a:solidFill>
                <a:latin typeface="Helvetica"/>
                <a:ea typeface="Helvetica"/>
                <a:cs typeface="Helvetica"/>
                <a:sym typeface="Helvetica"/>
              </a:rPr>
              <a:t>("\nWho was the name of the first? :   ")</a:t>
            </a:r>
            <a:r>
              <a:rPr b="1">
                <a:solidFill>
                  <a:srgbClr val="53585F"/>
                </a:solidFill>
                <a:latin typeface="Helvetica"/>
                <a:ea typeface="Helvetica"/>
                <a:cs typeface="Helvetica"/>
                <a:sym typeface="Helvetica"/>
              </a:rPr>
              <a:t>)</a:t>
            </a:r>
          </a:p>
          <a:p>
            <a:pPr algn="l">
              <a:defRPr sz="2000"/>
            </a:pPr>
            <a:r>
              <a:t>guess2 = washington.declaration(raw_input("\nWho was the name of the second? :   "))</a:t>
            </a:r>
          </a:p>
          <a:p>
            <a:pPr algn="l">
              <a:defRPr sz="2000"/>
            </a:pPr>
            <a:r>
              <a:t>guess3 = henry.declaration(raw_input("\nWho was the name of the second? :   "))</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(problem)</a:t>
            </a:r>
          </a:p>
        </p:txBody>
      </p:sp>
      <p:sp>
        <p:nvSpPr>
          <p:cNvPr id="799" name="Shape 799"/>
          <p:cNvSpPr/>
          <p:nvPr/>
        </p:nvSpPr>
        <p:spPr>
          <a:xfrm>
            <a:off x="1837712" y="1905930"/>
            <a:ext cx="10740346" cy="6502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t>class </a:t>
            </a:r>
            <a:r>
              <a:rPr>
                <a:solidFill>
                  <a:schemeClr val="accent2">
                    <a:hueOff val="-2473792"/>
                    <a:satOff val="-50209"/>
                    <a:lumOff val="23543"/>
                  </a:schemeClr>
                </a:solidFill>
              </a:rPr>
              <a:t>Sayings</a:t>
            </a:r>
            <a:r>
              <a:t>(</a:t>
            </a:r>
            <a:r>
              <a:rPr>
                <a:solidFill>
                  <a:schemeClr val="accent1">
                    <a:satOff val="-3355"/>
                    <a:lumOff val="26614"/>
                  </a:schemeClr>
                </a:solidFill>
              </a:rPr>
              <a:t>object</a:t>
            </a:r>
            <a:r>
              <a:t>):</a:t>
            </a: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b="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print self.statement</a:t>
            </a:r>
            <a:endParaRPr>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t>    </a:t>
            </a:r>
          </a:p>
          <a:p>
            <a:pPr algn="l">
              <a:defRPr sz="2000" b="1">
                <a:solidFill>
                  <a:schemeClr val="accent5">
                    <a:hueOff val="-444211"/>
                    <a:satOff val="-14915"/>
                    <a:lumOff val="22857"/>
                  </a:schemeClr>
                </a:solidFill>
                <a:latin typeface="Helvetica"/>
                <a:ea typeface="Helvetica"/>
                <a:cs typeface="Helvetica"/>
                <a:sym typeface="Helvetica"/>
              </a:defRPr>
            </a:pPr>
            <a:r>
              <a:t>   </a:t>
            </a:r>
            <a:r>
              <a:rPr>
                <a:solidFill>
                  <a:schemeClr val="accent1">
                    <a:satOff val="-3355"/>
                    <a:lumOff val="26614"/>
                  </a:schemeClr>
                </a:solidFill>
              </a:rPr>
              <a:t> def declaration(self, </a:t>
            </a:r>
            <a:r>
              <a:rPr>
                <a:solidFill>
                  <a:schemeClr val="accent4"/>
                </a:solidFill>
              </a:rPr>
              <a:t>answer</a:t>
            </a:r>
            <a:r>
              <a:rPr>
                <a:solidFill>
                  <a:schemeClr val="accent1">
                    <a:satOff val="-3355"/>
                    <a:lumOff val="26614"/>
                  </a:schemeClr>
                </a:solidFill>
              </a:rPr>
              <a:t>):</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if </a:t>
            </a:r>
            <a:r>
              <a:rPr>
                <a:solidFill>
                  <a:schemeClr val="accent4"/>
                </a:solidFill>
              </a:rPr>
              <a:t>answer</a:t>
            </a:r>
            <a:r>
              <a:rPr>
                <a:solidFill>
                  <a:srgbClr val="000000"/>
                </a:solidFill>
              </a:rPr>
              <a:t>.</a:t>
            </a:r>
            <a:r>
              <a:rPr>
                <a:solidFill>
                  <a:schemeClr val="accent3">
                    <a:satOff val="18648"/>
                    <a:lumOff val="5971"/>
                  </a:schemeClr>
                </a:solidFill>
              </a:rPr>
              <a:t>lower()</a:t>
            </a:r>
            <a:r>
              <a:rPr>
                <a:solidFill>
                  <a:srgbClr val="000000"/>
                </a:solidFill>
              </a:rPr>
              <a:t> </a:t>
            </a:r>
            <a:r>
              <a:rPr b="0">
                <a:solidFill>
                  <a:srgbClr val="000000"/>
                </a:solidFill>
                <a:latin typeface="+mn-lt"/>
                <a:ea typeface="+mn-ea"/>
                <a:cs typeface="+mn-cs"/>
                <a:sym typeface="Helvetica Light"/>
              </a:rPr>
              <a:t>== </a:t>
            </a:r>
            <a:r>
              <a:rPr>
                <a:solidFill>
                  <a:schemeClr val="accent2"/>
                </a:solidFill>
              </a:rPr>
              <a:t>'lincoln':</a:t>
            </a:r>
            <a:endParaRPr b="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a:t>
            </a:r>
            <a:r>
              <a:rPr>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a:solidFill>
                  <a:srgbClr val="000000"/>
                </a:solidFill>
                <a:latin typeface="+mn-lt"/>
                <a:ea typeface="+mn-ea"/>
                <a:cs typeface="+mn-cs"/>
                <a:sym typeface="Helvetica Light"/>
              </a:rPr>
              <a:t>        </a:t>
            </a:r>
            <a:r>
              <a:rPr>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a:solidFill>
                  <a:schemeClr val="accent5"/>
                </a:solidFill>
              </a:rPr>
              <a:t>            print "\nYou either spelled it wrong or missed it completely!"</a:t>
            </a:r>
          </a:p>
          <a:p>
            <a:pPr algn="l">
              <a:defRPr sz="2000"/>
            </a:pPr>
            <a:endParaRPr>
              <a:solidFill>
                <a:schemeClr val="accent5"/>
              </a:solidFill>
            </a:endParaRPr>
          </a:p>
          <a:p>
            <a:pPr algn="l">
              <a:defRPr sz="2000"/>
            </a:pPr>
            <a:endParaRPr>
              <a:solidFill>
                <a:schemeClr val="accent5"/>
              </a:solidFill>
            </a:endParaRPr>
          </a:p>
          <a:p>
            <a:pPr algn="l">
              <a:defRPr sz="2000"/>
            </a:pPr>
            <a:r>
              <a:t>lincoln = Sayings("\nFirst Quote: \nFour Score and Seven Years ago....\n")</a:t>
            </a:r>
          </a:p>
          <a:p>
            <a:pPr algn="l">
              <a:defRPr sz="2000"/>
            </a:pPr>
            <a:r>
              <a:rPr b="1">
                <a:solidFill>
                  <a:schemeClr val="accent2">
                    <a:hueOff val="-2473792"/>
                    <a:satOff val="-50209"/>
                    <a:lumOff val="23543"/>
                  </a:schemeClr>
                </a:solidFill>
                <a:latin typeface="Helvetica"/>
                <a:ea typeface="Helvetica"/>
                <a:cs typeface="Helvetica"/>
                <a:sym typeface="Helvetica"/>
              </a:rPr>
              <a:t>washington</a:t>
            </a:r>
            <a:r>
              <a:t> = Sayings("Second Quote: \nI shall NEVER tell a lie!\n")</a:t>
            </a:r>
          </a:p>
          <a:p>
            <a:pPr algn="l">
              <a:defRPr sz="2000"/>
            </a:pPr>
            <a:r>
              <a:t>henry = Sayings("Third Qoute: \nGive me Liberty or give me Death!\n")</a:t>
            </a:r>
          </a:p>
          <a:p>
            <a:pPr algn="l">
              <a:defRPr sz="2000"/>
            </a:pPr>
            <a:endParaRPr/>
          </a:p>
          <a:p>
            <a:pPr algn="l">
              <a:defRPr sz="2000"/>
            </a:pPr>
            <a:r>
              <a:t>guess = lincoln.declaration(raw_input("\nWho was the name of the first? :   "))</a:t>
            </a:r>
          </a:p>
          <a:p>
            <a:pPr algn="l">
              <a:defRPr sz="2000"/>
            </a:pPr>
            <a:r>
              <a:rPr b="1">
                <a:solidFill>
                  <a:schemeClr val="accent4">
                    <a:hueOff val="46120"/>
                    <a:satOff val="4178"/>
                    <a:lumOff val="-16732"/>
                  </a:schemeClr>
                </a:solidFill>
                <a:latin typeface="Helvetica"/>
                <a:ea typeface="Helvetica"/>
                <a:cs typeface="Helvetica"/>
                <a:sym typeface="Helvetica"/>
              </a:rPr>
              <a:t>guess2 </a:t>
            </a:r>
            <a:r>
              <a:t>= </a:t>
            </a:r>
            <a:r>
              <a:rPr b="1">
                <a:solidFill>
                  <a:schemeClr val="accent2">
                    <a:hueOff val="-2473792"/>
                    <a:satOff val="-50209"/>
                    <a:lumOff val="23543"/>
                  </a:schemeClr>
                </a:solidFill>
                <a:latin typeface="Helvetica"/>
                <a:ea typeface="Helvetica"/>
                <a:cs typeface="Helvetica"/>
                <a:sym typeface="Helvetica"/>
              </a:rPr>
              <a:t>washington</a:t>
            </a:r>
            <a:r>
              <a:t>.</a:t>
            </a:r>
            <a:r>
              <a:rPr b="1">
                <a:solidFill>
                  <a:schemeClr val="accent1">
                    <a:satOff val="-3355"/>
                    <a:lumOff val="26614"/>
                  </a:schemeClr>
                </a:solidFill>
                <a:latin typeface="Helvetica"/>
                <a:ea typeface="Helvetica"/>
                <a:cs typeface="Helvetica"/>
                <a:sym typeface="Helvetica"/>
              </a:rPr>
              <a:t>declaration</a:t>
            </a:r>
            <a:r>
              <a:rPr b="1">
                <a:solidFill>
                  <a:srgbClr val="53585F"/>
                </a:solidFill>
                <a:latin typeface="Helvetica"/>
                <a:ea typeface="Helvetica"/>
                <a:cs typeface="Helvetica"/>
                <a:sym typeface="Helvetica"/>
              </a:rPr>
              <a:t>(raw_input</a:t>
            </a:r>
            <a:r>
              <a:rPr b="1">
                <a:solidFill>
                  <a:schemeClr val="accent4"/>
                </a:solidFill>
                <a:latin typeface="Helvetica"/>
                <a:ea typeface="Helvetica"/>
                <a:cs typeface="Helvetica"/>
                <a:sym typeface="Helvetica"/>
              </a:rPr>
              <a:t>("\nWho was the name of the second? :   ")</a:t>
            </a:r>
            <a:r>
              <a:rPr b="1">
                <a:solidFill>
                  <a:srgbClr val="53585F"/>
                </a:solidFill>
                <a:latin typeface="Helvetica"/>
                <a:ea typeface="Helvetica"/>
                <a:cs typeface="Helvetica"/>
                <a:sym typeface="Helvetica"/>
              </a:rPr>
              <a:t>)</a:t>
            </a:r>
          </a:p>
          <a:p>
            <a:pPr algn="l">
              <a:defRPr sz="2000"/>
            </a:pPr>
            <a:r>
              <a:t>guess3 = henry.declaration(raw_input("\nWho was the name of the second? :   "))</a:t>
            </a:r>
          </a:p>
        </p:txBody>
      </p:sp>
      <p:sp>
        <p:nvSpPr>
          <p:cNvPr id="800" name="Shape 800"/>
          <p:cNvSpPr/>
          <p:nvPr/>
        </p:nvSpPr>
        <p:spPr>
          <a:xfrm>
            <a:off x="4650614" y="3944091"/>
            <a:ext cx="1375926" cy="698501"/>
          </a:xfrm>
          <a:prstGeom prst="ellipse">
            <a:avLst/>
          </a:prstGeom>
          <a:ln w="25400">
            <a:solidFill>
              <a:schemeClr val="accent5"/>
            </a:solidFill>
            <a:miter lim="400000"/>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hape 804"/>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(better)</a:t>
            </a:r>
          </a:p>
        </p:txBody>
      </p:sp>
      <p:sp>
        <p:nvSpPr>
          <p:cNvPr id="805" name="Shape 805"/>
          <p:cNvSpPr/>
          <p:nvPr/>
        </p:nvSpPr>
        <p:spPr>
          <a:xfrm>
            <a:off x="291472" y="1896003"/>
            <a:ext cx="12365565" cy="65351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dirty="0"/>
              <a:t>class Sayings(object):</a:t>
            </a:r>
          </a:p>
          <a:p>
            <a:pPr algn="l">
              <a:defRPr sz="2000"/>
            </a:pPr>
            <a:r>
              <a:rPr dirty="0"/>
              <a:t>    </a:t>
            </a:r>
          </a:p>
          <a:p>
            <a:pPr algn="l">
              <a:defRPr sz="2000"/>
            </a:pPr>
            <a:r>
              <a:rPr dirty="0"/>
              <a:t>    def __init__(self, statement):</a:t>
            </a:r>
          </a:p>
          <a:p>
            <a:pPr algn="l">
              <a:defRPr sz="2000"/>
            </a:pPr>
            <a:r>
              <a:rPr dirty="0"/>
              <a:t>        self.statement = statement</a:t>
            </a:r>
          </a:p>
          <a:p>
            <a:pPr algn="l">
              <a:defRPr sz="2000"/>
            </a:pPr>
            <a:r>
              <a:rPr dirty="0"/>
              <a:t>        print self.statement</a:t>
            </a:r>
          </a:p>
          <a:p>
            <a:pPr algn="l">
              <a:defRPr sz="2000"/>
            </a:pPr>
            <a:r>
              <a:rPr dirty="0"/>
              <a:t>    </a:t>
            </a:r>
          </a:p>
          <a:p>
            <a:pPr algn="l">
              <a:defRPr sz="2000"/>
            </a:pPr>
            <a:r>
              <a:rPr dirty="0"/>
              <a:t>    </a:t>
            </a:r>
            <a:r>
              <a:rPr b="1" dirty="0">
                <a:solidFill>
                  <a:schemeClr val="accent4">
                    <a:hueOff val="46120"/>
                    <a:satOff val="4178"/>
                    <a:lumOff val="-16732"/>
                  </a:schemeClr>
                </a:solidFill>
                <a:latin typeface="Helvetica"/>
                <a:ea typeface="Helvetica"/>
                <a:cs typeface="Helvetica"/>
                <a:sym typeface="Helvetica"/>
              </a:rPr>
              <a:t>def declaration</a:t>
            </a:r>
            <a:r>
              <a:rPr dirty="0"/>
              <a:t>(self, </a:t>
            </a:r>
            <a:r>
              <a:rPr b="1" dirty="0">
                <a:solidFill>
                  <a:schemeClr val="accent2">
                    <a:hueOff val="-2473792"/>
                    <a:satOff val="-50209"/>
                    <a:lumOff val="23543"/>
                  </a:schemeClr>
                </a:solidFill>
                <a:latin typeface="Helvetica"/>
                <a:ea typeface="Helvetica"/>
                <a:cs typeface="Helvetica"/>
                <a:sym typeface="Helvetica"/>
              </a:rPr>
              <a:t>input</a:t>
            </a:r>
            <a:r>
              <a:rPr dirty="0"/>
              <a:t>, </a:t>
            </a:r>
            <a:r>
              <a:rPr b="1" dirty="0">
                <a:solidFill>
                  <a:schemeClr val="accent4">
                    <a:hueOff val="384618"/>
                    <a:satOff val="3869"/>
                    <a:lumOff val="5802"/>
                  </a:schemeClr>
                </a:solidFill>
                <a:latin typeface="Helvetica"/>
                <a:ea typeface="Helvetica"/>
                <a:cs typeface="Helvetica"/>
                <a:sym typeface="Helvetica"/>
              </a:rPr>
              <a:t>answer)</a:t>
            </a:r>
            <a:r>
              <a:rPr dirty="0"/>
              <a:t>:</a:t>
            </a:r>
          </a:p>
          <a:p>
            <a:pPr algn="l">
              <a:defRPr sz="2000"/>
            </a:pPr>
            <a:r>
              <a:rPr dirty="0"/>
              <a:t>        if</a:t>
            </a:r>
            <a:r>
              <a:rPr dirty="0">
                <a:solidFill>
                  <a:schemeClr val="accent2">
                    <a:hueOff val="-2473792"/>
                    <a:satOff val="-50209"/>
                    <a:lumOff val="23543"/>
                  </a:schemeClr>
                </a:solidFill>
              </a:rPr>
              <a:t> </a:t>
            </a:r>
            <a:r>
              <a:rPr b="1" dirty="0">
                <a:solidFill>
                  <a:schemeClr val="accent2">
                    <a:hueOff val="-2473792"/>
                    <a:satOff val="-50209"/>
                    <a:lumOff val="23543"/>
                  </a:schemeClr>
                </a:solidFill>
                <a:latin typeface="Helvetica"/>
                <a:ea typeface="Helvetica"/>
                <a:cs typeface="Helvetica"/>
                <a:sym typeface="Helvetica"/>
              </a:rPr>
              <a:t>input.</a:t>
            </a:r>
            <a:r>
              <a:rPr b="1" dirty="0">
                <a:solidFill>
                  <a:schemeClr val="accent3">
                    <a:satOff val="18648"/>
                    <a:lumOff val="5971"/>
                  </a:schemeClr>
                </a:solidFill>
                <a:latin typeface="Helvetica"/>
                <a:ea typeface="Helvetica"/>
                <a:cs typeface="Helvetica"/>
                <a:sym typeface="Helvetica"/>
              </a:rPr>
              <a:t>lower()</a:t>
            </a:r>
            <a:r>
              <a:rPr dirty="0"/>
              <a:t> == </a:t>
            </a:r>
            <a:r>
              <a:rPr b="1" dirty="0">
                <a:solidFill>
                  <a:schemeClr val="accent4">
                    <a:hueOff val="384618"/>
                    <a:satOff val="3869"/>
                    <a:lumOff val="5802"/>
                  </a:schemeClr>
                </a:solidFill>
                <a:latin typeface="Helvetica"/>
                <a:ea typeface="Helvetica"/>
                <a:cs typeface="Helvetica"/>
                <a:sym typeface="Helvetica"/>
              </a:rPr>
              <a:t>answer:</a:t>
            </a:r>
          </a:p>
          <a:p>
            <a:pPr algn="l">
              <a:defRPr sz="2000"/>
            </a:pPr>
            <a:r>
              <a:rPr dirty="0"/>
              <a:t>            print "That is correct!"</a:t>
            </a:r>
          </a:p>
          <a:p>
            <a:pPr algn="l">
              <a:defRPr sz="2000"/>
            </a:pPr>
            <a:r>
              <a:rPr dirty="0"/>
              <a:t>        else:</a:t>
            </a:r>
          </a:p>
          <a:p>
            <a:pPr algn="l">
              <a:defRPr sz="2000"/>
            </a:pPr>
            <a:r>
              <a:rPr dirty="0"/>
              <a:t>            print "NOPE!"</a:t>
            </a:r>
          </a:p>
          <a:p>
            <a:pPr algn="l">
              <a:defRPr sz="2000"/>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6"/>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guess = </a:t>
            </a:r>
            <a:r>
              <a:rPr b="1" dirty="0">
                <a:solidFill>
                  <a:schemeClr val="accent6"/>
                </a:solidFill>
                <a:latin typeface="Helvetica"/>
                <a:ea typeface="Helvetica"/>
                <a:cs typeface="Helvetica"/>
                <a:sym typeface="Helvetica"/>
              </a:rPr>
              <a:t>lincoln</a:t>
            </a:r>
            <a:r>
              <a:rPr dirty="0"/>
              <a:t>.</a:t>
            </a:r>
            <a:r>
              <a:rPr b="1" dirty="0">
                <a:solidFill>
                  <a:schemeClr val="accent4">
                    <a:hueOff val="46120"/>
                    <a:satOff val="4178"/>
                    <a:lumOff val="-16732"/>
                  </a:schemeClr>
                </a:solidFill>
                <a:latin typeface="Helvetica"/>
                <a:ea typeface="Helvetica"/>
                <a:cs typeface="Helvetica"/>
                <a:sym typeface="Helvetica"/>
              </a:rPr>
              <a:t>declaration</a:t>
            </a:r>
            <a:r>
              <a:rPr dirty="0"/>
              <a:t>(raw_input(</a:t>
            </a:r>
            <a:r>
              <a:rPr b="1" dirty="0">
                <a:solidFill>
                  <a:schemeClr val="accent2">
                    <a:hueOff val="-2473792"/>
                    <a:satOff val="-50209"/>
                    <a:lumOff val="23543"/>
                  </a:schemeClr>
                </a:solidFill>
                <a:latin typeface="Helvetica"/>
                <a:ea typeface="Helvetica"/>
                <a:cs typeface="Helvetica"/>
                <a:sym typeface="Helvetica"/>
              </a:rPr>
              <a:t>"Who was the name of the first man's last name? :   "</a:t>
            </a:r>
            <a:r>
              <a:rPr dirty="0"/>
              <a:t>), </a:t>
            </a:r>
            <a:r>
              <a:rPr b="1" dirty="0">
                <a:solidFill>
                  <a:schemeClr val="accent4">
                    <a:hueOff val="384618"/>
                    <a:satOff val="3869"/>
                    <a:lumOff val="5802"/>
                  </a:schemeClr>
                </a:solidFill>
                <a:latin typeface="Helvetica"/>
                <a:ea typeface="Helvetica"/>
                <a:cs typeface="Helvetica"/>
                <a:sym typeface="Helvetica"/>
              </a:rPr>
              <a:t>'lincoln'</a:t>
            </a:r>
            <a:r>
              <a:rPr dirty="0"/>
              <a:t>)</a:t>
            </a:r>
          </a:p>
          <a:p>
            <a:pPr algn="l">
              <a:defRPr sz="2000"/>
            </a:pPr>
            <a:r>
              <a:rPr sz="1800" dirty="0"/>
              <a:t>guess2 = washington.declaration(raw_input("Who was the name of the second man's last name? :   "), 'washington')</a:t>
            </a:r>
          </a:p>
          <a:p>
            <a:pPr algn="l">
              <a:defRPr sz="2000"/>
            </a:pPr>
            <a:r>
              <a:rPr dirty="0"/>
              <a:t>guess3 = henry.declaration(raw_input("Who was the name of the  third man's last name? :   ") , 'henry')</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Thinking the Right Way (better)</a:t>
            </a:r>
          </a:p>
        </p:txBody>
      </p:sp>
      <p:sp>
        <p:nvSpPr>
          <p:cNvPr id="810" name="Shape 810"/>
          <p:cNvSpPr/>
          <p:nvPr/>
        </p:nvSpPr>
        <p:spPr>
          <a:xfrm>
            <a:off x="689868" y="4156460"/>
            <a:ext cx="10649409" cy="516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class Sayings(object):</a:t>
            </a:r>
          </a:p>
          <a:p>
            <a:pPr algn="l">
              <a:defRPr sz="1600"/>
            </a:pPr>
            <a:r>
              <a:rPr dirty="0"/>
              <a:t>    </a:t>
            </a:r>
          </a:p>
          <a:p>
            <a:pPr algn="l">
              <a:defRPr sz="1600"/>
            </a:pPr>
            <a:r>
              <a:rPr dirty="0"/>
              <a:t>    def __init__(self, statement):</a:t>
            </a:r>
          </a:p>
          <a:p>
            <a:pPr algn="l">
              <a:defRPr sz="1600"/>
            </a:pPr>
            <a:r>
              <a:rPr dirty="0"/>
              <a:t>        self.statement = statement</a:t>
            </a:r>
          </a:p>
          <a:p>
            <a:pPr algn="l">
              <a:defRPr sz="1600"/>
            </a:pPr>
            <a:r>
              <a:rPr dirty="0"/>
              <a:t>        print self.statement</a:t>
            </a:r>
          </a:p>
          <a:p>
            <a:pPr algn="l">
              <a:defRPr sz="1600"/>
            </a:pPr>
            <a:r>
              <a:rPr dirty="0"/>
              <a:t>    </a:t>
            </a:r>
          </a:p>
          <a:p>
            <a:pPr algn="l">
              <a:defRPr sz="1600"/>
            </a:pPr>
            <a:r>
              <a:rPr dirty="0"/>
              <a:t>    def declaration(self, input, answer):</a:t>
            </a:r>
          </a:p>
          <a:p>
            <a:pPr algn="l">
              <a:defRPr sz="1600"/>
            </a:pPr>
            <a:r>
              <a:rPr dirty="0"/>
              <a:t>        if input.lower() == answer:</a:t>
            </a:r>
          </a:p>
          <a:p>
            <a:pPr algn="l">
              <a:defRPr sz="1600"/>
            </a:pPr>
            <a:r>
              <a:rPr dirty="0"/>
              <a:t>            print "That is correct!"</a:t>
            </a:r>
          </a:p>
          <a:p>
            <a:pPr algn="l">
              <a:defRPr sz="1600"/>
            </a:pPr>
            <a:r>
              <a:rPr dirty="0"/>
              <a:t>        else:</a:t>
            </a:r>
          </a:p>
          <a:p>
            <a:pPr algn="l">
              <a:defRPr sz="1600"/>
            </a:pPr>
            <a:r>
              <a:rPr dirty="0"/>
              <a:t>            print "NOPE!"</a:t>
            </a:r>
          </a:p>
          <a:p>
            <a:pPr algn="l">
              <a:defRPr sz="1600"/>
            </a:pPr>
            <a:r>
              <a:rPr dirty="0"/>
              <a:t>            print "\nYou either spelled it wrong or missed it completely!"</a:t>
            </a:r>
          </a:p>
          <a:p>
            <a:pPr algn="l">
              <a:defRPr sz="1600"/>
            </a:pPr>
            <a:endParaRPr dirty="0"/>
          </a:p>
          <a:p>
            <a:pPr algn="l">
              <a:defRPr sz="1600"/>
            </a:pPr>
            <a:endParaRPr dirty="0"/>
          </a:p>
          <a:p>
            <a:pPr algn="l">
              <a:defRPr sz="1600"/>
            </a:pPr>
            <a:r>
              <a:rPr dirty="0"/>
              <a:t>lincoln = Sayings("\nFirst Quote: \nFour Score and Seven Years ago....\n")</a:t>
            </a:r>
          </a:p>
          <a:p>
            <a:pPr algn="l">
              <a:defRPr sz="1600"/>
            </a:pPr>
            <a:r>
              <a:rPr dirty="0"/>
              <a:t>washington = Sayings("Second Quote: \nI shall NEVER tell a lie!\n")</a:t>
            </a:r>
          </a:p>
          <a:p>
            <a:pPr algn="l">
              <a:defRPr sz="1600"/>
            </a:pPr>
            <a:r>
              <a:rPr dirty="0"/>
              <a:t>henry = Sayings("Third Qoute: \nGive me Liberty or give me Death!\n")</a:t>
            </a:r>
          </a:p>
          <a:p>
            <a:pPr algn="l">
              <a:defRPr sz="1600"/>
            </a:pPr>
            <a:endParaRPr dirty="0"/>
          </a:p>
          <a:p>
            <a:pPr algn="l">
              <a:defRPr sz="1600"/>
            </a:pPr>
            <a:r>
              <a:rPr dirty="0"/>
              <a:t>guess = lincoln.declaration(raw_input("Who was the name of the first man's last name? :   "), 'lincoln')</a:t>
            </a:r>
          </a:p>
          <a:p>
            <a:pPr algn="l">
              <a:defRPr sz="1600"/>
            </a:pPr>
            <a:r>
              <a:rPr dirty="0"/>
              <a:t>guess2 = washington.declaration(raw_input("Who was the name of the second man's last name? :   "), 'washington')</a:t>
            </a:r>
          </a:p>
          <a:p>
            <a:pPr algn="l">
              <a:defRPr sz="1600"/>
            </a:pPr>
            <a:r>
              <a:rPr dirty="0"/>
              <a:t>guess3 = henry.declaration(raw_input("Who was the name of the  third man's last name? :   ") , 'henry')</a:t>
            </a:r>
          </a:p>
        </p:txBody>
      </p:sp>
      <p:sp>
        <p:nvSpPr>
          <p:cNvPr id="811" name="Shape 811"/>
          <p:cNvSpPr/>
          <p:nvPr/>
        </p:nvSpPr>
        <p:spPr>
          <a:xfrm>
            <a:off x="7365766" y="2597007"/>
            <a:ext cx="5424476" cy="377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dirty="0"/>
              <a:t>First Quote: </a:t>
            </a:r>
          </a:p>
          <a:p>
            <a:pPr algn="l">
              <a:defRPr sz="1400"/>
            </a:pPr>
            <a:r>
              <a:rPr dirty="0"/>
              <a:t>Four Score and Seven Years ago....</a:t>
            </a:r>
          </a:p>
          <a:p>
            <a:pPr algn="l">
              <a:defRPr sz="1400"/>
            </a:pPr>
            <a:endParaRPr dirty="0"/>
          </a:p>
          <a:p>
            <a:pPr algn="l">
              <a:defRPr sz="1400"/>
            </a:pPr>
            <a:r>
              <a:rPr dirty="0"/>
              <a:t>Second Quote: </a:t>
            </a:r>
          </a:p>
          <a:p>
            <a:pPr algn="l">
              <a:defRPr sz="1400"/>
            </a:pPr>
            <a:r>
              <a:rPr dirty="0"/>
              <a:t>I shall NEVER tell a lie!</a:t>
            </a:r>
          </a:p>
          <a:p>
            <a:pPr algn="l">
              <a:defRPr sz="1400"/>
            </a:pPr>
            <a:endParaRPr dirty="0"/>
          </a:p>
          <a:p>
            <a:pPr algn="l">
              <a:defRPr sz="1400"/>
            </a:pPr>
            <a:r>
              <a:rPr dirty="0"/>
              <a:t>Third Qoute: </a:t>
            </a:r>
          </a:p>
          <a:p>
            <a:pPr algn="l">
              <a:defRPr sz="1400"/>
            </a:pPr>
            <a:r>
              <a:rPr dirty="0"/>
              <a:t>Give me Liberty or give me Death!</a:t>
            </a:r>
          </a:p>
          <a:p>
            <a:pPr algn="l">
              <a:defRPr sz="1400"/>
            </a:pPr>
            <a:endParaRPr dirty="0"/>
          </a:p>
          <a:p>
            <a:pPr algn="l">
              <a:defRPr sz="1400"/>
            </a:pPr>
            <a:r>
              <a:rPr dirty="0"/>
              <a:t>Who was the name of the first man's last name? :   LINCOLN</a:t>
            </a:r>
          </a:p>
          <a:p>
            <a:pPr algn="l">
              <a:defRPr sz="1400"/>
            </a:pPr>
            <a:r>
              <a:rPr dirty="0"/>
              <a:t>That is correct!</a:t>
            </a:r>
          </a:p>
          <a:p>
            <a:pPr algn="l">
              <a:defRPr sz="1400"/>
            </a:pPr>
            <a:r>
              <a:rPr dirty="0"/>
              <a:t>Who was the name of the second man's last name? :   Washington</a:t>
            </a:r>
          </a:p>
          <a:p>
            <a:pPr algn="l">
              <a:defRPr sz="1400"/>
            </a:pPr>
            <a:r>
              <a:rPr dirty="0"/>
              <a:t>That is correct!</a:t>
            </a:r>
          </a:p>
          <a:p>
            <a:pPr algn="l">
              <a:defRPr sz="1400"/>
            </a:pPr>
            <a:r>
              <a:rPr dirty="0"/>
              <a:t>Who was the name of the  third man's last name? :   henri</a:t>
            </a:r>
          </a:p>
          <a:p>
            <a:pPr algn="l">
              <a:defRPr sz="1400"/>
            </a:pPr>
            <a:r>
              <a:rPr dirty="0"/>
              <a:t>NOPE!</a:t>
            </a:r>
          </a:p>
          <a:p>
            <a:pPr algn="l">
              <a:defRPr sz="1400"/>
            </a:pPr>
            <a:endParaRPr dirty="0"/>
          </a:p>
          <a:p>
            <a:pPr algn="l">
              <a:defRPr sz="1400"/>
            </a:pPr>
            <a:r>
              <a:rPr dirty="0"/>
              <a:t>You either spelled it wrong or missed it completely!</a:t>
            </a:r>
          </a:p>
        </p:txBody>
      </p:sp>
      <p:sp>
        <p:nvSpPr>
          <p:cNvPr id="812" name="Shape 812"/>
          <p:cNvSpPr/>
          <p:nvPr/>
        </p:nvSpPr>
        <p:spPr>
          <a:xfrm>
            <a:off x="2244680" y="1949306"/>
            <a:ext cx="1232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Code</a:t>
            </a:r>
          </a:p>
        </p:txBody>
      </p:sp>
      <p:sp>
        <p:nvSpPr>
          <p:cNvPr id="813" name="Shape 813"/>
          <p:cNvSpPr/>
          <p:nvPr/>
        </p:nvSpPr>
        <p:spPr>
          <a:xfrm>
            <a:off x="8279134" y="1949306"/>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Execution</a:t>
            </a: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p:cNvSpPr>
          <p:nvPr>
            <p:ph type="ctrTitle"/>
          </p:nvPr>
        </p:nvSpPr>
        <p:spPr>
          <a:prstGeom prst="rect">
            <a:avLst/>
          </a:prstGeom>
        </p:spPr>
        <p:txBody>
          <a:bodyPr/>
          <a:lstStyle/>
          <a:p>
            <a:r>
              <a:t>Lab Work</a:t>
            </a:r>
          </a:p>
        </p:txBody>
      </p:sp>
      <p:sp>
        <p:nvSpPr>
          <p:cNvPr id="816" name="Shape 816"/>
          <p:cNvSpPr>
            <a:spLocks noGrp="1"/>
          </p:cNvSpPr>
          <p:nvPr>
            <p:ph type="subTitle" sz="quarter" idx="1"/>
          </p:nvPr>
        </p:nvSpPr>
        <p:spPr>
          <a:prstGeom prst="rect">
            <a:avLst/>
          </a:prstGeom>
        </p:spPr>
        <p:txBody>
          <a:bodyPr/>
          <a:lstStyle/>
          <a:p>
            <a:r>
              <a:t>Labs 1 and 2</a:t>
            </a: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Shape 818"/>
          <p:cNvSpPr>
            <a:spLocks noGrp="1"/>
          </p:cNvSpPr>
          <p:nvPr>
            <p:ph type="ctrTitle"/>
          </p:nvPr>
        </p:nvSpPr>
        <p:spPr>
          <a:prstGeom prst="rect">
            <a:avLst/>
          </a:prstGeom>
        </p:spPr>
        <p:txBody>
          <a:bodyPr/>
          <a:lstStyle/>
          <a:p>
            <a:r>
              <a:t>Python Basics</a:t>
            </a:r>
          </a:p>
        </p:txBody>
      </p:sp>
      <p:sp>
        <p:nvSpPr>
          <p:cNvPr id="819" name="Shape 819"/>
          <p:cNvSpPr>
            <a:spLocks noGrp="1"/>
          </p:cNvSpPr>
          <p:nvPr>
            <p:ph type="subTitle" sz="quarter" idx="1"/>
          </p:nvPr>
        </p:nvSpPr>
        <p:spPr>
          <a:prstGeom prst="rect">
            <a:avLst/>
          </a:prstGeom>
        </p:spPr>
        <p:txBody>
          <a:bodyPr/>
          <a:lstStyle/>
          <a:p>
            <a:r>
              <a:t>Lesson-3</a:t>
            </a:r>
          </a:p>
          <a:p>
            <a:r>
              <a:t>Scaling Python</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7823</TotalTime>
  <Words>34792</Words>
  <Application>Microsoft Macintosh PowerPoint</Application>
  <PresentationFormat>Custom</PresentationFormat>
  <Paragraphs>3472</Paragraphs>
  <Slides>205</Slides>
  <Notes>167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205</vt:i4>
      </vt:variant>
    </vt:vector>
  </HeadingPairs>
  <TitlesOfParts>
    <vt:vector size="211" baseType="lpstr">
      <vt:lpstr>Courier New</vt:lpstr>
      <vt:lpstr>Helvetica</vt:lpstr>
      <vt:lpstr>Helvetica Light</vt:lpstr>
      <vt:lpstr>Helvetica Neue</vt:lpstr>
      <vt:lpstr>Arial</vt:lpstr>
      <vt:lpstr>White</vt:lpstr>
      <vt:lpstr>MODULE-1 Python Basics</vt:lpstr>
      <vt:lpstr>Python Basics</vt:lpstr>
      <vt:lpstr>PowerPoint Presentation</vt:lpstr>
      <vt:lpstr>PowerPoint Presentation</vt:lpstr>
      <vt:lpstr>PowerPoint Presentation</vt:lpstr>
      <vt:lpstr>PowerPoint Presentation</vt:lpstr>
      <vt:lpstr>PowerPoint Presentation</vt:lpstr>
      <vt:lpstr>PowerPoint Presentation</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Directed Activities</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Python Basics</dc:title>
  <cp:lastModifiedBy>Microsoft Office User</cp:lastModifiedBy>
  <cp:revision>51</cp:revision>
  <dcterms:modified xsi:type="dcterms:W3CDTF">2017-07-20T20:44:29Z</dcterms:modified>
</cp:coreProperties>
</file>