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257" r:id="rId3"/>
    <p:sldId id="258" r:id="rId4"/>
    <p:sldId id="259" r:id="rId5"/>
    <p:sldId id="260" r:id="rId6"/>
    <p:sldId id="396" r:id="rId7"/>
    <p:sldId id="397" r:id="rId8"/>
    <p:sldId id="406" r:id="rId9"/>
    <p:sldId id="400" r:id="rId10"/>
    <p:sldId id="401" r:id="rId11"/>
    <p:sldId id="402" r:id="rId12"/>
    <p:sldId id="403" r:id="rId13"/>
    <p:sldId id="407" r:id="rId14"/>
    <p:sldId id="475" r:id="rId15"/>
    <p:sldId id="471" r:id="rId16"/>
    <p:sldId id="472" r:id="rId17"/>
    <p:sldId id="473" r:id="rId18"/>
    <p:sldId id="404" r:id="rId19"/>
    <p:sldId id="408" r:id="rId20"/>
    <p:sldId id="428" r:id="rId21"/>
    <p:sldId id="466" r:id="rId22"/>
    <p:sldId id="409" r:id="rId23"/>
    <p:sldId id="410" r:id="rId24"/>
    <p:sldId id="411" r:id="rId25"/>
    <p:sldId id="412" r:id="rId26"/>
    <p:sldId id="413" r:id="rId27"/>
    <p:sldId id="414" r:id="rId28"/>
    <p:sldId id="415" r:id="rId29"/>
    <p:sldId id="416" r:id="rId30"/>
    <p:sldId id="417" r:id="rId31"/>
    <p:sldId id="418" r:id="rId32"/>
    <p:sldId id="419" r:id="rId33"/>
    <p:sldId id="420" r:id="rId34"/>
    <p:sldId id="421" r:id="rId35"/>
    <p:sldId id="422" r:id="rId36"/>
    <p:sldId id="423" r:id="rId37"/>
    <p:sldId id="280" r:id="rId38"/>
    <p:sldId id="281" r:id="rId39"/>
    <p:sldId id="282" r:id="rId40"/>
    <p:sldId id="283" r:id="rId41"/>
    <p:sldId id="284" r:id="rId42"/>
    <p:sldId id="285" r:id="rId43"/>
    <p:sldId id="286" r:id="rId44"/>
    <p:sldId id="287" r:id="rId45"/>
    <p:sldId id="288" r:id="rId46"/>
    <p:sldId id="405" r:id="rId47"/>
    <p:sldId id="289" r:id="rId48"/>
    <p:sldId id="290" r:id="rId49"/>
    <p:sldId id="291" r:id="rId50"/>
    <p:sldId id="292" r:id="rId51"/>
    <p:sldId id="393" r:id="rId52"/>
    <p:sldId id="293" r:id="rId53"/>
    <p:sldId id="294" r:id="rId54"/>
    <p:sldId id="450" r:id="rId55"/>
    <p:sldId id="467" r:id="rId56"/>
    <p:sldId id="468" r:id="rId57"/>
    <p:sldId id="469" r:id="rId58"/>
    <p:sldId id="470" r:id="rId59"/>
    <p:sldId id="449" r:id="rId60"/>
    <p:sldId id="348" r:id="rId61"/>
    <p:sldId id="452" r:id="rId62"/>
    <p:sldId id="453" r:id="rId63"/>
    <p:sldId id="454" r:id="rId64"/>
    <p:sldId id="455" r:id="rId65"/>
    <p:sldId id="456" r:id="rId66"/>
    <p:sldId id="457" r:id="rId67"/>
    <p:sldId id="458" r:id="rId68"/>
    <p:sldId id="459" r:id="rId69"/>
    <p:sldId id="460" r:id="rId70"/>
    <p:sldId id="461" r:id="rId71"/>
    <p:sldId id="462" r:id="rId72"/>
    <p:sldId id="463" r:id="rId73"/>
    <p:sldId id="464" r:id="rId74"/>
    <p:sldId id="465" r:id="rId7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D883FF"/>
    <a:srgbClr val="0096FF"/>
    <a:srgbClr val="FF40FF"/>
    <a:srgbClr val="942093"/>
    <a:srgbClr val="7A8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87"/>
    <p:restoredTop sz="95988"/>
  </p:normalViewPr>
  <p:slideViewPr>
    <p:cSldViewPr snapToGrid="0" snapToObjects="1">
      <p:cViewPr>
        <p:scale>
          <a:sx n="75" d="100"/>
          <a:sy n="75" d="100"/>
        </p:scale>
        <p:origin x="181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notesMaster" Target="notesMasters/notesMaster1.xml"/><Relationship Id="rId77" Type="http://schemas.openxmlformats.org/officeDocument/2006/relationships/presProps" Target="presProps.xml"/><Relationship Id="rId78" Type="http://schemas.openxmlformats.org/officeDocument/2006/relationships/viewProps" Target="viewProps.xml"/><Relationship Id="rId79" Type="http://schemas.openxmlformats.org/officeDocument/2006/relationships/theme" Target="theme/theme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964435030"/>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http://xyz.com"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a:spLocks noGrp="1" noRot="1" noChangeAspect="1"/>
          </p:cNvSpPr>
          <p:nvPr>
            <p:ph type="sldImg"/>
          </p:nvPr>
        </p:nvSpPr>
        <p:spPr>
          <a:prstGeom prst="rect">
            <a:avLst/>
          </a:prstGeom>
        </p:spPr>
        <p:txBody>
          <a:bodyPr/>
          <a:lstStyle/>
          <a:p>
            <a:endParaRPr/>
          </a:p>
        </p:txBody>
      </p:sp>
      <p:sp>
        <p:nvSpPr>
          <p:cNvPr id="133" name="Shape 133"/>
          <p:cNvSpPr>
            <a:spLocks noGrp="1"/>
          </p:cNvSpPr>
          <p:nvPr>
            <p:ph type="body" sz="quarter" idx="1"/>
          </p:nvPr>
        </p:nvSpPr>
        <p:spPr>
          <a:prstGeom prst="rect">
            <a:avLst/>
          </a:prstGeom>
        </p:spPr>
        <p:txBody>
          <a:bodyPr/>
          <a:lstStyle/>
          <a:p>
            <a:pPr>
              <a:defRPr sz="2100"/>
            </a:pPr>
            <a:r>
              <a:t>When a person uses the internet, one of the protocols that helps keep all of the magic behind the scenes, is Hyper Text Transfer Protocol (HTTP). All of the Web Pages and Folders that are navigated are accessed through a URL that usually starts with a domain address that is purchased through a service provider that likes to host websites or provides services to a company that host the servers. In the example, a full course catalog is being searched by requesting the page from a company that owns </a:t>
            </a:r>
            <a:r>
              <a:rPr u="sng">
                <a:hlinkClick r:id="rId3"/>
              </a:rPr>
              <a:t>XYZ.com</a:t>
            </a:r>
            <a:r>
              <a:t>, drills down into the home page and than finds the full-course-catalog that is active. Continuing to click on the options will allow the user to explore the site with our much complexity except for being slightly unfamiliar with the particular web site.</a:t>
            </a:r>
          </a:p>
        </p:txBody>
      </p:sp>
    </p:spTree>
    <p:extLst>
      <p:ext uri="{BB962C8B-B14F-4D97-AF65-F5344CB8AC3E}">
        <p14:creationId xmlns:p14="http://schemas.microsoft.com/office/powerpoint/2010/main" val="52981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en-US" sz="2200" b="0" i="0" dirty="0" smtClean="0">
                <a:effectLst/>
                <a:latin typeface="Helvetica Neue"/>
                <a:ea typeface="Helvetica Neue"/>
                <a:cs typeface="Helvetica Neue"/>
                <a:sym typeface="Helvetica Neue"/>
              </a:rPr>
              <a:t>The</a:t>
            </a:r>
            <a:r>
              <a:rPr lang="en-US" sz="2200" b="0" i="0" baseline="0" dirty="0" smtClean="0">
                <a:effectLst/>
                <a:latin typeface="Helvetica Neue"/>
                <a:ea typeface="Helvetica Neue"/>
                <a:cs typeface="Helvetica Neue"/>
                <a:sym typeface="Helvetica Neue"/>
              </a:rPr>
              <a:t> </a:t>
            </a:r>
            <a:r>
              <a:rPr lang="en-US" sz="2200" b="0" i="0" dirty="0" smtClean="0">
                <a:effectLst/>
                <a:latin typeface="Helvetica Neue"/>
                <a:ea typeface="Helvetica Neue"/>
                <a:cs typeface="Helvetica Neue"/>
                <a:sym typeface="Helvetica Neue"/>
              </a:rPr>
              <a:t>distinguished name identifies a single object ,</a:t>
            </a:r>
            <a:r>
              <a:rPr lang="en-US" sz="2200" b="0" i="0" baseline="0" dirty="0" smtClean="0">
                <a:effectLst/>
                <a:latin typeface="Helvetica Neue"/>
                <a:ea typeface="Helvetica Neue"/>
                <a:cs typeface="Helvetica Neue"/>
                <a:sym typeface="Helvetica Neue"/>
              </a:rPr>
              <a:t> there is </a:t>
            </a:r>
            <a:r>
              <a:rPr lang="en-US" sz="2200" b="0" i="0" dirty="0" smtClean="0">
                <a:effectLst/>
                <a:latin typeface="Helvetica Neue"/>
                <a:ea typeface="Helvetica Neue"/>
                <a:cs typeface="Helvetica Neue"/>
                <a:sym typeface="Helvetica Neue"/>
              </a:rPr>
              <a:t>no other object in the tree that shares this name.</a:t>
            </a:r>
            <a:r>
              <a:rPr lang="en-US" sz="2200" b="0" i="0" baseline="0" dirty="0" smtClean="0">
                <a:effectLst/>
                <a:latin typeface="Helvetica Neue"/>
                <a:ea typeface="Helvetica Neue"/>
                <a:cs typeface="Helvetica Neue"/>
                <a:sym typeface="Helvetica Neue"/>
              </a:rPr>
              <a:t> </a:t>
            </a:r>
            <a:r>
              <a:rPr lang="en-US" sz="2200" b="0" i="0" dirty="0" smtClean="0">
                <a:effectLst/>
                <a:latin typeface="Helvetica Neue"/>
                <a:ea typeface="Helvetica Neue"/>
                <a:cs typeface="Helvetica Neue"/>
                <a:sym typeface="Helvetica Neue"/>
              </a:rPr>
              <a:t> By using the full path to an object, including the object name and all parent objects to the root of the domain, the distinguished name uniquely identifies an object within the MIM. </a:t>
            </a:r>
            <a:endParaRPr lang="en-US" dirty="0" smtClean="0"/>
          </a:p>
          <a:p>
            <a:endParaRPr lang="en-US" dirty="0" smtClean="0"/>
          </a:p>
          <a:p>
            <a:r>
              <a:rPr lang="en-US" dirty="0" smtClean="0"/>
              <a:t>A Class Object is also</a:t>
            </a:r>
            <a:r>
              <a:rPr lang="en-US" baseline="0" dirty="0" smtClean="0"/>
              <a:t> follows a unique naming convention but is used to identify a group of objects to allow a query multiple DN’s at one time. A good example of this would be trying to obtain information about a group of interfaces and their respective characteristics.</a:t>
            </a:r>
          </a:p>
          <a:p>
            <a:endParaRPr lang="en-US" baseline="0" dirty="0" smtClean="0"/>
          </a:p>
          <a:p>
            <a:r>
              <a:rPr lang="en-US" baseline="0" dirty="0" smtClean="0"/>
              <a:t>A Relative name can also be used in conjunction with a DN to more accurately identify the object itself. They are usually unique within a specific branch of the MIM.</a:t>
            </a:r>
            <a:endParaRPr lang="en-US" dirty="0"/>
          </a:p>
        </p:txBody>
      </p:sp>
    </p:spTree>
    <p:extLst>
      <p:ext uri="{BB962C8B-B14F-4D97-AF65-F5344CB8AC3E}">
        <p14:creationId xmlns:p14="http://schemas.microsoft.com/office/powerpoint/2010/main" val="1596973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 name="Shape 559"/>
          <p:cNvSpPr>
            <a:spLocks noGrp="1" noRot="1" noChangeAspect="1"/>
          </p:cNvSpPr>
          <p:nvPr>
            <p:ph type="sldImg"/>
          </p:nvPr>
        </p:nvSpPr>
        <p:spPr>
          <a:prstGeom prst="rect">
            <a:avLst/>
          </a:prstGeom>
        </p:spPr>
        <p:txBody>
          <a:bodyPr/>
          <a:lstStyle/>
          <a:p>
            <a:endParaRPr/>
          </a:p>
        </p:txBody>
      </p:sp>
      <p:sp>
        <p:nvSpPr>
          <p:cNvPr id="560" name="Shape 560"/>
          <p:cNvSpPr>
            <a:spLocks noGrp="1"/>
          </p:cNvSpPr>
          <p:nvPr>
            <p:ph type="body" sz="quarter" idx="1"/>
          </p:nvPr>
        </p:nvSpPr>
        <p:spPr>
          <a:prstGeom prst="rect">
            <a:avLst/>
          </a:prstGeom>
        </p:spPr>
        <p:txBody>
          <a:bodyPr/>
          <a:lstStyle>
            <a:lvl1pPr>
              <a:defRPr sz="2400"/>
            </a:lvl1pPr>
          </a:lstStyle>
          <a:p>
            <a:r>
              <a:rPr lang="en-US" dirty="0" smtClean="0"/>
              <a:t>Now that the MIM has been presented,</a:t>
            </a:r>
            <a:r>
              <a:rPr lang="en-US" baseline="0" dirty="0" smtClean="0"/>
              <a:t> we can now go back to what type of data is being used over this RESTful interface. With routers and switches, the CLI would enable the user to send and receive strings. With a RESTful call, encoded documents make up the string being sent and received from a node in the form of XML and/or JSON. The manufacturer decides which one to support or both.</a:t>
            </a:r>
            <a:endParaRPr dirty="0"/>
          </a:p>
        </p:txBody>
      </p:sp>
    </p:spTree>
    <p:extLst>
      <p:ext uri="{BB962C8B-B14F-4D97-AF65-F5344CB8AC3E}">
        <p14:creationId xmlns:p14="http://schemas.microsoft.com/office/powerpoint/2010/main" val="1358573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noRot="1" noChangeAspect="1"/>
          </p:cNvSpPr>
          <p:nvPr>
            <p:ph type="sldImg"/>
          </p:nvPr>
        </p:nvSpPr>
        <p:spPr>
          <a:prstGeom prst="rect">
            <a:avLst/>
          </a:prstGeom>
        </p:spPr>
        <p:txBody>
          <a:bodyPr/>
          <a:lstStyle/>
          <a:p>
            <a:endParaRPr/>
          </a:p>
        </p:txBody>
      </p:sp>
      <p:sp>
        <p:nvSpPr>
          <p:cNvPr id="174" name="Shape 174"/>
          <p:cNvSpPr>
            <a:spLocks noGrp="1"/>
          </p:cNvSpPr>
          <p:nvPr>
            <p:ph type="body" sz="quarter" idx="1"/>
          </p:nvPr>
        </p:nvSpPr>
        <p:spPr>
          <a:prstGeom prst="rect">
            <a:avLst/>
          </a:prstGeom>
        </p:spPr>
        <p:txBody>
          <a:bodyPr/>
          <a:lstStyle/>
          <a:p>
            <a:r>
              <a:t>The eXstensible Mark up Language (XML) defines a set of rules for encoding documents. A simple definition than quoting another standards body might be in order here. A device owns a set of variables or parameters that can be read or written to if the proper API is used such as REST, Python and others. XML uses a concept called “tags” to identify objects or parameters that are known by the receiving device. For the purpose of this application, a DOM or Data Object Model is the application for learning XML. A DOM allows the data to be parsed in a tree like structure.</a:t>
            </a:r>
          </a:p>
        </p:txBody>
      </p:sp>
    </p:spTree>
    <p:extLst>
      <p:ext uri="{BB962C8B-B14F-4D97-AF65-F5344CB8AC3E}">
        <p14:creationId xmlns:p14="http://schemas.microsoft.com/office/powerpoint/2010/main" val="1131151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a:spLocks noGrp="1" noRot="1" noChangeAspect="1"/>
          </p:cNvSpPr>
          <p:nvPr>
            <p:ph type="sldImg"/>
          </p:nvPr>
        </p:nvSpPr>
        <p:spPr>
          <a:prstGeom prst="rect">
            <a:avLst/>
          </a:prstGeom>
        </p:spPr>
        <p:txBody>
          <a:bodyPr/>
          <a:lstStyle/>
          <a:p>
            <a:endParaRPr/>
          </a:p>
        </p:txBody>
      </p:sp>
      <p:sp>
        <p:nvSpPr>
          <p:cNvPr id="213" name="Shape 213"/>
          <p:cNvSpPr>
            <a:spLocks noGrp="1"/>
          </p:cNvSpPr>
          <p:nvPr>
            <p:ph type="body" sz="quarter" idx="1"/>
          </p:nvPr>
        </p:nvSpPr>
        <p:spPr>
          <a:prstGeom prst="rect">
            <a:avLst/>
          </a:prstGeom>
        </p:spPr>
        <p:txBody>
          <a:bodyPr/>
          <a:lstStyle/>
          <a:p>
            <a:r>
              <a:t>The Hierchial Nature of XML is all in the formatting. In this case, the “Company”, and “Employee” tags have been separated to show clarity on where the encapsulation is taking place. However, the “FirstName” tag begins and ends on the same line. This can be very distracting when trying to decode long strings of txt. Reverting back to that format with the “Address” tag shows the consistence we are looking for.</a:t>
            </a:r>
          </a:p>
        </p:txBody>
      </p:sp>
    </p:spTree>
    <p:extLst>
      <p:ext uri="{BB962C8B-B14F-4D97-AF65-F5344CB8AC3E}">
        <p14:creationId xmlns:p14="http://schemas.microsoft.com/office/powerpoint/2010/main" val="1914989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hape 232"/>
          <p:cNvSpPr>
            <a:spLocks noGrp="1" noRot="1" noChangeAspect="1"/>
          </p:cNvSpPr>
          <p:nvPr>
            <p:ph type="sldImg"/>
          </p:nvPr>
        </p:nvSpPr>
        <p:spPr>
          <a:prstGeom prst="rect">
            <a:avLst/>
          </a:prstGeom>
        </p:spPr>
        <p:txBody>
          <a:bodyPr/>
          <a:lstStyle/>
          <a:p>
            <a:endParaRPr/>
          </a:p>
        </p:txBody>
      </p:sp>
      <p:sp>
        <p:nvSpPr>
          <p:cNvPr id="233" name="Shape 233"/>
          <p:cNvSpPr>
            <a:spLocks noGrp="1"/>
          </p:cNvSpPr>
          <p:nvPr>
            <p:ph type="body" sz="quarter" idx="1"/>
          </p:nvPr>
        </p:nvSpPr>
        <p:spPr>
          <a:prstGeom prst="rect">
            <a:avLst/>
          </a:prstGeom>
        </p:spPr>
        <p:txBody>
          <a:bodyPr/>
          <a:lstStyle/>
          <a:p>
            <a:r>
              <a:rPr dirty="0"/>
              <a:t>JSON can be tricky at first when displayed. Most text applications will interpret all of the options as one line, which makes JSON very difficult to separate out manually. Although the line appears to be a layered python dictionary, the beginning and end of items is not accomplished by using tags as with XML. Instead, the hierarchy is laid out with an indentation mechanism similar to that of </a:t>
            </a:r>
            <a:r>
              <a:rPr dirty="0" smtClean="0"/>
              <a:t>Python</a:t>
            </a:r>
            <a:r>
              <a:rPr lang="en-US" dirty="0" smtClean="0"/>
              <a:t>,</a:t>
            </a:r>
            <a:r>
              <a:rPr lang="en-US" baseline="0" dirty="0" smtClean="0"/>
              <a:t> </a:t>
            </a:r>
            <a:r>
              <a:rPr dirty="0" smtClean="0"/>
              <a:t>Pearl </a:t>
            </a:r>
            <a:r>
              <a:rPr dirty="0"/>
              <a:t>or Java.</a:t>
            </a:r>
          </a:p>
        </p:txBody>
      </p:sp>
    </p:spTree>
    <p:extLst>
      <p:ext uri="{BB962C8B-B14F-4D97-AF65-F5344CB8AC3E}">
        <p14:creationId xmlns:p14="http://schemas.microsoft.com/office/powerpoint/2010/main" val="5711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Shape 237"/>
          <p:cNvSpPr>
            <a:spLocks noGrp="1" noRot="1" noChangeAspect="1"/>
          </p:cNvSpPr>
          <p:nvPr>
            <p:ph type="sldImg"/>
          </p:nvPr>
        </p:nvSpPr>
        <p:spPr>
          <a:prstGeom prst="rect">
            <a:avLst/>
          </a:prstGeom>
        </p:spPr>
        <p:txBody>
          <a:bodyPr/>
          <a:lstStyle/>
          <a:p>
            <a:endParaRPr/>
          </a:p>
        </p:txBody>
      </p:sp>
      <p:sp>
        <p:nvSpPr>
          <p:cNvPr id="238" name="Shape 238"/>
          <p:cNvSpPr>
            <a:spLocks noGrp="1"/>
          </p:cNvSpPr>
          <p:nvPr>
            <p:ph type="body" sz="quarter" idx="1"/>
          </p:nvPr>
        </p:nvSpPr>
        <p:spPr>
          <a:prstGeom prst="rect">
            <a:avLst/>
          </a:prstGeom>
        </p:spPr>
        <p:txBody>
          <a:bodyPr/>
          <a:lstStyle/>
          <a:p>
            <a:r>
              <a:t>When the JSON text os cleaned up by a formatting tool, the parameters and Indentation make it much more readable than XML. This language also seems to fit perfectly when attempting to query the device on what variables and parameters have changed or have been updated.</a:t>
            </a:r>
          </a:p>
        </p:txBody>
      </p:sp>
    </p:spTree>
    <p:extLst>
      <p:ext uri="{BB962C8B-B14F-4D97-AF65-F5344CB8AC3E}">
        <p14:creationId xmlns:p14="http://schemas.microsoft.com/office/powerpoint/2010/main" val="989226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Shape 277"/>
          <p:cNvSpPr>
            <a:spLocks noGrp="1" noRot="1" noChangeAspect="1"/>
          </p:cNvSpPr>
          <p:nvPr>
            <p:ph type="sldImg"/>
          </p:nvPr>
        </p:nvSpPr>
        <p:spPr>
          <a:prstGeom prst="rect">
            <a:avLst/>
          </a:prstGeom>
        </p:spPr>
        <p:txBody>
          <a:bodyPr/>
          <a:lstStyle/>
          <a:p>
            <a:endParaRPr/>
          </a:p>
        </p:txBody>
      </p:sp>
      <p:sp>
        <p:nvSpPr>
          <p:cNvPr id="278" name="Shape 278"/>
          <p:cNvSpPr>
            <a:spLocks noGrp="1"/>
          </p:cNvSpPr>
          <p:nvPr>
            <p:ph type="body" sz="quarter" idx="1"/>
          </p:nvPr>
        </p:nvSpPr>
        <p:spPr>
          <a:prstGeom prst="rect">
            <a:avLst/>
          </a:prstGeom>
        </p:spPr>
        <p:txBody>
          <a:bodyPr/>
          <a:lstStyle/>
          <a:p>
            <a:r>
              <a:t>The XML Schema is the heart and soul to what can be passed to a device to manipulate the configuration file. The file itself is in an xml format that has a series of options that it allows for input and provides a viable output that is recognized by the API that uses it.  The example above show the very basic workings of an XML schema. The Client on the left is attempting to modify a configuration on a device. The “A” represents and option that is being changed or queried. The Client will send a POST action to the XML-Schema.  The “A” configuration is recognized by the XML-Schema as a valid tag input and will provide an output to inform the originator of what has been updated. The configuration file is changed according to the XML-Schema.</a:t>
            </a:r>
          </a:p>
          <a:p>
            <a:endParaRPr/>
          </a:p>
          <a:p>
            <a:r>
              <a:t>If a different object that is not recognized by the XML-Schema is used, a rejection will be sent back to the originator and the configuration file is not updated.</a:t>
            </a:r>
          </a:p>
        </p:txBody>
      </p:sp>
    </p:spTree>
    <p:extLst>
      <p:ext uri="{BB962C8B-B14F-4D97-AF65-F5344CB8AC3E}">
        <p14:creationId xmlns:p14="http://schemas.microsoft.com/office/powerpoint/2010/main" val="811424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Shape 406"/>
          <p:cNvSpPr>
            <a:spLocks noGrp="1" noRot="1" noChangeAspect="1"/>
          </p:cNvSpPr>
          <p:nvPr>
            <p:ph type="sldImg"/>
          </p:nvPr>
        </p:nvSpPr>
        <p:spPr>
          <a:prstGeom prst="rect">
            <a:avLst/>
          </a:prstGeom>
        </p:spPr>
        <p:txBody>
          <a:bodyPr/>
          <a:lstStyle/>
          <a:p>
            <a:endParaRPr/>
          </a:p>
        </p:txBody>
      </p:sp>
      <p:sp>
        <p:nvSpPr>
          <p:cNvPr id="407" name="Shape 407"/>
          <p:cNvSpPr>
            <a:spLocks noGrp="1"/>
          </p:cNvSpPr>
          <p:nvPr>
            <p:ph type="body" sz="quarter" idx="1"/>
          </p:nvPr>
        </p:nvSpPr>
        <p:spPr>
          <a:prstGeom prst="rect">
            <a:avLst/>
          </a:prstGeom>
        </p:spPr>
        <p:txBody>
          <a:bodyPr/>
          <a:lstStyle/>
          <a:p>
            <a:r>
              <a:t>This is a real example of the 3 items covered in the previous slides. The XML document being Posted, the XML-Schema itself and the Graphical User Interface that is to be changed.</a:t>
            </a:r>
          </a:p>
          <a:p>
            <a:endParaRPr/>
          </a:p>
          <a:p>
            <a:r>
              <a:t>The XML document will be posted to an IP address and left at the root level of an organization. This will require further drilling down in the XML document to get to the parameter that needs changing. Note that the location is displayed in the “key” section under the ‘pair’ tag. This location is referred to as the DN or Distinguished Name. When posting to a pure XML API, the DN is often pointing to a generic top location in the XML Schema and the “key” is used to drill down further into the tree.</a:t>
            </a:r>
          </a:p>
          <a:p>
            <a:endParaRPr/>
          </a:p>
          <a:p>
            <a:r>
              <a:t>The “computePsuPolicy” is located and will have one parameter modified.</a:t>
            </a:r>
          </a:p>
        </p:txBody>
      </p:sp>
    </p:spTree>
    <p:extLst>
      <p:ext uri="{BB962C8B-B14F-4D97-AF65-F5344CB8AC3E}">
        <p14:creationId xmlns:p14="http://schemas.microsoft.com/office/powerpoint/2010/main" val="10884298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Shape 427"/>
          <p:cNvSpPr>
            <a:spLocks noGrp="1" noRot="1" noChangeAspect="1"/>
          </p:cNvSpPr>
          <p:nvPr>
            <p:ph type="sldImg"/>
          </p:nvPr>
        </p:nvSpPr>
        <p:spPr>
          <a:prstGeom prst="rect">
            <a:avLst/>
          </a:prstGeom>
        </p:spPr>
        <p:txBody>
          <a:bodyPr/>
          <a:lstStyle/>
          <a:p>
            <a:endParaRPr/>
          </a:p>
        </p:txBody>
      </p:sp>
      <p:sp>
        <p:nvSpPr>
          <p:cNvPr id="428" name="Shape 428"/>
          <p:cNvSpPr>
            <a:spLocks noGrp="1"/>
          </p:cNvSpPr>
          <p:nvPr>
            <p:ph type="body" sz="quarter" idx="1"/>
          </p:nvPr>
        </p:nvSpPr>
        <p:spPr>
          <a:prstGeom prst="rect">
            <a:avLst/>
          </a:prstGeom>
        </p:spPr>
        <p:txBody>
          <a:bodyPr/>
          <a:lstStyle/>
          <a:p>
            <a:r>
              <a:t>The “rendundancy” option is located to indented under the computePsuPolicy and has 3 inputs that can be changed for redundancy. “Non Redundant, N+1, and Grid. In this case the Grid option is chosen as the option and as you can see by the GUI, it is a valid parameter that is changed using the XML-Schema.</a:t>
            </a:r>
          </a:p>
        </p:txBody>
      </p:sp>
    </p:spTree>
    <p:extLst>
      <p:ext uri="{BB962C8B-B14F-4D97-AF65-F5344CB8AC3E}">
        <p14:creationId xmlns:p14="http://schemas.microsoft.com/office/powerpoint/2010/main" val="974346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Shape 437"/>
          <p:cNvSpPr>
            <a:spLocks noGrp="1" noRot="1" noChangeAspect="1"/>
          </p:cNvSpPr>
          <p:nvPr>
            <p:ph type="sldImg"/>
          </p:nvPr>
        </p:nvSpPr>
        <p:spPr>
          <a:prstGeom prst="rect">
            <a:avLst/>
          </a:prstGeom>
        </p:spPr>
        <p:txBody>
          <a:bodyPr/>
          <a:lstStyle/>
          <a:p>
            <a:endParaRPr/>
          </a:p>
        </p:txBody>
      </p:sp>
      <p:sp>
        <p:nvSpPr>
          <p:cNvPr id="438" name="Shape 438"/>
          <p:cNvSpPr>
            <a:spLocks noGrp="1"/>
          </p:cNvSpPr>
          <p:nvPr>
            <p:ph type="body" sz="quarter" idx="1"/>
          </p:nvPr>
        </p:nvSpPr>
        <p:spPr>
          <a:prstGeom prst="rect">
            <a:avLst/>
          </a:prstGeom>
        </p:spPr>
        <p:txBody>
          <a:bodyPr/>
          <a:lstStyle/>
          <a:p>
            <a:r>
              <a:rPr dirty="0"/>
              <a:t>Command Line URL or cURL </a:t>
            </a:r>
            <a:r>
              <a:rPr lang="en-US" dirty="0" smtClean="0"/>
              <a:t>is a simple</a:t>
            </a:r>
            <a:r>
              <a:rPr lang="en-US" baseline="0" dirty="0" smtClean="0"/>
              <a:t> </a:t>
            </a:r>
            <a:r>
              <a:rPr dirty="0" smtClean="0"/>
              <a:t>example </a:t>
            </a:r>
            <a:r>
              <a:rPr dirty="0"/>
              <a:t>to show how individual changes could be made using the XML-Schema. As you can see, the Input is the same XML document posted with the tags side by side. The url that is stating where to institute the XML document is at the end of the command. The input requires one of the 3 changes to be made to the redundancy.</a:t>
            </a:r>
          </a:p>
          <a:p>
            <a:endParaRPr dirty="0"/>
          </a:p>
          <a:p>
            <a:r>
              <a:rPr dirty="0"/>
              <a:t>The output XML-Schema document will echo all of the parameters if no filters are applied and will show the redundancy as being modified to “grid”.</a:t>
            </a:r>
          </a:p>
          <a:p>
            <a:endParaRPr dirty="0"/>
          </a:p>
          <a:p>
            <a:r>
              <a:rPr dirty="0"/>
              <a:t>cURL was inefficient at making independent changes which led to applications being made that would be able to clarify this action and keep it manageable and scalable.</a:t>
            </a:r>
          </a:p>
        </p:txBody>
      </p:sp>
    </p:spTree>
    <p:extLst>
      <p:ext uri="{BB962C8B-B14F-4D97-AF65-F5344CB8AC3E}">
        <p14:creationId xmlns:p14="http://schemas.microsoft.com/office/powerpoint/2010/main" val="1284228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noRot="1" noChangeAspect="1"/>
          </p:cNvSpPr>
          <p:nvPr>
            <p:ph type="sldImg"/>
          </p:nvPr>
        </p:nvSpPr>
        <p:spPr>
          <a:prstGeom prst="rect">
            <a:avLst/>
          </a:prstGeom>
        </p:spPr>
        <p:txBody>
          <a:bodyPr/>
          <a:lstStyle/>
          <a:p>
            <a:endParaRPr/>
          </a:p>
        </p:txBody>
      </p:sp>
      <p:sp>
        <p:nvSpPr>
          <p:cNvPr id="147" name="Shape 147"/>
          <p:cNvSpPr>
            <a:spLocks noGrp="1"/>
          </p:cNvSpPr>
          <p:nvPr>
            <p:ph type="body" sz="quarter" idx="1"/>
          </p:nvPr>
        </p:nvSpPr>
        <p:spPr>
          <a:prstGeom prst="rect">
            <a:avLst/>
          </a:prstGeom>
        </p:spPr>
        <p:txBody>
          <a:bodyPr/>
          <a:lstStyle/>
          <a:p>
            <a:pPr>
              <a:defRPr sz="1800"/>
            </a:pPr>
            <a:r>
              <a:t>Web Services would be considered the languages and protocols used to get anything meaningfully done between a client and the information required.</a:t>
            </a:r>
          </a:p>
          <a:p>
            <a:pPr>
              <a:defRPr sz="1800"/>
            </a:pPr>
            <a:endParaRPr/>
          </a:p>
          <a:p>
            <a:pPr>
              <a:defRPr sz="1800"/>
            </a:pPr>
            <a:r>
              <a:t>XML- The eXtensible Markup Language (XML) document carries settings that pertain to certain configurations on the devices that the Web Page has access to. Tags are the primary XML likes to encapsulate the data being transferred.</a:t>
            </a:r>
          </a:p>
          <a:p>
            <a:pPr>
              <a:defRPr sz="1800"/>
            </a:pPr>
            <a:endParaRPr/>
          </a:p>
          <a:p>
            <a:pPr>
              <a:defRPr sz="1800"/>
            </a:pPr>
            <a:r>
              <a:t>JSON- Java Script Oriented Notation is another language that performs a similar role to that of XML but has a different display that some programmers are much more comfortable working with due to the way queries can ne read and obtained. The use of tags are not repeated for encapsulation as with XML.</a:t>
            </a:r>
          </a:p>
          <a:p>
            <a:pPr>
              <a:defRPr sz="1800"/>
            </a:pPr>
            <a:endParaRPr/>
          </a:p>
          <a:p>
            <a:pPr>
              <a:defRPr sz="1800"/>
            </a:pPr>
            <a:r>
              <a:t>WSDL- Web Services Description Language are a set of libraries that are referenced by an XML or other programming language to manipulate settings on a device. They are in essence a type of XML Schema that can provides input and output as objects are passed.</a:t>
            </a:r>
          </a:p>
          <a:p>
            <a:pPr>
              <a:defRPr sz="1800"/>
            </a:pPr>
            <a:endParaRPr/>
          </a:p>
          <a:p>
            <a:pPr>
              <a:defRPr sz="1800"/>
            </a:pPr>
            <a:r>
              <a:t>SOAP- Simple Object Access Protocol is a client that was used for communicating with a web service. The use of a WSDL was required to translate one type of API with another.</a:t>
            </a:r>
          </a:p>
          <a:p>
            <a:pPr>
              <a:defRPr sz="1800"/>
            </a:pPr>
            <a:endParaRPr/>
          </a:p>
          <a:p>
            <a:pPr>
              <a:defRPr sz="1800"/>
            </a:pPr>
            <a:r>
              <a:t>REST - Representational State Transfer is the latest means to communicate with a web service. It hides the complexity of the WSDL so that pointing to a particular library with another variable is not necessary.</a:t>
            </a:r>
          </a:p>
        </p:txBody>
      </p:sp>
    </p:spTree>
    <p:extLst>
      <p:ext uri="{BB962C8B-B14F-4D97-AF65-F5344CB8AC3E}">
        <p14:creationId xmlns:p14="http://schemas.microsoft.com/office/powerpoint/2010/main" val="14044289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Shape 444"/>
          <p:cNvSpPr>
            <a:spLocks noGrp="1" noRot="1" noChangeAspect="1"/>
          </p:cNvSpPr>
          <p:nvPr>
            <p:ph type="sldImg"/>
          </p:nvPr>
        </p:nvSpPr>
        <p:spPr>
          <a:prstGeom prst="rect">
            <a:avLst/>
          </a:prstGeom>
        </p:spPr>
        <p:txBody>
          <a:bodyPr/>
          <a:lstStyle/>
          <a:p>
            <a:endParaRPr/>
          </a:p>
        </p:txBody>
      </p:sp>
      <p:sp>
        <p:nvSpPr>
          <p:cNvPr id="445" name="Shape 445"/>
          <p:cNvSpPr>
            <a:spLocks noGrp="1"/>
          </p:cNvSpPr>
          <p:nvPr>
            <p:ph type="body" sz="quarter" idx="1"/>
          </p:nvPr>
        </p:nvSpPr>
        <p:spPr>
          <a:prstGeom prst="rect">
            <a:avLst/>
          </a:prstGeom>
        </p:spPr>
        <p:txBody>
          <a:bodyPr/>
          <a:lstStyle/>
          <a:p>
            <a:r>
              <a:t>Postman is an add-on to Google Chrome and can help facilitate the same actions as Curl but can POST with more of a clear layout. The URL is provided at the top of the document. Since POST was chosen as the action, the user has a choice to inout data in a form type or raw as we have chosen. The default view would look at the text as normal text. This can also be changed to understand the document as being XML or JSON. This would allow the user to see if the work being applied is formatted correctly prior to the POST.</a:t>
            </a:r>
          </a:p>
          <a:p>
            <a:endParaRPr/>
          </a:p>
          <a:p>
            <a:r>
              <a:t>The same input and output can be observed. With POSTman however, the user can take advantage of things like templates and parameterization using variables for common XML or JSON documents.</a:t>
            </a:r>
          </a:p>
        </p:txBody>
      </p:sp>
    </p:spTree>
    <p:extLst>
      <p:ext uri="{BB962C8B-B14F-4D97-AF65-F5344CB8AC3E}">
        <p14:creationId xmlns:p14="http://schemas.microsoft.com/office/powerpoint/2010/main" val="18257977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vendors are beginning to create a native Python API</a:t>
            </a:r>
            <a:r>
              <a:rPr lang="en-US" baseline="0" dirty="0" smtClean="0"/>
              <a:t> that can interact with the schema on the appliance. This allows the user to leverage the power of automation by repeating actions over and over as well as taking advantage of an Object Oriented programming approach to manage the flow of the script easier.</a:t>
            </a:r>
            <a:endParaRPr lang="en-US" dirty="0"/>
          </a:p>
        </p:txBody>
      </p:sp>
    </p:spTree>
    <p:extLst>
      <p:ext uri="{BB962C8B-B14F-4D97-AF65-F5344CB8AC3E}">
        <p14:creationId xmlns:p14="http://schemas.microsoft.com/office/powerpoint/2010/main" val="10777372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most vendors are still writing the Python</a:t>
            </a:r>
            <a:r>
              <a:rPr lang="en-US" baseline="0" dirty="0" smtClean="0"/>
              <a:t> API and updating their documentation, there is another way to interface with the RESTful interface by wrapping it with Python. This is accomplished through the “requests” module. It also useful to import like JSON and Beautiful Soup to help parse the objects. This will be a good method during the transitional phase while vendors get everything in order.</a:t>
            </a:r>
            <a:endParaRPr lang="en-US" dirty="0"/>
          </a:p>
        </p:txBody>
      </p:sp>
    </p:spTree>
    <p:extLst>
      <p:ext uri="{BB962C8B-B14F-4D97-AF65-F5344CB8AC3E}">
        <p14:creationId xmlns:p14="http://schemas.microsoft.com/office/powerpoint/2010/main" val="7185749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Shape 245"/>
          <p:cNvSpPr>
            <a:spLocks noGrp="1" noRot="1" noChangeAspect="1"/>
          </p:cNvSpPr>
          <p:nvPr>
            <p:ph type="sldImg"/>
          </p:nvPr>
        </p:nvSpPr>
        <p:spPr>
          <a:prstGeom prst="rect">
            <a:avLst/>
          </a:prstGeom>
        </p:spPr>
        <p:txBody>
          <a:bodyPr/>
          <a:lstStyle/>
          <a:p>
            <a:endParaRPr/>
          </a:p>
        </p:txBody>
      </p:sp>
      <p:sp>
        <p:nvSpPr>
          <p:cNvPr id="246" name="Shape 246"/>
          <p:cNvSpPr>
            <a:spLocks noGrp="1"/>
          </p:cNvSpPr>
          <p:nvPr>
            <p:ph type="body" sz="quarter" idx="1"/>
          </p:nvPr>
        </p:nvSpPr>
        <p:spPr>
          <a:prstGeom prst="rect">
            <a:avLst/>
          </a:prstGeom>
        </p:spPr>
        <p:txBody>
          <a:bodyPr/>
          <a:lstStyle/>
          <a:p>
            <a:r>
              <a:rPr lang="en-US" dirty="0" smtClean="0"/>
              <a:t>Data extraction is an important facet to why</a:t>
            </a:r>
            <a:r>
              <a:rPr lang="en-US" baseline="0" dirty="0" smtClean="0"/>
              <a:t> things are changing so quickly. No longer is a network looked at as being a means of just piping traffic from one point to another. It is also a represents a central location where data can be extracted to help Data Scientist forecast financial objectives and future use of company assets. JSON is becoming more and more popular as a way to represent the data with a key/value pair.</a:t>
            </a:r>
            <a:endParaRPr dirty="0"/>
          </a:p>
        </p:txBody>
      </p:sp>
    </p:spTree>
    <p:extLst>
      <p:ext uri="{BB962C8B-B14F-4D97-AF65-F5344CB8AC3E}">
        <p14:creationId xmlns:p14="http://schemas.microsoft.com/office/powerpoint/2010/main" val="2247569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noRot="1" noChangeAspect="1"/>
          </p:cNvSpPr>
          <p:nvPr>
            <p:ph type="sldImg"/>
          </p:nvPr>
        </p:nvSpPr>
        <p:spPr>
          <a:prstGeom prst="rect">
            <a:avLst/>
          </a:prstGeom>
        </p:spPr>
        <p:txBody>
          <a:bodyPr/>
          <a:lstStyle/>
          <a:p>
            <a:endParaRPr/>
          </a:p>
        </p:txBody>
      </p:sp>
      <p:sp>
        <p:nvSpPr>
          <p:cNvPr id="252" name="Shape 252"/>
          <p:cNvSpPr>
            <a:spLocks noGrp="1"/>
          </p:cNvSpPr>
          <p:nvPr>
            <p:ph type="body" sz="quarter" idx="1"/>
          </p:nvPr>
        </p:nvSpPr>
        <p:spPr>
          <a:prstGeom prst="rect">
            <a:avLst/>
          </a:prstGeom>
        </p:spPr>
        <p:txBody>
          <a:bodyPr/>
          <a:lstStyle/>
          <a:p>
            <a:r>
              <a:rPr lang="en-US" dirty="0" smtClean="0"/>
              <a:t>In</a:t>
            </a:r>
            <a:r>
              <a:rPr lang="en-US" baseline="0" dirty="0" smtClean="0"/>
              <a:t> this example, a user is trying to extract the the name of the ‘TOP_OBJ’ located under the attributes section of that object. Regular expressions was the method used by parsing a string of text. With JSON, the text is organized like a Python dictionary that is nested by using dictionaries as values of other keys.  This allows the user to call out an individual parameter without using special characters as with regular expressions.</a:t>
            </a:r>
          </a:p>
        </p:txBody>
      </p:sp>
    </p:spTree>
    <p:extLst>
      <p:ext uri="{BB962C8B-B14F-4D97-AF65-F5344CB8AC3E}">
        <p14:creationId xmlns:p14="http://schemas.microsoft.com/office/powerpoint/2010/main" val="6634577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noRot="1" noChangeAspect="1"/>
          </p:cNvSpPr>
          <p:nvPr>
            <p:ph type="sldImg"/>
          </p:nvPr>
        </p:nvSpPr>
        <p:spPr>
          <a:prstGeom prst="rect">
            <a:avLst/>
          </a:prstGeom>
        </p:spPr>
        <p:txBody>
          <a:bodyPr/>
          <a:lstStyle/>
          <a:p>
            <a:endParaRPr/>
          </a:p>
        </p:txBody>
      </p:sp>
      <p:sp>
        <p:nvSpPr>
          <p:cNvPr id="252" name="Shape 25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2138959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noRot="1" noChangeAspect="1"/>
          </p:cNvSpPr>
          <p:nvPr>
            <p:ph type="sldImg"/>
          </p:nvPr>
        </p:nvSpPr>
        <p:spPr>
          <a:prstGeom prst="rect">
            <a:avLst/>
          </a:prstGeom>
        </p:spPr>
        <p:txBody>
          <a:bodyPr/>
          <a:lstStyle/>
          <a:p>
            <a:endParaRPr/>
          </a:p>
        </p:txBody>
      </p:sp>
      <p:sp>
        <p:nvSpPr>
          <p:cNvPr id="252" name="Shape 25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3226125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noRot="1" noChangeAspect="1"/>
          </p:cNvSpPr>
          <p:nvPr>
            <p:ph type="sldImg"/>
          </p:nvPr>
        </p:nvSpPr>
        <p:spPr>
          <a:prstGeom prst="rect">
            <a:avLst/>
          </a:prstGeom>
        </p:spPr>
        <p:txBody>
          <a:bodyPr/>
          <a:lstStyle/>
          <a:p>
            <a:endParaRPr/>
          </a:p>
        </p:txBody>
      </p:sp>
      <p:sp>
        <p:nvSpPr>
          <p:cNvPr id="252" name="Shape 25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6463406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noRot="1" noChangeAspect="1"/>
          </p:cNvSpPr>
          <p:nvPr>
            <p:ph type="sldImg"/>
          </p:nvPr>
        </p:nvSpPr>
        <p:spPr>
          <a:prstGeom prst="rect">
            <a:avLst/>
          </a:prstGeom>
        </p:spPr>
        <p:txBody>
          <a:bodyPr/>
          <a:lstStyle/>
          <a:p>
            <a:endParaRPr/>
          </a:p>
        </p:txBody>
      </p:sp>
      <p:sp>
        <p:nvSpPr>
          <p:cNvPr id="252" name="Shape 25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7905038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noRot="1" noChangeAspect="1"/>
          </p:cNvSpPr>
          <p:nvPr>
            <p:ph type="sldImg"/>
          </p:nvPr>
        </p:nvSpPr>
        <p:spPr>
          <a:prstGeom prst="rect">
            <a:avLst/>
          </a:prstGeom>
        </p:spPr>
        <p:txBody>
          <a:bodyPr/>
          <a:lstStyle/>
          <a:p>
            <a:endParaRPr/>
          </a:p>
        </p:txBody>
      </p:sp>
      <p:sp>
        <p:nvSpPr>
          <p:cNvPr id="252" name="Shape 25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850697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a:spLocks noGrp="1" noRot="1" noChangeAspect="1"/>
          </p:cNvSpPr>
          <p:nvPr>
            <p:ph type="sldImg"/>
          </p:nvPr>
        </p:nvSpPr>
        <p:spPr>
          <a:prstGeom prst="rect">
            <a:avLst/>
          </a:prstGeom>
        </p:spPr>
        <p:txBody>
          <a:bodyPr/>
          <a:lstStyle/>
          <a:p>
            <a:endParaRPr/>
          </a:p>
        </p:txBody>
      </p:sp>
      <p:sp>
        <p:nvSpPr>
          <p:cNvPr id="166" name="Shape 166"/>
          <p:cNvSpPr>
            <a:spLocks noGrp="1"/>
          </p:cNvSpPr>
          <p:nvPr>
            <p:ph type="body" sz="quarter" idx="1"/>
          </p:nvPr>
        </p:nvSpPr>
        <p:spPr>
          <a:prstGeom prst="rect">
            <a:avLst/>
          </a:prstGeom>
        </p:spPr>
        <p:txBody>
          <a:bodyPr/>
          <a:lstStyle/>
          <a:p>
            <a:r>
              <a:rPr dirty="0"/>
              <a:t>XML, JSON, REST , SOAP and WSDL’s all are used to interface with the configuration. All of these protocols would be sent over transport protocols that understand objects. HTTP is a common service that is used for these protocols to interact with the Web Service. Common Object Request Broker Architecture (CORBA) was also used due to it’s ability to deal with an object oriented project</a:t>
            </a:r>
            <a:r>
              <a:rPr dirty="0" smtClean="0"/>
              <a:t>.</a:t>
            </a:r>
            <a:r>
              <a:rPr lang="en-US" dirty="0" smtClean="0"/>
              <a:t> SSH is primarily used as the transport of choice to</a:t>
            </a:r>
            <a:r>
              <a:rPr lang="en-US" baseline="0" dirty="0" smtClean="0"/>
              <a:t> send and receive strings from a router but is also being used to transport encoded documents as well.</a:t>
            </a:r>
            <a:endParaRPr dirty="0"/>
          </a:p>
        </p:txBody>
      </p:sp>
    </p:spTree>
    <p:extLst>
      <p:ext uri="{BB962C8B-B14F-4D97-AF65-F5344CB8AC3E}">
        <p14:creationId xmlns:p14="http://schemas.microsoft.com/office/powerpoint/2010/main" val="12440942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noRot="1" noChangeAspect="1"/>
          </p:cNvSpPr>
          <p:nvPr>
            <p:ph type="sldImg"/>
          </p:nvPr>
        </p:nvSpPr>
        <p:spPr>
          <a:prstGeom prst="rect">
            <a:avLst/>
          </a:prstGeom>
        </p:spPr>
        <p:txBody>
          <a:bodyPr/>
          <a:lstStyle/>
          <a:p>
            <a:endParaRPr/>
          </a:p>
        </p:txBody>
      </p:sp>
      <p:sp>
        <p:nvSpPr>
          <p:cNvPr id="252" name="Shape 25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5138492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hape 257"/>
          <p:cNvSpPr>
            <a:spLocks noGrp="1" noRot="1" noChangeAspect="1"/>
          </p:cNvSpPr>
          <p:nvPr>
            <p:ph type="sldImg"/>
          </p:nvPr>
        </p:nvSpPr>
        <p:spPr>
          <a:prstGeom prst="rect">
            <a:avLst/>
          </a:prstGeom>
        </p:spPr>
        <p:txBody>
          <a:bodyPr/>
          <a:lstStyle/>
          <a:p>
            <a:endParaRPr/>
          </a:p>
        </p:txBody>
      </p:sp>
      <p:sp>
        <p:nvSpPr>
          <p:cNvPr id="258" name="Shape 258"/>
          <p:cNvSpPr>
            <a:spLocks noGrp="1"/>
          </p:cNvSpPr>
          <p:nvPr>
            <p:ph type="body" sz="quarter" idx="1"/>
          </p:nvPr>
        </p:nvSpPr>
        <p:spPr>
          <a:prstGeom prst="rect">
            <a:avLst/>
          </a:prstGeom>
        </p:spPr>
        <p:txBody>
          <a:bodyPr/>
          <a:lstStyle/>
          <a:p>
            <a:r>
              <a:rPr lang="en-US" dirty="0" smtClean="0"/>
              <a:t>In some cases, the nested dictionaries are broken up into a list of dictionaries. This helps to relax the naming space and allows the same types of keys to be reused.</a:t>
            </a:r>
            <a:r>
              <a:rPr lang="en-US" baseline="0" dirty="0" smtClean="0"/>
              <a:t> This is a powerful way to store the data to be extracted and looped through. It also allows the user to grab a specific value of interest that may be stored under a number of different objects.</a:t>
            </a:r>
          </a:p>
          <a:p>
            <a:endParaRPr lang="en-US" baseline="0" dirty="0" smtClean="0"/>
          </a:p>
          <a:p>
            <a:r>
              <a:rPr lang="en-US" baseline="0" dirty="0" smtClean="0"/>
              <a:t>The difference in parsing this about is paying attention to when the list begins as they are referenced by an index and not a key. The example shows how OBJ1 and OBJ2 must first be referenced by the index placement of “0” and “1” respectively before calling out the key value. The nested dictionary approach can continue once this has been accomplished.</a:t>
            </a:r>
            <a:endParaRPr dirty="0"/>
          </a:p>
        </p:txBody>
      </p:sp>
    </p:spTree>
    <p:extLst>
      <p:ext uri="{BB962C8B-B14F-4D97-AF65-F5344CB8AC3E}">
        <p14:creationId xmlns:p14="http://schemas.microsoft.com/office/powerpoint/2010/main" val="18754506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noRot="1" noChangeAspect="1"/>
          </p:cNvSpPr>
          <p:nvPr>
            <p:ph type="sldImg"/>
          </p:nvPr>
        </p:nvSpPr>
        <p:spPr>
          <a:prstGeom prst="rect">
            <a:avLst/>
          </a:prstGeom>
        </p:spPr>
        <p:txBody>
          <a:bodyPr/>
          <a:lstStyle/>
          <a:p>
            <a:endParaRPr/>
          </a:p>
        </p:txBody>
      </p:sp>
      <p:sp>
        <p:nvSpPr>
          <p:cNvPr id="252" name="Shape 25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1135936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noRot="1" noChangeAspect="1"/>
          </p:cNvSpPr>
          <p:nvPr>
            <p:ph type="sldImg"/>
          </p:nvPr>
        </p:nvSpPr>
        <p:spPr>
          <a:prstGeom prst="rect">
            <a:avLst/>
          </a:prstGeom>
        </p:spPr>
        <p:txBody>
          <a:bodyPr/>
          <a:lstStyle/>
          <a:p>
            <a:endParaRPr/>
          </a:p>
        </p:txBody>
      </p:sp>
      <p:sp>
        <p:nvSpPr>
          <p:cNvPr id="252" name="Shape 25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2287158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noRot="1" noChangeAspect="1"/>
          </p:cNvSpPr>
          <p:nvPr>
            <p:ph type="sldImg"/>
          </p:nvPr>
        </p:nvSpPr>
        <p:spPr>
          <a:prstGeom prst="rect">
            <a:avLst/>
          </a:prstGeom>
        </p:spPr>
        <p:txBody>
          <a:bodyPr/>
          <a:lstStyle/>
          <a:p>
            <a:endParaRPr/>
          </a:p>
        </p:txBody>
      </p:sp>
      <p:sp>
        <p:nvSpPr>
          <p:cNvPr id="252" name="Shape 25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8221581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noRot="1" noChangeAspect="1"/>
          </p:cNvSpPr>
          <p:nvPr>
            <p:ph type="sldImg"/>
          </p:nvPr>
        </p:nvSpPr>
        <p:spPr>
          <a:prstGeom prst="rect">
            <a:avLst/>
          </a:prstGeom>
        </p:spPr>
        <p:txBody>
          <a:bodyPr/>
          <a:lstStyle/>
          <a:p>
            <a:endParaRPr/>
          </a:p>
        </p:txBody>
      </p:sp>
      <p:sp>
        <p:nvSpPr>
          <p:cNvPr id="252" name="Shape 25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1620824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noRot="1" noChangeAspect="1"/>
          </p:cNvSpPr>
          <p:nvPr>
            <p:ph type="sldImg"/>
          </p:nvPr>
        </p:nvSpPr>
        <p:spPr>
          <a:prstGeom prst="rect">
            <a:avLst/>
          </a:prstGeom>
        </p:spPr>
        <p:txBody>
          <a:bodyPr/>
          <a:lstStyle/>
          <a:p>
            <a:endParaRPr/>
          </a:p>
        </p:txBody>
      </p:sp>
      <p:sp>
        <p:nvSpPr>
          <p:cNvPr id="252" name="Shape 25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879660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 name="Shape 559"/>
          <p:cNvSpPr>
            <a:spLocks noGrp="1" noRot="1" noChangeAspect="1"/>
          </p:cNvSpPr>
          <p:nvPr>
            <p:ph type="sldImg"/>
          </p:nvPr>
        </p:nvSpPr>
        <p:spPr>
          <a:prstGeom prst="rect">
            <a:avLst/>
          </a:prstGeom>
        </p:spPr>
        <p:txBody>
          <a:bodyPr/>
          <a:lstStyle/>
          <a:p>
            <a:endParaRPr/>
          </a:p>
        </p:txBody>
      </p:sp>
      <p:sp>
        <p:nvSpPr>
          <p:cNvPr id="560" name="Shape 560"/>
          <p:cNvSpPr>
            <a:spLocks noGrp="1"/>
          </p:cNvSpPr>
          <p:nvPr>
            <p:ph type="body" sz="quarter" idx="1"/>
          </p:nvPr>
        </p:nvSpPr>
        <p:spPr>
          <a:prstGeom prst="rect">
            <a:avLst/>
          </a:prstGeom>
        </p:spPr>
        <p:txBody>
          <a:bodyPr/>
          <a:lstStyle>
            <a:lvl1pPr>
              <a:defRPr sz="2400"/>
            </a:lvl1pPr>
          </a:lstStyle>
          <a:p>
            <a:r>
              <a:rPr dirty="0"/>
              <a:t>Representational State Transfer is a method of communication of a client and server using an http style of accessing network objects instead of traditional SOAP, RPC or CORBA manipulation of objects. The common </a:t>
            </a:r>
            <a:r>
              <a:rPr dirty="0" smtClean="0"/>
              <a:t>“POST</a:t>
            </a:r>
            <a:r>
              <a:rPr dirty="0"/>
              <a:t>”, “GET”, “DELETE” </a:t>
            </a:r>
            <a:r>
              <a:rPr lang="en-US" baseline="0" dirty="0" smtClean="0"/>
              <a:t> and “MODIFY </a:t>
            </a:r>
            <a:r>
              <a:rPr dirty="0" smtClean="0"/>
              <a:t>actions </a:t>
            </a:r>
            <a:r>
              <a:rPr dirty="0"/>
              <a:t>can be used in a URL format to access a tree of </a:t>
            </a:r>
            <a:r>
              <a:rPr dirty="0" smtClean="0"/>
              <a:t>data</a:t>
            </a:r>
            <a:r>
              <a:rPr lang="en-US" dirty="0" smtClean="0"/>
              <a:t> called a Management Information Model</a:t>
            </a:r>
            <a:r>
              <a:rPr dirty="0" smtClean="0"/>
              <a:t>. </a:t>
            </a:r>
            <a:r>
              <a:rPr dirty="0"/>
              <a:t>REST itself is not secure but can leverage the Secure Socket Layer (443) to enforce security.</a:t>
            </a:r>
          </a:p>
        </p:txBody>
      </p:sp>
    </p:spTree>
    <p:extLst>
      <p:ext uri="{BB962C8B-B14F-4D97-AF65-F5344CB8AC3E}">
        <p14:creationId xmlns:p14="http://schemas.microsoft.com/office/powerpoint/2010/main" val="2020166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Shape 608"/>
          <p:cNvSpPr>
            <a:spLocks noGrp="1" noRot="1" noChangeAspect="1"/>
          </p:cNvSpPr>
          <p:nvPr>
            <p:ph type="sldImg"/>
          </p:nvPr>
        </p:nvSpPr>
        <p:spPr>
          <a:prstGeom prst="rect">
            <a:avLst/>
          </a:prstGeom>
        </p:spPr>
        <p:txBody>
          <a:bodyPr/>
          <a:lstStyle/>
          <a:p>
            <a:endParaRPr/>
          </a:p>
        </p:txBody>
      </p:sp>
      <p:sp>
        <p:nvSpPr>
          <p:cNvPr id="609" name="Shape 609"/>
          <p:cNvSpPr>
            <a:spLocks noGrp="1"/>
          </p:cNvSpPr>
          <p:nvPr>
            <p:ph type="body" sz="quarter" idx="1"/>
          </p:nvPr>
        </p:nvSpPr>
        <p:spPr>
          <a:prstGeom prst="rect">
            <a:avLst/>
          </a:prstGeom>
        </p:spPr>
        <p:txBody>
          <a:bodyPr/>
          <a:lstStyle>
            <a:lvl1pPr>
              <a:defRPr sz="2300"/>
            </a:lvl1pPr>
          </a:lstStyle>
          <a:p>
            <a:r>
              <a:rPr dirty="0"/>
              <a:t>Since RESTful API is a good way to parse a Tree like structure, most vendors deploy a type of Management Information Model or MIM to access one or a set of objects. These objects can be standalone, a </a:t>
            </a:r>
            <a:r>
              <a:rPr dirty="0" smtClean="0"/>
              <a:t>parent</a:t>
            </a:r>
            <a:r>
              <a:rPr lang="en-US" dirty="0" smtClean="0"/>
              <a:t>,</a:t>
            </a:r>
            <a:r>
              <a:rPr lang="en-US" baseline="0" dirty="0" smtClean="0"/>
              <a:t> </a:t>
            </a:r>
            <a:r>
              <a:rPr dirty="0" smtClean="0"/>
              <a:t>or </a:t>
            </a:r>
            <a:r>
              <a:rPr dirty="0"/>
              <a:t>a child structure. A good example of this structure would be hardware devices that contain chassis, line cards, ports and supports. There is a hierarchical form of these objects that can be learned and used to easily manipulate or query at any given time.</a:t>
            </a:r>
          </a:p>
        </p:txBody>
      </p:sp>
    </p:spTree>
    <p:extLst>
      <p:ext uri="{BB962C8B-B14F-4D97-AF65-F5344CB8AC3E}">
        <p14:creationId xmlns:p14="http://schemas.microsoft.com/office/powerpoint/2010/main" val="426606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Shape 608"/>
          <p:cNvSpPr>
            <a:spLocks noGrp="1" noRot="1" noChangeAspect="1"/>
          </p:cNvSpPr>
          <p:nvPr>
            <p:ph type="sldImg"/>
          </p:nvPr>
        </p:nvSpPr>
        <p:spPr>
          <a:prstGeom prst="rect">
            <a:avLst/>
          </a:prstGeom>
        </p:spPr>
        <p:txBody>
          <a:bodyPr/>
          <a:lstStyle/>
          <a:p>
            <a:endParaRPr/>
          </a:p>
        </p:txBody>
      </p:sp>
      <p:sp>
        <p:nvSpPr>
          <p:cNvPr id="609" name="Shape 609"/>
          <p:cNvSpPr>
            <a:spLocks noGrp="1"/>
          </p:cNvSpPr>
          <p:nvPr>
            <p:ph type="body" sz="quarter" idx="1"/>
          </p:nvPr>
        </p:nvSpPr>
        <p:spPr>
          <a:prstGeom prst="rect">
            <a:avLst/>
          </a:prstGeom>
        </p:spPr>
        <p:txBody>
          <a:bodyPr/>
          <a:lstStyle>
            <a:lvl1pPr>
              <a:defRPr sz="2300"/>
            </a:lvl1pPr>
          </a:lstStyle>
          <a:p>
            <a:endParaRPr dirty="0"/>
          </a:p>
        </p:txBody>
      </p:sp>
    </p:spTree>
    <p:extLst>
      <p:ext uri="{BB962C8B-B14F-4D97-AF65-F5344CB8AC3E}">
        <p14:creationId xmlns:p14="http://schemas.microsoft.com/office/powerpoint/2010/main" val="1243286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MIM is also being applied to the networking appliances. By leveraging the construction of the parts of the device,  we can now take advantage of a hierarchical approach. We can see in this example of how this can be done by following a folder view very similar to that of searching a web site. The API is the main folder, followed by a Chassis that contains multiple line cards and ports. </a:t>
            </a:r>
            <a:endParaRPr lang="en-US" dirty="0"/>
          </a:p>
        </p:txBody>
      </p:sp>
    </p:spTree>
    <p:extLst>
      <p:ext uri="{BB962C8B-B14F-4D97-AF65-F5344CB8AC3E}">
        <p14:creationId xmlns:p14="http://schemas.microsoft.com/office/powerpoint/2010/main" val="1986869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4964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75925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270000" y="1638300"/>
            <a:ext cx="10464800" cy="3302000"/>
          </a:xfrm>
          <a:prstGeom prst="rect">
            <a:avLst/>
          </a:prstGeom>
        </p:spPr>
        <p:txBody>
          <a:bodyPr anchor="b"/>
          <a:lstStyle/>
          <a:p>
            <a:r>
              <a:t>Title Text</a:t>
            </a:r>
          </a:p>
        </p:txBody>
      </p:sp>
      <p:sp>
        <p:nvSpPr>
          <p:cNvPr id="12" name="Shape 12"/>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r>
              <a:t>–Johnny Appleseed</a:t>
            </a:r>
          </a:p>
        </p:txBody>
      </p:sp>
      <p:sp>
        <p:nvSpPr>
          <p:cNvPr id="94" name="Shape 94"/>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1270000" y="6718300"/>
            <a:ext cx="10464800" cy="1422400"/>
          </a:xfrm>
          <a:prstGeom prst="rect">
            <a:avLst/>
          </a:prstGeom>
        </p:spPr>
        <p:txBody>
          <a:bodyPr anchor="b"/>
          <a:lstStyle/>
          <a:p>
            <a:r>
              <a:t>Title Text</a:t>
            </a:r>
          </a:p>
        </p:txBody>
      </p:sp>
      <p:sp>
        <p:nvSpPr>
          <p:cNvPr id="22" name="Shape 22"/>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1270000" y="3225800"/>
            <a:ext cx="10464800" cy="33020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Shape 40"/>
          <p:cNvSpPr>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XYZ.com/home/full-course-catalo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hyperlink" Target="http://192.168.104.132/nuova" TargetMode="External"/><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a:spLocks noGrp="1"/>
          </p:cNvSpPr>
          <p:nvPr>
            <p:ph type="title"/>
          </p:nvPr>
        </p:nvSpPr>
        <p:spPr>
          <a:prstGeom prst="rect">
            <a:avLst/>
          </a:prstGeom>
        </p:spPr>
        <p:txBody>
          <a:bodyPr>
            <a:normAutofit/>
          </a:bodyPr>
          <a:lstStyle/>
          <a:p>
            <a:r>
              <a:rPr dirty="0"/>
              <a:t>MODULE-2</a:t>
            </a:r>
          </a:p>
          <a:p>
            <a:pPr>
              <a:defRPr sz="4800"/>
            </a:pPr>
            <a:r>
              <a:rPr lang="en-US" dirty="0" smtClean="0"/>
              <a:t>WEB Services Protocols</a:t>
            </a:r>
            <a:endParaRPr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 name="Shape 754"/>
          <p:cNvSpPr/>
          <p:nvPr/>
        </p:nvSpPr>
        <p:spPr>
          <a:xfrm>
            <a:off x="9094668" y="6597532"/>
            <a:ext cx="349049" cy="891777"/>
          </a:xfrm>
          <a:prstGeom prst="line">
            <a:avLst/>
          </a:prstGeom>
          <a:ln w="63500">
            <a:solidFill>
              <a:srgbClr val="000000"/>
            </a:solidFill>
            <a:miter lim="400000"/>
          </a:ln>
        </p:spPr>
        <p:txBody>
          <a:bodyPr lIns="50800" tIns="50800" rIns="50800" bIns="50800" anchor="ctr"/>
          <a:lstStyle/>
          <a:p>
            <a:pPr>
              <a:defRPr sz="2400"/>
            </a:pPr>
            <a:endParaRPr/>
          </a:p>
        </p:txBody>
      </p:sp>
      <p:sp>
        <p:nvSpPr>
          <p:cNvPr id="755" name="Shape 755"/>
          <p:cNvSpPr/>
          <p:nvPr/>
        </p:nvSpPr>
        <p:spPr>
          <a:xfrm flipH="1">
            <a:off x="8545357" y="6724531"/>
            <a:ext cx="454479" cy="899136"/>
          </a:xfrm>
          <a:prstGeom prst="line">
            <a:avLst/>
          </a:prstGeom>
          <a:ln w="63500">
            <a:solidFill>
              <a:srgbClr val="000000"/>
            </a:solidFill>
            <a:miter lim="400000"/>
          </a:ln>
        </p:spPr>
        <p:txBody>
          <a:bodyPr lIns="50800" tIns="50800" rIns="50800" bIns="50800" anchor="ctr"/>
          <a:lstStyle/>
          <a:p>
            <a:pPr>
              <a:defRPr sz="2400"/>
            </a:pPr>
            <a:endParaRPr/>
          </a:p>
        </p:txBody>
      </p:sp>
      <p:sp>
        <p:nvSpPr>
          <p:cNvPr id="756" name="Shape 756"/>
          <p:cNvSpPr/>
          <p:nvPr/>
        </p:nvSpPr>
        <p:spPr>
          <a:xfrm>
            <a:off x="7095319" y="6574000"/>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757" name="Shape 757"/>
          <p:cNvSpPr/>
          <p:nvPr/>
        </p:nvSpPr>
        <p:spPr>
          <a:xfrm flipH="1">
            <a:off x="6546008" y="6701000"/>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758" name="Shape 758"/>
          <p:cNvSpPr/>
          <p:nvPr/>
        </p:nvSpPr>
        <p:spPr>
          <a:xfrm>
            <a:off x="3151779" y="6611607"/>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759" name="Shape 759"/>
          <p:cNvSpPr/>
          <p:nvPr/>
        </p:nvSpPr>
        <p:spPr>
          <a:xfrm flipH="1">
            <a:off x="2602468" y="6738607"/>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760" name="Shape 760"/>
          <p:cNvSpPr/>
          <p:nvPr/>
        </p:nvSpPr>
        <p:spPr>
          <a:xfrm flipH="1">
            <a:off x="4606218" y="6637007"/>
            <a:ext cx="521968"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761" name="Shape 761"/>
          <p:cNvSpPr/>
          <p:nvPr/>
        </p:nvSpPr>
        <p:spPr>
          <a:xfrm>
            <a:off x="5070570" y="6611607"/>
            <a:ext cx="349048"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762" name="Shape 762"/>
          <p:cNvSpPr/>
          <p:nvPr/>
        </p:nvSpPr>
        <p:spPr>
          <a:xfrm>
            <a:off x="7950690" y="5234139"/>
            <a:ext cx="1163503" cy="1477762"/>
          </a:xfrm>
          <a:prstGeom prst="line">
            <a:avLst/>
          </a:prstGeom>
          <a:ln w="63500">
            <a:solidFill>
              <a:srgbClr val="000000"/>
            </a:solidFill>
            <a:miter lim="400000"/>
          </a:ln>
        </p:spPr>
        <p:txBody>
          <a:bodyPr lIns="50800" tIns="50800" rIns="50800" bIns="50800" anchor="ctr"/>
          <a:lstStyle/>
          <a:p>
            <a:pPr>
              <a:defRPr sz="2400"/>
            </a:pPr>
            <a:endParaRPr/>
          </a:p>
        </p:txBody>
      </p:sp>
      <p:sp>
        <p:nvSpPr>
          <p:cNvPr id="763" name="Shape 763"/>
          <p:cNvSpPr/>
          <p:nvPr/>
        </p:nvSpPr>
        <p:spPr>
          <a:xfrm flipH="1">
            <a:off x="3102523" y="5297857"/>
            <a:ext cx="945639" cy="1274126"/>
          </a:xfrm>
          <a:prstGeom prst="line">
            <a:avLst/>
          </a:prstGeom>
          <a:ln w="63500">
            <a:solidFill>
              <a:srgbClr val="000000"/>
            </a:solidFill>
            <a:miter lim="400000"/>
          </a:ln>
        </p:spPr>
        <p:txBody>
          <a:bodyPr lIns="50800" tIns="50800" rIns="50800" bIns="50800" anchor="ctr"/>
          <a:lstStyle/>
          <a:p>
            <a:pPr>
              <a:defRPr sz="2400"/>
            </a:pPr>
            <a:endParaRPr/>
          </a:p>
        </p:txBody>
      </p:sp>
      <p:sp>
        <p:nvSpPr>
          <p:cNvPr id="764" name="Shape 764"/>
          <p:cNvSpPr/>
          <p:nvPr/>
        </p:nvSpPr>
        <p:spPr>
          <a:xfrm flipH="1">
            <a:off x="7098183" y="5145239"/>
            <a:ext cx="941408" cy="1375534"/>
          </a:xfrm>
          <a:prstGeom prst="line">
            <a:avLst/>
          </a:prstGeom>
          <a:ln w="63500">
            <a:solidFill>
              <a:srgbClr val="000000"/>
            </a:solidFill>
            <a:miter lim="400000"/>
          </a:ln>
        </p:spPr>
        <p:txBody>
          <a:bodyPr lIns="50800" tIns="50800" rIns="50800" bIns="50800" anchor="ctr"/>
          <a:lstStyle/>
          <a:p>
            <a:pPr>
              <a:defRPr sz="2400"/>
            </a:pPr>
            <a:endParaRPr/>
          </a:p>
        </p:txBody>
      </p:sp>
      <p:sp>
        <p:nvSpPr>
          <p:cNvPr id="765" name="Shape 765"/>
          <p:cNvSpPr/>
          <p:nvPr/>
        </p:nvSpPr>
        <p:spPr>
          <a:xfrm flipH="1" flipV="1">
            <a:off x="6166283" y="4154857"/>
            <a:ext cx="1783532" cy="1143410"/>
          </a:xfrm>
          <a:prstGeom prst="line">
            <a:avLst/>
          </a:prstGeom>
          <a:ln w="63500">
            <a:solidFill>
              <a:srgbClr val="000000"/>
            </a:solidFill>
            <a:miter lim="400000"/>
          </a:ln>
        </p:spPr>
        <p:txBody>
          <a:bodyPr lIns="50800" tIns="50800" rIns="50800" bIns="50800" anchor="ctr"/>
          <a:lstStyle/>
          <a:p>
            <a:pPr>
              <a:defRPr sz="2400"/>
            </a:pPr>
            <a:endParaRPr/>
          </a:p>
        </p:txBody>
      </p:sp>
      <p:sp>
        <p:nvSpPr>
          <p:cNvPr id="766" name="Shape 766"/>
          <p:cNvSpPr/>
          <p:nvPr/>
        </p:nvSpPr>
        <p:spPr>
          <a:xfrm>
            <a:off x="4124361" y="5297857"/>
            <a:ext cx="1002552" cy="1345139"/>
          </a:xfrm>
          <a:prstGeom prst="line">
            <a:avLst/>
          </a:prstGeom>
          <a:ln w="63500">
            <a:solidFill>
              <a:srgbClr val="000000"/>
            </a:solidFill>
            <a:miter lim="400000"/>
          </a:ln>
        </p:spPr>
        <p:txBody>
          <a:bodyPr lIns="50800" tIns="50800" rIns="50800" bIns="50800" anchor="ctr"/>
          <a:lstStyle/>
          <a:p>
            <a:pPr>
              <a:defRPr sz="2400"/>
            </a:pPr>
            <a:endParaRPr/>
          </a:p>
        </p:txBody>
      </p:sp>
      <p:sp>
        <p:nvSpPr>
          <p:cNvPr id="767" name="Shape 767"/>
          <p:cNvSpPr/>
          <p:nvPr/>
        </p:nvSpPr>
        <p:spPr>
          <a:xfrm flipV="1">
            <a:off x="4124361" y="4027857"/>
            <a:ext cx="1914923" cy="1270001"/>
          </a:xfrm>
          <a:prstGeom prst="line">
            <a:avLst/>
          </a:prstGeom>
          <a:ln w="63500">
            <a:solidFill>
              <a:schemeClr val="accent3">
                <a:satOff val="18648"/>
                <a:lumOff val="5971"/>
              </a:schemeClr>
            </a:solidFill>
            <a:miter lim="400000"/>
          </a:ln>
        </p:spPr>
        <p:txBody>
          <a:bodyPr lIns="50800" tIns="50800" rIns="50800" bIns="50800" anchor="ctr"/>
          <a:lstStyle/>
          <a:p>
            <a:pPr>
              <a:defRPr sz="2400"/>
            </a:pPr>
            <a:endParaRPr/>
          </a:p>
        </p:txBody>
      </p:sp>
      <p:sp>
        <p:nvSpPr>
          <p:cNvPr id="768" name="Shape 768"/>
          <p:cNvSpPr/>
          <p:nvPr/>
        </p:nvSpPr>
        <p:spPr>
          <a:xfrm>
            <a:off x="4190014" y="558800"/>
            <a:ext cx="364911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What is REST?</a:t>
            </a:r>
          </a:p>
        </p:txBody>
      </p:sp>
      <p:sp>
        <p:nvSpPr>
          <p:cNvPr id="769" name="Shape 769"/>
          <p:cNvSpPr/>
          <p:nvPr/>
        </p:nvSpPr>
        <p:spPr>
          <a:xfrm>
            <a:off x="1627536" y="2304806"/>
            <a:ext cx="9156353"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dirty="0"/>
              <a:t>HTTP</a:t>
            </a:r>
            <a:r>
              <a:rPr dirty="0" smtClean="0"/>
              <a:t>:</a:t>
            </a:r>
            <a:r>
              <a:rPr lang="en-US" dirty="0" smtClean="0"/>
              <a:t>/</a:t>
            </a:r>
            <a:r>
              <a:rPr dirty="0" smtClean="0"/>
              <a:t>/</a:t>
            </a:r>
            <a:r>
              <a:rPr dirty="0"/>
              <a:t>10.1.1.1/</a:t>
            </a:r>
            <a:r>
              <a:rPr b="1" dirty="0">
                <a:solidFill>
                  <a:schemeClr val="accent5"/>
                </a:solidFill>
                <a:latin typeface="Helvetica"/>
                <a:ea typeface="Helvetica"/>
                <a:cs typeface="Helvetica"/>
                <a:sym typeface="Helvetica"/>
              </a:rPr>
              <a:t>root</a:t>
            </a:r>
            <a:r>
              <a:rPr dirty="0"/>
              <a:t>/</a:t>
            </a:r>
            <a:r>
              <a:rPr b="1" dirty="0">
                <a:solidFill>
                  <a:schemeClr val="accent2"/>
                </a:solidFill>
                <a:latin typeface="Helvetica"/>
                <a:ea typeface="Helvetica"/>
                <a:cs typeface="Helvetica"/>
                <a:sym typeface="Helvetica"/>
              </a:rPr>
              <a:t>parent1</a:t>
            </a:r>
            <a:r>
              <a:rPr dirty="0"/>
              <a:t>/child2/object3</a:t>
            </a:r>
          </a:p>
        </p:txBody>
      </p:sp>
      <p:sp>
        <p:nvSpPr>
          <p:cNvPr id="770" name="Shape 770"/>
          <p:cNvSpPr/>
          <p:nvPr/>
        </p:nvSpPr>
        <p:spPr>
          <a:xfrm>
            <a:off x="5758145" y="3815311"/>
            <a:ext cx="512854" cy="496557"/>
          </a:xfrm>
          <a:prstGeom prst="ellipse">
            <a:avLst/>
          </a:prstGeom>
          <a:blipFill>
            <a:blip r:embed="rId2"/>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71" name="Shape 771"/>
          <p:cNvSpPr/>
          <p:nvPr/>
        </p:nvSpPr>
        <p:spPr>
          <a:xfrm>
            <a:off x="3808333" y="5036467"/>
            <a:ext cx="512854" cy="496556"/>
          </a:xfrm>
          <a:prstGeom prst="ellipse">
            <a:avLst/>
          </a:prstGeom>
          <a:blipFill>
            <a:blip r:embed="rId3"/>
          </a:blipFill>
          <a:ln w="101600">
            <a:solidFill>
              <a:schemeClr val="accent3">
                <a:satOff val="18648"/>
                <a:lumOff val="5971"/>
              </a:schemeClr>
            </a:solidFill>
            <a:miter lim="400000"/>
          </a:ln>
          <a:effectLst>
            <a:outerShdw blurRad="50800" dist="127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72" name="Shape 772"/>
          <p:cNvSpPr/>
          <p:nvPr/>
        </p:nvSpPr>
        <p:spPr>
          <a:xfrm>
            <a:off x="7681012" y="5036467"/>
            <a:ext cx="512854" cy="496556"/>
          </a:xfrm>
          <a:prstGeom prst="ellipse">
            <a:avLst/>
          </a:prstGeom>
          <a:blipFill>
            <a:blip r:embed="rId4"/>
          </a:blipFill>
          <a:ln w="12700">
            <a:miter lim="400000"/>
          </a:ln>
          <a:effectLst>
            <a:outerShdw blurRad="25400" dist="25400" dir="2388334" rotWithShape="0">
              <a:srgbClr val="000000">
                <a:alpha val="79310"/>
              </a:srgbClr>
            </a:outerShdw>
          </a:effectLst>
        </p:spPr>
        <p:txBody>
          <a:bodyPr lIns="50800" tIns="50800" rIns="50800" bIns="50800" anchor="ctr"/>
          <a:lstStyle/>
          <a:p>
            <a:pPr>
              <a:defRPr sz="2400">
                <a:solidFill>
                  <a:srgbClr val="FFFFFF"/>
                </a:solidFill>
              </a:defRPr>
            </a:pPr>
            <a:endParaRPr/>
          </a:p>
        </p:txBody>
      </p:sp>
      <p:sp>
        <p:nvSpPr>
          <p:cNvPr id="773" name="Shape 773"/>
          <p:cNvSpPr/>
          <p:nvPr/>
        </p:nvSpPr>
        <p:spPr>
          <a:xfrm>
            <a:off x="4825396" y="6368760"/>
            <a:ext cx="512854" cy="496556"/>
          </a:xfrm>
          <a:prstGeom prst="ellipse">
            <a:avLst/>
          </a:prstGeom>
          <a:solidFill>
            <a:schemeClr val="accent4">
              <a:hueOff val="384618"/>
              <a:satOff val="3869"/>
              <a:lumOff val="580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74" name="Shape 774"/>
          <p:cNvSpPr/>
          <p:nvPr/>
        </p:nvSpPr>
        <p:spPr>
          <a:xfrm>
            <a:off x="8777848" y="6368760"/>
            <a:ext cx="512854" cy="496556"/>
          </a:xfrm>
          <a:prstGeom prst="ellipse">
            <a:avLst/>
          </a:prstGeom>
          <a:blipFill>
            <a:blip r:embed="rId5"/>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75" name="Shape 775"/>
          <p:cNvSpPr/>
          <p:nvPr/>
        </p:nvSpPr>
        <p:spPr>
          <a:xfrm>
            <a:off x="6297351" y="3761759"/>
            <a:ext cx="70678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5"/>
                </a:solidFill>
                <a:latin typeface="Helvetica"/>
                <a:ea typeface="Helvetica"/>
                <a:cs typeface="Helvetica"/>
                <a:sym typeface="Helvetica"/>
              </a:defRPr>
            </a:lvl1pPr>
          </a:lstStyle>
          <a:p>
            <a:r>
              <a:t>root</a:t>
            </a:r>
          </a:p>
        </p:txBody>
      </p:sp>
      <p:sp>
        <p:nvSpPr>
          <p:cNvPr id="776" name="Shape 776"/>
          <p:cNvSpPr/>
          <p:nvPr/>
        </p:nvSpPr>
        <p:spPr>
          <a:xfrm>
            <a:off x="8185551" y="5049795"/>
            <a:ext cx="1215332"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6">
                    <a:lumOff val="-8741"/>
                  </a:schemeClr>
                </a:solidFill>
                <a:latin typeface="Helvetica"/>
                <a:ea typeface="Helvetica"/>
                <a:cs typeface="Helvetica"/>
                <a:sym typeface="Helvetica"/>
              </a:defRPr>
            </a:lvl1pPr>
          </a:lstStyle>
          <a:p>
            <a:r>
              <a:t>parent2</a:t>
            </a:r>
          </a:p>
        </p:txBody>
      </p:sp>
      <p:sp>
        <p:nvSpPr>
          <p:cNvPr id="777" name="Shape 777"/>
          <p:cNvSpPr/>
          <p:nvPr/>
        </p:nvSpPr>
        <p:spPr>
          <a:xfrm>
            <a:off x="2545689" y="5049795"/>
            <a:ext cx="1215331"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2"/>
                </a:solidFill>
                <a:latin typeface="Helvetica"/>
                <a:ea typeface="Helvetica"/>
                <a:cs typeface="Helvetica"/>
                <a:sym typeface="Helvetica"/>
              </a:defRPr>
            </a:lvl1pPr>
          </a:lstStyle>
          <a:p>
            <a:r>
              <a:t>parent1</a:t>
            </a:r>
          </a:p>
        </p:txBody>
      </p:sp>
      <p:sp>
        <p:nvSpPr>
          <p:cNvPr id="778" name="Shape 778"/>
          <p:cNvSpPr/>
          <p:nvPr/>
        </p:nvSpPr>
        <p:spPr>
          <a:xfrm>
            <a:off x="6801622" y="6368760"/>
            <a:ext cx="512854" cy="496556"/>
          </a:xfrm>
          <a:prstGeom prst="ellipse">
            <a:avLst/>
          </a:prstGeom>
          <a:solidFill>
            <a:schemeClr val="accent5">
              <a:hueOff val="-444211"/>
              <a:satOff val="-14915"/>
              <a:lumOff val="22857"/>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79" name="Shape 779"/>
          <p:cNvSpPr/>
          <p:nvPr/>
        </p:nvSpPr>
        <p:spPr>
          <a:xfrm>
            <a:off x="2849169" y="6368760"/>
            <a:ext cx="512854" cy="496556"/>
          </a:xfrm>
          <a:prstGeom prst="ellipse">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80" name="Shape 780"/>
          <p:cNvSpPr/>
          <p:nvPr/>
        </p:nvSpPr>
        <p:spPr>
          <a:xfrm>
            <a:off x="1792173" y="6368760"/>
            <a:ext cx="99506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t>child1</a:t>
            </a:r>
          </a:p>
        </p:txBody>
      </p:sp>
      <p:sp>
        <p:nvSpPr>
          <p:cNvPr id="781" name="Shape 781"/>
          <p:cNvSpPr/>
          <p:nvPr/>
        </p:nvSpPr>
        <p:spPr>
          <a:xfrm>
            <a:off x="3786942" y="6382087"/>
            <a:ext cx="99506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4">
                    <a:hueOff val="384618"/>
                    <a:satOff val="3869"/>
                    <a:lumOff val="5802"/>
                  </a:schemeClr>
                </a:solidFill>
                <a:latin typeface="Helvetica"/>
                <a:ea typeface="Helvetica"/>
                <a:cs typeface="Helvetica"/>
                <a:sym typeface="Helvetica"/>
              </a:defRPr>
            </a:lvl1pPr>
          </a:lstStyle>
          <a:p>
            <a:r>
              <a:t>child2</a:t>
            </a:r>
          </a:p>
        </p:txBody>
      </p:sp>
      <p:sp>
        <p:nvSpPr>
          <p:cNvPr id="782" name="Shape 782"/>
          <p:cNvSpPr/>
          <p:nvPr/>
        </p:nvSpPr>
        <p:spPr>
          <a:xfrm>
            <a:off x="5708180" y="6368760"/>
            <a:ext cx="99506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5">
                    <a:hueOff val="-444211"/>
                    <a:satOff val="-14915"/>
                    <a:lumOff val="22857"/>
                  </a:schemeClr>
                </a:solidFill>
                <a:latin typeface="Helvetica"/>
                <a:ea typeface="Helvetica"/>
                <a:cs typeface="Helvetica"/>
                <a:sym typeface="Helvetica"/>
              </a:defRPr>
            </a:lvl1pPr>
          </a:lstStyle>
          <a:p>
            <a:r>
              <a:t>child3</a:t>
            </a:r>
          </a:p>
        </p:txBody>
      </p:sp>
      <p:sp>
        <p:nvSpPr>
          <p:cNvPr id="783" name="Shape 783"/>
          <p:cNvSpPr/>
          <p:nvPr/>
        </p:nvSpPr>
        <p:spPr>
          <a:xfrm>
            <a:off x="7683765" y="6382087"/>
            <a:ext cx="99506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1"/>
                </a:solidFill>
                <a:latin typeface="Helvetica"/>
                <a:ea typeface="Helvetica"/>
                <a:cs typeface="Helvetica"/>
                <a:sym typeface="Helvetica"/>
              </a:defRPr>
            </a:lvl1pPr>
          </a:lstStyle>
          <a:p>
            <a:r>
              <a:t>child4</a:t>
            </a:r>
          </a:p>
        </p:txBody>
      </p:sp>
      <p:sp>
        <p:nvSpPr>
          <p:cNvPr id="784" name="Shape 784"/>
          <p:cNvSpPr/>
          <p:nvPr/>
        </p:nvSpPr>
        <p:spPr>
          <a:xfrm>
            <a:off x="5344599"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85" name="Shape 785"/>
          <p:cNvSpPr/>
          <p:nvPr/>
        </p:nvSpPr>
        <p:spPr>
          <a:xfrm>
            <a:off x="4486588"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86" name="Shape 786"/>
          <p:cNvSpPr/>
          <p:nvPr/>
        </p:nvSpPr>
        <p:spPr>
          <a:xfrm>
            <a:off x="339198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87" name="Shape 787"/>
          <p:cNvSpPr/>
          <p:nvPr/>
        </p:nvSpPr>
        <p:spPr>
          <a:xfrm>
            <a:off x="251766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88" name="Shape 788"/>
          <p:cNvSpPr/>
          <p:nvPr/>
        </p:nvSpPr>
        <p:spPr>
          <a:xfrm>
            <a:off x="7313521"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89" name="Shape 789"/>
          <p:cNvSpPr/>
          <p:nvPr/>
        </p:nvSpPr>
        <p:spPr>
          <a:xfrm>
            <a:off x="6455510"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90" name="Shape 790"/>
          <p:cNvSpPr/>
          <p:nvPr/>
        </p:nvSpPr>
        <p:spPr>
          <a:xfrm>
            <a:off x="9324232"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91" name="Shape 791"/>
          <p:cNvSpPr/>
          <p:nvPr/>
        </p:nvSpPr>
        <p:spPr>
          <a:xfrm>
            <a:off x="8466221" y="7430248"/>
            <a:ext cx="278098"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92" name="Shape 792"/>
          <p:cNvSpPr/>
          <p:nvPr/>
        </p:nvSpPr>
        <p:spPr>
          <a:xfrm>
            <a:off x="2303082" y="7714380"/>
            <a:ext cx="70726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t>object1</a:t>
            </a:r>
          </a:p>
        </p:txBody>
      </p:sp>
      <p:sp>
        <p:nvSpPr>
          <p:cNvPr id="793" name="Shape 793"/>
          <p:cNvSpPr/>
          <p:nvPr/>
        </p:nvSpPr>
        <p:spPr>
          <a:xfrm>
            <a:off x="3177402" y="7714380"/>
            <a:ext cx="70726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t>object2</a:t>
            </a:r>
          </a:p>
        </p:txBody>
      </p:sp>
      <p:sp>
        <p:nvSpPr>
          <p:cNvPr id="794" name="Shape 794"/>
          <p:cNvSpPr/>
          <p:nvPr/>
        </p:nvSpPr>
        <p:spPr>
          <a:xfrm>
            <a:off x="4272005" y="7714380"/>
            <a:ext cx="70726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t>object3</a:t>
            </a:r>
          </a:p>
        </p:txBody>
      </p:sp>
      <p:sp>
        <p:nvSpPr>
          <p:cNvPr id="795" name="Shape 795"/>
          <p:cNvSpPr/>
          <p:nvPr/>
        </p:nvSpPr>
        <p:spPr>
          <a:xfrm>
            <a:off x="5138170" y="7714380"/>
            <a:ext cx="70726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t>object4</a:t>
            </a:r>
          </a:p>
        </p:txBody>
      </p:sp>
      <p:sp>
        <p:nvSpPr>
          <p:cNvPr id="796" name="Shape 796"/>
          <p:cNvSpPr/>
          <p:nvPr/>
        </p:nvSpPr>
        <p:spPr>
          <a:xfrm>
            <a:off x="6245126" y="7714380"/>
            <a:ext cx="70726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t>object5</a:t>
            </a:r>
          </a:p>
        </p:txBody>
      </p:sp>
      <p:sp>
        <p:nvSpPr>
          <p:cNvPr id="797" name="Shape 797"/>
          <p:cNvSpPr/>
          <p:nvPr/>
        </p:nvSpPr>
        <p:spPr>
          <a:xfrm>
            <a:off x="7098937" y="7714380"/>
            <a:ext cx="70726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t>object6</a:t>
            </a:r>
          </a:p>
        </p:txBody>
      </p:sp>
      <p:sp>
        <p:nvSpPr>
          <p:cNvPr id="798" name="Shape 798"/>
          <p:cNvSpPr/>
          <p:nvPr/>
        </p:nvSpPr>
        <p:spPr>
          <a:xfrm>
            <a:off x="8256346" y="7714380"/>
            <a:ext cx="70726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t>object7</a:t>
            </a:r>
          </a:p>
        </p:txBody>
      </p:sp>
      <p:sp>
        <p:nvSpPr>
          <p:cNvPr id="799" name="Shape 799"/>
          <p:cNvSpPr/>
          <p:nvPr/>
        </p:nvSpPr>
        <p:spPr>
          <a:xfrm>
            <a:off x="9109648" y="7714380"/>
            <a:ext cx="70726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t>object8</a:t>
            </a:r>
          </a:p>
        </p:txBody>
      </p:sp>
      <p:sp>
        <p:nvSpPr>
          <p:cNvPr id="800" name="Shape 800"/>
          <p:cNvSpPr/>
          <p:nvPr/>
        </p:nvSpPr>
        <p:spPr>
          <a:xfrm>
            <a:off x="5758145" y="3815311"/>
            <a:ext cx="512854" cy="496557"/>
          </a:xfrm>
          <a:prstGeom prst="ellipse">
            <a:avLst/>
          </a:prstGeom>
          <a:blipFill>
            <a:blip r:embed="rId2"/>
          </a:blipFill>
          <a:ln w="101600">
            <a:solidFill>
              <a:schemeClr val="accent3">
                <a:satOff val="18648"/>
                <a:lumOff val="5971"/>
              </a:schemeClr>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Tree>
    <p:extLst>
      <p:ext uri="{BB962C8B-B14F-4D97-AF65-F5344CB8AC3E}">
        <p14:creationId xmlns:p14="http://schemas.microsoft.com/office/powerpoint/2010/main" val="1845085122"/>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 name="Shape 802"/>
          <p:cNvSpPr/>
          <p:nvPr/>
        </p:nvSpPr>
        <p:spPr>
          <a:xfrm>
            <a:off x="9094668" y="6597532"/>
            <a:ext cx="349049" cy="891777"/>
          </a:xfrm>
          <a:prstGeom prst="line">
            <a:avLst/>
          </a:prstGeom>
          <a:ln w="63500">
            <a:solidFill>
              <a:srgbClr val="000000"/>
            </a:solidFill>
            <a:miter lim="400000"/>
          </a:ln>
        </p:spPr>
        <p:txBody>
          <a:bodyPr lIns="50800" tIns="50800" rIns="50800" bIns="50800" anchor="ctr"/>
          <a:lstStyle/>
          <a:p>
            <a:pPr>
              <a:defRPr sz="2400"/>
            </a:pPr>
            <a:endParaRPr/>
          </a:p>
        </p:txBody>
      </p:sp>
      <p:sp>
        <p:nvSpPr>
          <p:cNvPr id="803" name="Shape 803"/>
          <p:cNvSpPr/>
          <p:nvPr/>
        </p:nvSpPr>
        <p:spPr>
          <a:xfrm flipH="1">
            <a:off x="8545357" y="6724531"/>
            <a:ext cx="454479" cy="899136"/>
          </a:xfrm>
          <a:prstGeom prst="line">
            <a:avLst/>
          </a:prstGeom>
          <a:ln w="63500">
            <a:solidFill>
              <a:srgbClr val="000000"/>
            </a:solidFill>
            <a:miter lim="400000"/>
          </a:ln>
        </p:spPr>
        <p:txBody>
          <a:bodyPr lIns="50800" tIns="50800" rIns="50800" bIns="50800" anchor="ctr"/>
          <a:lstStyle/>
          <a:p>
            <a:pPr>
              <a:defRPr sz="2400"/>
            </a:pPr>
            <a:endParaRPr/>
          </a:p>
        </p:txBody>
      </p:sp>
      <p:sp>
        <p:nvSpPr>
          <p:cNvPr id="804" name="Shape 804"/>
          <p:cNvSpPr/>
          <p:nvPr/>
        </p:nvSpPr>
        <p:spPr>
          <a:xfrm>
            <a:off x="7095319" y="6574000"/>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805" name="Shape 805"/>
          <p:cNvSpPr/>
          <p:nvPr/>
        </p:nvSpPr>
        <p:spPr>
          <a:xfrm flipH="1">
            <a:off x="6546008" y="6701000"/>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806" name="Shape 806"/>
          <p:cNvSpPr/>
          <p:nvPr/>
        </p:nvSpPr>
        <p:spPr>
          <a:xfrm>
            <a:off x="3151779" y="6611607"/>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807" name="Shape 807"/>
          <p:cNvSpPr/>
          <p:nvPr/>
        </p:nvSpPr>
        <p:spPr>
          <a:xfrm flipH="1">
            <a:off x="2602468" y="6738607"/>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808" name="Shape 808"/>
          <p:cNvSpPr/>
          <p:nvPr/>
        </p:nvSpPr>
        <p:spPr>
          <a:xfrm flipH="1">
            <a:off x="4606218" y="6637007"/>
            <a:ext cx="521968"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809" name="Shape 809"/>
          <p:cNvSpPr/>
          <p:nvPr/>
        </p:nvSpPr>
        <p:spPr>
          <a:xfrm>
            <a:off x="5070570" y="6611607"/>
            <a:ext cx="349048"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810" name="Shape 810"/>
          <p:cNvSpPr/>
          <p:nvPr/>
        </p:nvSpPr>
        <p:spPr>
          <a:xfrm>
            <a:off x="7950690" y="5234139"/>
            <a:ext cx="1163503" cy="1477762"/>
          </a:xfrm>
          <a:prstGeom prst="line">
            <a:avLst/>
          </a:prstGeom>
          <a:ln w="63500">
            <a:solidFill>
              <a:srgbClr val="000000"/>
            </a:solidFill>
            <a:miter lim="400000"/>
          </a:ln>
        </p:spPr>
        <p:txBody>
          <a:bodyPr lIns="50800" tIns="50800" rIns="50800" bIns="50800" anchor="ctr"/>
          <a:lstStyle/>
          <a:p>
            <a:pPr>
              <a:defRPr sz="2400"/>
            </a:pPr>
            <a:endParaRPr/>
          </a:p>
        </p:txBody>
      </p:sp>
      <p:sp>
        <p:nvSpPr>
          <p:cNvPr id="811" name="Shape 811"/>
          <p:cNvSpPr/>
          <p:nvPr/>
        </p:nvSpPr>
        <p:spPr>
          <a:xfrm flipH="1">
            <a:off x="3102523" y="5297857"/>
            <a:ext cx="945639" cy="1274126"/>
          </a:xfrm>
          <a:prstGeom prst="line">
            <a:avLst/>
          </a:prstGeom>
          <a:ln w="63500">
            <a:solidFill>
              <a:srgbClr val="000000"/>
            </a:solidFill>
            <a:miter lim="400000"/>
          </a:ln>
        </p:spPr>
        <p:txBody>
          <a:bodyPr lIns="50800" tIns="50800" rIns="50800" bIns="50800" anchor="ctr"/>
          <a:lstStyle/>
          <a:p>
            <a:pPr>
              <a:defRPr sz="2400"/>
            </a:pPr>
            <a:endParaRPr/>
          </a:p>
        </p:txBody>
      </p:sp>
      <p:sp>
        <p:nvSpPr>
          <p:cNvPr id="812" name="Shape 812"/>
          <p:cNvSpPr/>
          <p:nvPr/>
        </p:nvSpPr>
        <p:spPr>
          <a:xfrm flipH="1">
            <a:off x="7098183" y="5145239"/>
            <a:ext cx="941408" cy="1375534"/>
          </a:xfrm>
          <a:prstGeom prst="line">
            <a:avLst/>
          </a:prstGeom>
          <a:ln w="63500">
            <a:solidFill>
              <a:srgbClr val="000000"/>
            </a:solidFill>
            <a:miter lim="400000"/>
          </a:ln>
        </p:spPr>
        <p:txBody>
          <a:bodyPr lIns="50800" tIns="50800" rIns="50800" bIns="50800" anchor="ctr"/>
          <a:lstStyle/>
          <a:p>
            <a:pPr>
              <a:defRPr sz="2400"/>
            </a:pPr>
            <a:endParaRPr/>
          </a:p>
        </p:txBody>
      </p:sp>
      <p:sp>
        <p:nvSpPr>
          <p:cNvPr id="813" name="Shape 813"/>
          <p:cNvSpPr/>
          <p:nvPr/>
        </p:nvSpPr>
        <p:spPr>
          <a:xfrm flipH="1" flipV="1">
            <a:off x="6166283" y="4154857"/>
            <a:ext cx="1783532" cy="1143410"/>
          </a:xfrm>
          <a:prstGeom prst="line">
            <a:avLst/>
          </a:prstGeom>
          <a:ln w="63500">
            <a:solidFill>
              <a:srgbClr val="000000"/>
            </a:solidFill>
            <a:miter lim="400000"/>
          </a:ln>
        </p:spPr>
        <p:txBody>
          <a:bodyPr lIns="50800" tIns="50800" rIns="50800" bIns="50800" anchor="ctr"/>
          <a:lstStyle/>
          <a:p>
            <a:pPr>
              <a:defRPr sz="2400"/>
            </a:pPr>
            <a:endParaRPr/>
          </a:p>
        </p:txBody>
      </p:sp>
      <p:sp>
        <p:nvSpPr>
          <p:cNvPr id="814" name="Shape 814"/>
          <p:cNvSpPr/>
          <p:nvPr/>
        </p:nvSpPr>
        <p:spPr>
          <a:xfrm>
            <a:off x="4124361" y="5297857"/>
            <a:ext cx="1002552" cy="1345139"/>
          </a:xfrm>
          <a:prstGeom prst="line">
            <a:avLst/>
          </a:prstGeom>
          <a:ln w="63500">
            <a:solidFill>
              <a:schemeClr val="accent3">
                <a:satOff val="18648"/>
                <a:lumOff val="5971"/>
              </a:schemeClr>
            </a:solidFill>
            <a:miter lim="400000"/>
          </a:ln>
        </p:spPr>
        <p:txBody>
          <a:bodyPr lIns="50800" tIns="50800" rIns="50800" bIns="50800" anchor="ctr"/>
          <a:lstStyle/>
          <a:p>
            <a:pPr>
              <a:defRPr sz="2400"/>
            </a:pPr>
            <a:endParaRPr/>
          </a:p>
        </p:txBody>
      </p:sp>
      <p:sp>
        <p:nvSpPr>
          <p:cNvPr id="815" name="Shape 815"/>
          <p:cNvSpPr/>
          <p:nvPr/>
        </p:nvSpPr>
        <p:spPr>
          <a:xfrm flipV="1">
            <a:off x="4124361" y="4027857"/>
            <a:ext cx="1914923" cy="1270001"/>
          </a:xfrm>
          <a:prstGeom prst="line">
            <a:avLst/>
          </a:prstGeom>
          <a:ln w="63500">
            <a:solidFill>
              <a:schemeClr val="accent3">
                <a:satOff val="18648"/>
                <a:lumOff val="5971"/>
              </a:schemeClr>
            </a:solidFill>
            <a:miter lim="400000"/>
          </a:ln>
        </p:spPr>
        <p:txBody>
          <a:bodyPr lIns="50800" tIns="50800" rIns="50800" bIns="50800" anchor="ctr"/>
          <a:lstStyle/>
          <a:p>
            <a:pPr>
              <a:defRPr sz="2400"/>
            </a:pPr>
            <a:endParaRPr/>
          </a:p>
        </p:txBody>
      </p:sp>
      <p:sp>
        <p:nvSpPr>
          <p:cNvPr id="816" name="Shape 816"/>
          <p:cNvSpPr/>
          <p:nvPr/>
        </p:nvSpPr>
        <p:spPr>
          <a:xfrm>
            <a:off x="4190014" y="558800"/>
            <a:ext cx="364911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What is REST?</a:t>
            </a:r>
          </a:p>
        </p:txBody>
      </p:sp>
      <p:sp>
        <p:nvSpPr>
          <p:cNvPr id="817" name="Shape 817"/>
          <p:cNvSpPr/>
          <p:nvPr/>
        </p:nvSpPr>
        <p:spPr>
          <a:xfrm>
            <a:off x="1589064" y="2304806"/>
            <a:ext cx="9233297"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dirty="0"/>
              <a:t>HTTP</a:t>
            </a:r>
            <a:r>
              <a:rPr dirty="0" smtClean="0"/>
              <a:t>:</a:t>
            </a:r>
            <a:r>
              <a:rPr lang="en-US" dirty="0" smtClean="0"/>
              <a:t>/</a:t>
            </a:r>
            <a:r>
              <a:rPr dirty="0" smtClean="0"/>
              <a:t>/</a:t>
            </a:r>
            <a:r>
              <a:rPr dirty="0"/>
              <a:t>10.1.1.1/</a:t>
            </a:r>
            <a:r>
              <a:rPr b="1" dirty="0">
                <a:solidFill>
                  <a:schemeClr val="accent5"/>
                </a:solidFill>
                <a:latin typeface="Helvetica"/>
                <a:ea typeface="Helvetica"/>
                <a:cs typeface="Helvetica"/>
                <a:sym typeface="Helvetica"/>
              </a:rPr>
              <a:t>root</a:t>
            </a:r>
            <a:r>
              <a:rPr dirty="0"/>
              <a:t>/</a:t>
            </a:r>
            <a:r>
              <a:rPr b="1" dirty="0">
                <a:solidFill>
                  <a:schemeClr val="accent2"/>
                </a:solidFill>
                <a:latin typeface="Helvetica"/>
                <a:ea typeface="Helvetica"/>
                <a:cs typeface="Helvetica"/>
                <a:sym typeface="Helvetica"/>
              </a:rPr>
              <a:t>parent1</a:t>
            </a:r>
            <a:r>
              <a:rPr dirty="0"/>
              <a:t>/</a:t>
            </a:r>
            <a:r>
              <a:rPr b="1" dirty="0">
                <a:solidFill>
                  <a:schemeClr val="accent4">
                    <a:hueOff val="384618"/>
                    <a:satOff val="3869"/>
                    <a:lumOff val="5802"/>
                  </a:schemeClr>
                </a:solidFill>
                <a:latin typeface="Helvetica"/>
                <a:ea typeface="Helvetica"/>
                <a:cs typeface="Helvetica"/>
                <a:sym typeface="Helvetica"/>
              </a:rPr>
              <a:t>child2</a:t>
            </a:r>
            <a:r>
              <a:rPr dirty="0"/>
              <a:t>/object3</a:t>
            </a:r>
          </a:p>
        </p:txBody>
      </p:sp>
      <p:sp>
        <p:nvSpPr>
          <p:cNvPr id="818" name="Shape 818"/>
          <p:cNvSpPr/>
          <p:nvPr/>
        </p:nvSpPr>
        <p:spPr>
          <a:xfrm>
            <a:off x="5758145" y="3815311"/>
            <a:ext cx="512854" cy="496557"/>
          </a:xfrm>
          <a:prstGeom prst="ellipse">
            <a:avLst/>
          </a:prstGeom>
          <a:blipFill>
            <a:blip r:embed="rId2"/>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19" name="Shape 819"/>
          <p:cNvSpPr/>
          <p:nvPr/>
        </p:nvSpPr>
        <p:spPr>
          <a:xfrm>
            <a:off x="7681012" y="5036467"/>
            <a:ext cx="512854" cy="496556"/>
          </a:xfrm>
          <a:prstGeom prst="ellipse">
            <a:avLst/>
          </a:prstGeom>
          <a:blipFill>
            <a:blip r:embed="rId3"/>
          </a:blipFill>
          <a:ln w="12700">
            <a:miter lim="400000"/>
          </a:ln>
          <a:effectLst>
            <a:outerShdw blurRad="25400" dist="25400" dir="2388334" rotWithShape="0">
              <a:srgbClr val="000000">
                <a:alpha val="79310"/>
              </a:srgbClr>
            </a:outerShdw>
          </a:effectLst>
        </p:spPr>
        <p:txBody>
          <a:bodyPr lIns="50800" tIns="50800" rIns="50800" bIns="50800" anchor="ctr"/>
          <a:lstStyle/>
          <a:p>
            <a:pPr>
              <a:defRPr sz="2400">
                <a:solidFill>
                  <a:srgbClr val="FFFFFF"/>
                </a:solidFill>
              </a:defRPr>
            </a:pPr>
            <a:endParaRPr/>
          </a:p>
        </p:txBody>
      </p:sp>
      <p:sp>
        <p:nvSpPr>
          <p:cNvPr id="820" name="Shape 820"/>
          <p:cNvSpPr/>
          <p:nvPr/>
        </p:nvSpPr>
        <p:spPr>
          <a:xfrm>
            <a:off x="4825396" y="6368760"/>
            <a:ext cx="512854" cy="496556"/>
          </a:xfrm>
          <a:prstGeom prst="ellipse">
            <a:avLst/>
          </a:prstGeom>
          <a:solidFill>
            <a:schemeClr val="accent4">
              <a:hueOff val="384618"/>
              <a:satOff val="3869"/>
              <a:lumOff val="5802"/>
            </a:schemeClr>
          </a:solidFill>
          <a:ln w="101600">
            <a:solidFill>
              <a:schemeClr val="accent3">
                <a:satOff val="18648"/>
                <a:lumOff val="5971"/>
              </a:schemeClr>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21" name="Shape 821"/>
          <p:cNvSpPr/>
          <p:nvPr/>
        </p:nvSpPr>
        <p:spPr>
          <a:xfrm>
            <a:off x="8777848" y="6368760"/>
            <a:ext cx="512854" cy="496556"/>
          </a:xfrm>
          <a:prstGeom prst="ellipse">
            <a:avLst/>
          </a:prstGeom>
          <a:blipFill>
            <a:blip r:embed="rId4"/>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22" name="Shape 822"/>
          <p:cNvSpPr/>
          <p:nvPr/>
        </p:nvSpPr>
        <p:spPr>
          <a:xfrm>
            <a:off x="6297351" y="3761759"/>
            <a:ext cx="70678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5"/>
                </a:solidFill>
                <a:latin typeface="Helvetica"/>
                <a:ea typeface="Helvetica"/>
                <a:cs typeface="Helvetica"/>
                <a:sym typeface="Helvetica"/>
              </a:defRPr>
            </a:lvl1pPr>
          </a:lstStyle>
          <a:p>
            <a:r>
              <a:t>root</a:t>
            </a:r>
          </a:p>
        </p:txBody>
      </p:sp>
      <p:sp>
        <p:nvSpPr>
          <p:cNvPr id="823" name="Shape 823"/>
          <p:cNvSpPr/>
          <p:nvPr/>
        </p:nvSpPr>
        <p:spPr>
          <a:xfrm>
            <a:off x="8185551" y="5049795"/>
            <a:ext cx="1215332"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6">
                    <a:lumOff val="-8741"/>
                  </a:schemeClr>
                </a:solidFill>
                <a:latin typeface="Helvetica"/>
                <a:ea typeface="Helvetica"/>
                <a:cs typeface="Helvetica"/>
                <a:sym typeface="Helvetica"/>
              </a:defRPr>
            </a:lvl1pPr>
          </a:lstStyle>
          <a:p>
            <a:r>
              <a:t>parent2</a:t>
            </a:r>
          </a:p>
        </p:txBody>
      </p:sp>
      <p:sp>
        <p:nvSpPr>
          <p:cNvPr id="824" name="Shape 824"/>
          <p:cNvSpPr/>
          <p:nvPr/>
        </p:nvSpPr>
        <p:spPr>
          <a:xfrm>
            <a:off x="2545689" y="5049795"/>
            <a:ext cx="1215331"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2"/>
                </a:solidFill>
                <a:latin typeface="Helvetica"/>
                <a:ea typeface="Helvetica"/>
                <a:cs typeface="Helvetica"/>
                <a:sym typeface="Helvetica"/>
              </a:defRPr>
            </a:lvl1pPr>
          </a:lstStyle>
          <a:p>
            <a:r>
              <a:t>parent1</a:t>
            </a:r>
          </a:p>
        </p:txBody>
      </p:sp>
      <p:sp>
        <p:nvSpPr>
          <p:cNvPr id="825" name="Shape 825"/>
          <p:cNvSpPr/>
          <p:nvPr/>
        </p:nvSpPr>
        <p:spPr>
          <a:xfrm>
            <a:off x="6801622" y="6368760"/>
            <a:ext cx="512854" cy="496556"/>
          </a:xfrm>
          <a:prstGeom prst="ellipse">
            <a:avLst/>
          </a:prstGeom>
          <a:solidFill>
            <a:schemeClr val="accent5">
              <a:hueOff val="-444211"/>
              <a:satOff val="-14915"/>
              <a:lumOff val="22857"/>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26" name="Shape 826"/>
          <p:cNvSpPr/>
          <p:nvPr/>
        </p:nvSpPr>
        <p:spPr>
          <a:xfrm>
            <a:off x="2849169" y="6368760"/>
            <a:ext cx="512854" cy="496556"/>
          </a:xfrm>
          <a:prstGeom prst="ellipse">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27" name="Shape 827"/>
          <p:cNvSpPr/>
          <p:nvPr/>
        </p:nvSpPr>
        <p:spPr>
          <a:xfrm>
            <a:off x="1792173" y="6368760"/>
            <a:ext cx="99506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t>child1</a:t>
            </a:r>
          </a:p>
        </p:txBody>
      </p:sp>
      <p:sp>
        <p:nvSpPr>
          <p:cNvPr id="828" name="Shape 828"/>
          <p:cNvSpPr/>
          <p:nvPr/>
        </p:nvSpPr>
        <p:spPr>
          <a:xfrm>
            <a:off x="3786942" y="6382087"/>
            <a:ext cx="99506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4">
                    <a:hueOff val="384618"/>
                    <a:satOff val="3869"/>
                    <a:lumOff val="5802"/>
                  </a:schemeClr>
                </a:solidFill>
                <a:latin typeface="Helvetica"/>
                <a:ea typeface="Helvetica"/>
                <a:cs typeface="Helvetica"/>
                <a:sym typeface="Helvetica"/>
              </a:defRPr>
            </a:lvl1pPr>
          </a:lstStyle>
          <a:p>
            <a:r>
              <a:t>child2</a:t>
            </a:r>
          </a:p>
        </p:txBody>
      </p:sp>
      <p:sp>
        <p:nvSpPr>
          <p:cNvPr id="829" name="Shape 829"/>
          <p:cNvSpPr/>
          <p:nvPr/>
        </p:nvSpPr>
        <p:spPr>
          <a:xfrm>
            <a:off x="5708180" y="6368760"/>
            <a:ext cx="99506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5">
                    <a:hueOff val="-444211"/>
                    <a:satOff val="-14915"/>
                    <a:lumOff val="22857"/>
                  </a:schemeClr>
                </a:solidFill>
                <a:latin typeface="Helvetica"/>
                <a:ea typeface="Helvetica"/>
                <a:cs typeface="Helvetica"/>
                <a:sym typeface="Helvetica"/>
              </a:defRPr>
            </a:lvl1pPr>
          </a:lstStyle>
          <a:p>
            <a:r>
              <a:t>child3</a:t>
            </a:r>
          </a:p>
        </p:txBody>
      </p:sp>
      <p:sp>
        <p:nvSpPr>
          <p:cNvPr id="830" name="Shape 830"/>
          <p:cNvSpPr/>
          <p:nvPr/>
        </p:nvSpPr>
        <p:spPr>
          <a:xfrm>
            <a:off x="7683765" y="6382087"/>
            <a:ext cx="99506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1"/>
                </a:solidFill>
                <a:latin typeface="Helvetica"/>
                <a:ea typeface="Helvetica"/>
                <a:cs typeface="Helvetica"/>
                <a:sym typeface="Helvetica"/>
              </a:defRPr>
            </a:lvl1pPr>
          </a:lstStyle>
          <a:p>
            <a:r>
              <a:t>child4</a:t>
            </a:r>
          </a:p>
        </p:txBody>
      </p:sp>
      <p:sp>
        <p:nvSpPr>
          <p:cNvPr id="831" name="Shape 831"/>
          <p:cNvSpPr/>
          <p:nvPr/>
        </p:nvSpPr>
        <p:spPr>
          <a:xfrm>
            <a:off x="5344599"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32" name="Shape 832"/>
          <p:cNvSpPr/>
          <p:nvPr/>
        </p:nvSpPr>
        <p:spPr>
          <a:xfrm>
            <a:off x="4486588"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33" name="Shape 833"/>
          <p:cNvSpPr/>
          <p:nvPr/>
        </p:nvSpPr>
        <p:spPr>
          <a:xfrm>
            <a:off x="339198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34" name="Shape 834"/>
          <p:cNvSpPr/>
          <p:nvPr/>
        </p:nvSpPr>
        <p:spPr>
          <a:xfrm>
            <a:off x="251766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35" name="Shape 835"/>
          <p:cNvSpPr/>
          <p:nvPr/>
        </p:nvSpPr>
        <p:spPr>
          <a:xfrm>
            <a:off x="7313521"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36" name="Shape 836"/>
          <p:cNvSpPr/>
          <p:nvPr/>
        </p:nvSpPr>
        <p:spPr>
          <a:xfrm>
            <a:off x="6455510"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37" name="Shape 837"/>
          <p:cNvSpPr/>
          <p:nvPr/>
        </p:nvSpPr>
        <p:spPr>
          <a:xfrm>
            <a:off x="9324232"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38" name="Shape 838"/>
          <p:cNvSpPr/>
          <p:nvPr/>
        </p:nvSpPr>
        <p:spPr>
          <a:xfrm>
            <a:off x="8466221" y="7430248"/>
            <a:ext cx="278098"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39" name="Shape 839"/>
          <p:cNvSpPr/>
          <p:nvPr/>
        </p:nvSpPr>
        <p:spPr>
          <a:xfrm>
            <a:off x="2303082" y="7714380"/>
            <a:ext cx="70726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t>object1</a:t>
            </a:r>
          </a:p>
        </p:txBody>
      </p:sp>
      <p:sp>
        <p:nvSpPr>
          <p:cNvPr id="840" name="Shape 840"/>
          <p:cNvSpPr/>
          <p:nvPr/>
        </p:nvSpPr>
        <p:spPr>
          <a:xfrm>
            <a:off x="3177402" y="7714380"/>
            <a:ext cx="70726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t>object2</a:t>
            </a:r>
          </a:p>
        </p:txBody>
      </p:sp>
      <p:sp>
        <p:nvSpPr>
          <p:cNvPr id="841" name="Shape 841"/>
          <p:cNvSpPr/>
          <p:nvPr/>
        </p:nvSpPr>
        <p:spPr>
          <a:xfrm>
            <a:off x="4272005" y="7714380"/>
            <a:ext cx="70726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t>object3</a:t>
            </a:r>
          </a:p>
        </p:txBody>
      </p:sp>
      <p:sp>
        <p:nvSpPr>
          <p:cNvPr id="842" name="Shape 842"/>
          <p:cNvSpPr/>
          <p:nvPr/>
        </p:nvSpPr>
        <p:spPr>
          <a:xfrm>
            <a:off x="5138170" y="7714380"/>
            <a:ext cx="70726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t>object4</a:t>
            </a:r>
          </a:p>
        </p:txBody>
      </p:sp>
      <p:sp>
        <p:nvSpPr>
          <p:cNvPr id="843" name="Shape 843"/>
          <p:cNvSpPr/>
          <p:nvPr/>
        </p:nvSpPr>
        <p:spPr>
          <a:xfrm>
            <a:off x="6245126" y="7714380"/>
            <a:ext cx="70726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t>object5</a:t>
            </a:r>
          </a:p>
        </p:txBody>
      </p:sp>
      <p:sp>
        <p:nvSpPr>
          <p:cNvPr id="844" name="Shape 844"/>
          <p:cNvSpPr/>
          <p:nvPr/>
        </p:nvSpPr>
        <p:spPr>
          <a:xfrm>
            <a:off x="7098937" y="7714380"/>
            <a:ext cx="70726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t>object6</a:t>
            </a:r>
          </a:p>
        </p:txBody>
      </p:sp>
      <p:sp>
        <p:nvSpPr>
          <p:cNvPr id="845" name="Shape 845"/>
          <p:cNvSpPr/>
          <p:nvPr/>
        </p:nvSpPr>
        <p:spPr>
          <a:xfrm>
            <a:off x="8256346" y="7714380"/>
            <a:ext cx="70726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t>object7</a:t>
            </a:r>
          </a:p>
        </p:txBody>
      </p:sp>
      <p:sp>
        <p:nvSpPr>
          <p:cNvPr id="846" name="Shape 846"/>
          <p:cNvSpPr/>
          <p:nvPr/>
        </p:nvSpPr>
        <p:spPr>
          <a:xfrm>
            <a:off x="9109648" y="7714380"/>
            <a:ext cx="70726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t>object8</a:t>
            </a:r>
          </a:p>
        </p:txBody>
      </p:sp>
      <p:sp>
        <p:nvSpPr>
          <p:cNvPr id="847" name="Shape 847"/>
          <p:cNvSpPr/>
          <p:nvPr/>
        </p:nvSpPr>
        <p:spPr>
          <a:xfrm>
            <a:off x="5758145" y="3815311"/>
            <a:ext cx="512854" cy="496557"/>
          </a:xfrm>
          <a:prstGeom prst="ellipse">
            <a:avLst/>
          </a:prstGeom>
          <a:blipFill>
            <a:blip r:embed="rId2"/>
          </a:blipFill>
          <a:ln w="101600">
            <a:solidFill>
              <a:schemeClr val="accent3">
                <a:satOff val="18648"/>
                <a:lumOff val="5971"/>
              </a:schemeClr>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48" name="Shape 848"/>
          <p:cNvSpPr/>
          <p:nvPr/>
        </p:nvSpPr>
        <p:spPr>
          <a:xfrm>
            <a:off x="3808333" y="5036467"/>
            <a:ext cx="512854" cy="496556"/>
          </a:xfrm>
          <a:prstGeom prst="ellipse">
            <a:avLst/>
          </a:prstGeom>
          <a:blipFill>
            <a:blip r:embed="rId5"/>
          </a:blipFill>
          <a:ln w="101600">
            <a:solidFill>
              <a:schemeClr val="accent3">
                <a:satOff val="18648"/>
                <a:lumOff val="5971"/>
              </a:schemeClr>
            </a:solidFill>
            <a:miter lim="400000"/>
          </a:ln>
          <a:effectLst>
            <a:outerShdw blurRad="50800" dist="12700" rotWithShape="0">
              <a:srgbClr val="000000">
                <a:alpha val="50000"/>
              </a:srgbClr>
            </a:outerShdw>
          </a:effectLst>
        </p:spPr>
        <p:txBody>
          <a:bodyPr lIns="50800" tIns="50800" rIns="50800" bIns="50800" anchor="ctr"/>
          <a:lstStyle/>
          <a:p>
            <a:pPr>
              <a:defRPr sz="2400">
                <a:solidFill>
                  <a:srgbClr val="FFFFFF"/>
                </a:solidFill>
              </a:defRPr>
            </a:pPr>
            <a:endParaRPr/>
          </a:p>
        </p:txBody>
      </p:sp>
    </p:spTree>
    <p:extLst>
      <p:ext uri="{BB962C8B-B14F-4D97-AF65-F5344CB8AC3E}">
        <p14:creationId xmlns:p14="http://schemas.microsoft.com/office/powerpoint/2010/main" val="681782774"/>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 name="Shape 850"/>
          <p:cNvSpPr/>
          <p:nvPr/>
        </p:nvSpPr>
        <p:spPr>
          <a:xfrm>
            <a:off x="9094668" y="6597532"/>
            <a:ext cx="349049" cy="891777"/>
          </a:xfrm>
          <a:prstGeom prst="line">
            <a:avLst/>
          </a:prstGeom>
          <a:ln w="63500">
            <a:solidFill>
              <a:srgbClr val="000000"/>
            </a:solidFill>
            <a:miter lim="400000"/>
          </a:ln>
        </p:spPr>
        <p:txBody>
          <a:bodyPr lIns="50800" tIns="50800" rIns="50800" bIns="50800" anchor="ctr"/>
          <a:lstStyle/>
          <a:p>
            <a:pPr>
              <a:defRPr sz="2400"/>
            </a:pPr>
            <a:endParaRPr/>
          </a:p>
        </p:txBody>
      </p:sp>
      <p:sp>
        <p:nvSpPr>
          <p:cNvPr id="851" name="Shape 851"/>
          <p:cNvSpPr/>
          <p:nvPr/>
        </p:nvSpPr>
        <p:spPr>
          <a:xfrm flipH="1">
            <a:off x="8545357" y="6724531"/>
            <a:ext cx="454479" cy="899136"/>
          </a:xfrm>
          <a:prstGeom prst="line">
            <a:avLst/>
          </a:prstGeom>
          <a:ln w="63500">
            <a:solidFill>
              <a:srgbClr val="000000"/>
            </a:solidFill>
            <a:miter lim="400000"/>
          </a:ln>
        </p:spPr>
        <p:txBody>
          <a:bodyPr lIns="50800" tIns="50800" rIns="50800" bIns="50800" anchor="ctr"/>
          <a:lstStyle/>
          <a:p>
            <a:pPr>
              <a:defRPr sz="2400"/>
            </a:pPr>
            <a:endParaRPr/>
          </a:p>
        </p:txBody>
      </p:sp>
      <p:sp>
        <p:nvSpPr>
          <p:cNvPr id="852" name="Shape 852"/>
          <p:cNvSpPr/>
          <p:nvPr/>
        </p:nvSpPr>
        <p:spPr>
          <a:xfrm>
            <a:off x="7095319" y="6574000"/>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853" name="Shape 853"/>
          <p:cNvSpPr/>
          <p:nvPr/>
        </p:nvSpPr>
        <p:spPr>
          <a:xfrm flipH="1">
            <a:off x="6546008" y="6701000"/>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854" name="Shape 854"/>
          <p:cNvSpPr/>
          <p:nvPr/>
        </p:nvSpPr>
        <p:spPr>
          <a:xfrm>
            <a:off x="3151779" y="6611607"/>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855" name="Shape 855"/>
          <p:cNvSpPr/>
          <p:nvPr/>
        </p:nvSpPr>
        <p:spPr>
          <a:xfrm flipH="1">
            <a:off x="2602468" y="6738607"/>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856" name="Shape 856"/>
          <p:cNvSpPr/>
          <p:nvPr/>
        </p:nvSpPr>
        <p:spPr>
          <a:xfrm flipH="1">
            <a:off x="4606218" y="6637007"/>
            <a:ext cx="521968" cy="899135"/>
          </a:xfrm>
          <a:prstGeom prst="line">
            <a:avLst/>
          </a:prstGeom>
          <a:ln w="63500">
            <a:solidFill>
              <a:schemeClr val="accent3">
                <a:satOff val="18648"/>
                <a:lumOff val="5971"/>
              </a:schemeClr>
            </a:solidFill>
            <a:miter lim="400000"/>
          </a:ln>
        </p:spPr>
        <p:txBody>
          <a:bodyPr lIns="50800" tIns="50800" rIns="50800" bIns="50800" anchor="ctr"/>
          <a:lstStyle/>
          <a:p>
            <a:pPr>
              <a:defRPr sz="2400"/>
            </a:pPr>
            <a:endParaRPr/>
          </a:p>
        </p:txBody>
      </p:sp>
      <p:sp>
        <p:nvSpPr>
          <p:cNvPr id="857" name="Shape 857"/>
          <p:cNvSpPr/>
          <p:nvPr/>
        </p:nvSpPr>
        <p:spPr>
          <a:xfrm>
            <a:off x="5070570" y="6611607"/>
            <a:ext cx="349048"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858" name="Shape 858"/>
          <p:cNvSpPr/>
          <p:nvPr/>
        </p:nvSpPr>
        <p:spPr>
          <a:xfrm>
            <a:off x="7950690" y="5234139"/>
            <a:ext cx="1163503" cy="1477762"/>
          </a:xfrm>
          <a:prstGeom prst="line">
            <a:avLst/>
          </a:prstGeom>
          <a:ln w="63500">
            <a:solidFill>
              <a:srgbClr val="000000"/>
            </a:solidFill>
            <a:miter lim="400000"/>
          </a:ln>
        </p:spPr>
        <p:txBody>
          <a:bodyPr lIns="50800" tIns="50800" rIns="50800" bIns="50800" anchor="ctr"/>
          <a:lstStyle/>
          <a:p>
            <a:pPr>
              <a:defRPr sz="2400"/>
            </a:pPr>
            <a:endParaRPr/>
          </a:p>
        </p:txBody>
      </p:sp>
      <p:sp>
        <p:nvSpPr>
          <p:cNvPr id="859" name="Shape 859"/>
          <p:cNvSpPr/>
          <p:nvPr/>
        </p:nvSpPr>
        <p:spPr>
          <a:xfrm flipH="1">
            <a:off x="3102523" y="5297857"/>
            <a:ext cx="945639" cy="1274126"/>
          </a:xfrm>
          <a:prstGeom prst="line">
            <a:avLst/>
          </a:prstGeom>
          <a:ln w="63500">
            <a:solidFill>
              <a:srgbClr val="000000"/>
            </a:solidFill>
            <a:miter lim="400000"/>
          </a:ln>
        </p:spPr>
        <p:txBody>
          <a:bodyPr lIns="50800" tIns="50800" rIns="50800" bIns="50800" anchor="ctr"/>
          <a:lstStyle/>
          <a:p>
            <a:pPr>
              <a:defRPr sz="2400"/>
            </a:pPr>
            <a:endParaRPr/>
          </a:p>
        </p:txBody>
      </p:sp>
      <p:sp>
        <p:nvSpPr>
          <p:cNvPr id="860" name="Shape 860"/>
          <p:cNvSpPr/>
          <p:nvPr/>
        </p:nvSpPr>
        <p:spPr>
          <a:xfrm flipH="1">
            <a:off x="7098183" y="5145239"/>
            <a:ext cx="941408" cy="1375534"/>
          </a:xfrm>
          <a:prstGeom prst="line">
            <a:avLst/>
          </a:prstGeom>
          <a:ln w="63500">
            <a:solidFill>
              <a:srgbClr val="000000"/>
            </a:solidFill>
            <a:miter lim="400000"/>
          </a:ln>
        </p:spPr>
        <p:txBody>
          <a:bodyPr lIns="50800" tIns="50800" rIns="50800" bIns="50800" anchor="ctr"/>
          <a:lstStyle/>
          <a:p>
            <a:pPr>
              <a:defRPr sz="2400"/>
            </a:pPr>
            <a:endParaRPr/>
          </a:p>
        </p:txBody>
      </p:sp>
      <p:sp>
        <p:nvSpPr>
          <p:cNvPr id="861" name="Shape 861"/>
          <p:cNvSpPr/>
          <p:nvPr/>
        </p:nvSpPr>
        <p:spPr>
          <a:xfrm flipH="1" flipV="1">
            <a:off x="6166283" y="4154857"/>
            <a:ext cx="1783532" cy="1143410"/>
          </a:xfrm>
          <a:prstGeom prst="line">
            <a:avLst/>
          </a:prstGeom>
          <a:ln w="63500">
            <a:solidFill>
              <a:srgbClr val="000000"/>
            </a:solidFill>
            <a:miter lim="400000"/>
          </a:ln>
        </p:spPr>
        <p:txBody>
          <a:bodyPr lIns="50800" tIns="50800" rIns="50800" bIns="50800" anchor="ctr"/>
          <a:lstStyle/>
          <a:p>
            <a:pPr>
              <a:defRPr sz="2400"/>
            </a:pPr>
            <a:endParaRPr/>
          </a:p>
        </p:txBody>
      </p:sp>
      <p:sp>
        <p:nvSpPr>
          <p:cNvPr id="862" name="Shape 862"/>
          <p:cNvSpPr/>
          <p:nvPr/>
        </p:nvSpPr>
        <p:spPr>
          <a:xfrm>
            <a:off x="4124361" y="5297857"/>
            <a:ext cx="1002552" cy="1345139"/>
          </a:xfrm>
          <a:prstGeom prst="line">
            <a:avLst/>
          </a:prstGeom>
          <a:ln w="63500">
            <a:solidFill>
              <a:schemeClr val="accent3">
                <a:satOff val="18648"/>
                <a:lumOff val="5971"/>
              </a:schemeClr>
            </a:solidFill>
            <a:miter lim="400000"/>
          </a:ln>
        </p:spPr>
        <p:txBody>
          <a:bodyPr lIns="50800" tIns="50800" rIns="50800" bIns="50800" anchor="ctr"/>
          <a:lstStyle/>
          <a:p>
            <a:pPr>
              <a:defRPr sz="2400"/>
            </a:pPr>
            <a:endParaRPr/>
          </a:p>
        </p:txBody>
      </p:sp>
      <p:sp>
        <p:nvSpPr>
          <p:cNvPr id="863" name="Shape 863"/>
          <p:cNvSpPr/>
          <p:nvPr/>
        </p:nvSpPr>
        <p:spPr>
          <a:xfrm flipV="1">
            <a:off x="4124361" y="4027857"/>
            <a:ext cx="1914923" cy="1270001"/>
          </a:xfrm>
          <a:prstGeom prst="line">
            <a:avLst/>
          </a:prstGeom>
          <a:ln w="63500">
            <a:solidFill>
              <a:schemeClr val="accent3">
                <a:satOff val="18648"/>
                <a:lumOff val="5971"/>
              </a:schemeClr>
            </a:solidFill>
            <a:miter lim="400000"/>
          </a:ln>
        </p:spPr>
        <p:txBody>
          <a:bodyPr lIns="50800" tIns="50800" rIns="50800" bIns="50800" anchor="ctr"/>
          <a:lstStyle/>
          <a:p>
            <a:pPr>
              <a:defRPr sz="2400"/>
            </a:pPr>
            <a:endParaRPr/>
          </a:p>
        </p:txBody>
      </p:sp>
      <p:sp>
        <p:nvSpPr>
          <p:cNvPr id="864" name="Shape 864"/>
          <p:cNvSpPr/>
          <p:nvPr/>
        </p:nvSpPr>
        <p:spPr>
          <a:xfrm>
            <a:off x="4539814" y="592455"/>
            <a:ext cx="2949525"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lang="en-US" smtClean="0"/>
              <a:t>The MIM Tree</a:t>
            </a:r>
            <a:endParaRPr dirty="0"/>
          </a:p>
        </p:txBody>
      </p:sp>
      <p:sp>
        <p:nvSpPr>
          <p:cNvPr id="865" name="Shape 865"/>
          <p:cNvSpPr/>
          <p:nvPr/>
        </p:nvSpPr>
        <p:spPr>
          <a:xfrm>
            <a:off x="1550592" y="2304806"/>
            <a:ext cx="9310241"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dirty="0"/>
              <a:t>HTTP</a:t>
            </a:r>
            <a:r>
              <a:rPr dirty="0" smtClean="0"/>
              <a:t>:</a:t>
            </a:r>
            <a:r>
              <a:rPr lang="en-US" dirty="0" smtClean="0"/>
              <a:t>/</a:t>
            </a:r>
            <a:r>
              <a:rPr dirty="0" smtClean="0"/>
              <a:t>/</a:t>
            </a:r>
            <a:r>
              <a:rPr dirty="0"/>
              <a:t>10.1.1.1/</a:t>
            </a:r>
            <a:r>
              <a:rPr b="1" dirty="0">
                <a:solidFill>
                  <a:schemeClr val="accent5"/>
                </a:solidFill>
                <a:latin typeface="Helvetica"/>
                <a:ea typeface="Helvetica"/>
                <a:cs typeface="Helvetica"/>
                <a:sym typeface="Helvetica"/>
              </a:rPr>
              <a:t>root</a:t>
            </a:r>
            <a:r>
              <a:rPr dirty="0"/>
              <a:t>/</a:t>
            </a:r>
            <a:r>
              <a:rPr b="1" dirty="0">
                <a:solidFill>
                  <a:schemeClr val="accent2"/>
                </a:solidFill>
                <a:latin typeface="Helvetica"/>
                <a:ea typeface="Helvetica"/>
                <a:cs typeface="Helvetica"/>
                <a:sym typeface="Helvetica"/>
              </a:rPr>
              <a:t>parent1</a:t>
            </a:r>
            <a:r>
              <a:rPr dirty="0"/>
              <a:t>/</a:t>
            </a:r>
            <a:r>
              <a:rPr b="1" dirty="0">
                <a:solidFill>
                  <a:schemeClr val="accent4">
                    <a:hueOff val="384618"/>
                    <a:satOff val="3869"/>
                    <a:lumOff val="5802"/>
                  </a:schemeClr>
                </a:solidFill>
                <a:latin typeface="Helvetica"/>
                <a:ea typeface="Helvetica"/>
                <a:cs typeface="Helvetica"/>
                <a:sym typeface="Helvetica"/>
              </a:rPr>
              <a:t>child2</a:t>
            </a:r>
            <a:r>
              <a:rPr dirty="0"/>
              <a:t>/</a:t>
            </a:r>
            <a:r>
              <a:rPr b="1" dirty="0">
                <a:solidFill>
                  <a:schemeClr val="accent4">
                    <a:hueOff val="46120"/>
                    <a:satOff val="4178"/>
                    <a:lumOff val="-16732"/>
                  </a:schemeClr>
                </a:solidFill>
                <a:latin typeface="Helvetica"/>
                <a:ea typeface="Helvetica"/>
                <a:cs typeface="Helvetica"/>
                <a:sym typeface="Helvetica"/>
              </a:rPr>
              <a:t>object3</a:t>
            </a:r>
          </a:p>
        </p:txBody>
      </p:sp>
      <p:sp>
        <p:nvSpPr>
          <p:cNvPr id="866" name="Shape 866"/>
          <p:cNvSpPr/>
          <p:nvPr/>
        </p:nvSpPr>
        <p:spPr>
          <a:xfrm>
            <a:off x="5758145" y="3815311"/>
            <a:ext cx="512854" cy="496557"/>
          </a:xfrm>
          <a:prstGeom prst="ellipse">
            <a:avLst/>
          </a:prstGeom>
          <a:blipFill>
            <a:blip r:embed="rId2"/>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67" name="Shape 867"/>
          <p:cNvSpPr/>
          <p:nvPr/>
        </p:nvSpPr>
        <p:spPr>
          <a:xfrm>
            <a:off x="3808333" y="5036467"/>
            <a:ext cx="512854" cy="496556"/>
          </a:xfrm>
          <a:prstGeom prst="ellipse">
            <a:avLst/>
          </a:prstGeom>
          <a:blipFill>
            <a:blip r:embed="rId3"/>
          </a:blipFill>
          <a:ln w="12700">
            <a:miter lim="400000"/>
          </a:ln>
          <a:effectLst>
            <a:outerShdw blurRad="50800" dist="127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68" name="Shape 868"/>
          <p:cNvSpPr/>
          <p:nvPr/>
        </p:nvSpPr>
        <p:spPr>
          <a:xfrm>
            <a:off x="7681012" y="5036467"/>
            <a:ext cx="512854" cy="496556"/>
          </a:xfrm>
          <a:prstGeom prst="ellipse">
            <a:avLst/>
          </a:prstGeom>
          <a:blipFill>
            <a:blip r:embed="rId4"/>
          </a:blipFill>
          <a:ln w="12700">
            <a:miter lim="400000"/>
          </a:ln>
          <a:effectLst>
            <a:outerShdw blurRad="25400" dist="25400" dir="2388334" rotWithShape="0">
              <a:srgbClr val="000000">
                <a:alpha val="79310"/>
              </a:srgbClr>
            </a:outerShdw>
          </a:effectLst>
        </p:spPr>
        <p:txBody>
          <a:bodyPr lIns="50800" tIns="50800" rIns="50800" bIns="50800" anchor="ctr"/>
          <a:lstStyle/>
          <a:p>
            <a:pPr>
              <a:defRPr sz="2400">
                <a:solidFill>
                  <a:srgbClr val="FFFFFF"/>
                </a:solidFill>
              </a:defRPr>
            </a:pPr>
            <a:endParaRPr/>
          </a:p>
        </p:txBody>
      </p:sp>
      <p:sp>
        <p:nvSpPr>
          <p:cNvPr id="869" name="Shape 869"/>
          <p:cNvSpPr/>
          <p:nvPr/>
        </p:nvSpPr>
        <p:spPr>
          <a:xfrm>
            <a:off x="4825396" y="6368760"/>
            <a:ext cx="512854" cy="496556"/>
          </a:xfrm>
          <a:prstGeom prst="ellipse">
            <a:avLst/>
          </a:prstGeom>
          <a:solidFill>
            <a:schemeClr val="accent4">
              <a:hueOff val="384618"/>
              <a:satOff val="3869"/>
              <a:lumOff val="580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70" name="Shape 870"/>
          <p:cNvSpPr/>
          <p:nvPr/>
        </p:nvSpPr>
        <p:spPr>
          <a:xfrm>
            <a:off x="8777848" y="6368760"/>
            <a:ext cx="512854" cy="496556"/>
          </a:xfrm>
          <a:prstGeom prst="ellipse">
            <a:avLst/>
          </a:prstGeom>
          <a:blipFill>
            <a:blip r:embed="rId5"/>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71" name="Shape 871"/>
          <p:cNvSpPr/>
          <p:nvPr/>
        </p:nvSpPr>
        <p:spPr>
          <a:xfrm>
            <a:off x="6297351" y="3761759"/>
            <a:ext cx="70678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5"/>
                </a:solidFill>
                <a:latin typeface="Helvetica"/>
                <a:ea typeface="Helvetica"/>
                <a:cs typeface="Helvetica"/>
                <a:sym typeface="Helvetica"/>
              </a:defRPr>
            </a:lvl1pPr>
          </a:lstStyle>
          <a:p>
            <a:r>
              <a:t>root</a:t>
            </a:r>
          </a:p>
        </p:txBody>
      </p:sp>
      <p:sp>
        <p:nvSpPr>
          <p:cNvPr id="872" name="Shape 872"/>
          <p:cNvSpPr/>
          <p:nvPr/>
        </p:nvSpPr>
        <p:spPr>
          <a:xfrm>
            <a:off x="8185551" y="5049795"/>
            <a:ext cx="1215332"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6">
                    <a:lumOff val="-8741"/>
                  </a:schemeClr>
                </a:solidFill>
                <a:latin typeface="Helvetica"/>
                <a:ea typeface="Helvetica"/>
                <a:cs typeface="Helvetica"/>
                <a:sym typeface="Helvetica"/>
              </a:defRPr>
            </a:lvl1pPr>
          </a:lstStyle>
          <a:p>
            <a:r>
              <a:t>parent2</a:t>
            </a:r>
          </a:p>
        </p:txBody>
      </p:sp>
      <p:sp>
        <p:nvSpPr>
          <p:cNvPr id="873" name="Shape 873"/>
          <p:cNvSpPr/>
          <p:nvPr/>
        </p:nvSpPr>
        <p:spPr>
          <a:xfrm>
            <a:off x="2545689" y="5049795"/>
            <a:ext cx="1215331"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2"/>
                </a:solidFill>
                <a:latin typeface="Helvetica"/>
                <a:ea typeface="Helvetica"/>
                <a:cs typeface="Helvetica"/>
                <a:sym typeface="Helvetica"/>
              </a:defRPr>
            </a:lvl1pPr>
          </a:lstStyle>
          <a:p>
            <a:r>
              <a:t>parent1</a:t>
            </a:r>
          </a:p>
        </p:txBody>
      </p:sp>
      <p:sp>
        <p:nvSpPr>
          <p:cNvPr id="874" name="Shape 874"/>
          <p:cNvSpPr/>
          <p:nvPr/>
        </p:nvSpPr>
        <p:spPr>
          <a:xfrm>
            <a:off x="6801622" y="6368760"/>
            <a:ext cx="512854" cy="496556"/>
          </a:xfrm>
          <a:prstGeom prst="ellipse">
            <a:avLst/>
          </a:prstGeom>
          <a:solidFill>
            <a:schemeClr val="accent5">
              <a:hueOff val="-444211"/>
              <a:satOff val="-14915"/>
              <a:lumOff val="22857"/>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75" name="Shape 875"/>
          <p:cNvSpPr/>
          <p:nvPr/>
        </p:nvSpPr>
        <p:spPr>
          <a:xfrm>
            <a:off x="2849169" y="6368760"/>
            <a:ext cx="512854" cy="496556"/>
          </a:xfrm>
          <a:prstGeom prst="ellipse">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76" name="Shape 876"/>
          <p:cNvSpPr/>
          <p:nvPr/>
        </p:nvSpPr>
        <p:spPr>
          <a:xfrm>
            <a:off x="1792173" y="6368760"/>
            <a:ext cx="99506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t>child1</a:t>
            </a:r>
          </a:p>
        </p:txBody>
      </p:sp>
      <p:sp>
        <p:nvSpPr>
          <p:cNvPr id="877" name="Shape 877"/>
          <p:cNvSpPr/>
          <p:nvPr/>
        </p:nvSpPr>
        <p:spPr>
          <a:xfrm>
            <a:off x="3786942" y="6382087"/>
            <a:ext cx="99506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4">
                    <a:hueOff val="384618"/>
                    <a:satOff val="3869"/>
                    <a:lumOff val="5802"/>
                  </a:schemeClr>
                </a:solidFill>
                <a:latin typeface="Helvetica"/>
                <a:ea typeface="Helvetica"/>
                <a:cs typeface="Helvetica"/>
                <a:sym typeface="Helvetica"/>
              </a:defRPr>
            </a:lvl1pPr>
          </a:lstStyle>
          <a:p>
            <a:r>
              <a:t>child2</a:t>
            </a:r>
          </a:p>
        </p:txBody>
      </p:sp>
      <p:sp>
        <p:nvSpPr>
          <p:cNvPr id="878" name="Shape 878"/>
          <p:cNvSpPr/>
          <p:nvPr/>
        </p:nvSpPr>
        <p:spPr>
          <a:xfrm>
            <a:off x="5708180" y="6368760"/>
            <a:ext cx="99506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5">
                    <a:hueOff val="-444211"/>
                    <a:satOff val="-14915"/>
                    <a:lumOff val="22857"/>
                  </a:schemeClr>
                </a:solidFill>
                <a:latin typeface="Helvetica"/>
                <a:ea typeface="Helvetica"/>
                <a:cs typeface="Helvetica"/>
                <a:sym typeface="Helvetica"/>
              </a:defRPr>
            </a:lvl1pPr>
          </a:lstStyle>
          <a:p>
            <a:r>
              <a:t>child3</a:t>
            </a:r>
          </a:p>
        </p:txBody>
      </p:sp>
      <p:sp>
        <p:nvSpPr>
          <p:cNvPr id="879" name="Shape 879"/>
          <p:cNvSpPr/>
          <p:nvPr/>
        </p:nvSpPr>
        <p:spPr>
          <a:xfrm>
            <a:off x="7683765" y="6382087"/>
            <a:ext cx="99506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1"/>
                </a:solidFill>
                <a:latin typeface="Helvetica"/>
                <a:ea typeface="Helvetica"/>
                <a:cs typeface="Helvetica"/>
                <a:sym typeface="Helvetica"/>
              </a:defRPr>
            </a:lvl1pPr>
          </a:lstStyle>
          <a:p>
            <a:r>
              <a:t>child4</a:t>
            </a:r>
          </a:p>
        </p:txBody>
      </p:sp>
      <p:sp>
        <p:nvSpPr>
          <p:cNvPr id="880" name="Shape 880"/>
          <p:cNvSpPr/>
          <p:nvPr/>
        </p:nvSpPr>
        <p:spPr>
          <a:xfrm>
            <a:off x="5344599"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1" name="Shape 881"/>
          <p:cNvSpPr/>
          <p:nvPr/>
        </p:nvSpPr>
        <p:spPr>
          <a:xfrm>
            <a:off x="4486588" y="7430248"/>
            <a:ext cx="278097" cy="263393"/>
          </a:xfrm>
          <a:prstGeom prst="ellipse">
            <a:avLst/>
          </a:prstGeom>
          <a:solidFill>
            <a:schemeClr val="accent4">
              <a:hueOff val="46120"/>
              <a:satOff val="4178"/>
              <a:lumOff val="-16732"/>
            </a:schemeClr>
          </a:solidFill>
          <a:ln w="88900">
            <a:solidFill>
              <a:schemeClr val="accent3">
                <a:satOff val="18648"/>
                <a:lumOff val="5971"/>
              </a:schemeClr>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2" name="Shape 882"/>
          <p:cNvSpPr/>
          <p:nvPr/>
        </p:nvSpPr>
        <p:spPr>
          <a:xfrm>
            <a:off x="339198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3" name="Shape 883"/>
          <p:cNvSpPr/>
          <p:nvPr/>
        </p:nvSpPr>
        <p:spPr>
          <a:xfrm>
            <a:off x="251766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4" name="Shape 884"/>
          <p:cNvSpPr/>
          <p:nvPr/>
        </p:nvSpPr>
        <p:spPr>
          <a:xfrm>
            <a:off x="7313521"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5" name="Shape 885"/>
          <p:cNvSpPr/>
          <p:nvPr/>
        </p:nvSpPr>
        <p:spPr>
          <a:xfrm>
            <a:off x="6455510"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6" name="Shape 886"/>
          <p:cNvSpPr/>
          <p:nvPr/>
        </p:nvSpPr>
        <p:spPr>
          <a:xfrm>
            <a:off x="9324232"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7" name="Shape 887"/>
          <p:cNvSpPr/>
          <p:nvPr/>
        </p:nvSpPr>
        <p:spPr>
          <a:xfrm>
            <a:off x="8466221" y="7430248"/>
            <a:ext cx="278098"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8" name="Shape 888"/>
          <p:cNvSpPr/>
          <p:nvPr/>
        </p:nvSpPr>
        <p:spPr>
          <a:xfrm>
            <a:off x="2303082" y="7714380"/>
            <a:ext cx="70726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t>object1</a:t>
            </a:r>
          </a:p>
        </p:txBody>
      </p:sp>
      <p:sp>
        <p:nvSpPr>
          <p:cNvPr id="889" name="Shape 889"/>
          <p:cNvSpPr/>
          <p:nvPr/>
        </p:nvSpPr>
        <p:spPr>
          <a:xfrm>
            <a:off x="3177402" y="7714380"/>
            <a:ext cx="70726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t>object2</a:t>
            </a:r>
          </a:p>
        </p:txBody>
      </p:sp>
      <p:sp>
        <p:nvSpPr>
          <p:cNvPr id="890" name="Shape 890"/>
          <p:cNvSpPr/>
          <p:nvPr/>
        </p:nvSpPr>
        <p:spPr>
          <a:xfrm>
            <a:off x="4272005" y="7714380"/>
            <a:ext cx="70726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t>object3</a:t>
            </a:r>
          </a:p>
        </p:txBody>
      </p:sp>
      <p:sp>
        <p:nvSpPr>
          <p:cNvPr id="891" name="Shape 891"/>
          <p:cNvSpPr/>
          <p:nvPr/>
        </p:nvSpPr>
        <p:spPr>
          <a:xfrm>
            <a:off x="5138170" y="7714380"/>
            <a:ext cx="70726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t>object4</a:t>
            </a:r>
          </a:p>
        </p:txBody>
      </p:sp>
      <p:sp>
        <p:nvSpPr>
          <p:cNvPr id="892" name="Shape 892"/>
          <p:cNvSpPr/>
          <p:nvPr/>
        </p:nvSpPr>
        <p:spPr>
          <a:xfrm>
            <a:off x="6245126" y="7714380"/>
            <a:ext cx="70726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t>object5</a:t>
            </a:r>
          </a:p>
        </p:txBody>
      </p:sp>
      <p:sp>
        <p:nvSpPr>
          <p:cNvPr id="893" name="Shape 893"/>
          <p:cNvSpPr/>
          <p:nvPr/>
        </p:nvSpPr>
        <p:spPr>
          <a:xfrm>
            <a:off x="7098937" y="7714380"/>
            <a:ext cx="70726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t>object6</a:t>
            </a:r>
          </a:p>
        </p:txBody>
      </p:sp>
      <p:sp>
        <p:nvSpPr>
          <p:cNvPr id="894" name="Shape 894"/>
          <p:cNvSpPr/>
          <p:nvPr/>
        </p:nvSpPr>
        <p:spPr>
          <a:xfrm>
            <a:off x="8256346" y="7714380"/>
            <a:ext cx="70726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t>object7</a:t>
            </a:r>
          </a:p>
        </p:txBody>
      </p:sp>
      <p:sp>
        <p:nvSpPr>
          <p:cNvPr id="895" name="Shape 895"/>
          <p:cNvSpPr/>
          <p:nvPr/>
        </p:nvSpPr>
        <p:spPr>
          <a:xfrm>
            <a:off x="9109648" y="7714380"/>
            <a:ext cx="70726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t>object8</a:t>
            </a:r>
          </a:p>
        </p:txBody>
      </p:sp>
      <p:sp>
        <p:nvSpPr>
          <p:cNvPr id="896" name="Shape 896"/>
          <p:cNvSpPr/>
          <p:nvPr/>
        </p:nvSpPr>
        <p:spPr>
          <a:xfrm>
            <a:off x="5758145" y="3815311"/>
            <a:ext cx="512854" cy="496557"/>
          </a:xfrm>
          <a:prstGeom prst="ellipse">
            <a:avLst/>
          </a:prstGeom>
          <a:blipFill>
            <a:blip r:embed="rId2"/>
          </a:blipFill>
          <a:ln w="101600">
            <a:solidFill>
              <a:schemeClr val="accent3">
                <a:satOff val="18648"/>
                <a:lumOff val="5971"/>
              </a:schemeClr>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97" name="Shape 897"/>
          <p:cNvSpPr/>
          <p:nvPr/>
        </p:nvSpPr>
        <p:spPr>
          <a:xfrm>
            <a:off x="4825396" y="6368760"/>
            <a:ext cx="512854" cy="496556"/>
          </a:xfrm>
          <a:prstGeom prst="ellipse">
            <a:avLst/>
          </a:prstGeom>
          <a:solidFill>
            <a:schemeClr val="accent4">
              <a:hueOff val="384618"/>
              <a:satOff val="3869"/>
              <a:lumOff val="5802"/>
            </a:schemeClr>
          </a:solidFill>
          <a:ln w="101600">
            <a:solidFill>
              <a:schemeClr val="accent3">
                <a:satOff val="18648"/>
                <a:lumOff val="5971"/>
              </a:schemeClr>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98" name="Shape 898"/>
          <p:cNvSpPr/>
          <p:nvPr/>
        </p:nvSpPr>
        <p:spPr>
          <a:xfrm>
            <a:off x="3808333" y="5036467"/>
            <a:ext cx="512854" cy="496556"/>
          </a:xfrm>
          <a:prstGeom prst="ellipse">
            <a:avLst/>
          </a:prstGeom>
          <a:blipFill>
            <a:blip r:embed="rId3"/>
          </a:blipFill>
          <a:ln w="101600">
            <a:solidFill>
              <a:schemeClr val="accent3">
                <a:satOff val="18648"/>
                <a:lumOff val="5971"/>
              </a:schemeClr>
            </a:solidFill>
            <a:miter lim="400000"/>
          </a:ln>
          <a:effectLst>
            <a:outerShdw blurRad="50800" dist="12700" rotWithShape="0">
              <a:srgbClr val="000000">
                <a:alpha val="50000"/>
              </a:srgbClr>
            </a:outerShdw>
          </a:effectLst>
        </p:spPr>
        <p:txBody>
          <a:bodyPr lIns="50800" tIns="50800" rIns="50800" bIns="50800" anchor="ctr"/>
          <a:lstStyle/>
          <a:p>
            <a:pPr>
              <a:defRPr sz="2400">
                <a:solidFill>
                  <a:srgbClr val="FFFFFF"/>
                </a:solidFill>
              </a:defRPr>
            </a:pPr>
            <a:endParaRPr/>
          </a:p>
        </p:txBody>
      </p:sp>
    </p:spTree>
    <p:extLst>
      <p:ext uri="{BB962C8B-B14F-4D97-AF65-F5344CB8AC3E}">
        <p14:creationId xmlns:p14="http://schemas.microsoft.com/office/powerpoint/2010/main" val="1897825873"/>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 name="Shape 850"/>
          <p:cNvSpPr/>
          <p:nvPr/>
        </p:nvSpPr>
        <p:spPr>
          <a:xfrm>
            <a:off x="9094668" y="6597532"/>
            <a:ext cx="349049" cy="891777"/>
          </a:xfrm>
          <a:prstGeom prst="line">
            <a:avLst/>
          </a:prstGeom>
          <a:ln w="63500">
            <a:solidFill>
              <a:srgbClr val="000000"/>
            </a:solidFill>
            <a:miter lim="400000"/>
          </a:ln>
        </p:spPr>
        <p:txBody>
          <a:bodyPr lIns="50800" tIns="50800" rIns="50800" bIns="50800" anchor="ctr"/>
          <a:lstStyle/>
          <a:p>
            <a:pPr>
              <a:defRPr sz="2400"/>
            </a:pPr>
            <a:endParaRPr/>
          </a:p>
        </p:txBody>
      </p:sp>
      <p:sp>
        <p:nvSpPr>
          <p:cNvPr id="851" name="Shape 851"/>
          <p:cNvSpPr/>
          <p:nvPr/>
        </p:nvSpPr>
        <p:spPr>
          <a:xfrm flipH="1">
            <a:off x="8545357" y="6724531"/>
            <a:ext cx="454479" cy="899136"/>
          </a:xfrm>
          <a:prstGeom prst="line">
            <a:avLst/>
          </a:prstGeom>
          <a:ln w="63500">
            <a:solidFill>
              <a:srgbClr val="000000"/>
            </a:solidFill>
            <a:miter lim="400000"/>
          </a:ln>
        </p:spPr>
        <p:txBody>
          <a:bodyPr lIns="50800" tIns="50800" rIns="50800" bIns="50800" anchor="ctr"/>
          <a:lstStyle/>
          <a:p>
            <a:pPr>
              <a:defRPr sz="2400"/>
            </a:pPr>
            <a:endParaRPr/>
          </a:p>
        </p:txBody>
      </p:sp>
      <p:sp>
        <p:nvSpPr>
          <p:cNvPr id="852" name="Shape 852"/>
          <p:cNvSpPr/>
          <p:nvPr/>
        </p:nvSpPr>
        <p:spPr>
          <a:xfrm>
            <a:off x="7095319" y="6574000"/>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853" name="Shape 853"/>
          <p:cNvSpPr/>
          <p:nvPr/>
        </p:nvSpPr>
        <p:spPr>
          <a:xfrm flipH="1">
            <a:off x="6546008" y="6701000"/>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854" name="Shape 854"/>
          <p:cNvSpPr/>
          <p:nvPr/>
        </p:nvSpPr>
        <p:spPr>
          <a:xfrm>
            <a:off x="3151779" y="6611607"/>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855" name="Shape 855"/>
          <p:cNvSpPr/>
          <p:nvPr/>
        </p:nvSpPr>
        <p:spPr>
          <a:xfrm flipH="1">
            <a:off x="2602468" y="6738607"/>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856" name="Shape 856"/>
          <p:cNvSpPr/>
          <p:nvPr/>
        </p:nvSpPr>
        <p:spPr>
          <a:xfrm flipH="1">
            <a:off x="4606218" y="6637007"/>
            <a:ext cx="521968" cy="899135"/>
          </a:xfrm>
          <a:prstGeom prst="line">
            <a:avLst/>
          </a:prstGeom>
          <a:ln w="63500">
            <a:solidFill>
              <a:schemeClr val="tx1"/>
            </a:solidFill>
            <a:miter lim="400000"/>
          </a:ln>
        </p:spPr>
        <p:txBody>
          <a:bodyPr lIns="50800" tIns="50800" rIns="50800" bIns="50800" anchor="ctr"/>
          <a:lstStyle/>
          <a:p>
            <a:pPr>
              <a:defRPr sz="2400"/>
            </a:pPr>
            <a:endParaRPr/>
          </a:p>
        </p:txBody>
      </p:sp>
      <p:sp>
        <p:nvSpPr>
          <p:cNvPr id="857" name="Shape 857"/>
          <p:cNvSpPr/>
          <p:nvPr/>
        </p:nvSpPr>
        <p:spPr>
          <a:xfrm>
            <a:off x="5070570" y="6611607"/>
            <a:ext cx="349048"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858" name="Shape 858"/>
          <p:cNvSpPr/>
          <p:nvPr/>
        </p:nvSpPr>
        <p:spPr>
          <a:xfrm>
            <a:off x="7950690" y="5234139"/>
            <a:ext cx="1163503" cy="1477762"/>
          </a:xfrm>
          <a:prstGeom prst="line">
            <a:avLst/>
          </a:prstGeom>
          <a:ln w="63500">
            <a:solidFill>
              <a:srgbClr val="000000"/>
            </a:solidFill>
            <a:miter lim="400000"/>
          </a:ln>
        </p:spPr>
        <p:txBody>
          <a:bodyPr lIns="50800" tIns="50800" rIns="50800" bIns="50800" anchor="ctr"/>
          <a:lstStyle/>
          <a:p>
            <a:pPr>
              <a:defRPr sz="2400"/>
            </a:pPr>
            <a:endParaRPr/>
          </a:p>
        </p:txBody>
      </p:sp>
      <p:sp>
        <p:nvSpPr>
          <p:cNvPr id="859" name="Shape 859"/>
          <p:cNvSpPr/>
          <p:nvPr/>
        </p:nvSpPr>
        <p:spPr>
          <a:xfrm flipH="1">
            <a:off x="3102523" y="5297857"/>
            <a:ext cx="945639" cy="1274126"/>
          </a:xfrm>
          <a:prstGeom prst="line">
            <a:avLst/>
          </a:prstGeom>
          <a:ln w="63500">
            <a:solidFill>
              <a:srgbClr val="000000"/>
            </a:solidFill>
            <a:miter lim="400000"/>
          </a:ln>
        </p:spPr>
        <p:txBody>
          <a:bodyPr lIns="50800" tIns="50800" rIns="50800" bIns="50800" anchor="ctr"/>
          <a:lstStyle/>
          <a:p>
            <a:pPr>
              <a:defRPr sz="2400"/>
            </a:pPr>
            <a:endParaRPr/>
          </a:p>
        </p:txBody>
      </p:sp>
      <p:sp>
        <p:nvSpPr>
          <p:cNvPr id="860" name="Shape 860"/>
          <p:cNvSpPr/>
          <p:nvPr/>
        </p:nvSpPr>
        <p:spPr>
          <a:xfrm flipH="1">
            <a:off x="7098183" y="5145239"/>
            <a:ext cx="941408" cy="1375534"/>
          </a:xfrm>
          <a:prstGeom prst="line">
            <a:avLst/>
          </a:prstGeom>
          <a:ln w="63500">
            <a:solidFill>
              <a:srgbClr val="000000"/>
            </a:solidFill>
            <a:miter lim="400000"/>
          </a:ln>
        </p:spPr>
        <p:txBody>
          <a:bodyPr lIns="50800" tIns="50800" rIns="50800" bIns="50800" anchor="ctr"/>
          <a:lstStyle/>
          <a:p>
            <a:pPr>
              <a:defRPr sz="2400"/>
            </a:pPr>
            <a:endParaRPr/>
          </a:p>
        </p:txBody>
      </p:sp>
      <p:sp>
        <p:nvSpPr>
          <p:cNvPr id="861" name="Shape 861"/>
          <p:cNvSpPr/>
          <p:nvPr/>
        </p:nvSpPr>
        <p:spPr>
          <a:xfrm flipH="1" flipV="1">
            <a:off x="6166283" y="4154857"/>
            <a:ext cx="1783532" cy="1143410"/>
          </a:xfrm>
          <a:prstGeom prst="line">
            <a:avLst/>
          </a:prstGeom>
          <a:ln w="63500">
            <a:solidFill>
              <a:srgbClr val="000000"/>
            </a:solidFill>
            <a:miter lim="400000"/>
          </a:ln>
        </p:spPr>
        <p:txBody>
          <a:bodyPr lIns="50800" tIns="50800" rIns="50800" bIns="50800" anchor="ctr"/>
          <a:lstStyle/>
          <a:p>
            <a:pPr>
              <a:defRPr sz="2400"/>
            </a:pPr>
            <a:endParaRPr/>
          </a:p>
        </p:txBody>
      </p:sp>
      <p:sp>
        <p:nvSpPr>
          <p:cNvPr id="862" name="Shape 862"/>
          <p:cNvSpPr/>
          <p:nvPr/>
        </p:nvSpPr>
        <p:spPr>
          <a:xfrm>
            <a:off x="4124361" y="5297857"/>
            <a:ext cx="1002552" cy="1345139"/>
          </a:xfrm>
          <a:prstGeom prst="line">
            <a:avLst/>
          </a:prstGeom>
          <a:ln w="63500">
            <a:solidFill>
              <a:schemeClr val="tx1"/>
            </a:solidFill>
            <a:miter lim="400000"/>
          </a:ln>
        </p:spPr>
        <p:txBody>
          <a:bodyPr lIns="50800" tIns="50800" rIns="50800" bIns="50800" anchor="ctr"/>
          <a:lstStyle/>
          <a:p>
            <a:pPr>
              <a:defRPr sz="2400"/>
            </a:pPr>
            <a:endParaRPr/>
          </a:p>
        </p:txBody>
      </p:sp>
      <p:sp>
        <p:nvSpPr>
          <p:cNvPr id="863" name="Shape 863"/>
          <p:cNvSpPr/>
          <p:nvPr/>
        </p:nvSpPr>
        <p:spPr>
          <a:xfrm flipV="1">
            <a:off x="4124361" y="4027857"/>
            <a:ext cx="1914923" cy="1270001"/>
          </a:xfrm>
          <a:prstGeom prst="line">
            <a:avLst/>
          </a:prstGeom>
          <a:ln w="63500">
            <a:solidFill>
              <a:schemeClr val="tx1"/>
            </a:solidFill>
            <a:miter lim="400000"/>
          </a:ln>
        </p:spPr>
        <p:txBody>
          <a:bodyPr lIns="50800" tIns="50800" rIns="50800" bIns="50800" anchor="ctr"/>
          <a:lstStyle/>
          <a:p>
            <a:pPr>
              <a:defRPr sz="2400"/>
            </a:pPr>
            <a:endParaRPr/>
          </a:p>
        </p:txBody>
      </p:sp>
      <p:sp>
        <p:nvSpPr>
          <p:cNvPr id="865" name="Shape 865"/>
          <p:cNvSpPr/>
          <p:nvPr/>
        </p:nvSpPr>
        <p:spPr>
          <a:xfrm>
            <a:off x="1614716" y="2304806"/>
            <a:ext cx="9182001"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dirty="0"/>
              <a:t>HTTP</a:t>
            </a:r>
            <a:r>
              <a:rPr dirty="0" smtClean="0"/>
              <a:t>:</a:t>
            </a:r>
            <a:r>
              <a:rPr lang="en-US" dirty="0" smtClean="0"/>
              <a:t>/</a:t>
            </a:r>
            <a:r>
              <a:rPr dirty="0" smtClean="0"/>
              <a:t>/10.1.1.1/</a:t>
            </a:r>
            <a:r>
              <a:rPr lang="en-US" dirty="0" smtClean="0">
                <a:solidFill>
                  <a:schemeClr val="tx1"/>
                </a:solidFill>
                <a:latin typeface="Helvetica"/>
                <a:ea typeface="Helvetica"/>
                <a:cs typeface="Helvetica"/>
                <a:sym typeface="Helvetica"/>
              </a:rPr>
              <a:t>api</a:t>
            </a:r>
            <a:r>
              <a:rPr dirty="0" smtClean="0"/>
              <a:t>/</a:t>
            </a:r>
            <a:r>
              <a:rPr lang="en-US" dirty="0" smtClean="0">
                <a:solidFill>
                  <a:schemeClr val="tx1"/>
                </a:solidFill>
                <a:latin typeface="Helvetica"/>
                <a:ea typeface="Helvetica"/>
                <a:cs typeface="Helvetica"/>
                <a:sym typeface="Helvetica"/>
              </a:rPr>
              <a:t>chassis1</a:t>
            </a:r>
            <a:r>
              <a:rPr dirty="0" smtClean="0">
                <a:solidFill>
                  <a:schemeClr val="tx1"/>
                </a:solidFill>
              </a:rPr>
              <a:t>/</a:t>
            </a:r>
            <a:r>
              <a:rPr lang="en-US" dirty="0" smtClean="0">
                <a:solidFill>
                  <a:schemeClr val="tx1"/>
                </a:solidFill>
                <a:latin typeface="Helvetica"/>
                <a:ea typeface="Helvetica"/>
                <a:cs typeface="Helvetica"/>
                <a:sym typeface="Helvetica"/>
              </a:rPr>
              <a:t>linecard2</a:t>
            </a:r>
            <a:r>
              <a:rPr dirty="0" smtClean="0">
                <a:solidFill>
                  <a:schemeClr val="tx1"/>
                </a:solidFill>
              </a:rPr>
              <a:t>/</a:t>
            </a:r>
            <a:r>
              <a:rPr lang="en-US" dirty="0" smtClean="0">
                <a:solidFill>
                  <a:schemeClr val="tx1"/>
                </a:solidFill>
                <a:latin typeface="Helvetica"/>
                <a:ea typeface="Helvetica"/>
                <a:cs typeface="Helvetica"/>
                <a:sym typeface="Helvetica"/>
              </a:rPr>
              <a:t>port1</a:t>
            </a:r>
            <a:endParaRPr dirty="0">
              <a:solidFill>
                <a:schemeClr val="tx1"/>
              </a:solidFill>
              <a:latin typeface="Helvetica"/>
              <a:ea typeface="Helvetica"/>
              <a:cs typeface="Helvetica"/>
              <a:sym typeface="Helvetica"/>
            </a:endParaRPr>
          </a:p>
        </p:txBody>
      </p:sp>
      <p:sp>
        <p:nvSpPr>
          <p:cNvPr id="866" name="Shape 866"/>
          <p:cNvSpPr/>
          <p:nvPr/>
        </p:nvSpPr>
        <p:spPr>
          <a:xfrm>
            <a:off x="5758145" y="3815311"/>
            <a:ext cx="512854" cy="496557"/>
          </a:xfrm>
          <a:prstGeom prst="ellipse">
            <a:avLst/>
          </a:prstGeom>
          <a:blipFill>
            <a:blip r:embed="rId3"/>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67" name="Shape 867"/>
          <p:cNvSpPr/>
          <p:nvPr/>
        </p:nvSpPr>
        <p:spPr>
          <a:xfrm>
            <a:off x="3808333" y="5036467"/>
            <a:ext cx="512854" cy="496556"/>
          </a:xfrm>
          <a:prstGeom prst="ellipse">
            <a:avLst/>
          </a:prstGeom>
          <a:blipFill>
            <a:blip r:embed="rId4"/>
          </a:blipFill>
          <a:ln w="12700">
            <a:miter lim="400000"/>
          </a:ln>
          <a:effectLst>
            <a:outerShdw blurRad="50800" dist="127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68" name="Shape 868"/>
          <p:cNvSpPr/>
          <p:nvPr/>
        </p:nvSpPr>
        <p:spPr>
          <a:xfrm>
            <a:off x="7681012" y="5036467"/>
            <a:ext cx="512854" cy="496556"/>
          </a:xfrm>
          <a:prstGeom prst="ellipse">
            <a:avLst/>
          </a:prstGeom>
          <a:blipFill>
            <a:blip r:embed="rId5"/>
          </a:blipFill>
          <a:ln w="12700">
            <a:miter lim="400000"/>
          </a:ln>
          <a:effectLst>
            <a:outerShdw blurRad="25400" dist="25400" dir="2388334" rotWithShape="0">
              <a:srgbClr val="000000">
                <a:alpha val="79310"/>
              </a:srgbClr>
            </a:outerShdw>
          </a:effectLst>
        </p:spPr>
        <p:txBody>
          <a:bodyPr lIns="50800" tIns="50800" rIns="50800" bIns="50800" anchor="ctr"/>
          <a:lstStyle/>
          <a:p>
            <a:pPr>
              <a:defRPr sz="2400">
                <a:solidFill>
                  <a:srgbClr val="FFFFFF"/>
                </a:solidFill>
              </a:defRPr>
            </a:pPr>
            <a:endParaRPr/>
          </a:p>
        </p:txBody>
      </p:sp>
      <p:sp>
        <p:nvSpPr>
          <p:cNvPr id="869" name="Shape 869"/>
          <p:cNvSpPr/>
          <p:nvPr/>
        </p:nvSpPr>
        <p:spPr>
          <a:xfrm>
            <a:off x="4825396" y="6368760"/>
            <a:ext cx="512854" cy="496556"/>
          </a:xfrm>
          <a:prstGeom prst="ellipse">
            <a:avLst/>
          </a:prstGeom>
          <a:solidFill>
            <a:schemeClr val="accent4">
              <a:hueOff val="384618"/>
              <a:satOff val="3869"/>
              <a:lumOff val="580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70" name="Shape 870"/>
          <p:cNvSpPr/>
          <p:nvPr/>
        </p:nvSpPr>
        <p:spPr>
          <a:xfrm>
            <a:off x="8777848" y="6368760"/>
            <a:ext cx="512854" cy="496556"/>
          </a:xfrm>
          <a:prstGeom prst="ellipse">
            <a:avLst/>
          </a:prstGeom>
          <a:blipFill>
            <a:blip r:embed="rId6"/>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71" name="Shape 871"/>
          <p:cNvSpPr/>
          <p:nvPr/>
        </p:nvSpPr>
        <p:spPr>
          <a:xfrm>
            <a:off x="6377431" y="3760748"/>
            <a:ext cx="546625"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5"/>
                </a:solidFill>
                <a:latin typeface="Helvetica"/>
                <a:ea typeface="Helvetica"/>
                <a:cs typeface="Helvetica"/>
                <a:sym typeface="Helvetica"/>
              </a:defRPr>
            </a:lvl1pPr>
          </a:lstStyle>
          <a:p>
            <a:r>
              <a:rPr lang="en-US" dirty="0" err="1" smtClean="0"/>
              <a:t>api</a:t>
            </a:r>
            <a:endParaRPr dirty="0"/>
          </a:p>
        </p:txBody>
      </p:sp>
      <p:sp>
        <p:nvSpPr>
          <p:cNvPr id="872" name="Shape 872"/>
          <p:cNvSpPr/>
          <p:nvPr/>
        </p:nvSpPr>
        <p:spPr>
          <a:xfrm>
            <a:off x="8261494" y="5006861"/>
            <a:ext cx="1404231"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6">
                    <a:lumOff val="-8741"/>
                  </a:schemeClr>
                </a:solidFill>
                <a:latin typeface="Helvetica"/>
                <a:ea typeface="Helvetica"/>
                <a:cs typeface="Helvetica"/>
                <a:sym typeface="Helvetica"/>
              </a:defRPr>
            </a:lvl1pPr>
          </a:lstStyle>
          <a:p>
            <a:r>
              <a:rPr lang="en-US" dirty="0" smtClean="0"/>
              <a:t>chassis2</a:t>
            </a:r>
            <a:endParaRPr dirty="0"/>
          </a:p>
        </p:txBody>
      </p:sp>
      <p:sp>
        <p:nvSpPr>
          <p:cNvPr id="873" name="Shape 873"/>
          <p:cNvSpPr/>
          <p:nvPr/>
        </p:nvSpPr>
        <p:spPr>
          <a:xfrm>
            <a:off x="2380120" y="5048784"/>
            <a:ext cx="1404231"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2"/>
                </a:solidFill>
                <a:latin typeface="Helvetica"/>
                <a:ea typeface="Helvetica"/>
                <a:cs typeface="Helvetica"/>
                <a:sym typeface="Helvetica"/>
              </a:defRPr>
            </a:lvl1pPr>
          </a:lstStyle>
          <a:p>
            <a:r>
              <a:rPr lang="en-US" smtClean="0"/>
              <a:t>chassis1</a:t>
            </a:r>
            <a:endParaRPr/>
          </a:p>
        </p:txBody>
      </p:sp>
      <p:sp>
        <p:nvSpPr>
          <p:cNvPr id="874" name="Shape 874"/>
          <p:cNvSpPr/>
          <p:nvPr/>
        </p:nvSpPr>
        <p:spPr>
          <a:xfrm>
            <a:off x="6801622" y="6368760"/>
            <a:ext cx="512854" cy="496556"/>
          </a:xfrm>
          <a:prstGeom prst="ellipse">
            <a:avLst/>
          </a:prstGeom>
          <a:solidFill>
            <a:schemeClr val="accent5">
              <a:hueOff val="-444211"/>
              <a:satOff val="-14915"/>
              <a:lumOff val="22857"/>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75" name="Shape 875"/>
          <p:cNvSpPr/>
          <p:nvPr/>
        </p:nvSpPr>
        <p:spPr>
          <a:xfrm>
            <a:off x="2849169" y="6368760"/>
            <a:ext cx="512854" cy="496556"/>
          </a:xfrm>
          <a:prstGeom prst="ellipse">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76" name="Shape 876"/>
          <p:cNvSpPr/>
          <p:nvPr/>
        </p:nvSpPr>
        <p:spPr>
          <a:xfrm>
            <a:off x="1589622" y="6413915"/>
            <a:ext cx="1115690" cy="37959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rPr lang="en-US" sz="1800" dirty="0"/>
              <a:t>l</a:t>
            </a:r>
            <a:r>
              <a:rPr lang="en-US" sz="1800" dirty="0" smtClean="0"/>
              <a:t>inecard1</a:t>
            </a:r>
            <a:endParaRPr sz="1800" dirty="0"/>
          </a:p>
        </p:txBody>
      </p:sp>
      <p:sp>
        <p:nvSpPr>
          <p:cNvPr id="877" name="Shape 877"/>
          <p:cNvSpPr/>
          <p:nvPr/>
        </p:nvSpPr>
        <p:spPr>
          <a:xfrm>
            <a:off x="3604711" y="6427242"/>
            <a:ext cx="1115690" cy="37959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4">
                    <a:hueOff val="384618"/>
                    <a:satOff val="3869"/>
                    <a:lumOff val="5802"/>
                  </a:schemeClr>
                </a:solidFill>
                <a:latin typeface="Helvetica"/>
                <a:ea typeface="Helvetica"/>
                <a:cs typeface="Helvetica"/>
                <a:sym typeface="Helvetica"/>
              </a:defRPr>
            </a:lvl1pPr>
          </a:lstStyle>
          <a:p>
            <a:r>
              <a:rPr lang="en-US" sz="1800" dirty="0" smtClean="0"/>
              <a:t>linecard</a:t>
            </a:r>
            <a:r>
              <a:rPr sz="1800" dirty="0" smtClean="0"/>
              <a:t>2</a:t>
            </a:r>
            <a:endParaRPr sz="1800" dirty="0"/>
          </a:p>
        </p:txBody>
      </p:sp>
      <p:sp>
        <p:nvSpPr>
          <p:cNvPr id="878" name="Shape 878"/>
          <p:cNvSpPr/>
          <p:nvPr/>
        </p:nvSpPr>
        <p:spPr>
          <a:xfrm>
            <a:off x="5647869" y="6413915"/>
            <a:ext cx="1115690" cy="37959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5">
                    <a:hueOff val="-444211"/>
                    <a:satOff val="-14915"/>
                    <a:lumOff val="22857"/>
                  </a:schemeClr>
                </a:solidFill>
                <a:latin typeface="Helvetica"/>
                <a:ea typeface="Helvetica"/>
                <a:cs typeface="Helvetica"/>
                <a:sym typeface="Helvetica"/>
              </a:defRPr>
            </a:lvl1pPr>
          </a:lstStyle>
          <a:p>
            <a:r>
              <a:rPr lang="en-US" sz="1800" smtClean="0"/>
              <a:t>linecard1</a:t>
            </a:r>
            <a:endParaRPr sz="1800" dirty="0"/>
          </a:p>
        </p:txBody>
      </p:sp>
      <p:sp>
        <p:nvSpPr>
          <p:cNvPr id="879" name="Shape 879"/>
          <p:cNvSpPr/>
          <p:nvPr/>
        </p:nvSpPr>
        <p:spPr>
          <a:xfrm>
            <a:off x="7623455" y="6427242"/>
            <a:ext cx="1115690" cy="37959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1"/>
                </a:solidFill>
                <a:latin typeface="Helvetica"/>
                <a:ea typeface="Helvetica"/>
                <a:cs typeface="Helvetica"/>
                <a:sym typeface="Helvetica"/>
              </a:defRPr>
            </a:lvl1pPr>
          </a:lstStyle>
          <a:p>
            <a:r>
              <a:rPr lang="en-US" sz="1800" smtClean="0"/>
              <a:t>linecard2</a:t>
            </a:r>
            <a:endParaRPr sz="1800" dirty="0"/>
          </a:p>
        </p:txBody>
      </p:sp>
      <p:sp>
        <p:nvSpPr>
          <p:cNvPr id="880" name="Shape 880"/>
          <p:cNvSpPr/>
          <p:nvPr/>
        </p:nvSpPr>
        <p:spPr>
          <a:xfrm>
            <a:off x="5344599"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1" name="Shape 881"/>
          <p:cNvSpPr/>
          <p:nvPr/>
        </p:nvSpPr>
        <p:spPr>
          <a:xfrm>
            <a:off x="4486588" y="7430248"/>
            <a:ext cx="278097" cy="263393"/>
          </a:xfrm>
          <a:prstGeom prst="ellipse">
            <a:avLst/>
          </a:prstGeom>
          <a:solidFill>
            <a:schemeClr val="accent4">
              <a:hueOff val="46120"/>
              <a:satOff val="4178"/>
              <a:lumOff val="-16732"/>
            </a:schemeClr>
          </a:solidFill>
          <a:ln w="88900">
            <a:no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2" name="Shape 882"/>
          <p:cNvSpPr/>
          <p:nvPr/>
        </p:nvSpPr>
        <p:spPr>
          <a:xfrm>
            <a:off x="339198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3" name="Shape 883"/>
          <p:cNvSpPr/>
          <p:nvPr/>
        </p:nvSpPr>
        <p:spPr>
          <a:xfrm>
            <a:off x="251766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4" name="Shape 884"/>
          <p:cNvSpPr/>
          <p:nvPr/>
        </p:nvSpPr>
        <p:spPr>
          <a:xfrm>
            <a:off x="7313521"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5" name="Shape 885"/>
          <p:cNvSpPr/>
          <p:nvPr/>
        </p:nvSpPr>
        <p:spPr>
          <a:xfrm>
            <a:off x="6455510"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6" name="Shape 886"/>
          <p:cNvSpPr/>
          <p:nvPr/>
        </p:nvSpPr>
        <p:spPr>
          <a:xfrm>
            <a:off x="9324232"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7" name="Shape 887"/>
          <p:cNvSpPr/>
          <p:nvPr/>
        </p:nvSpPr>
        <p:spPr>
          <a:xfrm>
            <a:off x="8466221" y="7430248"/>
            <a:ext cx="278098"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8" name="Shape 888"/>
          <p:cNvSpPr/>
          <p:nvPr/>
        </p:nvSpPr>
        <p:spPr>
          <a:xfrm>
            <a:off x="2397028" y="7714113"/>
            <a:ext cx="519373"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rPr lang="en-US" dirty="0" smtClean="0"/>
              <a:t>port</a:t>
            </a:r>
            <a:r>
              <a:rPr dirty="0" smtClean="0"/>
              <a:t>1</a:t>
            </a:r>
            <a:endParaRPr dirty="0"/>
          </a:p>
        </p:txBody>
      </p:sp>
      <p:sp>
        <p:nvSpPr>
          <p:cNvPr id="889" name="Shape 889"/>
          <p:cNvSpPr/>
          <p:nvPr/>
        </p:nvSpPr>
        <p:spPr>
          <a:xfrm>
            <a:off x="3271348" y="7714113"/>
            <a:ext cx="519373"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rPr lang="en-US" dirty="0" smtClean="0"/>
              <a:t>port</a:t>
            </a:r>
            <a:r>
              <a:rPr dirty="0" smtClean="0"/>
              <a:t>2</a:t>
            </a:r>
            <a:endParaRPr dirty="0"/>
          </a:p>
        </p:txBody>
      </p:sp>
      <p:sp>
        <p:nvSpPr>
          <p:cNvPr id="890" name="Shape 890"/>
          <p:cNvSpPr/>
          <p:nvPr/>
        </p:nvSpPr>
        <p:spPr>
          <a:xfrm>
            <a:off x="4365951" y="7714113"/>
            <a:ext cx="519373"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rPr lang="en-US" dirty="0" smtClean="0"/>
              <a:t>port</a:t>
            </a:r>
            <a:r>
              <a:rPr lang="en-US" dirty="0"/>
              <a:t>1</a:t>
            </a:r>
            <a:endParaRPr dirty="0"/>
          </a:p>
        </p:txBody>
      </p:sp>
      <p:sp>
        <p:nvSpPr>
          <p:cNvPr id="891" name="Shape 891"/>
          <p:cNvSpPr/>
          <p:nvPr/>
        </p:nvSpPr>
        <p:spPr>
          <a:xfrm>
            <a:off x="5232117" y="7714113"/>
            <a:ext cx="519373"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rPr lang="en-US" dirty="0" smtClean="0"/>
              <a:t>port2</a:t>
            </a:r>
            <a:endParaRPr dirty="0"/>
          </a:p>
        </p:txBody>
      </p:sp>
      <p:sp>
        <p:nvSpPr>
          <p:cNvPr id="892" name="Shape 892"/>
          <p:cNvSpPr/>
          <p:nvPr/>
        </p:nvSpPr>
        <p:spPr>
          <a:xfrm>
            <a:off x="6339072" y="7714113"/>
            <a:ext cx="519373"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rPr lang="en-US" dirty="0" smtClean="0"/>
              <a:t>port1</a:t>
            </a:r>
            <a:endParaRPr dirty="0"/>
          </a:p>
        </p:txBody>
      </p:sp>
      <p:sp>
        <p:nvSpPr>
          <p:cNvPr id="893" name="Shape 893"/>
          <p:cNvSpPr/>
          <p:nvPr/>
        </p:nvSpPr>
        <p:spPr>
          <a:xfrm>
            <a:off x="7192884" y="7714113"/>
            <a:ext cx="519373"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rPr lang="en-US" dirty="0" smtClean="0"/>
              <a:t>port2</a:t>
            </a:r>
            <a:endParaRPr dirty="0"/>
          </a:p>
        </p:txBody>
      </p:sp>
      <p:sp>
        <p:nvSpPr>
          <p:cNvPr id="894" name="Shape 894"/>
          <p:cNvSpPr/>
          <p:nvPr/>
        </p:nvSpPr>
        <p:spPr>
          <a:xfrm>
            <a:off x="8350293" y="7714113"/>
            <a:ext cx="519373"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rPr lang="en-US" dirty="0" smtClean="0"/>
              <a:t>port1</a:t>
            </a:r>
            <a:endParaRPr dirty="0"/>
          </a:p>
        </p:txBody>
      </p:sp>
      <p:sp>
        <p:nvSpPr>
          <p:cNvPr id="895" name="Shape 895"/>
          <p:cNvSpPr/>
          <p:nvPr/>
        </p:nvSpPr>
        <p:spPr>
          <a:xfrm>
            <a:off x="9203595" y="7714113"/>
            <a:ext cx="519373"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rPr lang="en-US" dirty="0" smtClean="0"/>
              <a:t>port2</a:t>
            </a:r>
            <a:endParaRPr dirty="0"/>
          </a:p>
        </p:txBody>
      </p:sp>
      <p:sp>
        <p:nvSpPr>
          <p:cNvPr id="896" name="Shape 896"/>
          <p:cNvSpPr/>
          <p:nvPr/>
        </p:nvSpPr>
        <p:spPr>
          <a:xfrm>
            <a:off x="5758145" y="3815311"/>
            <a:ext cx="512854" cy="496557"/>
          </a:xfrm>
          <a:prstGeom prst="ellipse">
            <a:avLst/>
          </a:prstGeom>
          <a:blipFill>
            <a:blip r:embed="rId3"/>
          </a:blipFill>
          <a:ln w="101600">
            <a:no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97" name="Shape 897"/>
          <p:cNvSpPr/>
          <p:nvPr/>
        </p:nvSpPr>
        <p:spPr>
          <a:xfrm>
            <a:off x="4825396" y="6368760"/>
            <a:ext cx="512854" cy="496556"/>
          </a:xfrm>
          <a:prstGeom prst="ellipse">
            <a:avLst/>
          </a:prstGeom>
          <a:solidFill>
            <a:schemeClr val="accent4">
              <a:hueOff val="384618"/>
              <a:satOff val="3869"/>
              <a:lumOff val="5802"/>
            </a:schemeClr>
          </a:solidFill>
          <a:ln w="101600">
            <a:no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98" name="Shape 898"/>
          <p:cNvSpPr/>
          <p:nvPr/>
        </p:nvSpPr>
        <p:spPr>
          <a:xfrm>
            <a:off x="3808333" y="5036467"/>
            <a:ext cx="512854" cy="496556"/>
          </a:xfrm>
          <a:prstGeom prst="ellipse">
            <a:avLst/>
          </a:prstGeom>
          <a:blipFill>
            <a:blip r:embed="rId4"/>
          </a:blipFill>
          <a:ln w="101600">
            <a:noFill/>
            <a:miter lim="400000"/>
          </a:ln>
          <a:effectLst>
            <a:outerShdw blurRad="50800" dist="127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1" name="Shape 864"/>
          <p:cNvSpPr/>
          <p:nvPr/>
        </p:nvSpPr>
        <p:spPr>
          <a:xfrm>
            <a:off x="4539814" y="592455"/>
            <a:ext cx="2949525"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lang="en-US" smtClean="0"/>
              <a:t>The MIM Tree</a:t>
            </a:r>
            <a:endParaRPr dirty="0"/>
          </a:p>
        </p:txBody>
      </p:sp>
    </p:spTree>
    <p:extLst>
      <p:ext uri="{BB962C8B-B14F-4D97-AF65-F5344CB8AC3E}">
        <p14:creationId xmlns:p14="http://schemas.microsoft.com/office/powerpoint/2010/main" val="102894268"/>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 name="Shape 850"/>
          <p:cNvSpPr/>
          <p:nvPr/>
        </p:nvSpPr>
        <p:spPr>
          <a:xfrm>
            <a:off x="9094668" y="6597532"/>
            <a:ext cx="349049" cy="891777"/>
          </a:xfrm>
          <a:prstGeom prst="line">
            <a:avLst/>
          </a:prstGeom>
          <a:ln w="63500">
            <a:solidFill>
              <a:srgbClr val="000000"/>
            </a:solidFill>
            <a:miter lim="400000"/>
          </a:ln>
        </p:spPr>
        <p:txBody>
          <a:bodyPr lIns="50800" tIns="50800" rIns="50800" bIns="50800" anchor="ctr"/>
          <a:lstStyle/>
          <a:p>
            <a:pPr>
              <a:defRPr sz="2400"/>
            </a:pPr>
            <a:endParaRPr/>
          </a:p>
        </p:txBody>
      </p:sp>
      <p:sp>
        <p:nvSpPr>
          <p:cNvPr id="851" name="Shape 851"/>
          <p:cNvSpPr/>
          <p:nvPr/>
        </p:nvSpPr>
        <p:spPr>
          <a:xfrm flipH="1">
            <a:off x="8545357" y="6724531"/>
            <a:ext cx="454479" cy="899136"/>
          </a:xfrm>
          <a:prstGeom prst="line">
            <a:avLst/>
          </a:prstGeom>
          <a:ln w="63500">
            <a:solidFill>
              <a:srgbClr val="000000"/>
            </a:solidFill>
            <a:miter lim="400000"/>
          </a:ln>
        </p:spPr>
        <p:txBody>
          <a:bodyPr lIns="50800" tIns="50800" rIns="50800" bIns="50800" anchor="ctr"/>
          <a:lstStyle/>
          <a:p>
            <a:pPr>
              <a:defRPr sz="2400"/>
            </a:pPr>
            <a:endParaRPr/>
          </a:p>
        </p:txBody>
      </p:sp>
      <p:sp>
        <p:nvSpPr>
          <p:cNvPr id="852" name="Shape 852"/>
          <p:cNvSpPr/>
          <p:nvPr/>
        </p:nvSpPr>
        <p:spPr>
          <a:xfrm>
            <a:off x="7095319" y="6574000"/>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853" name="Shape 853"/>
          <p:cNvSpPr/>
          <p:nvPr/>
        </p:nvSpPr>
        <p:spPr>
          <a:xfrm flipH="1">
            <a:off x="6546008" y="6701000"/>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854" name="Shape 854"/>
          <p:cNvSpPr/>
          <p:nvPr/>
        </p:nvSpPr>
        <p:spPr>
          <a:xfrm>
            <a:off x="3151779" y="6611607"/>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855" name="Shape 855"/>
          <p:cNvSpPr/>
          <p:nvPr/>
        </p:nvSpPr>
        <p:spPr>
          <a:xfrm flipH="1">
            <a:off x="2602468" y="6738607"/>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856" name="Shape 856"/>
          <p:cNvSpPr/>
          <p:nvPr/>
        </p:nvSpPr>
        <p:spPr>
          <a:xfrm flipH="1">
            <a:off x="4606218" y="6637007"/>
            <a:ext cx="521968" cy="899135"/>
          </a:xfrm>
          <a:prstGeom prst="line">
            <a:avLst/>
          </a:prstGeom>
          <a:ln w="63500">
            <a:solidFill>
              <a:schemeClr val="tx1"/>
            </a:solidFill>
            <a:miter lim="400000"/>
          </a:ln>
        </p:spPr>
        <p:txBody>
          <a:bodyPr lIns="50800" tIns="50800" rIns="50800" bIns="50800" anchor="ctr"/>
          <a:lstStyle/>
          <a:p>
            <a:pPr>
              <a:defRPr sz="2400"/>
            </a:pPr>
            <a:endParaRPr/>
          </a:p>
        </p:txBody>
      </p:sp>
      <p:sp>
        <p:nvSpPr>
          <p:cNvPr id="857" name="Shape 857"/>
          <p:cNvSpPr/>
          <p:nvPr/>
        </p:nvSpPr>
        <p:spPr>
          <a:xfrm>
            <a:off x="5070570" y="6611607"/>
            <a:ext cx="349048"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858" name="Shape 858"/>
          <p:cNvSpPr/>
          <p:nvPr/>
        </p:nvSpPr>
        <p:spPr>
          <a:xfrm>
            <a:off x="7950690" y="5234139"/>
            <a:ext cx="1163503" cy="1477762"/>
          </a:xfrm>
          <a:prstGeom prst="line">
            <a:avLst/>
          </a:prstGeom>
          <a:ln w="63500">
            <a:solidFill>
              <a:srgbClr val="000000"/>
            </a:solidFill>
            <a:miter lim="400000"/>
          </a:ln>
        </p:spPr>
        <p:txBody>
          <a:bodyPr lIns="50800" tIns="50800" rIns="50800" bIns="50800" anchor="ctr"/>
          <a:lstStyle/>
          <a:p>
            <a:pPr>
              <a:defRPr sz="2400"/>
            </a:pPr>
            <a:endParaRPr/>
          </a:p>
        </p:txBody>
      </p:sp>
      <p:sp>
        <p:nvSpPr>
          <p:cNvPr id="859" name="Shape 859"/>
          <p:cNvSpPr/>
          <p:nvPr/>
        </p:nvSpPr>
        <p:spPr>
          <a:xfrm flipH="1">
            <a:off x="3102523" y="5297857"/>
            <a:ext cx="945639" cy="1274126"/>
          </a:xfrm>
          <a:prstGeom prst="line">
            <a:avLst/>
          </a:prstGeom>
          <a:ln w="63500">
            <a:solidFill>
              <a:srgbClr val="000000"/>
            </a:solidFill>
            <a:miter lim="400000"/>
          </a:ln>
        </p:spPr>
        <p:txBody>
          <a:bodyPr lIns="50800" tIns="50800" rIns="50800" bIns="50800" anchor="ctr"/>
          <a:lstStyle/>
          <a:p>
            <a:pPr>
              <a:defRPr sz="2400"/>
            </a:pPr>
            <a:endParaRPr/>
          </a:p>
        </p:txBody>
      </p:sp>
      <p:sp>
        <p:nvSpPr>
          <p:cNvPr id="860" name="Shape 860"/>
          <p:cNvSpPr/>
          <p:nvPr/>
        </p:nvSpPr>
        <p:spPr>
          <a:xfrm flipH="1">
            <a:off x="7098183" y="5145239"/>
            <a:ext cx="941408" cy="1375534"/>
          </a:xfrm>
          <a:prstGeom prst="line">
            <a:avLst/>
          </a:prstGeom>
          <a:ln w="63500">
            <a:solidFill>
              <a:srgbClr val="000000"/>
            </a:solidFill>
            <a:miter lim="400000"/>
          </a:ln>
        </p:spPr>
        <p:txBody>
          <a:bodyPr lIns="50800" tIns="50800" rIns="50800" bIns="50800" anchor="ctr"/>
          <a:lstStyle/>
          <a:p>
            <a:pPr>
              <a:defRPr sz="2400"/>
            </a:pPr>
            <a:endParaRPr/>
          </a:p>
        </p:txBody>
      </p:sp>
      <p:sp>
        <p:nvSpPr>
          <p:cNvPr id="861" name="Shape 861"/>
          <p:cNvSpPr/>
          <p:nvPr/>
        </p:nvSpPr>
        <p:spPr>
          <a:xfrm flipH="1" flipV="1">
            <a:off x="6166283" y="4154857"/>
            <a:ext cx="1783532" cy="1143410"/>
          </a:xfrm>
          <a:prstGeom prst="line">
            <a:avLst/>
          </a:prstGeom>
          <a:ln w="63500">
            <a:solidFill>
              <a:srgbClr val="000000"/>
            </a:solidFill>
            <a:miter lim="400000"/>
          </a:ln>
        </p:spPr>
        <p:txBody>
          <a:bodyPr lIns="50800" tIns="50800" rIns="50800" bIns="50800" anchor="ctr"/>
          <a:lstStyle/>
          <a:p>
            <a:pPr>
              <a:defRPr sz="2400"/>
            </a:pPr>
            <a:endParaRPr/>
          </a:p>
        </p:txBody>
      </p:sp>
      <p:sp>
        <p:nvSpPr>
          <p:cNvPr id="862" name="Shape 862"/>
          <p:cNvSpPr/>
          <p:nvPr/>
        </p:nvSpPr>
        <p:spPr>
          <a:xfrm>
            <a:off x="4124361" y="5297857"/>
            <a:ext cx="1002552" cy="1345139"/>
          </a:xfrm>
          <a:prstGeom prst="line">
            <a:avLst/>
          </a:prstGeom>
          <a:ln w="63500">
            <a:solidFill>
              <a:schemeClr val="tx1"/>
            </a:solidFill>
            <a:miter lim="400000"/>
          </a:ln>
        </p:spPr>
        <p:txBody>
          <a:bodyPr lIns="50800" tIns="50800" rIns="50800" bIns="50800" anchor="ctr"/>
          <a:lstStyle/>
          <a:p>
            <a:pPr>
              <a:defRPr sz="2400"/>
            </a:pPr>
            <a:endParaRPr/>
          </a:p>
        </p:txBody>
      </p:sp>
      <p:sp>
        <p:nvSpPr>
          <p:cNvPr id="863" name="Shape 863"/>
          <p:cNvSpPr/>
          <p:nvPr/>
        </p:nvSpPr>
        <p:spPr>
          <a:xfrm flipV="1">
            <a:off x="4124361" y="4027857"/>
            <a:ext cx="1914923" cy="1270001"/>
          </a:xfrm>
          <a:prstGeom prst="line">
            <a:avLst/>
          </a:prstGeom>
          <a:ln w="63500">
            <a:solidFill>
              <a:schemeClr val="tx1"/>
            </a:solidFill>
            <a:miter lim="400000"/>
          </a:ln>
        </p:spPr>
        <p:txBody>
          <a:bodyPr lIns="50800" tIns="50800" rIns="50800" bIns="50800" anchor="ctr"/>
          <a:lstStyle/>
          <a:p>
            <a:pPr>
              <a:defRPr sz="2400"/>
            </a:pPr>
            <a:endParaRPr/>
          </a:p>
        </p:txBody>
      </p:sp>
      <p:sp>
        <p:nvSpPr>
          <p:cNvPr id="865" name="Shape 865"/>
          <p:cNvSpPr/>
          <p:nvPr/>
        </p:nvSpPr>
        <p:spPr>
          <a:xfrm>
            <a:off x="1614716" y="2304806"/>
            <a:ext cx="9182001"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dirty="0"/>
              <a:t>HTTP</a:t>
            </a:r>
            <a:r>
              <a:rPr dirty="0" smtClean="0"/>
              <a:t>:</a:t>
            </a:r>
            <a:r>
              <a:rPr lang="en-US" dirty="0" smtClean="0"/>
              <a:t>/</a:t>
            </a:r>
            <a:r>
              <a:rPr dirty="0" smtClean="0"/>
              <a:t>/10.1.1.1/</a:t>
            </a:r>
            <a:r>
              <a:rPr lang="en-US" b="1" dirty="0" smtClean="0">
                <a:solidFill>
                  <a:schemeClr val="accent5"/>
                </a:solidFill>
                <a:latin typeface="Helvetica"/>
                <a:ea typeface="Helvetica"/>
                <a:cs typeface="Helvetica"/>
                <a:sym typeface="Helvetica"/>
              </a:rPr>
              <a:t>api</a:t>
            </a:r>
            <a:r>
              <a:rPr dirty="0" smtClean="0"/>
              <a:t>/</a:t>
            </a:r>
            <a:r>
              <a:rPr lang="en-US" dirty="0" smtClean="0">
                <a:solidFill>
                  <a:schemeClr val="tx1"/>
                </a:solidFill>
                <a:latin typeface="Helvetica"/>
                <a:ea typeface="Helvetica"/>
                <a:cs typeface="Helvetica"/>
                <a:sym typeface="Helvetica"/>
              </a:rPr>
              <a:t>chassis1</a:t>
            </a:r>
            <a:r>
              <a:rPr dirty="0" smtClean="0">
                <a:solidFill>
                  <a:schemeClr val="tx1"/>
                </a:solidFill>
              </a:rPr>
              <a:t>/</a:t>
            </a:r>
            <a:r>
              <a:rPr lang="en-US" dirty="0" smtClean="0">
                <a:solidFill>
                  <a:schemeClr val="tx1"/>
                </a:solidFill>
                <a:latin typeface="Helvetica"/>
                <a:ea typeface="Helvetica"/>
                <a:cs typeface="Helvetica"/>
                <a:sym typeface="Helvetica"/>
              </a:rPr>
              <a:t>linecard2</a:t>
            </a:r>
            <a:r>
              <a:rPr dirty="0" smtClean="0">
                <a:solidFill>
                  <a:schemeClr val="tx1"/>
                </a:solidFill>
              </a:rPr>
              <a:t>/</a:t>
            </a:r>
            <a:r>
              <a:rPr lang="en-US" dirty="0" smtClean="0">
                <a:solidFill>
                  <a:schemeClr val="tx1"/>
                </a:solidFill>
                <a:latin typeface="Helvetica"/>
                <a:ea typeface="Helvetica"/>
                <a:cs typeface="Helvetica"/>
                <a:sym typeface="Helvetica"/>
              </a:rPr>
              <a:t>port1</a:t>
            </a:r>
            <a:endParaRPr dirty="0">
              <a:solidFill>
                <a:schemeClr val="tx1"/>
              </a:solidFill>
              <a:latin typeface="Helvetica"/>
              <a:ea typeface="Helvetica"/>
              <a:cs typeface="Helvetica"/>
              <a:sym typeface="Helvetica"/>
            </a:endParaRPr>
          </a:p>
        </p:txBody>
      </p:sp>
      <p:sp>
        <p:nvSpPr>
          <p:cNvPr id="866" name="Shape 866"/>
          <p:cNvSpPr/>
          <p:nvPr/>
        </p:nvSpPr>
        <p:spPr>
          <a:xfrm>
            <a:off x="5758145" y="3815311"/>
            <a:ext cx="512854" cy="496557"/>
          </a:xfrm>
          <a:prstGeom prst="ellipse">
            <a:avLst/>
          </a:prstGeom>
          <a:blipFill>
            <a:blip r:embed="rId2"/>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67" name="Shape 867"/>
          <p:cNvSpPr/>
          <p:nvPr/>
        </p:nvSpPr>
        <p:spPr>
          <a:xfrm>
            <a:off x="3808333" y="5036467"/>
            <a:ext cx="512854" cy="496556"/>
          </a:xfrm>
          <a:prstGeom prst="ellipse">
            <a:avLst/>
          </a:prstGeom>
          <a:blipFill>
            <a:blip r:embed="rId3"/>
          </a:blipFill>
          <a:ln w="12700">
            <a:miter lim="400000"/>
          </a:ln>
          <a:effectLst>
            <a:outerShdw blurRad="50800" dist="127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68" name="Shape 868"/>
          <p:cNvSpPr/>
          <p:nvPr/>
        </p:nvSpPr>
        <p:spPr>
          <a:xfrm>
            <a:off x="7681012" y="5036467"/>
            <a:ext cx="512854" cy="496556"/>
          </a:xfrm>
          <a:prstGeom prst="ellipse">
            <a:avLst/>
          </a:prstGeom>
          <a:blipFill>
            <a:blip r:embed="rId4"/>
          </a:blipFill>
          <a:ln w="12700">
            <a:miter lim="400000"/>
          </a:ln>
          <a:effectLst>
            <a:outerShdw blurRad="25400" dist="25400" dir="2388334" rotWithShape="0">
              <a:srgbClr val="000000">
                <a:alpha val="79310"/>
              </a:srgbClr>
            </a:outerShdw>
          </a:effectLst>
        </p:spPr>
        <p:txBody>
          <a:bodyPr lIns="50800" tIns="50800" rIns="50800" bIns="50800" anchor="ctr"/>
          <a:lstStyle/>
          <a:p>
            <a:pPr>
              <a:defRPr sz="2400">
                <a:solidFill>
                  <a:srgbClr val="FFFFFF"/>
                </a:solidFill>
              </a:defRPr>
            </a:pPr>
            <a:endParaRPr/>
          </a:p>
        </p:txBody>
      </p:sp>
      <p:sp>
        <p:nvSpPr>
          <p:cNvPr id="869" name="Shape 869"/>
          <p:cNvSpPr/>
          <p:nvPr/>
        </p:nvSpPr>
        <p:spPr>
          <a:xfrm>
            <a:off x="4825396" y="6368760"/>
            <a:ext cx="512854" cy="496556"/>
          </a:xfrm>
          <a:prstGeom prst="ellipse">
            <a:avLst/>
          </a:prstGeom>
          <a:solidFill>
            <a:schemeClr val="accent4">
              <a:hueOff val="384618"/>
              <a:satOff val="3869"/>
              <a:lumOff val="580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70" name="Shape 870"/>
          <p:cNvSpPr/>
          <p:nvPr/>
        </p:nvSpPr>
        <p:spPr>
          <a:xfrm>
            <a:off x="8777848" y="6368760"/>
            <a:ext cx="512854" cy="496556"/>
          </a:xfrm>
          <a:prstGeom prst="ellipse">
            <a:avLst/>
          </a:prstGeom>
          <a:blipFill>
            <a:blip r:embed="rId5"/>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71" name="Shape 871"/>
          <p:cNvSpPr/>
          <p:nvPr/>
        </p:nvSpPr>
        <p:spPr>
          <a:xfrm>
            <a:off x="6377431" y="3760748"/>
            <a:ext cx="546625"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5"/>
                </a:solidFill>
                <a:latin typeface="Helvetica"/>
                <a:ea typeface="Helvetica"/>
                <a:cs typeface="Helvetica"/>
                <a:sym typeface="Helvetica"/>
              </a:defRPr>
            </a:lvl1pPr>
          </a:lstStyle>
          <a:p>
            <a:r>
              <a:rPr lang="en-US" dirty="0" err="1" smtClean="0"/>
              <a:t>api</a:t>
            </a:r>
            <a:endParaRPr dirty="0"/>
          </a:p>
        </p:txBody>
      </p:sp>
      <p:sp>
        <p:nvSpPr>
          <p:cNvPr id="872" name="Shape 872"/>
          <p:cNvSpPr/>
          <p:nvPr/>
        </p:nvSpPr>
        <p:spPr>
          <a:xfrm>
            <a:off x="8261494" y="5006861"/>
            <a:ext cx="1404231"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6">
                    <a:lumOff val="-8741"/>
                  </a:schemeClr>
                </a:solidFill>
                <a:latin typeface="Helvetica"/>
                <a:ea typeface="Helvetica"/>
                <a:cs typeface="Helvetica"/>
                <a:sym typeface="Helvetica"/>
              </a:defRPr>
            </a:lvl1pPr>
          </a:lstStyle>
          <a:p>
            <a:r>
              <a:rPr lang="en-US" dirty="0" smtClean="0"/>
              <a:t>chassis2</a:t>
            </a:r>
            <a:endParaRPr dirty="0"/>
          </a:p>
        </p:txBody>
      </p:sp>
      <p:sp>
        <p:nvSpPr>
          <p:cNvPr id="873" name="Shape 873"/>
          <p:cNvSpPr/>
          <p:nvPr/>
        </p:nvSpPr>
        <p:spPr>
          <a:xfrm>
            <a:off x="2380120" y="5048784"/>
            <a:ext cx="1404231"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2"/>
                </a:solidFill>
                <a:latin typeface="Helvetica"/>
                <a:ea typeface="Helvetica"/>
                <a:cs typeface="Helvetica"/>
                <a:sym typeface="Helvetica"/>
              </a:defRPr>
            </a:lvl1pPr>
          </a:lstStyle>
          <a:p>
            <a:r>
              <a:rPr lang="en-US" smtClean="0"/>
              <a:t>chassis1</a:t>
            </a:r>
            <a:endParaRPr/>
          </a:p>
        </p:txBody>
      </p:sp>
      <p:sp>
        <p:nvSpPr>
          <p:cNvPr id="874" name="Shape 874"/>
          <p:cNvSpPr/>
          <p:nvPr/>
        </p:nvSpPr>
        <p:spPr>
          <a:xfrm>
            <a:off x="6801622" y="6368760"/>
            <a:ext cx="512854" cy="496556"/>
          </a:xfrm>
          <a:prstGeom prst="ellipse">
            <a:avLst/>
          </a:prstGeom>
          <a:solidFill>
            <a:schemeClr val="accent5">
              <a:hueOff val="-444211"/>
              <a:satOff val="-14915"/>
              <a:lumOff val="22857"/>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75" name="Shape 875"/>
          <p:cNvSpPr/>
          <p:nvPr/>
        </p:nvSpPr>
        <p:spPr>
          <a:xfrm>
            <a:off x="2849169" y="6368760"/>
            <a:ext cx="512854" cy="496556"/>
          </a:xfrm>
          <a:prstGeom prst="ellipse">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76" name="Shape 876"/>
          <p:cNvSpPr/>
          <p:nvPr/>
        </p:nvSpPr>
        <p:spPr>
          <a:xfrm>
            <a:off x="1589622" y="6413915"/>
            <a:ext cx="1115690" cy="37959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rPr lang="en-US" sz="1800" dirty="0"/>
              <a:t>l</a:t>
            </a:r>
            <a:r>
              <a:rPr lang="en-US" sz="1800" dirty="0" smtClean="0"/>
              <a:t>inecard1</a:t>
            </a:r>
            <a:endParaRPr sz="1800" dirty="0"/>
          </a:p>
        </p:txBody>
      </p:sp>
      <p:sp>
        <p:nvSpPr>
          <p:cNvPr id="877" name="Shape 877"/>
          <p:cNvSpPr/>
          <p:nvPr/>
        </p:nvSpPr>
        <p:spPr>
          <a:xfrm>
            <a:off x="3604711" y="6427242"/>
            <a:ext cx="1115690" cy="37959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4">
                    <a:hueOff val="384618"/>
                    <a:satOff val="3869"/>
                    <a:lumOff val="5802"/>
                  </a:schemeClr>
                </a:solidFill>
                <a:latin typeface="Helvetica"/>
                <a:ea typeface="Helvetica"/>
                <a:cs typeface="Helvetica"/>
                <a:sym typeface="Helvetica"/>
              </a:defRPr>
            </a:lvl1pPr>
          </a:lstStyle>
          <a:p>
            <a:r>
              <a:rPr lang="en-US" sz="1800" dirty="0" smtClean="0"/>
              <a:t>linecard</a:t>
            </a:r>
            <a:r>
              <a:rPr sz="1800" dirty="0" smtClean="0"/>
              <a:t>2</a:t>
            </a:r>
            <a:endParaRPr sz="1800" dirty="0"/>
          </a:p>
        </p:txBody>
      </p:sp>
      <p:sp>
        <p:nvSpPr>
          <p:cNvPr id="878" name="Shape 878"/>
          <p:cNvSpPr/>
          <p:nvPr/>
        </p:nvSpPr>
        <p:spPr>
          <a:xfrm>
            <a:off x="5647869" y="6413915"/>
            <a:ext cx="1115690" cy="37959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5">
                    <a:hueOff val="-444211"/>
                    <a:satOff val="-14915"/>
                    <a:lumOff val="22857"/>
                  </a:schemeClr>
                </a:solidFill>
                <a:latin typeface="Helvetica"/>
                <a:ea typeface="Helvetica"/>
                <a:cs typeface="Helvetica"/>
                <a:sym typeface="Helvetica"/>
              </a:defRPr>
            </a:lvl1pPr>
          </a:lstStyle>
          <a:p>
            <a:r>
              <a:rPr lang="en-US" sz="1800" smtClean="0"/>
              <a:t>linecard1</a:t>
            </a:r>
            <a:endParaRPr sz="1800" dirty="0"/>
          </a:p>
        </p:txBody>
      </p:sp>
      <p:sp>
        <p:nvSpPr>
          <p:cNvPr id="879" name="Shape 879"/>
          <p:cNvSpPr/>
          <p:nvPr/>
        </p:nvSpPr>
        <p:spPr>
          <a:xfrm>
            <a:off x="7623455" y="6427242"/>
            <a:ext cx="1115690" cy="37959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1"/>
                </a:solidFill>
                <a:latin typeface="Helvetica"/>
                <a:ea typeface="Helvetica"/>
                <a:cs typeface="Helvetica"/>
                <a:sym typeface="Helvetica"/>
              </a:defRPr>
            </a:lvl1pPr>
          </a:lstStyle>
          <a:p>
            <a:r>
              <a:rPr lang="en-US" sz="1800" smtClean="0"/>
              <a:t>linecard2</a:t>
            </a:r>
            <a:endParaRPr sz="1800" dirty="0"/>
          </a:p>
        </p:txBody>
      </p:sp>
      <p:sp>
        <p:nvSpPr>
          <p:cNvPr id="880" name="Shape 880"/>
          <p:cNvSpPr/>
          <p:nvPr/>
        </p:nvSpPr>
        <p:spPr>
          <a:xfrm>
            <a:off x="5344599"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1" name="Shape 881"/>
          <p:cNvSpPr/>
          <p:nvPr/>
        </p:nvSpPr>
        <p:spPr>
          <a:xfrm>
            <a:off x="4486588" y="7430248"/>
            <a:ext cx="278097" cy="263393"/>
          </a:xfrm>
          <a:prstGeom prst="ellipse">
            <a:avLst/>
          </a:prstGeom>
          <a:solidFill>
            <a:schemeClr val="accent4">
              <a:hueOff val="46120"/>
              <a:satOff val="4178"/>
              <a:lumOff val="-16732"/>
            </a:schemeClr>
          </a:solidFill>
          <a:ln w="88900">
            <a:no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2" name="Shape 882"/>
          <p:cNvSpPr/>
          <p:nvPr/>
        </p:nvSpPr>
        <p:spPr>
          <a:xfrm>
            <a:off x="339198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3" name="Shape 883"/>
          <p:cNvSpPr/>
          <p:nvPr/>
        </p:nvSpPr>
        <p:spPr>
          <a:xfrm>
            <a:off x="251766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4" name="Shape 884"/>
          <p:cNvSpPr/>
          <p:nvPr/>
        </p:nvSpPr>
        <p:spPr>
          <a:xfrm>
            <a:off x="7313521"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5" name="Shape 885"/>
          <p:cNvSpPr/>
          <p:nvPr/>
        </p:nvSpPr>
        <p:spPr>
          <a:xfrm>
            <a:off x="6455510"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6" name="Shape 886"/>
          <p:cNvSpPr/>
          <p:nvPr/>
        </p:nvSpPr>
        <p:spPr>
          <a:xfrm>
            <a:off x="9324232"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7" name="Shape 887"/>
          <p:cNvSpPr/>
          <p:nvPr/>
        </p:nvSpPr>
        <p:spPr>
          <a:xfrm>
            <a:off x="8466221" y="7430248"/>
            <a:ext cx="278098"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8" name="Shape 888"/>
          <p:cNvSpPr/>
          <p:nvPr/>
        </p:nvSpPr>
        <p:spPr>
          <a:xfrm>
            <a:off x="2397028" y="7714113"/>
            <a:ext cx="519373"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rPr lang="en-US" dirty="0" smtClean="0"/>
              <a:t>port</a:t>
            </a:r>
            <a:r>
              <a:rPr dirty="0" smtClean="0"/>
              <a:t>1</a:t>
            </a:r>
            <a:endParaRPr dirty="0"/>
          </a:p>
        </p:txBody>
      </p:sp>
      <p:sp>
        <p:nvSpPr>
          <p:cNvPr id="889" name="Shape 889"/>
          <p:cNvSpPr/>
          <p:nvPr/>
        </p:nvSpPr>
        <p:spPr>
          <a:xfrm>
            <a:off x="3271348" y="7714113"/>
            <a:ext cx="519373"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rPr lang="en-US" dirty="0" smtClean="0"/>
              <a:t>port</a:t>
            </a:r>
            <a:r>
              <a:rPr dirty="0" smtClean="0"/>
              <a:t>2</a:t>
            </a:r>
            <a:endParaRPr dirty="0"/>
          </a:p>
        </p:txBody>
      </p:sp>
      <p:sp>
        <p:nvSpPr>
          <p:cNvPr id="890" name="Shape 890"/>
          <p:cNvSpPr/>
          <p:nvPr/>
        </p:nvSpPr>
        <p:spPr>
          <a:xfrm>
            <a:off x="4365951" y="7714113"/>
            <a:ext cx="519373"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rPr lang="en-US" dirty="0" smtClean="0"/>
              <a:t>port</a:t>
            </a:r>
            <a:r>
              <a:rPr lang="en-US" dirty="0"/>
              <a:t>1</a:t>
            </a:r>
            <a:endParaRPr dirty="0"/>
          </a:p>
        </p:txBody>
      </p:sp>
      <p:sp>
        <p:nvSpPr>
          <p:cNvPr id="891" name="Shape 891"/>
          <p:cNvSpPr/>
          <p:nvPr/>
        </p:nvSpPr>
        <p:spPr>
          <a:xfrm>
            <a:off x="5232117" y="7714113"/>
            <a:ext cx="519373"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rPr lang="en-US" dirty="0" smtClean="0"/>
              <a:t>port2</a:t>
            </a:r>
            <a:endParaRPr dirty="0"/>
          </a:p>
        </p:txBody>
      </p:sp>
      <p:sp>
        <p:nvSpPr>
          <p:cNvPr id="892" name="Shape 892"/>
          <p:cNvSpPr/>
          <p:nvPr/>
        </p:nvSpPr>
        <p:spPr>
          <a:xfrm>
            <a:off x="6339072" y="7714113"/>
            <a:ext cx="519373"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rPr lang="en-US" dirty="0" smtClean="0"/>
              <a:t>port1</a:t>
            </a:r>
            <a:endParaRPr dirty="0"/>
          </a:p>
        </p:txBody>
      </p:sp>
      <p:sp>
        <p:nvSpPr>
          <p:cNvPr id="893" name="Shape 893"/>
          <p:cNvSpPr/>
          <p:nvPr/>
        </p:nvSpPr>
        <p:spPr>
          <a:xfrm>
            <a:off x="7192884" y="7714113"/>
            <a:ext cx="519373"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rPr lang="en-US" dirty="0" smtClean="0"/>
              <a:t>port2</a:t>
            </a:r>
            <a:endParaRPr dirty="0"/>
          </a:p>
        </p:txBody>
      </p:sp>
      <p:sp>
        <p:nvSpPr>
          <p:cNvPr id="894" name="Shape 894"/>
          <p:cNvSpPr/>
          <p:nvPr/>
        </p:nvSpPr>
        <p:spPr>
          <a:xfrm>
            <a:off x="8350293" y="7714113"/>
            <a:ext cx="519373"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rPr lang="en-US" dirty="0" smtClean="0"/>
              <a:t>port1</a:t>
            </a:r>
            <a:endParaRPr dirty="0"/>
          </a:p>
        </p:txBody>
      </p:sp>
      <p:sp>
        <p:nvSpPr>
          <p:cNvPr id="895" name="Shape 895"/>
          <p:cNvSpPr/>
          <p:nvPr/>
        </p:nvSpPr>
        <p:spPr>
          <a:xfrm>
            <a:off x="9203595" y="7714113"/>
            <a:ext cx="519373"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rPr lang="en-US" dirty="0" smtClean="0"/>
              <a:t>port2</a:t>
            </a:r>
            <a:endParaRPr dirty="0"/>
          </a:p>
        </p:txBody>
      </p:sp>
      <p:sp>
        <p:nvSpPr>
          <p:cNvPr id="896" name="Shape 896"/>
          <p:cNvSpPr/>
          <p:nvPr/>
        </p:nvSpPr>
        <p:spPr>
          <a:xfrm>
            <a:off x="5758145" y="3815311"/>
            <a:ext cx="512854" cy="496557"/>
          </a:xfrm>
          <a:prstGeom prst="ellipse">
            <a:avLst/>
          </a:prstGeom>
          <a:blipFill>
            <a:blip r:embed="rId2"/>
          </a:blipFill>
          <a:ln w="101600">
            <a:solidFill>
              <a:schemeClr val="accent3">
                <a:satOff val="18648"/>
                <a:lumOff val="5971"/>
              </a:schemeClr>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97" name="Shape 897"/>
          <p:cNvSpPr/>
          <p:nvPr/>
        </p:nvSpPr>
        <p:spPr>
          <a:xfrm>
            <a:off x="4825396" y="6368760"/>
            <a:ext cx="512854" cy="496556"/>
          </a:xfrm>
          <a:prstGeom prst="ellipse">
            <a:avLst/>
          </a:prstGeom>
          <a:solidFill>
            <a:schemeClr val="accent4">
              <a:hueOff val="384618"/>
              <a:satOff val="3869"/>
              <a:lumOff val="5802"/>
            </a:schemeClr>
          </a:solidFill>
          <a:ln w="101600">
            <a:no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98" name="Shape 898"/>
          <p:cNvSpPr/>
          <p:nvPr/>
        </p:nvSpPr>
        <p:spPr>
          <a:xfrm>
            <a:off x="3808333" y="5036467"/>
            <a:ext cx="512854" cy="496556"/>
          </a:xfrm>
          <a:prstGeom prst="ellipse">
            <a:avLst/>
          </a:prstGeom>
          <a:blipFill>
            <a:blip r:embed="rId3"/>
          </a:blipFill>
          <a:ln w="101600">
            <a:noFill/>
            <a:miter lim="400000"/>
          </a:ln>
          <a:effectLst>
            <a:outerShdw blurRad="50800" dist="127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1" name="Shape 864"/>
          <p:cNvSpPr/>
          <p:nvPr/>
        </p:nvSpPr>
        <p:spPr>
          <a:xfrm>
            <a:off x="4539814" y="592455"/>
            <a:ext cx="2949525"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lang="en-US" smtClean="0"/>
              <a:t>The MIM Tree</a:t>
            </a:r>
            <a:endParaRPr dirty="0"/>
          </a:p>
        </p:txBody>
      </p:sp>
    </p:spTree>
    <p:extLst>
      <p:ext uri="{BB962C8B-B14F-4D97-AF65-F5344CB8AC3E}">
        <p14:creationId xmlns:p14="http://schemas.microsoft.com/office/powerpoint/2010/main" val="788525190"/>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 name="Shape 850"/>
          <p:cNvSpPr/>
          <p:nvPr/>
        </p:nvSpPr>
        <p:spPr>
          <a:xfrm>
            <a:off x="9094668" y="6597532"/>
            <a:ext cx="349049" cy="891777"/>
          </a:xfrm>
          <a:prstGeom prst="line">
            <a:avLst/>
          </a:prstGeom>
          <a:ln w="63500">
            <a:solidFill>
              <a:srgbClr val="000000"/>
            </a:solidFill>
            <a:miter lim="400000"/>
          </a:ln>
        </p:spPr>
        <p:txBody>
          <a:bodyPr lIns="50800" tIns="50800" rIns="50800" bIns="50800" anchor="ctr"/>
          <a:lstStyle/>
          <a:p>
            <a:pPr>
              <a:defRPr sz="2400"/>
            </a:pPr>
            <a:endParaRPr/>
          </a:p>
        </p:txBody>
      </p:sp>
      <p:sp>
        <p:nvSpPr>
          <p:cNvPr id="851" name="Shape 851"/>
          <p:cNvSpPr/>
          <p:nvPr/>
        </p:nvSpPr>
        <p:spPr>
          <a:xfrm flipH="1">
            <a:off x="8545357" y="6724531"/>
            <a:ext cx="454479" cy="899136"/>
          </a:xfrm>
          <a:prstGeom prst="line">
            <a:avLst/>
          </a:prstGeom>
          <a:ln w="63500">
            <a:solidFill>
              <a:srgbClr val="000000"/>
            </a:solidFill>
            <a:miter lim="400000"/>
          </a:ln>
        </p:spPr>
        <p:txBody>
          <a:bodyPr lIns="50800" tIns="50800" rIns="50800" bIns="50800" anchor="ctr"/>
          <a:lstStyle/>
          <a:p>
            <a:pPr>
              <a:defRPr sz="2400"/>
            </a:pPr>
            <a:endParaRPr/>
          </a:p>
        </p:txBody>
      </p:sp>
      <p:sp>
        <p:nvSpPr>
          <p:cNvPr id="852" name="Shape 852"/>
          <p:cNvSpPr/>
          <p:nvPr/>
        </p:nvSpPr>
        <p:spPr>
          <a:xfrm>
            <a:off x="7095319" y="6574000"/>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853" name="Shape 853"/>
          <p:cNvSpPr/>
          <p:nvPr/>
        </p:nvSpPr>
        <p:spPr>
          <a:xfrm flipH="1">
            <a:off x="6546008" y="6701000"/>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854" name="Shape 854"/>
          <p:cNvSpPr/>
          <p:nvPr/>
        </p:nvSpPr>
        <p:spPr>
          <a:xfrm>
            <a:off x="3151779" y="6611607"/>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855" name="Shape 855"/>
          <p:cNvSpPr/>
          <p:nvPr/>
        </p:nvSpPr>
        <p:spPr>
          <a:xfrm flipH="1">
            <a:off x="2602468" y="6738607"/>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856" name="Shape 856"/>
          <p:cNvSpPr/>
          <p:nvPr/>
        </p:nvSpPr>
        <p:spPr>
          <a:xfrm flipH="1">
            <a:off x="4606218" y="6637007"/>
            <a:ext cx="521968" cy="899135"/>
          </a:xfrm>
          <a:prstGeom prst="line">
            <a:avLst/>
          </a:prstGeom>
          <a:ln w="63500">
            <a:solidFill>
              <a:schemeClr val="tx1"/>
            </a:solidFill>
            <a:miter lim="400000"/>
          </a:ln>
        </p:spPr>
        <p:txBody>
          <a:bodyPr lIns="50800" tIns="50800" rIns="50800" bIns="50800" anchor="ctr"/>
          <a:lstStyle/>
          <a:p>
            <a:pPr>
              <a:defRPr sz="2400"/>
            </a:pPr>
            <a:endParaRPr/>
          </a:p>
        </p:txBody>
      </p:sp>
      <p:sp>
        <p:nvSpPr>
          <p:cNvPr id="857" name="Shape 857"/>
          <p:cNvSpPr/>
          <p:nvPr/>
        </p:nvSpPr>
        <p:spPr>
          <a:xfrm>
            <a:off x="5070570" y="6611607"/>
            <a:ext cx="349048"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858" name="Shape 858"/>
          <p:cNvSpPr/>
          <p:nvPr/>
        </p:nvSpPr>
        <p:spPr>
          <a:xfrm>
            <a:off x="7950690" y="5234139"/>
            <a:ext cx="1163503" cy="1477762"/>
          </a:xfrm>
          <a:prstGeom prst="line">
            <a:avLst/>
          </a:prstGeom>
          <a:ln w="63500">
            <a:solidFill>
              <a:srgbClr val="000000"/>
            </a:solidFill>
            <a:miter lim="400000"/>
          </a:ln>
        </p:spPr>
        <p:txBody>
          <a:bodyPr lIns="50800" tIns="50800" rIns="50800" bIns="50800" anchor="ctr"/>
          <a:lstStyle/>
          <a:p>
            <a:pPr>
              <a:defRPr sz="2400"/>
            </a:pPr>
            <a:endParaRPr/>
          </a:p>
        </p:txBody>
      </p:sp>
      <p:sp>
        <p:nvSpPr>
          <p:cNvPr id="859" name="Shape 859"/>
          <p:cNvSpPr/>
          <p:nvPr/>
        </p:nvSpPr>
        <p:spPr>
          <a:xfrm flipH="1">
            <a:off x="3102523" y="5297857"/>
            <a:ext cx="945639" cy="1274126"/>
          </a:xfrm>
          <a:prstGeom prst="line">
            <a:avLst/>
          </a:prstGeom>
          <a:ln w="63500">
            <a:solidFill>
              <a:srgbClr val="000000"/>
            </a:solidFill>
            <a:miter lim="400000"/>
          </a:ln>
        </p:spPr>
        <p:txBody>
          <a:bodyPr lIns="50800" tIns="50800" rIns="50800" bIns="50800" anchor="ctr"/>
          <a:lstStyle/>
          <a:p>
            <a:pPr>
              <a:defRPr sz="2400"/>
            </a:pPr>
            <a:endParaRPr/>
          </a:p>
        </p:txBody>
      </p:sp>
      <p:sp>
        <p:nvSpPr>
          <p:cNvPr id="860" name="Shape 860"/>
          <p:cNvSpPr/>
          <p:nvPr/>
        </p:nvSpPr>
        <p:spPr>
          <a:xfrm flipH="1">
            <a:off x="7098183" y="5145239"/>
            <a:ext cx="941408" cy="1375534"/>
          </a:xfrm>
          <a:prstGeom prst="line">
            <a:avLst/>
          </a:prstGeom>
          <a:ln w="63500">
            <a:solidFill>
              <a:srgbClr val="000000"/>
            </a:solidFill>
            <a:miter lim="400000"/>
          </a:ln>
        </p:spPr>
        <p:txBody>
          <a:bodyPr lIns="50800" tIns="50800" rIns="50800" bIns="50800" anchor="ctr"/>
          <a:lstStyle/>
          <a:p>
            <a:pPr>
              <a:defRPr sz="2400"/>
            </a:pPr>
            <a:endParaRPr/>
          </a:p>
        </p:txBody>
      </p:sp>
      <p:sp>
        <p:nvSpPr>
          <p:cNvPr id="861" name="Shape 861"/>
          <p:cNvSpPr/>
          <p:nvPr/>
        </p:nvSpPr>
        <p:spPr>
          <a:xfrm flipH="1" flipV="1">
            <a:off x="6166283" y="4154857"/>
            <a:ext cx="1783532" cy="1143410"/>
          </a:xfrm>
          <a:prstGeom prst="line">
            <a:avLst/>
          </a:prstGeom>
          <a:ln w="63500">
            <a:solidFill>
              <a:srgbClr val="000000"/>
            </a:solidFill>
            <a:miter lim="400000"/>
          </a:ln>
        </p:spPr>
        <p:txBody>
          <a:bodyPr lIns="50800" tIns="50800" rIns="50800" bIns="50800" anchor="ctr"/>
          <a:lstStyle/>
          <a:p>
            <a:pPr>
              <a:defRPr sz="2400"/>
            </a:pPr>
            <a:endParaRPr/>
          </a:p>
        </p:txBody>
      </p:sp>
      <p:sp>
        <p:nvSpPr>
          <p:cNvPr id="862" name="Shape 862"/>
          <p:cNvSpPr/>
          <p:nvPr/>
        </p:nvSpPr>
        <p:spPr>
          <a:xfrm>
            <a:off x="4124361" y="5297857"/>
            <a:ext cx="1002552" cy="1345139"/>
          </a:xfrm>
          <a:prstGeom prst="line">
            <a:avLst/>
          </a:prstGeom>
          <a:ln w="63500">
            <a:solidFill>
              <a:schemeClr val="tx1"/>
            </a:solidFill>
            <a:miter lim="400000"/>
          </a:ln>
        </p:spPr>
        <p:txBody>
          <a:bodyPr lIns="50800" tIns="50800" rIns="50800" bIns="50800" anchor="ctr"/>
          <a:lstStyle/>
          <a:p>
            <a:pPr>
              <a:defRPr sz="2400"/>
            </a:pPr>
            <a:endParaRPr/>
          </a:p>
        </p:txBody>
      </p:sp>
      <p:sp>
        <p:nvSpPr>
          <p:cNvPr id="863" name="Shape 863"/>
          <p:cNvSpPr/>
          <p:nvPr/>
        </p:nvSpPr>
        <p:spPr>
          <a:xfrm flipV="1">
            <a:off x="4124361" y="4027857"/>
            <a:ext cx="1914923" cy="1270001"/>
          </a:xfrm>
          <a:prstGeom prst="line">
            <a:avLst/>
          </a:prstGeom>
          <a:ln w="63500">
            <a:solidFill>
              <a:schemeClr val="accent3">
                <a:satOff val="18648"/>
                <a:lumOff val="5971"/>
              </a:schemeClr>
            </a:solidFill>
            <a:miter lim="400000"/>
          </a:ln>
        </p:spPr>
        <p:txBody>
          <a:bodyPr lIns="50800" tIns="50800" rIns="50800" bIns="50800" anchor="ctr"/>
          <a:lstStyle/>
          <a:p>
            <a:pPr>
              <a:defRPr sz="2400"/>
            </a:pPr>
            <a:endParaRPr/>
          </a:p>
        </p:txBody>
      </p:sp>
      <p:sp>
        <p:nvSpPr>
          <p:cNvPr id="865" name="Shape 865"/>
          <p:cNvSpPr/>
          <p:nvPr/>
        </p:nvSpPr>
        <p:spPr>
          <a:xfrm>
            <a:off x="1537772" y="2304806"/>
            <a:ext cx="9335889"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dirty="0"/>
              <a:t>HTTP</a:t>
            </a:r>
            <a:r>
              <a:rPr dirty="0" smtClean="0"/>
              <a:t>:</a:t>
            </a:r>
            <a:r>
              <a:rPr lang="en-US" dirty="0" smtClean="0"/>
              <a:t>/</a:t>
            </a:r>
            <a:r>
              <a:rPr dirty="0" smtClean="0"/>
              <a:t>/10.1.1.1/</a:t>
            </a:r>
            <a:r>
              <a:rPr lang="en-US" b="1" dirty="0" smtClean="0">
                <a:solidFill>
                  <a:schemeClr val="accent5"/>
                </a:solidFill>
                <a:latin typeface="Helvetica"/>
                <a:ea typeface="Helvetica"/>
                <a:cs typeface="Helvetica"/>
                <a:sym typeface="Helvetica"/>
              </a:rPr>
              <a:t>api</a:t>
            </a:r>
            <a:r>
              <a:rPr dirty="0" smtClean="0"/>
              <a:t>/</a:t>
            </a:r>
            <a:r>
              <a:rPr lang="en-US" b="1" dirty="0" smtClean="0">
                <a:solidFill>
                  <a:schemeClr val="accent2"/>
                </a:solidFill>
                <a:latin typeface="Helvetica"/>
                <a:ea typeface="Helvetica"/>
                <a:cs typeface="Helvetica"/>
                <a:sym typeface="Helvetica"/>
              </a:rPr>
              <a:t>chassis1</a:t>
            </a:r>
            <a:r>
              <a:rPr dirty="0" smtClean="0"/>
              <a:t>/</a:t>
            </a:r>
            <a:r>
              <a:rPr lang="en-US" dirty="0" smtClean="0">
                <a:solidFill>
                  <a:schemeClr val="tx1"/>
                </a:solidFill>
                <a:latin typeface="Helvetica"/>
                <a:ea typeface="Helvetica"/>
                <a:cs typeface="Helvetica"/>
                <a:sym typeface="Helvetica"/>
              </a:rPr>
              <a:t>linecard2</a:t>
            </a:r>
            <a:r>
              <a:rPr dirty="0" smtClean="0">
                <a:solidFill>
                  <a:schemeClr val="tx1"/>
                </a:solidFill>
              </a:rPr>
              <a:t>/</a:t>
            </a:r>
            <a:r>
              <a:rPr lang="en-US" dirty="0" smtClean="0">
                <a:solidFill>
                  <a:schemeClr val="tx1"/>
                </a:solidFill>
                <a:latin typeface="Helvetica"/>
                <a:ea typeface="Helvetica"/>
                <a:cs typeface="Helvetica"/>
                <a:sym typeface="Helvetica"/>
              </a:rPr>
              <a:t>port1</a:t>
            </a:r>
            <a:endParaRPr dirty="0">
              <a:solidFill>
                <a:schemeClr val="tx1"/>
              </a:solidFill>
              <a:latin typeface="Helvetica"/>
              <a:ea typeface="Helvetica"/>
              <a:cs typeface="Helvetica"/>
              <a:sym typeface="Helvetica"/>
            </a:endParaRPr>
          </a:p>
        </p:txBody>
      </p:sp>
      <p:sp>
        <p:nvSpPr>
          <p:cNvPr id="866" name="Shape 866"/>
          <p:cNvSpPr/>
          <p:nvPr/>
        </p:nvSpPr>
        <p:spPr>
          <a:xfrm>
            <a:off x="5758145" y="3815311"/>
            <a:ext cx="512854" cy="496557"/>
          </a:xfrm>
          <a:prstGeom prst="ellipse">
            <a:avLst/>
          </a:prstGeom>
          <a:blipFill>
            <a:blip r:embed="rId2"/>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67" name="Shape 867"/>
          <p:cNvSpPr/>
          <p:nvPr/>
        </p:nvSpPr>
        <p:spPr>
          <a:xfrm>
            <a:off x="3808333" y="5036467"/>
            <a:ext cx="512854" cy="496556"/>
          </a:xfrm>
          <a:prstGeom prst="ellipse">
            <a:avLst/>
          </a:prstGeom>
          <a:blipFill>
            <a:blip r:embed="rId3"/>
          </a:blipFill>
          <a:ln w="12700">
            <a:miter lim="400000"/>
          </a:ln>
          <a:effectLst>
            <a:outerShdw blurRad="50800" dist="127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68" name="Shape 868"/>
          <p:cNvSpPr/>
          <p:nvPr/>
        </p:nvSpPr>
        <p:spPr>
          <a:xfrm>
            <a:off x="7681012" y="5036467"/>
            <a:ext cx="512854" cy="496556"/>
          </a:xfrm>
          <a:prstGeom prst="ellipse">
            <a:avLst/>
          </a:prstGeom>
          <a:blipFill>
            <a:blip r:embed="rId4"/>
          </a:blipFill>
          <a:ln w="12700">
            <a:miter lim="400000"/>
          </a:ln>
          <a:effectLst>
            <a:outerShdw blurRad="25400" dist="25400" dir="2388334" rotWithShape="0">
              <a:srgbClr val="000000">
                <a:alpha val="79310"/>
              </a:srgbClr>
            </a:outerShdw>
          </a:effectLst>
        </p:spPr>
        <p:txBody>
          <a:bodyPr lIns="50800" tIns="50800" rIns="50800" bIns="50800" anchor="ctr"/>
          <a:lstStyle/>
          <a:p>
            <a:pPr>
              <a:defRPr sz="2400">
                <a:solidFill>
                  <a:srgbClr val="FFFFFF"/>
                </a:solidFill>
              </a:defRPr>
            </a:pPr>
            <a:endParaRPr/>
          </a:p>
        </p:txBody>
      </p:sp>
      <p:sp>
        <p:nvSpPr>
          <p:cNvPr id="869" name="Shape 869"/>
          <p:cNvSpPr/>
          <p:nvPr/>
        </p:nvSpPr>
        <p:spPr>
          <a:xfrm>
            <a:off x="4825396" y="6368760"/>
            <a:ext cx="512854" cy="496556"/>
          </a:xfrm>
          <a:prstGeom prst="ellipse">
            <a:avLst/>
          </a:prstGeom>
          <a:solidFill>
            <a:schemeClr val="accent4">
              <a:hueOff val="384618"/>
              <a:satOff val="3869"/>
              <a:lumOff val="580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70" name="Shape 870"/>
          <p:cNvSpPr/>
          <p:nvPr/>
        </p:nvSpPr>
        <p:spPr>
          <a:xfrm>
            <a:off x="8777848" y="6368760"/>
            <a:ext cx="512854" cy="496556"/>
          </a:xfrm>
          <a:prstGeom prst="ellipse">
            <a:avLst/>
          </a:prstGeom>
          <a:blipFill>
            <a:blip r:embed="rId5"/>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71" name="Shape 871"/>
          <p:cNvSpPr/>
          <p:nvPr/>
        </p:nvSpPr>
        <p:spPr>
          <a:xfrm>
            <a:off x="6377431" y="3760748"/>
            <a:ext cx="546625"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5"/>
                </a:solidFill>
                <a:latin typeface="Helvetica"/>
                <a:ea typeface="Helvetica"/>
                <a:cs typeface="Helvetica"/>
                <a:sym typeface="Helvetica"/>
              </a:defRPr>
            </a:lvl1pPr>
          </a:lstStyle>
          <a:p>
            <a:r>
              <a:rPr lang="en-US" dirty="0" err="1" smtClean="0"/>
              <a:t>api</a:t>
            </a:r>
            <a:endParaRPr dirty="0"/>
          </a:p>
        </p:txBody>
      </p:sp>
      <p:sp>
        <p:nvSpPr>
          <p:cNvPr id="872" name="Shape 872"/>
          <p:cNvSpPr/>
          <p:nvPr/>
        </p:nvSpPr>
        <p:spPr>
          <a:xfrm>
            <a:off x="8261494" y="5006861"/>
            <a:ext cx="1404231"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6">
                    <a:lumOff val="-8741"/>
                  </a:schemeClr>
                </a:solidFill>
                <a:latin typeface="Helvetica"/>
                <a:ea typeface="Helvetica"/>
                <a:cs typeface="Helvetica"/>
                <a:sym typeface="Helvetica"/>
              </a:defRPr>
            </a:lvl1pPr>
          </a:lstStyle>
          <a:p>
            <a:r>
              <a:rPr lang="en-US" dirty="0" smtClean="0"/>
              <a:t>chassis2</a:t>
            </a:r>
            <a:endParaRPr dirty="0"/>
          </a:p>
        </p:txBody>
      </p:sp>
      <p:sp>
        <p:nvSpPr>
          <p:cNvPr id="873" name="Shape 873"/>
          <p:cNvSpPr/>
          <p:nvPr/>
        </p:nvSpPr>
        <p:spPr>
          <a:xfrm>
            <a:off x="2380120" y="5048784"/>
            <a:ext cx="1404231"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2"/>
                </a:solidFill>
                <a:latin typeface="Helvetica"/>
                <a:ea typeface="Helvetica"/>
                <a:cs typeface="Helvetica"/>
                <a:sym typeface="Helvetica"/>
              </a:defRPr>
            </a:lvl1pPr>
          </a:lstStyle>
          <a:p>
            <a:r>
              <a:rPr lang="en-US" smtClean="0"/>
              <a:t>chassis1</a:t>
            </a:r>
            <a:endParaRPr/>
          </a:p>
        </p:txBody>
      </p:sp>
      <p:sp>
        <p:nvSpPr>
          <p:cNvPr id="874" name="Shape 874"/>
          <p:cNvSpPr/>
          <p:nvPr/>
        </p:nvSpPr>
        <p:spPr>
          <a:xfrm>
            <a:off x="6801622" y="6368760"/>
            <a:ext cx="512854" cy="496556"/>
          </a:xfrm>
          <a:prstGeom prst="ellipse">
            <a:avLst/>
          </a:prstGeom>
          <a:solidFill>
            <a:schemeClr val="accent5">
              <a:hueOff val="-444211"/>
              <a:satOff val="-14915"/>
              <a:lumOff val="22857"/>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75" name="Shape 875"/>
          <p:cNvSpPr/>
          <p:nvPr/>
        </p:nvSpPr>
        <p:spPr>
          <a:xfrm>
            <a:off x="2849169" y="6368760"/>
            <a:ext cx="512854" cy="496556"/>
          </a:xfrm>
          <a:prstGeom prst="ellipse">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76" name="Shape 876"/>
          <p:cNvSpPr/>
          <p:nvPr/>
        </p:nvSpPr>
        <p:spPr>
          <a:xfrm>
            <a:off x="1589622" y="6413915"/>
            <a:ext cx="1115690" cy="37959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rPr lang="en-US" sz="1800" dirty="0"/>
              <a:t>l</a:t>
            </a:r>
            <a:r>
              <a:rPr lang="en-US" sz="1800" dirty="0" smtClean="0"/>
              <a:t>inecard1</a:t>
            </a:r>
            <a:endParaRPr sz="1800" dirty="0"/>
          </a:p>
        </p:txBody>
      </p:sp>
      <p:sp>
        <p:nvSpPr>
          <p:cNvPr id="877" name="Shape 877"/>
          <p:cNvSpPr/>
          <p:nvPr/>
        </p:nvSpPr>
        <p:spPr>
          <a:xfrm>
            <a:off x="3604711" y="6427242"/>
            <a:ext cx="1115690" cy="37959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4">
                    <a:hueOff val="384618"/>
                    <a:satOff val="3869"/>
                    <a:lumOff val="5802"/>
                  </a:schemeClr>
                </a:solidFill>
                <a:latin typeface="Helvetica"/>
                <a:ea typeface="Helvetica"/>
                <a:cs typeface="Helvetica"/>
                <a:sym typeface="Helvetica"/>
              </a:defRPr>
            </a:lvl1pPr>
          </a:lstStyle>
          <a:p>
            <a:r>
              <a:rPr lang="en-US" sz="1800" dirty="0" smtClean="0"/>
              <a:t>linecard</a:t>
            </a:r>
            <a:r>
              <a:rPr sz="1800" dirty="0" smtClean="0"/>
              <a:t>2</a:t>
            </a:r>
            <a:endParaRPr sz="1800" dirty="0"/>
          </a:p>
        </p:txBody>
      </p:sp>
      <p:sp>
        <p:nvSpPr>
          <p:cNvPr id="878" name="Shape 878"/>
          <p:cNvSpPr/>
          <p:nvPr/>
        </p:nvSpPr>
        <p:spPr>
          <a:xfrm>
            <a:off x="5647869" y="6413915"/>
            <a:ext cx="1115690" cy="37959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5">
                    <a:hueOff val="-444211"/>
                    <a:satOff val="-14915"/>
                    <a:lumOff val="22857"/>
                  </a:schemeClr>
                </a:solidFill>
                <a:latin typeface="Helvetica"/>
                <a:ea typeface="Helvetica"/>
                <a:cs typeface="Helvetica"/>
                <a:sym typeface="Helvetica"/>
              </a:defRPr>
            </a:lvl1pPr>
          </a:lstStyle>
          <a:p>
            <a:r>
              <a:rPr lang="en-US" sz="1800" smtClean="0"/>
              <a:t>linecard1</a:t>
            </a:r>
            <a:endParaRPr sz="1800" dirty="0"/>
          </a:p>
        </p:txBody>
      </p:sp>
      <p:sp>
        <p:nvSpPr>
          <p:cNvPr id="879" name="Shape 879"/>
          <p:cNvSpPr/>
          <p:nvPr/>
        </p:nvSpPr>
        <p:spPr>
          <a:xfrm>
            <a:off x="7623455" y="6427242"/>
            <a:ext cx="1115690" cy="37959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1"/>
                </a:solidFill>
                <a:latin typeface="Helvetica"/>
                <a:ea typeface="Helvetica"/>
                <a:cs typeface="Helvetica"/>
                <a:sym typeface="Helvetica"/>
              </a:defRPr>
            </a:lvl1pPr>
          </a:lstStyle>
          <a:p>
            <a:r>
              <a:rPr lang="en-US" sz="1800" smtClean="0"/>
              <a:t>linecard2</a:t>
            </a:r>
            <a:endParaRPr sz="1800" dirty="0"/>
          </a:p>
        </p:txBody>
      </p:sp>
      <p:sp>
        <p:nvSpPr>
          <p:cNvPr id="880" name="Shape 880"/>
          <p:cNvSpPr/>
          <p:nvPr/>
        </p:nvSpPr>
        <p:spPr>
          <a:xfrm>
            <a:off x="5344599"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1" name="Shape 881"/>
          <p:cNvSpPr/>
          <p:nvPr/>
        </p:nvSpPr>
        <p:spPr>
          <a:xfrm>
            <a:off x="4486588" y="7430248"/>
            <a:ext cx="278097" cy="263393"/>
          </a:xfrm>
          <a:prstGeom prst="ellipse">
            <a:avLst/>
          </a:prstGeom>
          <a:solidFill>
            <a:schemeClr val="accent4">
              <a:hueOff val="46120"/>
              <a:satOff val="4178"/>
              <a:lumOff val="-16732"/>
            </a:schemeClr>
          </a:solidFill>
          <a:ln w="88900">
            <a:no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2" name="Shape 882"/>
          <p:cNvSpPr/>
          <p:nvPr/>
        </p:nvSpPr>
        <p:spPr>
          <a:xfrm>
            <a:off x="339198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3" name="Shape 883"/>
          <p:cNvSpPr/>
          <p:nvPr/>
        </p:nvSpPr>
        <p:spPr>
          <a:xfrm>
            <a:off x="251766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4" name="Shape 884"/>
          <p:cNvSpPr/>
          <p:nvPr/>
        </p:nvSpPr>
        <p:spPr>
          <a:xfrm>
            <a:off x="7313521"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5" name="Shape 885"/>
          <p:cNvSpPr/>
          <p:nvPr/>
        </p:nvSpPr>
        <p:spPr>
          <a:xfrm>
            <a:off x="6455510"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6" name="Shape 886"/>
          <p:cNvSpPr/>
          <p:nvPr/>
        </p:nvSpPr>
        <p:spPr>
          <a:xfrm>
            <a:off x="9324232"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7" name="Shape 887"/>
          <p:cNvSpPr/>
          <p:nvPr/>
        </p:nvSpPr>
        <p:spPr>
          <a:xfrm>
            <a:off x="8466221" y="7430248"/>
            <a:ext cx="278098"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8" name="Shape 888"/>
          <p:cNvSpPr/>
          <p:nvPr/>
        </p:nvSpPr>
        <p:spPr>
          <a:xfrm>
            <a:off x="2397028" y="7714113"/>
            <a:ext cx="519373"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rPr lang="en-US" dirty="0" smtClean="0"/>
              <a:t>port</a:t>
            </a:r>
            <a:r>
              <a:rPr dirty="0" smtClean="0"/>
              <a:t>1</a:t>
            </a:r>
            <a:endParaRPr dirty="0"/>
          </a:p>
        </p:txBody>
      </p:sp>
      <p:sp>
        <p:nvSpPr>
          <p:cNvPr id="889" name="Shape 889"/>
          <p:cNvSpPr/>
          <p:nvPr/>
        </p:nvSpPr>
        <p:spPr>
          <a:xfrm>
            <a:off x="3271348" y="7714113"/>
            <a:ext cx="519373"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rPr lang="en-US" dirty="0" smtClean="0"/>
              <a:t>port</a:t>
            </a:r>
            <a:r>
              <a:rPr dirty="0" smtClean="0"/>
              <a:t>2</a:t>
            </a:r>
            <a:endParaRPr dirty="0"/>
          </a:p>
        </p:txBody>
      </p:sp>
      <p:sp>
        <p:nvSpPr>
          <p:cNvPr id="890" name="Shape 890"/>
          <p:cNvSpPr/>
          <p:nvPr/>
        </p:nvSpPr>
        <p:spPr>
          <a:xfrm>
            <a:off x="4365951" y="7714113"/>
            <a:ext cx="519373"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rPr lang="en-US" dirty="0" smtClean="0"/>
              <a:t>port</a:t>
            </a:r>
            <a:r>
              <a:rPr lang="en-US" dirty="0"/>
              <a:t>1</a:t>
            </a:r>
            <a:endParaRPr dirty="0"/>
          </a:p>
        </p:txBody>
      </p:sp>
      <p:sp>
        <p:nvSpPr>
          <p:cNvPr id="891" name="Shape 891"/>
          <p:cNvSpPr/>
          <p:nvPr/>
        </p:nvSpPr>
        <p:spPr>
          <a:xfrm>
            <a:off x="5232117" y="7714113"/>
            <a:ext cx="519373"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rPr lang="en-US" dirty="0" smtClean="0"/>
              <a:t>port2</a:t>
            </a:r>
            <a:endParaRPr dirty="0"/>
          </a:p>
        </p:txBody>
      </p:sp>
      <p:sp>
        <p:nvSpPr>
          <p:cNvPr id="892" name="Shape 892"/>
          <p:cNvSpPr/>
          <p:nvPr/>
        </p:nvSpPr>
        <p:spPr>
          <a:xfrm>
            <a:off x="6339072" y="7714113"/>
            <a:ext cx="519373"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rPr lang="en-US" dirty="0" smtClean="0"/>
              <a:t>port1</a:t>
            </a:r>
            <a:endParaRPr dirty="0"/>
          </a:p>
        </p:txBody>
      </p:sp>
      <p:sp>
        <p:nvSpPr>
          <p:cNvPr id="893" name="Shape 893"/>
          <p:cNvSpPr/>
          <p:nvPr/>
        </p:nvSpPr>
        <p:spPr>
          <a:xfrm>
            <a:off x="7192884" y="7714113"/>
            <a:ext cx="519373"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rPr lang="en-US" dirty="0" smtClean="0"/>
              <a:t>port2</a:t>
            </a:r>
            <a:endParaRPr dirty="0"/>
          </a:p>
        </p:txBody>
      </p:sp>
      <p:sp>
        <p:nvSpPr>
          <p:cNvPr id="894" name="Shape 894"/>
          <p:cNvSpPr/>
          <p:nvPr/>
        </p:nvSpPr>
        <p:spPr>
          <a:xfrm>
            <a:off x="8350293" y="7714113"/>
            <a:ext cx="519373"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rPr lang="en-US" dirty="0" smtClean="0"/>
              <a:t>port1</a:t>
            </a:r>
            <a:endParaRPr dirty="0"/>
          </a:p>
        </p:txBody>
      </p:sp>
      <p:sp>
        <p:nvSpPr>
          <p:cNvPr id="895" name="Shape 895"/>
          <p:cNvSpPr/>
          <p:nvPr/>
        </p:nvSpPr>
        <p:spPr>
          <a:xfrm>
            <a:off x="9203595" y="7714113"/>
            <a:ext cx="519373"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rPr lang="en-US" dirty="0" smtClean="0"/>
              <a:t>port2</a:t>
            </a:r>
            <a:endParaRPr dirty="0"/>
          </a:p>
        </p:txBody>
      </p:sp>
      <p:sp>
        <p:nvSpPr>
          <p:cNvPr id="896" name="Shape 896"/>
          <p:cNvSpPr/>
          <p:nvPr/>
        </p:nvSpPr>
        <p:spPr>
          <a:xfrm>
            <a:off x="5758145" y="3815311"/>
            <a:ext cx="512854" cy="496557"/>
          </a:xfrm>
          <a:prstGeom prst="ellipse">
            <a:avLst/>
          </a:prstGeom>
          <a:blipFill>
            <a:blip r:embed="rId2"/>
          </a:blipFill>
          <a:ln w="101600">
            <a:solidFill>
              <a:schemeClr val="accent3">
                <a:satOff val="18648"/>
                <a:lumOff val="5971"/>
              </a:schemeClr>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97" name="Shape 897"/>
          <p:cNvSpPr/>
          <p:nvPr/>
        </p:nvSpPr>
        <p:spPr>
          <a:xfrm>
            <a:off x="4825396" y="6368760"/>
            <a:ext cx="512854" cy="496556"/>
          </a:xfrm>
          <a:prstGeom prst="ellipse">
            <a:avLst/>
          </a:prstGeom>
          <a:solidFill>
            <a:schemeClr val="accent4">
              <a:hueOff val="384618"/>
              <a:satOff val="3869"/>
              <a:lumOff val="5802"/>
            </a:schemeClr>
          </a:solidFill>
          <a:ln w="101600">
            <a:no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98" name="Shape 898"/>
          <p:cNvSpPr/>
          <p:nvPr/>
        </p:nvSpPr>
        <p:spPr>
          <a:xfrm>
            <a:off x="3808333" y="5036467"/>
            <a:ext cx="512854" cy="496556"/>
          </a:xfrm>
          <a:prstGeom prst="ellipse">
            <a:avLst/>
          </a:prstGeom>
          <a:blipFill>
            <a:blip r:embed="rId3"/>
          </a:blipFill>
          <a:ln w="101600">
            <a:solidFill>
              <a:schemeClr val="accent3">
                <a:satOff val="18648"/>
                <a:lumOff val="5971"/>
              </a:schemeClr>
            </a:solidFill>
            <a:miter lim="400000"/>
          </a:ln>
          <a:effectLst>
            <a:outerShdw blurRad="50800" dist="127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1" name="Shape 864"/>
          <p:cNvSpPr/>
          <p:nvPr/>
        </p:nvSpPr>
        <p:spPr>
          <a:xfrm>
            <a:off x="4539814" y="592455"/>
            <a:ext cx="2949525"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lang="en-US" smtClean="0"/>
              <a:t>The MIM Tree</a:t>
            </a:r>
            <a:endParaRPr dirty="0"/>
          </a:p>
        </p:txBody>
      </p:sp>
    </p:spTree>
    <p:extLst>
      <p:ext uri="{BB962C8B-B14F-4D97-AF65-F5344CB8AC3E}">
        <p14:creationId xmlns:p14="http://schemas.microsoft.com/office/powerpoint/2010/main" val="721580084"/>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 name="Shape 850"/>
          <p:cNvSpPr/>
          <p:nvPr/>
        </p:nvSpPr>
        <p:spPr>
          <a:xfrm>
            <a:off x="9094668" y="6597532"/>
            <a:ext cx="349049" cy="891777"/>
          </a:xfrm>
          <a:prstGeom prst="line">
            <a:avLst/>
          </a:prstGeom>
          <a:ln w="63500">
            <a:solidFill>
              <a:srgbClr val="000000"/>
            </a:solidFill>
            <a:miter lim="400000"/>
          </a:ln>
        </p:spPr>
        <p:txBody>
          <a:bodyPr lIns="50800" tIns="50800" rIns="50800" bIns="50800" anchor="ctr"/>
          <a:lstStyle/>
          <a:p>
            <a:pPr>
              <a:defRPr sz="2400"/>
            </a:pPr>
            <a:endParaRPr/>
          </a:p>
        </p:txBody>
      </p:sp>
      <p:sp>
        <p:nvSpPr>
          <p:cNvPr id="851" name="Shape 851"/>
          <p:cNvSpPr/>
          <p:nvPr/>
        </p:nvSpPr>
        <p:spPr>
          <a:xfrm flipH="1">
            <a:off x="8545357" y="6724531"/>
            <a:ext cx="454479" cy="899136"/>
          </a:xfrm>
          <a:prstGeom prst="line">
            <a:avLst/>
          </a:prstGeom>
          <a:ln w="63500">
            <a:solidFill>
              <a:srgbClr val="000000"/>
            </a:solidFill>
            <a:miter lim="400000"/>
          </a:ln>
        </p:spPr>
        <p:txBody>
          <a:bodyPr lIns="50800" tIns="50800" rIns="50800" bIns="50800" anchor="ctr"/>
          <a:lstStyle/>
          <a:p>
            <a:pPr>
              <a:defRPr sz="2400"/>
            </a:pPr>
            <a:endParaRPr/>
          </a:p>
        </p:txBody>
      </p:sp>
      <p:sp>
        <p:nvSpPr>
          <p:cNvPr id="852" name="Shape 852"/>
          <p:cNvSpPr/>
          <p:nvPr/>
        </p:nvSpPr>
        <p:spPr>
          <a:xfrm>
            <a:off x="7095319" y="6574000"/>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853" name="Shape 853"/>
          <p:cNvSpPr/>
          <p:nvPr/>
        </p:nvSpPr>
        <p:spPr>
          <a:xfrm flipH="1">
            <a:off x="6546008" y="6701000"/>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854" name="Shape 854"/>
          <p:cNvSpPr/>
          <p:nvPr/>
        </p:nvSpPr>
        <p:spPr>
          <a:xfrm>
            <a:off x="3151779" y="6611607"/>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855" name="Shape 855"/>
          <p:cNvSpPr/>
          <p:nvPr/>
        </p:nvSpPr>
        <p:spPr>
          <a:xfrm flipH="1">
            <a:off x="2602468" y="6738607"/>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856" name="Shape 856"/>
          <p:cNvSpPr/>
          <p:nvPr/>
        </p:nvSpPr>
        <p:spPr>
          <a:xfrm flipH="1">
            <a:off x="4606218" y="6637007"/>
            <a:ext cx="521968" cy="899135"/>
          </a:xfrm>
          <a:prstGeom prst="line">
            <a:avLst/>
          </a:prstGeom>
          <a:ln w="63500">
            <a:solidFill>
              <a:schemeClr val="tx1"/>
            </a:solidFill>
            <a:miter lim="400000"/>
          </a:ln>
        </p:spPr>
        <p:txBody>
          <a:bodyPr lIns="50800" tIns="50800" rIns="50800" bIns="50800" anchor="ctr"/>
          <a:lstStyle/>
          <a:p>
            <a:pPr>
              <a:defRPr sz="2400"/>
            </a:pPr>
            <a:endParaRPr/>
          </a:p>
        </p:txBody>
      </p:sp>
      <p:sp>
        <p:nvSpPr>
          <p:cNvPr id="857" name="Shape 857"/>
          <p:cNvSpPr/>
          <p:nvPr/>
        </p:nvSpPr>
        <p:spPr>
          <a:xfrm>
            <a:off x="5070570" y="6611607"/>
            <a:ext cx="349048"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858" name="Shape 858"/>
          <p:cNvSpPr/>
          <p:nvPr/>
        </p:nvSpPr>
        <p:spPr>
          <a:xfrm>
            <a:off x="7950690" y="5234139"/>
            <a:ext cx="1163503" cy="1477762"/>
          </a:xfrm>
          <a:prstGeom prst="line">
            <a:avLst/>
          </a:prstGeom>
          <a:ln w="63500">
            <a:solidFill>
              <a:srgbClr val="000000"/>
            </a:solidFill>
            <a:miter lim="400000"/>
          </a:ln>
        </p:spPr>
        <p:txBody>
          <a:bodyPr lIns="50800" tIns="50800" rIns="50800" bIns="50800" anchor="ctr"/>
          <a:lstStyle/>
          <a:p>
            <a:pPr>
              <a:defRPr sz="2400"/>
            </a:pPr>
            <a:endParaRPr/>
          </a:p>
        </p:txBody>
      </p:sp>
      <p:sp>
        <p:nvSpPr>
          <p:cNvPr id="859" name="Shape 859"/>
          <p:cNvSpPr/>
          <p:nvPr/>
        </p:nvSpPr>
        <p:spPr>
          <a:xfrm flipH="1">
            <a:off x="3102523" y="5297857"/>
            <a:ext cx="945639" cy="1274126"/>
          </a:xfrm>
          <a:prstGeom prst="line">
            <a:avLst/>
          </a:prstGeom>
          <a:ln w="63500">
            <a:solidFill>
              <a:srgbClr val="000000"/>
            </a:solidFill>
            <a:miter lim="400000"/>
          </a:ln>
        </p:spPr>
        <p:txBody>
          <a:bodyPr lIns="50800" tIns="50800" rIns="50800" bIns="50800" anchor="ctr"/>
          <a:lstStyle/>
          <a:p>
            <a:pPr>
              <a:defRPr sz="2400"/>
            </a:pPr>
            <a:endParaRPr/>
          </a:p>
        </p:txBody>
      </p:sp>
      <p:sp>
        <p:nvSpPr>
          <p:cNvPr id="860" name="Shape 860"/>
          <p:cNvSpPr/>
          <p:nvPr/>
        </p:nvSpPr>
        <p:spPr>
          <a:xfrm flipH="1">
            <a:off x="7098183" y="5145239"/>
            <a:ext cx="941408" cy="1375534"/>
          </a:xfrm>
          <a:prstGeom prst="line">
            <a:avLst/>
          </a:prstGeom>
          <a:ln w="63500">
            <a:solidFill>
              <a:srgbClr val="000000"/>
            </a:solidFill>
            <a:miter lim="400000"/>
          </a:ln>
        </p:spPr>
        <p:txBody>
          <a:bodyPr lIns="50800" tIns="50800" rIns="50800" bIns="50800" anchor="ctr"/>
          <a:lstStyle/>
          <a:p>
            <a:pPr>
              <a:defRPr sz="2400"/>
            </a:pPr>
            <a:endParaRPr/>
          </a:p>
        </p:txBody>
      </p:sp>
      <p:sp>
        <p:nvSpPr>
          <p:cNvPr id="861" name="Shape 861"/>
          <p:cNvSpPr/>
          <p:nvPr/>
        </p:nvSpPr>
        <p:spPr>
          <a:xfrm flipH="1" flipV="1">
            <a:off x="6166283" y="4154857"/>
            <a:ext cx="1783532" cy="1143410"/>
          </a:xfrm>
          <a:prstGeom prst="line">
            <a:avLst/>
          </a:prstGeom>
          <a:ln w="63500">
            <a:solidFill>
              <a:srgbClr val="000000"/>
            </a:solidFill>
            <a:miter lim="400000"/>
          </a:ln>
        </p:spPr>
        <p:txBody>
          <a:bodyPr lIns="50800" tIns="50800" rIns="50800" bIns="50800" anchor="ctr"/>
          <a:lstStyle/>
          <a:p>
            <a:pPr>
              <a:defRPr sz="2400"/>
            </a:pPr>
            <a:endParaRPr/>
          </a:p>
        </p:txBody>
      </p:sp>
      <p:sp>
        <p:nvSpPr>
          <p:cNvPr id="862" name="Shape 862"/>
          <p:cNvSpPr/>
          <p:nvPr/>
        </p:nvSpPr>
        <p:spPr>
          <a:xfrm>
            <a:off x="4124361" y="5297857"/>
            <a:ext cx="1002552" cy="1345139"/>
          </a:xfrm>
          <a:prstGeom prst="line">
            <a:avLst/>
          </a:prstGeom>
          <a:ln w="63500">
            <a:solidFill>
              <a:schemeClr val="accent3">
                <a:satOff val="18648"/>
                <a:lumOff val="5971"/>
              </a:schemeClr>
            </a:solidFill>
            <a:miter lim="400000"/>
          </a:ln>
        </p:spPr>
        <p:txBody>
          <a:bodyPr lIns="50800" tIns="50800" rIns="50800" bIns="50800" anchor="ctr"/>
          <a:lstStyle/>
          <a:p>
            <a:pPr>
              <a:defRPr sz="2400"/>
            </a:pPr>
            <a:endParaRPr/>
          </a:p>
        </p:txBody>
      </p:sp>
      <p:sp>
        <p:nvSpPr>
          <p:cNvPr id="863" name="Shape 863"/>
          <p:cNvSpPr/>
          <p:nvPr/>
        </p:nvSpPr>
        <p:spPr>
          <a:xfrm flipV="1">
            <a:off x="4124361" y="4027857"/>
            <a:ext cx="1914923" cy="1270001"/>
          </a:xfrm>
          <a:prstGeom prst="line">
            <a:avLst/>
          </a:prstGeom>
          <a:ln w="63500">
            <a:solidFill>
              <a:schemeClr val="accent3">
                <a:satOff val="18648"/>
                <a:lumOff val="5971"/>
              </a:schemeClr>
            </a:solidFill>
            <a:miter lim="400000"/>
          </a:ln>
        </p:spPr>
        <p:txBody>
          <a:bodyPr lIns="50800" tIns="50800" rIns="50800" bIns="50800" anchor="ctr"/>
          <a:lstStyle/>
          <a:p>
            <a:pPr>
              <a:defRPr sz="2400"/>
            </a:pPr>
            <a:endParaRPr/>
          </a:p>
        </p:txBody>
      </p:sp>
      <p:sp>
        <p:nvSpPr>
          <p:cNvPr id="865" name="Shape 865"/>
          <p:cNvSpPr/>
          <p:nvPr/>
        </p:nvSpPr>
        <p:spPr>
          <a:xfrm>
            <a:off x="1409532" y="2304806"/>
            <a:ext cx="9592370"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dirty="0"/>
              <a:t>HTTP</a:t>
            </a:r>
            <a:r>
              <a:rPr dirty="0" smtClean="0"/>
              <a:t>:</a:t>
            </a:r>
            <a:r>
              <a:rPr lang="en-US" dirty="0" smtClean="0"/>
              <a:t>/</a:t>
            </a:r>
            <a:r>
              <a:rPr dirty="0" smtClean="0"/>
              <a:t>/10.1.1.1/</a:t>
            </a:r>
            <a:r>
              <a:rPr lang="en-US" b="1" dirty="0" smtClean="0">
                <a:solidFill>
                  <a:schemeClr val="accent5"/>
                </a:solidFill>
                <a:latin typeface="Helvetica"/>
                <a:ea typeface="Helvetica"/>
                <a:cs typeface="Helvetica"/>
                <a:sym typeface="Helvetica"/>
              </a:rPr>
              <a:t>api</a:t>
            </a:r>
            <a:r>
              <a:rPr dirty="0" smtClean="0"/>
              <a:t>/</a:t>
            </a:r>
            <a:r>
              <a:rPr lang="en-US" b="1" dirty="0" smtClean="0">
                <a:solidFill>
                  <a:schemeClr val="accent2"/>
                </a:solidFill>
                <a:latin typeface="Helvetica"/>
                <a:ea typeface="Helvetica"/>
                <a:cs typeface="Helvetica"/>
                <a:sym typeface="Helvetica"/>
              </a:rPr>
              <a:t>chassis1</a:t>
            </a:r>
            <a:r>
              <a:rPr dirty="0" smtClean="0"/>
              <a:t>/</a:t>
            </a:r>
            <a:r>
              <a:rPr lang="en-US" b="1" dirty="0" smtClean="0">
                <a:solidFill>
                  <a:schemeClr val="accent4">
                    <a:hueOff val="384618"/>
                    <a:satOff val="3869"/>
                    <a:lumOff val="5802"/>
                  </a:schemeClr>
                </a:solidFill>
                <a:latin typeface="Helvetica"/>
                <a:ea typeface="Helvetica"/>
                <a:cs typeface="Helvetica"/>
                <a:sym typeface="Helvetica"/>
              </a:rPr>
              <a:t>linecard2</a:t>
            </a:r>
            <a:r>
              <a:rPr dirty="0" smtClean="0"/>
              <a:t>/</a:t>
            </a:r>
            <a:r>
              <a:rPr lang="en-US" dirty="0" smtClean="0">
                <a:solidFill>
                  <a:schemeClr val="tx1"/>
                </a:solidFill>
                <a:latin typeface="Helvetica"/>
                <a:ea typeface="Helvetica"/>
                <a:cs typeface="Helvetica"/>
                <a:sym typeface="Helvetica"/>
              </a:rPr>
              <a:t>port1</a:t>
            </a:r>
            <a:endParaRPr dirty="0">
              <a:solidFill>
                <a:schemeClr val="tx1"/>
              </a:solidFill>
              <a:latin typeface="Helvetica"/>
              <a:ea typeface="Helvetica"/>
              <a:cs typeface="Helvetica"/>
              <a:sym typeface="Helvetica"/>
            </a:endParaRPr>
          </a:p>
        </p:txBody>
      </p:sp>
      <p:sp>
        <p:nvSpPr>
          <p:cNvPr id="866" name="Shape 866"/>
          <p:cNvSpPr/>
          <p:nvPr/>
        </p:nvSpPr>
        <p:spPr>
          <a:xfrm>
            <a:off x="5758145" y="3815311"/>
            <a:ext cx="512854" cy="496557"/>
          </a:xfrm>
          <a:prstGeom prst="ellipse">
            <a:avLst/>
          </a:prstGeom>
          <a:blipFill>
            <a:blip r:embed="rId3"/>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67" name="Shape 867"/>
          <p:cNvSpPr/>
          <p:nvPr/>
        </p:nvSpPr>
        <p:spPr>
          <a:xfrm>
            <a:off x="3808333" y="5036467"/>
            <a:ext cx="512854" cy="496556"/>
          </a:xfrm>
          <a:prstGeom prst="ellipse">
            <a:avLst/>
          </a:prstGeom>
          <a:blipFill>
            <a:blip r:embed="rId4"/>
          </a:blipFill>
          <a:ln w="12700">
            <a:miter lim="400000"/>
          </a:ln>
          <a:effectLst>
            <a:outerShdw blurRad="50800" dist="127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68" name="Shape 868"/>
          <p:cNvSpPr/>
          <p:nvPr/>
        </p:nvSpPr>
        <p:spPr>
          <a:xfrm>
            <a:off x="7681012" y="5036467"/>
            <a:ext cx="512854" cy="496556"/>
          </a:xfrm>
          <a:prstGeom prst="ellipse">
            <a:avLst/>
          </a:prstGeom>
          <a:blipFill>
            <a:blip r:embed="rId5"/>
          </a:blipFill>
          <a:ln w="12700">
            <a:miter lim="400000"/>
          </a:ln>
          <a:effectLst>
            <a:outerShdw blurRad="25400" dist="25400" dir="2388334" rotWithShape="0">
              <a:srgbClr val="000000">
                <a:alpha val="79310"/>
              </a:srgbClr>
            </a:outerShdw>
          </a:effectLst>
        </p:spPr>
        <p:txBody>
          <a:bodyPr lIns="50800" tIns="50800" rIns="50800" bIns="50800" anchor="ctr"/>
          <a:lstStyle/>
          <a:p>
            <a:pPr>
              <a:defRPr sz="2400">
                <a:solidFill>
                  <a:srgbClr val="FFFFFF"/>
                </a:solidFill>
              </a:defRPr>
            </a:pPr>
            <a:endParaRPr/>
          </a:p>
        </p:txBody>
      </p:sp>
      <p:sp>
        <p:nvSpPr>
          <p:cNvPr id="869" name="Shape 869"/>
          <p:cNvSpPr/>
          <p:nvPr/>
        </p:nvSpPr>
        <p:spPr>
          <a:xfrm>
            <a:off x="4825396" y="6368760"/>
            <a:ext cx="512854" cy="496556"/>
          </a:xfrm>
          <a:prstGeom prst="ellipse">
            <a:avLst/>
          </a:prstGeom>
          <a:solidFill>
            <a:schemeClr val="accent4">
              <a:hueOff val="384618"/>
              <a:satOff val="3869"/>
              <a:lumOff val="580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70" name="Shape 870"/>
          <p:cNvSpPr/>
          <p:nvPr/>
        </p:nvSpPr>
        <p:spPr>
          <a:xfrm>
            <a:off x="8777848" y="6368760"/>
            <a:ext cx="512854" cy="496556"/>
          </a:xfrm>
          <a:prstGeom prst="ellipse">
            <a:avLst/>
          </a:prstGeom>
          <a:blipFill>
            <a:blip r:embed="rId6"/>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71" name="Shape 871"/>
          <p:cNvSpPr/>
          <p:nvPr/>
        </p:nvSpPr>
        <p:spPr>
          <a:xfrm>
            <a:off x="6377431" y="3760748"/>
            <a:ext cx="546625"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5"/>
                </a:solidFill>
                <a:latin typeface="Helvetica"/>
                <a:ea typeface="Helvetica"/>
                <a:cs typeface="Helvetica"/>
                <a:sym typeface="Helvetica"/>
              </a:defRPr>
            </a:lvl1pPr>
          </a:lstStyle>
          <a:p>
            <a:r>
              <a:rPr lang="en-US" dirty="0" err="1" smtClean="0"/>
              <a:t>api</a:t>
            </a:r>
            <a:endParaRPr dirty="0"/>
          </a:p>
        </p:txBody>
      </p:sp>
      <p:sp>
        <p:nvSpPr>
          <p:cNvPr id="872" name="Shape 872"/>
          <p:cNvSpPr/>
          <p:nvPr/>
        </p:nvSpPr>
        <p:spPr>
          <a:xfrm>
            <a:off x="8261494" y="5006861"/>
            <a:ext cx="1404231"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6">
                    <a:lumOff val="-8741"/>
                  </a:schemeClr>
                </a:solidFill>
                <a:latin typeface="Helvetica"/>
                <a:ea typeface="Helvetica"/>
                <a:cs typeface="Helvetica"/>
                <a:sym typeface="Helvetica"/>
              </a:defRPr>
            </a:lvl1pPr>
          </a:lstStyle>
          <a:p>
            <a:r>
              <a:rPr lang="en-US" dirty="0" smtClean="0"/>
              <a:t>chassis2</a:t>
            </a:r>
            <a:endParaRPr dirty="0"/>
          </a:p>
        </p:txBody>
      </p:sp>
      <p:sp>
        <p:nvSpPr>
          <p:cNvPr id="873" name="Shape 873"/>
          <p:cNvSpPr/>
          <p:nvPr/>
        </p:nvSpPr>
        <p:spPr>
          <a:xfrm>
            <a:off x="2380120" y="5048784"/>
            <a:ext cx="1404231"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2"/>
                </a:solidFill>
                <a:latin typeface="Helvetica"/>
                <a:ea typeface="Helvetica"/>
                <a:cs typeface="Helvetica"/>
                <a:sym typeface="Helvetica"/>
              </a:defRPr>
            </a:lvl1pPr>
          </a:lstStyle>
          <a:p>
            <a:r>
              <a:rPr lang="en-US" smtClean="0"/>
              <a:t>chassis1</a:t>
            </a:r>
            <a:endParaRPr/>
          </a:p>
        </p:txBody>
      </p:sp>
      <p:sp>
        <p:nvSpPr>
          <p:cNvPr id="874" name="Shape 874"/>
          <p:cNvSpPr/>
          <p:nvPr/>
        </p:nvSpPr>
        <p:spPr>
          <a:xfrm>
            <a:off x="6801622" y="6368760"/>
            <a:ext cx="512854" cy="496556"/>
          </a:xfrm>
          <a:prstGeom prst="ellipse">
            <a:avLst/>
          </a:prstGeom>
          <a:solidFill>
            <a:schemeClr val="accent5">
              <a:hueOff val="-444211"/>
              <a:satOff val="-14915"/>
              <a:lumOff val="22857"/>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75" name="Shape 875"/>
          <p:cNvSpPr/>
          <p:nvPr/>
        </p:nvSpPr>
        <p:spPr>
          <a:xfrm>
            <a:off x="2849169" y="6368760"/>
            <a:ext cx="512854" cy="496556"/>
          </a:xfrm>
          <a:prstGeom prst="ellipse">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76" name="Shape 876"/>
          <p:cNvSpPr/>
          <p:nvPr/>
        </p:nvSpPr>
        <p:spPr>
          <a:xfrm>
            <a:off x="1589622" y="6413915"/>
            <a:ext cx="1115690" cy="37959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rPr lang="en-US" sz="1800" dirty="0"/>
              <a:t>l</a:t>
            </a:r>
            <a:r>
              <a:rPr lang="en-US" sz="1800" dirty="0" smtClean="0"/>
              <a:t>inecard1</a:t>
            </a:r>
            <a:endParaRPr sz="1800" dirty="0"/>
          </a:p>
        </p:txBody>
      </p:sp>
      <p:sp>
        <p:nvSpPr>
          <p:cNvPr id="877" name="Shape 877"/>
          <p:cNvSpPr/>
          <p:nvPr/>
        </p:nvSpPr>
        <p:spPr>
          <a:xfrm>
            <a:off x="3604711" y="6427242"/>
            <a:ext cx="1115690" cy="37959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4">
                    <a:hueOff val="384618"/>
                    <a:satOff val="3869"/>
                    <a:lumOff val="5802"/>
                  </a:schemeClr>
                </a:solidFill>
                <a:latin typeface="Helvetica"/>
                <a:ea typeface="Helvetica"/>
                <a:cs typeface="Helvetica"/>
                <a:sym typeface="Helvetica"/>
              </a:defRPr>
            </a:lvl1pPr>
          </a:lstStyle>
          <a:p>
            <a:r>
              <a:rPr lang="en-US" sz="1800" dirty="0" smtClean="0"/>
              <a:t>linecard</a:t>
            </a:r>
            <a:r>
              <a:rPr sz="1800" dirty="0" smtClean="0"/>
              <a:t>2</a:t>
            </a:r>
            <a:endParaRPr sz="1800" dirty="0"/>
          </a:p>
        </p:txBody>
      </p:sp>
      <p:sp>
        <p:nvSpPr>
          <p:cNvPr id="878" name="Shape 878"/>
          <p:cNvSpPr/>
          <p:nvPr/>
        </p:nvSpPr>
        <p:spPr>
          <a:xfrm>
            <a:off x="5647869" y="6413915"/>
            <a:ext cx="1115690" cy="37959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5">
                    <a:hueOff val="-444211"/>
                    <a:satOff val="-14915"/>
                    <a:lumOff val="22857"/>
                  </a:schemeClr>
                </a:solidFill>
                <a:latin typeface="Helvetica"/>
                <a:ea typeface="Helvetica"/>
                <a:cs typeface="Helvetica"/>
                <a:sym typeface="Helvetica"/>
              </a:defRPr>
            </a:lvl1pPr>
          </a:lstStyle>
          <a:p>
            <a:r>
              <a:rPr lang="en-US" sz="1800" smtClean="0"/>
              <a:t>linecard1</a:t>
            </a:r>
            <a:endParaRPr sz="1800" dirty="0"/>
          </a:p>
        </p:txBody>
      </p:sp>
      <p:sp>
        <p:nvSpPr>
          <p:cNvPr id="879" name="Shape 879"/>
          <p:cNvSpPr/>
          <p:nvPr/>
        </p:nvSpPr>
        <p:spPr>
          <a:xfrm>
            <a:off x="7623455" y="6427242"/>
            <a:ext cx="1115690" cy="37959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1"/>
                </a:solidFill>
                <a:latin typeface="Helvetica"/>
                <a:ea typeface="Helvetica"/>
                <a:cs typeface="Helvetica"/>
                <a:sym typeface="Helvetica"/>
              </a:defRPr>
            </a:lvl1pPr>
          </a:lstStyle>
          <a:p>
            <a:r>
              <a:rPr lang="en-US" sz="1800" smtClean="0"/>
              <a:t>linecard2</a:t>
            </a:r>
            <a:endParaRPr sz="1800" dirty="0"/>
          </a:p>
        </p:txBody>
      </p:sp>
      <p:sp>
        <p:nvSpPr>
          <p:cNvPr id="880" name="Shape 880"/>
          <p:cNvSpPr/>
          <p:nvPr/>
        </p:nvSpPr>
        <p:spPr>
          <a:xfrm>
            <a:off x="5344599"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1" name="Shape 881"/>
          <p:cNvSpPr/>
          <p:nvPr/>
        </p:nvSpPr>
        <p:spPr>
          <a:xfrm>
            <a:off x="4486588" y="7430248"/>
            <a:ext cx="278097" cy="263393"/>
          </a:xfrm>
          <a:prstGeom prst="ellipse">
            <a:avLst/>
          </a:prstGeom>
          <a:solidFill>
            <a:schemeClr val="accent4">
              <a:hueOff val="46120"/>
              <a:satOff val="4178"/>
              <a:lumOff val="-16732"/>
            </a:schemeClr>
          </a:solidFill>
          <a:ln w="88900">
            <a:no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solidFill>
                <a:schemeClr val="tx1"/>
              </a:solidFill>
            </a:endParaRPr>
          </a:p>
        </p:txBody>
      </p:sp>
      <p:sp>
        <p:nvSpPr>
          <p:cNvPr id="882" name="Shape 882"/>
          <p:cNvSpPr/>
          <p:nvPr/>
        </p:nvSpPr>
        <p:spPr>
          <a:xfrm>
            <a:off x="339198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3" name="Shape 883"/>
          <p:cNvSpPr/>
          <p:nvPr/>
        </p:nvSpPr>
        <p:spPr>
          <a:xfrm>
            <a:off x="251766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4" name="Shape 884"/>
          <p:cNvSpPr/>
          <p:nvPr/>
        </p:nvSpPr>
        <p:spPr>
          <a:xfrm>
            <a:off x="7313521"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5" name="Shape 885"/>
          <p:cNvSpPr/>
          <p:nvPr/>
        </p:nvSpPr>
        <p:spPr>
          <a:xfrm>
            <a:off x="6455510"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6" name="Shape 886"/>
          <p:cNvSpPr/>
          <p:nvPr/>
        </p:nvSpPr>
        <p:spPr>
          <a:xfrm>
            <a:off x="9324232"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7" name="Shape 887"/>
          <p:cNvSpPr/>
          <p:nvPr/>
        </p:nvSpPr>
        <p:spPr>
          <a:xfrm>
            <a:off x="8466221" y="7430248"/>
            <a:ext cx="278098"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8" name="Shape 888"/>
          <p:cNvSpPr/>
          <p:nvPr/>
        </p:nvSpPr>
        <p:spPr>
          <a:xfrm>
            <a:off x="2397028" y="7714113"/>
            <a:ext cx="519373"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rPr lang="en-US" dirty="0" smtClean="0"/>
              <a:t>port</a:t>
            </a:r>
            <a:r>
              <a:rPr dirty="0" smtClean="0"/>
              <a:t>1</a:t>
            </a:r>
            <a:endParaRPr dirty="0"/>
          </a:p>
        </p:txBody>
      </p:sp>
      <p:sp>
        <p:nvSpPr>
          <p:cNvPr id="889" name="Shape 889"/>
          <p:cNvSpPr/>
          <p:nvPr/>
        </p:nvSpPr>
        <p:spPr>
          <a:xfrm>
            <a:off x="3271348" y="7714113"/>
            <a:ext cx="519373"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rPr lang="en-US" dirty="0" smtClean="0"/>
              <a:t>port</a:t>
            </a:r>
            <a:r>
              <a:rPr dirty="0" smtClean="0"/>
              <a:t>2</a:t>
            </a:r>
            <a:endParaRPr dirty="0"/>
          </a:p>
        </p:txBody>
      </p:sp>
      <p:sp>
        <p:nvSpPr>
          <p:cNvPr id="890" name="Shape 890"/>
          <p:cNvSpPr/>
          <p:nvPr/>
        </p:nvSpPr>
        <p:spPr>
          <a:xfrm>
            <a:off x="4365951" y="7714113"/>
            <a:ext cx="519373"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rPr lang="en-US" dirty="0" smtClean="0"/>
              <a:t>port</a:t>
            </a:r>
            <a:r>
              <a:rPr lang="en-US" dirty="0"/>
              <a:t>1</a:t>
            </a:r>
            <a:endParaRPr dirty="0"/>
          </a:p>
        </p:txBody>
      </p:sp>
      <p:sp>
        <p:nvSpPr>
          <p:cNvPr id="891" name="Shape 891"/>
          <p:cNvSpPr/>
          <p:nvPr/>
        </p:nvSpPr>
        <p:spPr>
          <a:xfrm>
            <a:off x="5232117" y="7714113"/>
            <a:ext cx="519373"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rPr lang="en-US" dirty="0" smtClean="0"/>
              <a:t>port2</a:t>
            </a:r>
            <a:endParaRPr dirty="0"/>
          </a:p>
        </p:txBody>
      </p:sp>
      <p:sp>
        <p:nvSpPr>
          <p:cNvPr id="892" name="Shape 892"/>
          <p:cNvSpPr/>
          <p:nvPr/>
        </p:nvSpPr>
        <p:spPr>
          <a:xfrm>
            <a:off x="6339072" y="7714113"/>
            <a:ext cx="519373"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rPr lang="en-US" dirty="0" smtClean="0"/>
              <a:t>port1</a:t>
            </a:r>
            <a:endParaRPr dirty="0"/>
          </a:p>
        </p:txBody>
      </p:sp>
      <p:sp>
        <p:nvSpPr>
          <p:cNvPr id="893" name="Shape 893"/>
          <p:cNvSpPr/>
          <p:nvPr/>
        </p:nvSpPr>
        <p:spPr>
          <a:xfrm>
            <a:off x="7192884" y="7714113"/>
            <a:ext cx="519373"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rPr lang="en-US" dirty="0" smtClean="0"/>
              <a:t>port2</a:t>
            </a:r>
            <a:endParaRPr dirty="0"/>
          </a:p>
        </p:txBody>
      </p:sp>
      <p:sp>
        <p:nvSpPr>
          <p:cNvPr id="894" name="Shape 894"/>
          <p:cNvSpPr/>
          <p:nvPr/>
        </p:nvSpPr>
        <p:spPr>
          <a:xfrm>
            <a:off x="8350293" y="7714113"/>
            <a:ext cx="519373"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rPr lang="en-US" dirty="0" smtClean="0"/>
              <a:t>port1</a:t>
            </a:r>
            <a:endParaRPr dirty="0"/>
          </a:p>
        </p:txBody>
      </p:sp>
      <p:sp>
        <p:nvSpPr>
          <p:cNvPr id="895" name="Shape 895"/>
          <p:cNvSpPr/>
          <p:nvPr/>
        </p:nvSpPr>
        <p:spPr>
          <a:xfrm>
            <a:off x="9203595" y="7714113"/>
            <a:ext cx="519373"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rPr lang="en-US" dirty="0" smtClean="0"/>
              <a:t>port2</a:t>
            </a:r>
            <a:endParaRPr dirty="0"/>
          </a:p>
        </p:txBody>
      </p:sp>
      <p:sp>
        <p:nvSpPr>
          <p:cNvPr id="896" name="Shape 896"/>
          <p:cNvSpPr/>
          <p:nvPr/>
        </p:nvSpPr>
        <p:spPr>
          <a:xfrm>
            <a:off x="5758145" y="3815311"/>
            <a:ext cx="512854" cy="496557"/>
          </a:xfrm>
          <a:prstGeom prst="ellipse">
            <a:avLst/>
          </a:prstGeom>
          <a:blipFill>
            <a:blip r:embed="rId3"/>
          </a:blipFill>
          <a:ln w="101600">
            <a:solidFill>
              <a:schemeClr val="accent3">
                <a:satOff val="18648"/>
                <a:lumOff val="5971"/>
              </a:schemeClr>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97" name="Shape 897"/>
          <p:cNvSpPr/>
          <p:nvPr/>
        </p:nvSpPr>
        <p:spPr>
          <a:xfrm>
            <a:off x="4825396" y="6368760"/>
            <a:ext cx="512854" cy="496556"/>
          </a:xfrm>
          <a:prstGeom prst="ellipse">
            <a:avLst/>
          </a:prstGeom>
          <a:solidFill>
            <a:schemeClr val="accent4">
              <a:hueOff val="384618"/>
              <a:satOff val="3869"/>
              <a:lumOff val="5802"/>
            </a:schemeClr>
          </a:solidFill>
          <a:ln w="101600">
            <a:solidFill>
              <a:schemeClr val="accent3">
                <a:satOff val="18648"/>
                <a:lumOff val="5971"/>
              </a:schemeClr>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98" name="Shape 898"/>
          <p:cNvSpPr/>
          <p:nvPr/>
        </p:nvSpPr>
        <p:spPr>
          <a:xfrm>
            <a:off x="3808333" y="5036467"/>
            <a:ext cx="512854" cy="496556"/>
          </a:xfrm>
          <a:prstGeom prst="ellipse">
            <a:avLst/>
          </a:prstGeom>
          <a:blipFill>
            <a:blip r:embed="rId4"/>
          </a:blipFill>
          <a:ln w="101600">
            <a:solidFill>
              <a:schemeClr val="accent3">
                <a:satOff val="18648"/>
                <a:lumOff val="5971"/>
              </a:schemeClr>
            </a:solidFill>
            <a:miter lim="400000"/>
          </a:ln>
          <a:effectLst>
            <a:outerShdw blurRad="50800" dist="127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1" name="Shape 864"/>
          <p:cNvSpPr/>
          <p:nvPr/>
        </p:nvSpPr>
        <p:spPr>
          <a:xfrm>
            <a:off x="4539814" y="592455"/>
            <a:ext cx="2949525"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lang="en-US" smtClean="0"/>
              <a:t>The MIM Tree</a:t>
            </a:r>
            <a:endParaRPr dirty="0"/>
          </a:p>
        </p:txBody>
      </p:sp>
    </p:spTree>
    <p:extLst>
      <p:ext uri="{BB962C8B-B14F-4D97-AF65-F5344CB8AC3E}">
        <p14:creationId xmlns:p14="http://schemas.microsoft.com/office/powerpoint/2010/main" val="756317179"/>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 name="Shape 850"/>
          <p:cNvSpPr/>
          <p:nvPr/>
        </p:nvSpPr>
        <p:spPr>
          <a:xfrm>
            <a:off x="9094668" y="6597532"/>
            <a:ext cx="349049" cy="891777"/>
          </a:xfrm>
          <a:prstGeom prst="line">
            <a:avLst/>
          </a:prstGeom>
          <a:ln w="63500">
            <a:solidFill>
              <a:srgbClr val="000000"/>
            </a:solidFill>
            <a:miter lim="400000"/>
          </a:ln>
        </p:spPr>
        <p:txBody>
          <a:bodyPr lIns="50800" tIns="50800" rIns="50800" bIns="50800" anchor="ctr"/>
          <a:lstStyle/>
          <a:p>
            <a:pPr>
              <a:defRPr sz="2400"/>
            </a:pPr>
            <a:endParaRPr/>
          </a:p>
        </p:txBody>
      </p:sp>
      <p:sp>
        <p:nvSpPr>
          <p:cNvPr id="851" name="Shape 851"/>
          <p:cNvSpPr/>
          <p:nvPr/>
        </p:nvSpPr>
        <p:spPr>
          <a:xfrm flipH="1">
            <a:off x="8545357" y="6724531"/>
            <a:ext cx="454479" cy="899136"/>
          </a:xfrm>
          <a:prstGeom prst="line">
            <a:avLst/>
          </a:prstGeom>
          <a:ln w="63500">
            <a:solidFill>
              <a:srgbClr val="000000"/>
            </a:solidFill>
            <a:miter lim="400000"/>
          </a:ln>
        </p:spPr>
        <p:txBody>
          <a:bodyPr lIns="50800" tIns="50800" rIns="50800" bIns="50800" anchor="ctr"/>
          <a:lstStyle/>
          <a:p>
            <a:pPr>
              <a:defRPr sz="2400"/>
            </a:pPr>
            <a:endParaRPr/>
          </a:p>
        </p:txBody>
      </p:sp>
      <p:sp>
        <p:nvSpPr>
          <p:cNvPr id="852" name="Shape 852"/>
          <p:cNvSpPr/>
          <p:nvPr/>
        </p:nvSpPr>
        <p:spPr>
          <a:xfrm>
            <a:off x="7095319" y="6574000"/>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853" name="Shape 853"/>
          <p:cNvSpPr/>
          <p:nvPr/>
        </p:nvSpPr>
        <p:spPr>
          <a:xfrm flipH="1">
            <a:off x="6546008" y="6701000"/>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854" name="Shape 854"/>
          <p:cNvSpPr/>
          <p:nvPr/>
        </p:nvSpPr>
        <p:spPr>
          <a:xfrm>
            <a:off x="3151779" y="6611607"/>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855" name="Shape 855"/>
          <p:cNvSpPr/>
          <p:nvPr/>
        </p:nvSpPr>
        <p:spPr>
          <a:xfrm flipH="1">
            <a:off x="2602468" y="6738607"/>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856" name="Shape 856"/>
          <p:cNvSpPr/>
          <p:nvPr/>
        </p:nvSpPr>
        <p:spPr>
          <a:xfrm flipH="1">
            <a:off x="4606218" y="6637007"/>
            <a:ext cx="521968" cy="899135"/>
          </a:xfrm>
          <a:prstGeom prst="line">
            <a:avLst/>
          </a:prstGeom>
          <a:ln w="63500">
            <a:solidFill>
              <a:schemeClr val="accent3">
                <a:satOff val="18648"/>
                <a:lumOff val="5971"/>
              </a:schemeClr>
            </a:solidFill>
            <a:miter lim="400000"/>
          </a:ln>
        </p:spPr>
        <p:txBody>
          <a:bodyPr lIns="50800" tIns="50800" rIns="50800" bIns="50800" anchor="ctr"/>
          <a:lstStyle/>
          <a:p>
            <a:pPr>
              <a:defRPr sz="2400"/>
            </a:pPr>
            <a:endParaRPr/>
          </a:p>
        </p:txBody>
      </p:sp>
      <p:sp>
        <p:nvSpPr>
          <p:cNvPr id="857" name="Shape 857"/>
          <p:cNvSpPr/>
          <p:nvPr/>
        </p:nvSpPr>
        <p:spPr>
          <a:xfrm>
            <a:off x="5070570" y="6611607"/>
            <a:ext cx="349048"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858" name="Shape 858"/>
          <p:cNvSpPr/>
          <p:nvPr/>
        </p:nvSpPr>
        <p:spPr>
          <a:xfrm>
            <a:off x="7950690" y="5234139"/>
            <a:ext cx="1163503" cy="1477762"/>
          </a:xfrm>
          <a:prstGeom prst="line">
            <a:avLst/>
          </a:prstGeom>
          <a:ln w="63500">
            <a:solidFill>
              <a:srgbClr val="000000"/>
            </a:solidFill>
            <a:miter lim="400000"/>
          </a:ln>
        </p:spPr>
        <p:txBody>
          <a:bodyPr lIns="50800" tIns="50800" rIns="50800" bIns="50800" anchor="ctr"/>
          <a:lstStyle/>
          <a:p>
            <a:pPr>
              <a:defRPr sz="2400"/>
            </a:pPr>
            <a:endParaRPr/>
          </a:p>
        </p:txBody>
      </p:sp>
      <p:sp>
        <p:nvSpPr>
          <p:cNvPr id="859" name="Shape 859"/>
          <p:cNvSpPr/>
          <p:nvPr/>
        </p:nvSpPr>
        <p:spPr>
          <a:xfrm flipH="1">
            <a:off x="3102523" y="5297857"/>
            <a:ext cx="945639" cy="1274126"/>
          </a:xfrm>
          <a:prstGeom prst="line">
            <a:avLst/>
          </a:prstGeom>
          <a:ln w="63500">
            <a:solidFill>
              <a:srgbClr val="000000"/>
            </a:solidFill>
            <a:miter lim="400000"/>
          </a:ln>
        </p:spPr>
        <p:txBody>
          <a:bodyPr lIns="50800" tIns="50800" rIns="50800" bIns="50800" anchor="ctr"/>
          <a:lstStyle/>
          <a:p>
            <a:pPr>
              <a:defRPr sz="2400"/>
            </a:pPr>
            <a:endParaRPr/>
          </a:p>
        </p:txBody>
      </p:sp>
      <p:sp>
        <p:nvSpPr>
          <p:cNvPr id="860" name="Shape 860"/>
          <p:cNvSpPr/>
          <p:nvPr/>
        </p:nvSpPr>
        <p:spPr>
          <a:xfrm flipH="1">
            <a:off x="7098183" y="5145239"/>
            <a:ext cx="941408" cy="1375534"/>
          </a:xfrm>
          <a:prstGeom prst="line">
            <a:avLst/>
          </a:prstGeom>
          <a:ln w="63500">
            <a:solidFill>
              <a:srgbClr val="000000"/>
            </a:solidFill>
            <a:miter lim="400000"/>
          </a:ln>
        </p:spPr>
        <p:txBody>
          <a:bodyPr lIns="50800" tIns="50800" rIns="50800" bIns="50800" anchor="ctr"/>
          <a:lstStyle/>
          <a:p>
            <a:pPr>
              <a:defRPr sz="2400"/>
            </a:pPr>
            <a:endParaRPr/>
          </a:p>
        </p:txBody>
      </p:sp>
      <p:sp>
        <p:nvSpPr>
          <p:cNvPr id="861" name="Shape 861"/>
          <p:cNvSpPr/>
          <p:nvPr/>
        </p:nvSpPr>
        <p:spPr>
          <a:xfrm flipH="1" flipV="1">
            <a:off x="6166283" y="4154857"/>
            <a:ext cx="1783532" cy="1143410"/>
          </a:xfrm>
          <a:prstGeom prst="line">
            <a:avLst/>
          </a:prstGeom>
          <a:ln w="63500">
            <a:solidFill>
              <a:srgbClr val="000000"/>
            </a:solidFill>
            <a:miter lim="400000"/>
          </a:ln>
        </p:spPr>
        <p:txBody>
          <a:bodyPr lIns="50800" tIns="50800" rIns="50800" bIns="50800" anchor="ctr"/>
          <a:lstStyle/>
          <a:p>
            <a:pPr>
              <a:defRPr sz="2400"/>
            </a:pPr>
            <a:endParaRPr/>
          </a:p>
        </p:txBody>
      </p:sp>
      <p:sp>
        <p:nvSpPr>
          <p:cNvPr id="862" name="Shape 862"/>
          <p:cNvSpPr/>
          <p:nvPr/>
        </p:nvSpPr>
        <p:spPr>
          <a:xfrm>
            <a:off x="4124361" y="5297857"/>
            <a:ext cx="1002552" cy="1345139"/>
          </a:xfrm>
          <a:prstGeom prst="line">
            <a:avLst/>
          </a:prstGeom>
          <a:ln w="63500">
            <a:solidFill>
              <a:schemeClr val="accent3">
                <a:satOff val="18648"/>
                <a:lumOff val="5971"/>
              </a:schemeClr>
            </a:solidFill>
            <a:miter lim="400000"/>
          </a:ln>
        </p:spPr>
        <p:txBody>
          <a:bodyPr lIns="50800" tIns="50800" rIns="50800" bIns="50800" anchor="ctr"/>
          <a:lstStyle/>
          <a:p>
            <a:pPr>
              <a:defRPr sz="2400"/>
            </a:pPr>
            <a:endParaRPr/>
          </a:p>
        </p:txBody>
      </p:sp>
      <p:sp>
        <p:nvSpPr>
          <p:cNvPr id="863" name="Shape 863"/>
          <p:cNvSpPr/>
          <p:nvPr/>
        </p:nvSpPr>
        <p:spPr>
          <a:xfrm flipV="1">
            <a:off x="4124361" y="4027857"/>
            <a:ext cx="1914923" cy="1270001"/>
          </a:xfrm>
          <a:prstGeom prst="line">
            <a:avLst/>
          </a:prstGeom>
          <a:ln w="63500">
            <a:solidFill>
              <a:schemeClr val="accent3">
                <a:satOff val="18648"/>
                <a:lumOff val="5971"/>
              </a:schemeClr>
            </a:solidFill>
            <a:miter lim="400000"/>
          </a:ln>
        </p:spPr>
        <p:txBody>
          <a:bodyPr lIns="50800" tIns="50800" rIns="50800" bIns="50800" anchor="ctr"/>
          <a:lstStyle/>
          <a:p>
            <a:pPr>
              <a:defRPr sz="2400"/>
            </a:pPr>
            <a:endParaRPr/>
          </a:p>
        </p:txBody>
      </p:sp>
      <p:sp>
        <p:nvSpPr>
          <p:cNvPr id="865" name="Shape 865"/>
          <p:cNvSpPr/>
          <p:nvPr/>
        </p:nvSpPr>
        <p:spPr>
          <a:xfrm>
            <a:off x="1409532" y="2304806"/>
            <a:ext cx="9592370"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dirty="0"/>
              <a:t>HTTP</a:t>
            </a:r>
            <a:r>
              <a:rPr dirty="0" smtClean="0"/>
              <a:t>:</a:t>
            </a:r>
            <a:r>
              <a:rPr lang="en-US" dirty="0" smtClean="0"/>
              <a:t>/</a:t>
            </a:r>
            <a:r>
              <a:rPr dirty="0" smtClean="0"/>
              <a:t>/10.1.1.1/</a:t>
            </a:r>
            <a:r>
              <a:rPr lang="en-US" b="1" dirty="0" smtClean="0">
                <a:solidFill>
                  <a:schemeClr val="accent5"/>
                </a:solidFill>
                <a:latin typeface="Helvetica"/>
                <a:ea typeface="Helvetica"/>
                <a:cs typeface="Helvetica"/>
                <a:sym typeface="Helvetica"/>
              </a:rPr>
              <a:t>api</a:t>
            </a:r>
            <a:r>
              <a:rPr dirty="0" smtClean="0"/>
              <a:t>/</a:t>
            </a:r>
            <a:r>
              <a:rPr lang="en-US" b="1" dirty="0" smtClean="0">
                <a:solidFill>
                  <a:schemeClr val="accent2"/>
                </a:solidFill>
                <a:latin typeface="Helvetica"/>
                <a:ea typeface="Helvetica"/>
                <a:cs typeface="Helvetica"/>
                <a:sym typeface="Helvetica"/>
              </a:rPr>
              <a:t>chassis1</a:t>
            </a:r>
            <a:r>
              <a:rPr dirty="0" smtClean="0"/>
              <a:t>/</a:t>
            </a:r>
            <a:r>
              <a:rPr lang="en-US" b="1" dirty="0" smtClean="0">
                <a:solidFill>
                  <a:schemeClr val="accent4">
                    <a:hueOff val="384618"/>
                    <a:satOff val="3869"/>
                    <a:lumOff val="5802"/>
                  </a:schemeClr>
                </a:solidFill>
                <a:latin typeface="Helvetica"/>
                <a:ea typeface="Helvetica"/>
                <a:cs typeface="Helvetica"/>
                <a:sym typeface="Helvetica"/>
              </a:rPr>
              <a:t>linecard2</a:t>
            </a:r>
            <a:r>
              <a:rPr dirty="0" smtClean="0"/>
              <a:t>/</a:t>
            </a:r>
            <a:r>
              <a:rPr lang="en-US" b="1" dirty="0" smtClean="0">
                <a:solidFill>
                  <a:schemeClr val="accent4">
                    <a:hueOff val="46120"/>
                    <a:satOff val="4178"/>
                    <a:lumOff val="-16732"/>
                  </a:schemeClr>
                </a:solidFill>
                <a:latin typeface="Helvetica"/>
                <a:ea typeface="Helvetica"/>
                <a:cs typeface="Helvetica"/>
                <a:sym typeface="Helvetica"/>
              </a:rPr>
              <a:t>port1</a:t>
            </a:r>
            <a:endParaRPr b="1" dirty="0">
              <a:solidFill>
                <a:schemeClr val="accent4">
                  <a:hueOff val="46120"/>
                  <a:satOff val="4178"/>
                  <a:lumOff val="-16732"/>
                </a:schemeClr>
              </a:solidFill>
              <a:latin typeface="Helvetica"/>
              <a:ea typeface="Helvetica"/>
              <a:cs typeface="Helvetica"/>
              <a:sym typeface="Helvetica"/>
            </a:endParaRPr>
          </a:p>
        </p:txBody>
      </p:sp>
      <p:sp>
        <p:nvSpPr>
          <p:cNvPr id="866" name="Shape 866"/>
          <p:cNvSpPr/>
          <p:nvPr/>
        </p:nvSpPr>
        <p:spPr>
          <a:xfrm>
            <a:off x="5758145" y="3815311"/>
            <a:ext cx="512854" cy="496557"/>
          </a:xfrm>
          <a:prstGeom prst="ellipse">
            <a:avLst/>
          </a:prstGeom>
          <a:blipFill>
            <a:blip r:embed="rId2"/>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67" name="Shape 867"/>
          <p:cNvSpPr/>
          <p:nvPr/>
        </p:nvSpPr>
        <p:spPr>
          <a:xfrm>
            <a:off x="3808333" y="5036467"/>
            <a:ext cx="512854" cy="496556"/>
          </a:xfrm>
          <a:prstGeom prst="ellipse">
            <a:avLst/>
          </a:prstGeom>
          <a:blipFill>
            <a:blip r:embed="rId3"/>
          </a:blipFill>
          <a:ln w="12700">
            <a:miter lim="400000"/>
          </a:ln>
          <a:effectLst>
            <a:outerShdw blurRad="50800" dist="127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68" name="Shape 868"/>
          <p:cNvSpPr/>
          <p:nvPr/>
        </p:nvSpPr>
        <p:spPr>
          <a:xfrm>
            <a:off x="7681012" y="5036467"/>
            <a:ext cx="512854" cy="496556"/>
          </a:xfrm>
          <a:prstGeom prst="ellipse">
            <a:avLst/>
          </a:prstGeom>
          <a:blipFill>
            <a:blip r:embed="rId4"/>
          </a:blipFill>
          <a:ln w="12700">
            <a:miter lim="400000"/>
          </a:ln>
          <a:effectLst>
            <a:outerShdw blurRad="25400" dist="25400" dir="2388334" rotWithShape="0">
              <a:srgbClr val="000000">
                <a:alpha val="79310"/>
              </a:srgbClr>
            </a:outerShdw>
          </a:effectLst>
        </p:spPr>
        <p:txBody>
          <a:bodyPr lIns="50800" tIns="50800" rIns="50800" bIns="50800" anchor="ctr"/>
          <a:lstStyle/>
          <a:p>
            <a:pPr>
              <a:defRPr sz="2400">
                <a:solidFill>
                  <a:srgbClr val="FFFFFF"/>
                </a:solidFill>
              </a:defRPr>
            </a:pPr>
            <a:endParaRPr/>
          </a:p>
        </p:txBody>
      </p:sp>
      <p:sp>
        <p:nvSpPr>
          <p:cNvPr id="869" name="Shape 869"/>
          <p:cNvSpPr/>
          <p:nvPr/>
        </p:nvSpPr>
        <p:spPr>
          <a:xfrm>
            <a:off x="4825396" y="6368760"/>
            <a:ext cx="512854" cy="496556"/>
          </a:xfrm>
          <a:prstGeom prst="ellipse">
            <a:avLst/>
          </a:prstGeom>
          <a:solidFill>
            <a:schemeClr val="accent4">
              <a:hueOff val="384618"/>
              <a:satOff val="3869"/>
              <a:lumOff val="580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70" name="Shape 870"/>
          <p:cNvSpPr/>
          <p:nvPr/>
        </p:nvSpPr>
        <p:spPr>
          <a:xfrm>
            <a:off x="8777848" y="6368760"/>
            <a:ext cx="512854" cy="496556"/>
          </a:xfrm>
          <a:prstGeom prst="ellipse">
            <a:avLst/>
          </a:prstGeom>
          <a:blipFill>
            <a:blip r:embed="rId5"/>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71" name="Shape 871"/>
          <p:cNvSpPr/>
          <p:nvPr/>
        </p:nvSpPr>
        <p:spPr>
          <a:xfrm>
            <a:off x="6377431" y="3760748"/>
            <a:ext cx="546625"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5"/>
                </a:solidFill>
                <a:latin typeface="Helvetica"/>
                <a:ea typeface="Helvetica"/>
                <a:cs typeface="Helvetica"/>
                <a:sym typeface="Helvetica"/>
              </a:defRPr>
            </a:lvl1pPr>
          </a:lstStyle>
          <a:p>
            <a:r>
              <a:rPr lang="en-US" dirty="0" err="1" smtClean="0"/>
              <a:t>api</a:t>
            </a:r>
            <a:endParaRPr dirty="0"/>
          </a:p>
        </p:txBody>
      </p:sp>
      <p:sp>
        <p:nvSpPr>
          <p:cNvPr id="872" name="Shape 872"/>
          <p:cNvSpPr/>
          <p:nvPr/>
        </p:nvSpPr>
        <p:spPr>
          <a:xfrm>
            <a:off x="8261494" y="5006861"/>
            <a:ext cx="1404231"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6">
                    <a:lumOff val="-8741"/>
                  </a:schemeClr>
                </a:solidFill>
                <a:latin typeface="Helvetica"/>
                <a:ea typeface="Helvetica"/>
                <a:cs typeface="Helvetica"/>
                <a:sym typeface="Helvetica"/>
              </a:defRPr>
            </a:lvl1pPr>
          </a:lstStyle>
          <a:p>
            <a:r>
              <a:rPr lang="en-US" dirty="0" smtClean="0"/>
              <a:t>chassis2</a:t>
            </a:r>
            <a:endParaRPr dirty="0"/>
          </a:p>
        </p:txBody>
      </p:sp>
      <p:sp>
        <p:nvSpPr>
          <p:cNvPr id="873" name="Shape 873"/>
          <p:cNvSpPr/>
          <p:nvPr/>
        </p:nvSpPr>
        <p:spPr>
          <a:xfrm>
            <a:off x="2380120" y="5048784"/>
            <a:ext cx="1404231" cy="471924"/>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2"/>
                </a:solidFill>
                <a:latin typeface="Helvetica"/>
                <a:ea typeface="Helvetica"/>
                <a:cs typeface="Helvetica"/>
                <a:sym typeface="Helvetica"/>
              </a:defRPr>
            </a:lvl1pPr>
          </a:lstStyle>
          <a:p>
            <a:r>
              <a:rPr lang="en-US" smtClean="0"/>
              <a:t>chassis1</a:t>
            </a:r>
            <a:endParaRPr/>
          </a:p>
        </p:txBody>
      </p:sp>
      <p:sp>
        <p:nvSpPr>
          <p:cNvPr id="874" name="Shape 874"/>
          <p:cNvSpPr/>
          <p:nvPr/>
        </p:nvSpPr>
        <p:spPr>
          <a:xfrm>
            <a:off x="6801622" y="6368760"/>
            <a:ext cx="512854" cy="496556"/>
          </a:xfrm>
          <a:prstGeom prst="ellipse">
            <a:avLst/>
          </a:prstGeom>
          <a:solidFill>
            <a:schemeClr val="accent5">
              <a:hueOff val="-444211"/>
              <a:satOff val="-14915"/>
              <a:lumOff val="22857"/>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75" name="Shape 875"/>
          <p:cNvSpPr/>
          <p:nvPr/>
        </p:nvSpPr>
        <p:spPr>
          <a:xfrm>
            <a:off x="2849169" y="6368760"/>
            <a:ext cx="512854" cy="496556"/>
          </a:xfrm>
          <a:prstGeom prst="ellipse">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76" name="Shape 876"/>
          <p:cNvSpPr/>
          <p:nvPr/>
        </p:nvSpPr>
        <p:spPr>
          <a:xfrm>
            <a:off x="1589622" y="6413915"/>
            <a:ext cx="1115690" cy="37959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rPr lang="en-US" sz="1800" dirty="0"/>
              <a:t>l</a:t>
            </a:r>
            <a:r>
              <a:rPr lang="en-US" sz="1800" dirty="0" smtClean="0"/>
              <a:t>inecard1</a:t>
            </a:r>
            <a:endParaRPr sz="1800" dirty="0"/>
          </a:p>
        </p:txBody>
      </p:sp>
      <p:sp>
        <p:nvSpPr>
          <p:cNvPr id="877" name="Shape 877"/>
          <p:cNvSpPr/>
          <p:nvPr/>
        </p:nvSpPr>
        <p:spPr>
          <a:xfrm>
            <a:off x="3604711" y="6427242"/>
            <a:ext cx="1115690" cy="37959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4">
                    <a:hueOff val="384618"/>
                    <a:satOff val="3869"/>
                    <a:lumOff val="5802"/>
                  </a:schemeClr>
                </a:solidFill>
                <a:latin typeface="Helvetica"/>
                <a:ea typeface="Helvetica"/>
                <a:cs typeface="Helvetica"/>
                <a:sym typeface="Helvetica"/>
              </a:defRPr>
            </a:lvl1pPr>
          </a:lstStyle>
          <a:p>
            <a:r>
              <a:rPr lang="en-US" sz="1800" dirty="0" smtClean="0"/>
              <a:t>linecard</a:t>
            </a:r>
            <a:r>
              <a:rPr sz="1800" dirty="0" smtClean="0"/>
              <a:t>2</a:t>
            </a:r>
            <a:endParaRPr sz="1800" dirty="0"/>
          </a:p>
        </p:txBody>
      </p:sp>
      <p:sp>
        <p:nvSpPr>
          <p:cNvPr id="878" name="Shape 878"/>
          <p:cNvSpPr/>
          <p:nvPr/>
        </p:nvSpPr>
        <p:spPr>
          <a:xfrm>
            <a:off x="5647869" y="6413915"/>
            <a:ext cx="1115690" cy="37959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5">
                    <a:hueOff val="-444211"/>
                    <a:satOff val="-14915"/>
                    <a:lumOff val="22857"/>
                  </a:schemeClr>
                </a:solidFill>
                <a:latin typeface="Helvetica"/>
                <a:ea typeface="Helvetica"/>
                <a:cs typeface="Helvetica"/>
                <a:sym typeface="Helvetica"/>
              </a:defRPr>
            </a:lvl1pPr>
          </a:lstStyle>
          <a:p>
            <a:r>
              <a:rPr lang="en-US" sz="1800" smtClean="0"/>
              <a:t>linecard1</a:t>
            </a:r>
            <a:endParaRPr sz="1800" dirty="0"/>
          </a:p>
        </p:txBody>
      </p:sp>
      <p:sp>
        <p:nvSpPr>
          <p:cNvPr id="879" name="Shape 879"/>
          <p:cNvSpPr/>
          <p:nvPr/>
        </p:nvSpPr>
        <p:spPr>
          <a:xfrm>
            <a:off x="7623455" y="6427242"/>
            <a:ext cx="1115690" cy="37959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1"/>
                </a:solidFill>
                <a:latin typeface="Helvetica"/>
                <a:ea typeface="Helvetica"/>
                <a:cs typeface="Helvetica"/>
                <a:sym typeface="Helvetica"/>
              </a:defRPr>
            </a:lvl1pPr>
          </a:lstStyle>
          <a:p>
            <a:r>
              <a:rPr lang="en-US" sz="1800" smtClean="0"/>
              <a:t>linecard2</a:t>
            </a:r>
            <a:endParaRPr sz="1800" dirty="0"/>
          </a:p>
        </p:txBody>
      </p:sp>
      <p:sp>
        <p:nvSpPr>
          <p:cNvPr id="880" name="Shape 880"/>
          <p:cNvSpPr/>
          <p:nvPr/>
        </p:nvSpPr>
        <p:spPr>
          <a:xfrm>
            <a:off x="5344599"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1" name="Shape 881"/>
          <p:cNvSpPr/>
          <p:nvPr/>
        </p:nvSpPr>
        <p:spPr>
          <a:xfrm>
            <a:off x="4486588" y="7430248"/>
            <a:ext cx="278097" cy="263393"/>
          </a:xfrm>
          <a:prstGeom prst="ellipse">
            <a:avLst/>
          </a:prstGeom>
          <a:solidFill>
            <a:schemeClr val="accent4">
              <a:hueOff val="46120"/>
              <a:satOff val="4178"/>
              <a:lumOff val="-16732"/>
            </a:schemeClr>
          </a:solidFill>
          <a:ln w="88900">
            <a:solidFill>
              <a:schemeClr val="accent3">
                <a:satOff val="18648"/>
                <a:lumOff val="5971"/>
              </a:schemeClr>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2" name="Shape 882"/>
          <p:cNvSpPr/>
          <p:nvPr/>
        </p:nvSpPr>
        <p:spPr>
          <a:xfrm>
            <a:off x="339198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3" name="Shape 883"/>
          <p:cNvSpPr/>
          <p:nvPr/>
        </p:nvSpPr>
        <p:spPr>
          <a:xfrm>
            <a:off x="251766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4" name="Shape 884"/>
          <p:cNvSpPr/>
          <p:nvPr/>
        </p:nvSpPr>
        <p:spPr>
          <a:xfrm>
            <a:off x="7313521"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5" name="Shape 885"/>
          <p:cNvSpPr/>
          <p:nvPr/>
        </p:nvSpPr>
        <p:spPr>
          <a:xfrm>
            <a:off x="6455510"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6" name="Shape 886"/>
          <p:cNvSpPr/>
          <p:nvPr/>
        </p:nvSpPr>
        <p:spPr>
          <a:xfrm>
            <a:off x="9324232"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7" name="Shape 887"/>
          <p:cNvSpPr/>
          <p:nvPr/>
        </p:nvSpPr>
        <p:spPr>
          <a:xfrm>
            <a:off x="8466221" y="7430248"/>
            <a:ext cx="278098"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88" name="Shape 888"/>
          <p:cNvSpPr/>
          <p:nvPr/>
        </p:nvSpPr>
        <p:spPr>
          <a:xfrm>
            <a:off x="2397028" y="7714113"/>
            <a:ext cx="519373"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rPr lang="en-US" dirty="0" smtClean="0"/>
              <a:t>port</a:t>
            </a:r>
            <a:r>
              <a:rPr dirty="0" smtClean="0"/>
              <a:t>1</a:t>
            </a:r>
            <a:endParaRPr dirty="0"/>
          </a:p>
        </p:txBody>
      </p:sp>
      <p:sp>
        <p:nvSpPr>
          <p:cNvPr id="889" name="Shape 889"/>
          <p:cNvSpPr/>
          <p:nvPr/>
        </p:nvSpPr>
        <p:spPr>
          <a:xfrm>
            <a:off x="3271348" y="7714113"/>
            <a:ext cx="519373"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rPr lang="en-US" dirty="0" smtClean="0"/>
              <a:t>port</a:t>
            </a:r>
            <a:r>
              <a:rPr dirty="0" smtClean="0"/>
              <a:t>2</a:t>
            </a:r>
            <a:endParaRPr dirty="0"/>
          </a:p>
        </p:txBody>
      </p:sp>
      <p:sp>
        <p:nvSpPr>
          <p:cNvPr id="890" name="Shape 890"/>
          <p:cNvSpPr/>
          <p:nvPr/>
        </p:nvSpPr>
        <p:spPr>
          <a:xfrm>
            <a:off x="4365951" y="7714113"/>
            <a:ext cx="519373"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rPr lang="en-US" dirty="0" smtClean="0"/>
              <a:t>port</a:t>
            </a:r>
            <a:r>
              <a:rPr lang="en-US" dirty="0"/>
              <a:t>1</a:t>
            </a:r>
            <a:endParaRPr dirty="0"/>
          </a:p>
        </p:txBody>
      </p:sp>
      <p:sp>
        <p:nvSpPr>
          <p:cNvPr id="891" name="Shape 891"/>
          <p:cNvSpPr/>
          <p:nvPr/>
        </p:nvSpPr>
        <p:spPr>
          <a:xfrm>
            <a:off x="5232117" y="7714113"/>
            <a:ext cx="519373"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rPr lang="en-US" dirty="0" smtClean="0"/>
              <a:t>port2</a:t>
            </a:r>
            <a:endParaRPr dirty="0"/>
          </a:p>
        </p:txBody>
      </p:sp>
      <p:sp>
        <p:nvSpPr>
          <p:cNvPr id="892" name="Shape 892"/>
          <p:cNvSpPr/>
          <p:nvPr/>
        </p:nvSpPr>
        <p:spPr>
          <a:xfrm>
            <a:off x="6339072" y="7714113"/>
            <a:ext cx="519373"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rPr lang="en-US" dirty="0" smtClean="0"/>
              <a:t>port1</a:t>
            </a:r>
            <a:endParaRPr dirty="0"/>
          </a:p>
        </p:txBody>
      </p:sp>
      <p:sp>
        <p:nvSpPr>
          <p:cNvPr id="893" name="Shape 893"/>
          <p:cNvSpPr/>
          <p:nvPr/>
        </p:nvSpPr>
        <p:spPr>
          <a:xfrm>
            <a:off x="7192884" y="7714113"/>
            <a:ext cx="519373"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rPr lang="en-US" dirty="0" smtClean="0"/>
              <a:t>port2</a:t>
            </a:r>
            <a:endParaRPr dirty="0"/>
          </a:p>
        </p:txBody>
      </p:sp>
      <p:sp>
        <p:nvSpPr>
          <p:cNvPr id="894" name="Shape 894"/>
          <p:cNvSpPr/>
          <p:nvPr/>
        </p:nvSpPr>
        <p:spPr>
          <a:xfrm>
            <a:off x="8350293" y="7714113"/>
            <a:ext cx="519373"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rPr lang="en-US" dirty="0" smtClean="0"/>
              <a:t>port1</a:t>
            </a:r>
            <a:endParaRPr dirty="0"/>
          </a:p>
        </p:txBody>
      </p:sp>
      <p:sp>
        <p:nvSpPr>
          <p:cNvPr id="895" name="Shape 895"/>
          <p:cNvSpPr/>
          <p:nvPr/>
        </p:nvSpPr>
        <p:spPr>
          <a:xfrm>
            <a:off x="9203595" y="7714113"/>
            <a:ext cx="519373"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rPr lang="en-US" dirty="0" smtClean="0"/>
              <a:t>port2</a:t>
            </a:r>
            <a:endParaRPr dirty="0"/>
          </a:p>
        </p:txBody>
      </p:sp>
      <p:sp>
        <p:nvSpPr>
          <p:cNvPr id="896" name="Shape 896"/>
          <p:cNvSpPr/>
          <p:nvPr/>
        </p:nvSpPr>
        <p:spPr>
          <a:xfrm>
            <a:off x="5758145" y="3815311"/>
            <a:ext cx="512854" cy="496557"/>
          </a:xfrm>
          <a:prstGeom prst="ellipse">
            <a:avLst/>
          </a:prstGeom>
          <a:blipFill>
            <a:blip r:embed="rId2"/>
          </a:blipFill>
          <a:ln w="101600">
            <a:solidFill>
              <a:schemeClr val="accent3">
                <a:satOff val="18648"/>
                <a:lumOff val="5971"/>
              </a:schemeClr>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97" name="Shape 897"/>
          <p:cNvSpPr/>
          <p:nvPr/>
        </p:nvSpPr>
        <p:spPr>
          <a:xfrm>
            <a:off x="4825396" y="6368760"/>
            <a:ext cx="512854" cy="496556"/>
          </a:xfrm>
          <a:prstGeom prst="ellipse">
            <a:avLst/>
          </a:prstGeom>
          <a:solidFill>
            <a:schemeClr val="accent4">
              <a:hueOff val="384618"/>
              <a:satOff val="3869"/>
              <a:lumOff val="5802"/>
            </a:schemeClr>
          </a:solidFill>
          <a:ln w="101600">
            <a:solidFill>
              <a:schemeClr val="accent3">
                <a:satOff val="18648"/>
                <a:lumOff val="5971"/>
              </a:schemeClr>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98" name="Shape 898"/>
          <p:cNvSpPr/>
          <p:nvPr/>
        </p:nvSpPr>
        <p:spPr>
          <a:xfrm>
            <a:off x="3808333" y="5036467"/>
            <a:ext cx="512854" cy="496556"/>
          </a:xfrm>
          <a:prstGeom prst="ellipse">
            <a:avLst/>
          </a:prstGeom>
          <a:blipFill>
            <a:blip r:embed="rId3"/>
          </a:blipFill>
          <a:ln w="101600">
            <a:solidFill>
              <a:schemeClr val="accent3">
                <a:satOff val="18648"/>
                <a:lumOff val="5971"/>
              </a:schemeClr>
            </a:solidFill>
            <a:miter lim="400000"/>
          </a:ln>
          <a:effectLst>
            <a:outerShdw blurRad="50800" dist="127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1" name="Shape 864"/>
          <p:cNvSpPr/>
          <p:nvPr/>
        </p:nvSpPr>
        <p:spPr>
          <a:xfrm>
            <a:off x="4539814" y="592455"/>
            <a:ext cx="2949525"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lang="en-US" smtClean="0"/>
              <a:t>The MIM Tree</a:t>
            </a:r>
            <a:endParaRPr dirty="0"/>
          </a:p>
        </p:txBody>
      </p:sp>
    </p:spTree>
    <p:extLst>
      <p:ext uri="{BB962C8B-B14F-4D97-AF65-F5344CB8AC3E}">
        <p14:creationId xmlns:p14="http://schemas.microsoft.com/office/powerpoint/2010/main" val="467120860"/>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 name="Shape 903"/>
          <p:cNvSpPr/>
          <p:nvPr/>
        </p:nvSpPr>
        <p:spPr>
          <a:xfrm>
            <a:off x="4190014" y="558800"/>
            <a:ext cx="364911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Object Naming</a:t>
            </a:r>
          </a:p>
        </p:txBody>
      </p:sp>
      <p:sp>
        <p:nvSpPr>
          <p:cNvPr id="904" name="Shape 904"/>
          <p:cNvSpPr/>
          <p:nvPr/>
        </p:nvSpPr>
        <p:spPr>
          <a:xfrm>
            <a:off x="3886992" y="2772631"/>
            <a:ext cx="42551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Distinguished Name</a:t>
            </a:r>
          </a:p>
        </p:txBody>
      </p:sp>
      <p:grpSp>
        <p:nvGrpSpPr>
          <p:cNvPr id="937" name="Group 937"/>
          <p:cNvGrpSpPr/>
          <p:nvPr/>
        </p:nvGrpSpPr>
        <p:grpSpPr>
          <a:xfrm>
            <a:off x="8006333" y="3877989"/>
            <a:ext cx="3649117" cy="1997622"/>
            <a:chOff x="0" y="0"/>
            <a:chExt cx="3649116" cy="1997621"/>
          </a:xfrm>
        </p:grpSpPr>
        <p:sp>
          <p:nvSpPr>
            <p:cNvPr id="905" name="Shape 905"/>
            <p:cNvSpPr/>
            <p:nvPr/>
          </p:nvSpPr>
          <p:spPr>
            <a:xfrm>
              <a:off x="3387635" y="1433046"/>
              <a:ext cx="179786" cy="45933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06" name="Shape 906"/>
            <p:cNvSpPr/>
            <p:nvPr/>
          </p:nvSpPr>
          <p:spPr>
            <a:xfrm flipH="1">
              <a:off x="3104699" y="1498460"/>
              <a:ext cx="234091" cy="46312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07" name="Shape 907"/>
            <p:cNvSpPr/>
            <p:nvPr/>
          </p:nvSpPr>
          <p:spPr>
            <a:xfrm>
              <a:off x="2357824" y="1420925"/>
              <a:ext cx="179786" cy="45933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08" name="Shape 908"/>
            <p:cNvSpPr/>
            <p:nvPr/>
          </p:nvSpPr>
          <p:spPr>
            <a:xfrm flipH="1">
              <a:off x="2074889" y="1486339"/>
              <a:ext cx="234090" cy="46312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09" name="Shape 909"/>
            <p:cNvSpPr/>
            <p:nvPr/>
          </p:nvSpPr>
          <p:spPr>
            <a:xfrm>
              <a:off x="326614" y="1440295"/>
              <a:ext cx="179786" cy="45933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10" name="Shape 910"/>
            <p:cNvSpPr/>
            <p:nvPr/>
          </p:nvSpPr>
          <p:spPr>
            <a:xfrm flipH="1">
              <a:off x="43679" y="1505709"/>
              <a:ext cx="234090" cy="46312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11" name="Shape 911"/>
            <p:cNvSpPr/>
            <p:nvPr/>
          </p:nvSpPr>
          <p:spPr>
            <a:xfrm flipH="1">
              <a:off x="1075756" y="1453378"/>
              <a:ext cx="268852" cy="463121"/>
            </a:xfrm>
            <a:prstGeom prst="line">
              <a:avLst/>
            </a:prstGeom>
            <a:noFill/>
            <a:ln w="63500" cap="flat">
              <a:solidFill>
                <a:schemeClr val="accent3">
                  <a:satOff val="18648"/>
                  <a:lumOff val="5971"/>
                </a:schemeClr>
              </a:solidFill>
              <a:prstDash val="solid"/>
              <a:miter lim="400000"/>
            </a:ln>
            <a:effectLst/>
          </p:spPr>
          <p:txBody>
            <a:bodyPr wrap="square" lIns="50800" tIns="50800" rIns="50800" bIns="50800" numCol="1" anchor="ctr">
              <a:noAutofit/>
            </a:bodyPr>
            <a:lstStyle/>
            <a:p>
              <a:pPr>
                <a:defRPr sz="2400"/>
              </a:pPr>
              <a:endParaRPr/>
            </a:p>
          </p:txBody>
        </p:sp>
        <p:sp>
          <p:nvSpPr>
            <p:cNvPr id="912" name="Shape 912"/>
            <p:cNvSpPr/>
            <p:nvPr/>
          </p:nvSpPr>
          <p:spPr>
            <a:xfrm>
              <a:off x="1314931" y="1440295"/>
              <a:ext cx="179786" cy="45933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13" name="Shape 913"/>
            <p:cNvSpPr/>
            <p:nvPr/>
          </p:nvSpPr>
          <p:spPr>
            <a:xfrm>
              <a:off x="2798403" y="730799"/>
              <a:ext cx="599289" cy="761156"/>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14" name="Shape 914"/>
            <p:cNvSpPr/>
            <p:nvPr/>
          </p:nvSpPr>
          <p:spPr>
            <a:xfrm flipH="1">
              <a:off x="301243" y="763618"/>
              <a:ext cx="487074" cy="656269"/>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15" name="Shape 915"/>
            <p:cNvSpPr/>
            <p:nvPr/>
          </p:nvSpPr>
          <p:spPr>
            <a:xfrm flipH="1">
              <a:off x="2359300" y="685009"/>
              <a:ext cx="484894" cy="70850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16" name="Shape 916"/>
            <p:cNvSpPr/>
            <p:nvPr/>
          </p:nvSpPr>
          <p:spPr>
            <a:xfrm flipH="1" flipV="1">
              <a:off x="1879303" y="174890"/>
              <a:ext cx="918649" cy="588940"/>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17" name="Shape 917"/>
            <p:cNvSpPr/>
            <p:nvPr/>
          </p:nvSpPr>
          <p:spPr>
            <a:xfrm>
              <a:off x="827564" y="763619"/>
              <a:ext cx="516388" cy="692844"/>
            </a:xfrm>
            <a:prstGeom prst="line">
              <a:avLst/>
            </a:prstGeom>
            <a:noFill/>
            <a:ln w="63500" cap="flat">
              <a:solidFill>
                <a:schemeClr val="accent3">
                  <a:satOff val="18648"/>
                  <a:lumOff val="5971"/>
                </a:schemeClr>
              </a:solidFill>
              <a:prstDash val="solid"/>
              <a:miter lim="400000"/>
            </a:ln>
            <a:effectLst/>
          </p:spPr>
          <p:txBody>
            <a:bodyPr wrap="square" lIns="50800" tIns="50800" rIns="50800" bIns="50800" numCol="1" anchor="ctr">
              <a:noAutofit/>
            </a:bodyPr>
            <a:lstStyle/>
            <a:p>
              <a:pPr>
                <a:defRPr sz="2400"/>
              </a:pPr>
              <a:endParaRPr/>
            </a:p>
          </p:txBody>
        </p:sp>
        <p:sp>
          <p:nvSpPr>
            <p:cNvPr id="918" name="Shape 918"/>
            <p:cNvSpPr/>
            <p:nvPr/>
          </p:nvSpPr>
          <p:spPr>
            <a:xfrm flipV="1">
              <a:off x="827564" y="109476"/>
              <a:ext cx="986326" cy="654143"/>
            </a:xfrm>
            <a:prstGeom prst="line">
              <a:avLst/>
            </a:prstGeom>
            <a:noFill/>
            <a:ln w="63500" cap="flat">
              <a:solidFill>
                <a:schemeClr val="accent3">
                  <a:satOff val="18648"/>
                  <a:lumOff val="5971"/>
                </a:schemeClr>
              </a:solidFill>
              <a:prstDash val="solid"/>
              <a:miter lim="400000"/>
            </a:ln>
            <a:effectLst/>
          </p:spPr>
          <p:txBody>
            <a:bodyPr wrap="square" lIns="50800" tIns="50800" rIns="50800" bIns="50800" numCol="1" anchor="ctr">
              <a:noAutofit/>
            </a:bodyPr>
            <a:lstStyle/>
            <a:p>
              <a:pPr>
                <a:defRPr sz="2400"/>
              </a:pPr>
              <a:endParaRPr/>
            </a:p>
          </p:txBody>
        </p:sp>
        <p:sp>
          <p:nvSpPr>
            <p:cNvPr id="919" name="Shape 919"/>
            <p:cNvSpPr/>
            <p:nvPr/>
          </p:nvSpPr>
          <p:spPr>
            <a:xfrm>
              <a:off x="1669083" y="0"/>
              <a:ext cx="264157" cy="25576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920" name="Shape 920"/>
            <p:cNvSpPr/>
            <p:nvPr/>
          </p:nvSpPr>
          <p:spPr>
            <a:xfrm>
              <a:off x="664787" y="628984"/>
              <a:ext cx="264158" cy="255763"/>
            </a:xfrm>
            <a:prstGeom prst="ellipse">
              <a:avLst/>
            </a:prstGeom>
            <a:blipFill rotWithShape="1">
              <a:blip r:embed="rId4"/>
              <a:srcRect/>
              <a:tile tx="0" ty="0" sx="100000" sy="100000" flip="none" algn="tl"/>
            </a:blipFill>
            <a:ln w="12700" cap="flat">
              <a:noFill/>
              <a:miter lim="400000"/>
            </a:ln>
            <a:effectLst>
              <a:outerShdw blurRad="50800" dist="127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921" name="Shape 921"/>
            <p:cNvSpPr/>
            <p:nvPr/>
          </p:nvSpPr>
          <p:spPr>
            <a:xfrm>
              <a:off x="2659499" y="628984"/>
              <a:ext cx="264157" cy="255763"/>
            </a:xfrm>
            <a:prstGeom prst="ellipse">
              <a:avLst/>
            </a:prstGeom>
            <a:blipFill rotWithShape="1">
              <a:blip r:embed="rId5"/>
              <a:srcRect/>
              <a:tile tx="0" ty="0" sx="100000" sy="100000" flip="none" algn="tl"/>
            </a:blipFill>
            <a:ln w="12700" cap="flat">
              <a:noFill/>
              <a:miter lim="400000"/>
            </a:ln>
            <a:effectLst>
              <a:outerShdw blurRad="25400" dist="25400" dir="2388334" rotWithShape="0">
                <a:srgbClr val="000000">
                  <a:alpha val="79310"/>
                </a:srgbClr>
              </a:outerShdw>
            </a:effectLst>
          </p:spPr>
          <p:txBody>
            <a:bodyPr wrap="square" lIns="50800" tIns="50800" rIns="50800" bIns="50800" numCol="1" anchor="ctr">
              <a:noAutofit/>
            </a:bodyPr>
            <a:lstStyle/>
            <a:p>
              <a:pPr>
                <a:defRPr sz="2400">
                  <a:solidFill>
                    <a:srgbClr val="FFFFFF"/>
                  </a:solidFill>
                </a:defRPr>
              </a:pPr>
              <a:endParaRPr/>
            </a:p>
          </p:txBody>
        </p:sp>
        <p:sp>
          <p:nvSpPr>
            <p:cNvPr id="922" name="Shape 922"/>
            <p:cNvSpPr/>
            <p:nvPr/>
          </p:nvSpPr>
          <p:spPr>
            <a:xfrm>
              <a:off x="1188648" y="1315211"/>
              <a:ext cx="264158" cy="255764"/>
            </a:xfrm>
            <a:prstGeom prst="ellipse">
              <a:avLst/>
            </a:prstGeom>
            <a:solidFill>
              <a:schemeClr val="accent4">
                <a:hueOff val="384618"/>
                <a:satOff val="3869"/>
                <a:lumOff val="5802"/>
              </a:scheme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923" name="Shape 923"/>
            <p:cNvSpPr/>
            <p:nvPr/>
          </p:nvSpPr>
          <p:spPr>
            <a:xfrm>
              <a:off x="3224449" y="1315211"/>
              <a:ext cx="264158" cy="255764"/>
            </a:xfrm>
            <a:prstGeom prst="ellipse">
              <a:avLst/>
            </a:prstGeom>
            <a:blipFill rotWithShape="1">
              <a:blip r:embed="rId6"/>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924" name="Shape 924"/>
            <p:cNvSpPr/>
            <p:nvPr/>
          </p:nvSpPr>
          <p:spPr>
            <a:xfrm>
              <a:off x="2206549" y="1315211"/>
              <a:ext cx="264157" cy="255764"/>
            </a:xfrm>
            <a:prstGeom prst="ellipse">
              <a:avLst/>
            </a:prstGeom>
            <a:solidFill>
              <a:schemeClr val="accent5">
                <a:hueOff val="-444211"/>
                <a:satOff val="-14915"/>
                <a:lumOff val="22857"/>
              </a:scheme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925" name="Shape 925"/>
            <p:cNvSpPr/>
            <p:nvPr/>
          </p:nvSpPr>
          <p:spPr>
            <a:xfrm>
              <a:off x="170748" y="1315211"/>
              <a:ext cx="264158" cy="255764"/>
            </a:xfrm>
            <a:prstGeom prst="ellipse">
              <a:avLst/>
            </a:prstGeom>
            <a:solidFill>
              <a:srgbClr val="000000"/>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926" name="Shape 926"/>
            <p:cNvSpPr/>
            <p:nvPr/>
          </p:nvSpPr>
          <p:spPr>
            <a:xfrm>
              <a:off x="1456076" y="1861955"/>
              <a:ext cx="143241" cy="135667"/>
            </a:xfrm>
            <a:prstGeom prst="ellipse">
              <a:avLst/>
            </a:prstGeom>
            <a:solidFill>
              <a:schemeClr val="accent4">
                <a:hueOff val="46120"/>
                <a:satOff val="4178"/>
                <a:lumOff val="-16732"/>
              </a:scheme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927" name="Shape 927"/>
            <p:cNvSpPr/>
            <p:nvPr/>
          </p:nvSpPr>
          <p:spPr>
            <a:xfrm>
              <a:off x="1014138" y="1861955"/>
              <a:ext cx="143241" cy="135667"/>
            </a:xfrm>
            <a:prstGeom prst="ellipse">
              <a:avLst/>
            </a:prstGeom>
            <a:solidFill>
              <a:schemeClr val="accent4">
                <a:hueOff val="46120"/>
                <a:satOff val="4178"/>
                <a:lumOff val="-16732"/>
              </a:schemeClr>
            </a:solidFill>
            <a:ln w="88900" cap="flat">
              <a:solidFill>
                <a:schemeClr val="accent3">
                  <a:satOff val="18648"/>
                  <a:lumOff val="5971"/>
                </a:schemeClr>
              </a:solidFill>
              <a:prstDash val="solid"/>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928" name="Shape 928"/>
            <p:cNvSpPr/>
            <p:nvPr/>
          </p:nvSpPr>
          <p:spPr>
            <a:xfrm>
              <a:off x="450338" y="1861955"/>
              <a:ext cx="143241" cy="135667"/>
            </a:xfrm>
            <a:prstGeom prst="ellipse">
              <a:avLst/>
            </a:prstGeom>
            <a:solidFill>
              <a:schemeClr val="accent4">
                <a:hueOff val="46120"/>
                <a:satOff val="4178"/>
                <a:lumOff val="-16732"/>
              </a:scheme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929" name="Shape 929"/>
            <p:cNvSpPr/>
            <p:nvPr/>
          </p:nvSpPr>
          <p:spPr>
            <a:xfrm>
              <a:off x="0" y="1861955"/>
              <a:ext cx="143240" cy="135667"/>
            </a:xfrm>
            <a:prstGeom prst="ellipse">
              <a:avLst/>
            </a:prstGeom>
            <a:solidFill>
              <a:schemeClr val="accent4">
                <a:hueOff val="46120"/>
                <a:satOff val="4178"/>
                <a:lumOff val="-16732"/>
              </a:scheme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930" name="Shape 930"/>
            <p:cNvSpPr/>
            <p:nvPr/>
          </p:nvSpPr>
          <p:spPr>
            <a:xfrm>
              <a:off x="2470214" y="1861955"/>
              <a:ext cx="143241" cy="135667"/>
            </a:xfrm>
            <a:prstGeom prst="ellipse">
              <a:avLst/>
            </a:prstGeom>
            <a:solidFill>
              <a:schemeClr val="accent4">
                <a:hueOff val="46120"/>
                <a:satOff val="4178"/>
                <a:lumOff val="-16732"/>
              </a:scheme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931" name="Shape 931"/>
            <p:cNvSpPr/>
            <p:nvPr/>
          </p:nvSpPr>
          <p:spPr>
            <a:xfrm>
              <a:off x="2028276" y="1861955"/>
              <a:ext cx="143241" cy="135667"/>
            </a:xfrm>
            <a:prstGeom prst="ellipse">
              <a:avLst/>
            </a:prstGeom>
            <a:solidFill>
              <a:schemeClr val="accent4">
                <a:hueOff val="46120"/>
                <a:satOff val="4178"/>
                <a:lumOff val="-16732"/>
              </a:scheme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932" name="Shape 932"/>
            <p:cNvSpPr/>
            <p:nvPr/>
          </p:nvSpPr>
          <p:spPr>
            <a:xfrm>
              <a:off x="3505877" y="1861955"/>
              <a:ext cx="143240" cy="135667"/>
            </a:xfrm>
            <a:prstGeom prst="ellipse">
              <a:avLst/>
            </a:prstGeom>
            <a:solidFill>
              <a:schemeClr val="accent4">
                <a:hueOff val="46120"/>
                <a:satOff val="4178"/>
                <a:lumOff val="-16732"/>
              </a:scheme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933" name="Shape 933"/>
            <p:cNvSpPr/>
            <p:nvPr/>
          </p:nvSpPr>
          <p:spPr>
            <a:xfrm>
              <a:off x="3063939" y="1861955"/>
              <a:ext cx="143240" cy="135667"/>
            </a:xfrm>
            <a:prstGeom prst="ellipse">
              <a:avLst/>
            </a:prstGeom>
            <a:solidFill>
              <a:schemeClr val="accent4">
                <a:hueOff val="46120"/>
                <a:satOff val="4178"/>
                <a:lumOff val="-16732"/>
              </a:scheme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934" name="Shape 934"/>
            <p:cNvSpPr/>
            <p:nvPr/>
          </p:nvSpPr>
          <p:spPr>
            <a:xfrm>
              <a:off x="1669083" y="0"/>
              <a:ext cx="264157" cy="255763"/>
            </a:xfrm>
            <a:prstGeom prst="ellipse">
              <a:avLst/>
            </a:prstGeom>
            <a:blipFill rotWithShape="1">
              <a:blip r:embed="rId3"/>
              <a:srcRect/>
              <a:tile tx="0" ty="0" sx="100000" sy="100000" flip="none" algn="tl"/>
            </a:blipFill>
            <a:ln w="101600" cap="flat">
              <a:solidFill>
                <a:schemeClr val="accent3">
                  <a:satOff val="18648"/>
                  <a:lumOff val="5971"/>
                </a:schemeClr>
              </a:solidFill>
              <a:prstDash val="solid"/>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935" name="Shape 935"/>
            <p:cNvSpPr/>
            <p:nvPr/>
          </p:nvSpPr>
          <p:spPr>
            <a:xfrm>
              <a:off x="1188648" y="1315211"/>
              <a:ext cx="264158" cy="255764"/>
            </a:xfrm>
            <a:prstGeom prst="ellipse">
              <a:avLst/>
            </a:prstGeom>
            <a:solidFill>
              <a:schemeClr val="accent4">
                <a:hueOff val="384618"/>
                <a:satOff val="3869"/>
                <a:lumOff val="5802"/>
              </a:schemeClr>
            </a:solidFill>
            <a:ln w="101600" cap="flat">
              <a:solidFill>
                <a:schemeClr val="accent3">
                  <a:satOff val="18648"/>
                  <a:lumOff val="5971"/>
                </a:schemeClr>
              </a:solidFill>
              <a:prstDash val="solid"/>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936" name="Shape 936"/>
            <p:cNvSpPr/>
            <p:nvPr/>
          </p:nvSpPr>
          <p:spPr>
            <a:xfrm>
              <a:off x="664787" y="628984"/>
              <a:ext cx="264158" cy="255763"/>
            </a:xfrm>
            <a:prstGeom prst="ellipse">
              <a:avLst/>
            </a:prstGeom>
            <a:blipFill rotWithShape="1">
              <a:blip r:embed="rId4"/>
              <a:srcRect/>
              <a:tile tx="0" ty="0" sx="100000" sy="100000" flip="none" algn="tl"/>
            </a:blipFill>
            <a:ln w="101600" cap="flat">
              <a:solidFill>
                <a:schemeClr val="accent3">
                  <a:satOff val="18648"/>
                  <a:lumOff val="5971"/>
                </a:schemeClr>
              </a:solidFill>
              <a:prstDash val="solid"/>
              <a:miter lim="400000"/>
            </a:ln>
            <a:effectLst>
              <a:outerShdw blurRad="50800" dist="127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grpSp>
      <p:sp>
        <p:nvSpPr>
          <p:cNvPr id="938" name="Shape 938"/>
          <p:cNvSpPr/>
          <p:nvPr/>
        </p:nvSpPr>
        <p:spPr>
          <a:xfrm>
            <a:off x="1653563" y="4743574"/>
            <a:ext cx="6118663" cy="53347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r>
              <a:rPr dirty="0"/>
              <a:t>dn = </a:t>
            </a:r>
            <a:r>
              <a:rPr dirty="0" smtClean="0"/>
              <a:t>api/</a:t>
            </a:r>
            <a:r>
              <a:rPr lang="en-US" dirty="0" smtClean="0"/>
              <a:t>mo/chassis1/linecard1/port1</a:t>
            </a:r>
            <a:endParaRPr dirty="0"/>
          </a:p>
        </p:txBody>
      </p:sp>
    </p:spTree>
    <p:extLst>
      <p:ext uri="{BB962C8B-B14F-4D97-AF65-F5344CB8AC3E}">
        <p14:creationId xmlns:p14="http://schemas.microsoft.com/office/powerpoint/2010/main" val="184838620"/>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 name="Shape 903"/>
          <p:cNvSpPr/>
          <p:nvPr/>
        </p:nvSpPr>
        <p:spPr>
          <a:xfrm>
            <a:off x="4190014" y="558800"/>
            <a:ext cx="364911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Object Naming</a:t>
            </a:r>
          </a:p>
        </p:txBody>
      </p:sp>
      <p:sp>
        <p:nvSpPr>
          <p:cNvPr id="904" name="Shape 904"/>
          <p:cNvSpPr/>
          <p:nvPr/>
        </p:nvSpPr>
        <p:spPr>
          <a:xfrm>
            <a:off x="3886992" y="2772631"/>
            <a:ext cx="42551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Distinguished Name</a:t>
            </a:r>
          </a:p>
        </p:txBody>
      </p:sp>
      <p:grpSp>
        <p:nvGrpSpPr>
          <p:cNvPr id="937" name="Group 937"/>
          <p:cNvGrpSpPr/>
          <p:nvPr/>
        </p:nvGrpSpPr>
        <p:grpSpPr>
          <a:xfrm>
            <a:off x="8006333" y="3877989"/>
            <a:ext cx="3649117" cy="1997622"/>
            <a:chOff x="0" y="0"/>
            <a:chExt cx="3649116" cy="1997621"/>
          </a:xfrm>
        </p:grpSpPr>
        <p:sp>
          <p:nvSpPr>
            <p:cNvPr id="905" name="Shape 905"/>
            <p:cNvSpPr/>
            <p:nvPr/>
          </p:nvSpPr>
          <p:spPr>
            <a:xfrm>
              <a:off x="3387635" y="1433046"/>
              <a:ext cx="179786" cy="45933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06" name="Shape 906"/>
            <p:cNvSpPr/>
            <p:nvPr/>
          </p:nvSpPr>
          <p:spPr>
            <a:xfrm flipH="1">
              <a:off x="3104699" y="1498460"/>
              <a:ext cx="234091" cy="46312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07" name="Shape 907"/>
            <p:cNvSpPr/>
            <p:nvPr/>
          </p:nvSpPr>
          <p:spPr>
            <a:xfrm>
              <a:off x="2357824" y="1420925"/>
              <a:ext cx="179786" cy="45933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08" name="Shape 908"/>
            <p:cNvSpPr/>
            <p:nvPr/>
          </p:nvSpPr>
          <p:spPr>
            <a:xfrm flipH="1">
              <a:off x="2074889" y="1486339"/>
              <a:ext cx="234090" cy="46312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09" name="Shape 909"/>
            <p:cNvSpPr/>
            <p:nvPr/>
          </p:nvSpPr>
          <p:spPr>
            <a:xfrm>
              <a:off x="326614" y="1440295"/>
              <a:ext cx="179786" cy="45933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10" name="Shape 910"/>
            <p:cNvSpPr/>
            <p:nvPr/>
          </p:nvSpPr>
          <p:spPr>
            <a:xfrm flipH="1">
              <a:off x="43679" y="1505709"/>
              <a:ext cx="234090" cy="46312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11" name="Shape 911"/>
            <p:cNvSpPr/>
            <p:nvPr/>
          </p:nvSpPr>
          <p:spPr>
            <a:xfrm flipH="1">
              <a:off x="1075756" y="1453378"/>
              <a:ext cx="268852" cy="463121"/>
            </a:xfrm>
            <a:prstGeom prst="line">
              <a:avLst/>
            </a:prstGeom>
            <a:noFill/>
            <a:ln w="63500" cap="flat">
              <a:solidFill>
                <a:schemeClr val="accent3">
                  <a:satOff val="18648"/>
                  <a:lumOff val="5971"/>
                </a:schemeClr>
              </a:solidFill>
              <a:prstDash val="solid"/>
              <a:miter lim="400000"/>
            </a:ln>
            <a:effectLst/>
          </p:spPr>
          <p:txBody>
            <a:bodyPr wrap="square" lIns="50800" tIns="50800" rIns="50800" bIns="50800" numCol="1" anchor="ctr">
              <a:noAutofit/>
            </a:bodyPr>
            <a:lstStyle/>
            <a:p>
              <a:pPr>
                <a:defRPr sz="2400"/>
              </a:pPr>
              <a:endParaRPr/>
            </a:p>
          </p:txBody>
        </p:sp>
        <p:sp>
          <p:nvSpPr>
            <p:cNvPr id="912" name="Shape 912"/>
            <p:cNvSpPr/>
            <p:nvPr/>
          </p:nvSpPr>
          <p:spPr>
            <a:xfrm>
              <a:off x="1314931" y="1440295"/>
              <a:ext cx="179786" cy="45933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13" name="Shape 913"/>
            <p:cNvSpPr/>
            <p:nvPr/>
          </p:nvSpPr>
          <p:spPr>
            <a:xfrm>
              <a:off x="2798403" y="730799"/>
              <a:ext cx="599289" cy="761156"/>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14" name="Shape 914"/>
            <p:cNvSpPr/>
            <p:nvPr/>
          </p:nvSpPr>
          <p:spPr>
            <a:xfrm flipH="1">
              <a:off x="301243" y="763618"/>
              <a:ext cx="487074" cy="656269"/>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15" name="Shape 915"/>
            <p:cNvSpPr/>
            <p:nvPr/>
          </p:nvSpPr>
          <p:spPr>
            <a:xfrm flipH="1">
              <a:off x="2359300" y="685009"/>
              <a:ext cx="484894" cy="70850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16" name="Shape 916"/>
            <p:cNvSpPr/>
            <p:nvPr/>
          </p:nvSpPr>
          <p:spPr>
            <a:xfrm flipH="1" flipV="1">
              <a:off x="1879303" y="174890"/>
              <a:ext cx="918649" cy="588940"/>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17" name="Shape 917"/>
            <p:cNvSpPr/>
            <p:nvPr/>
          </p:nvSpPr>
          <p:spPr>
            <a:xfrm>
              <a:off x="827564" y="763619"/>
              <a:ext cx="516388" cy="692844"/>
            </a:xfrm>
            <a:prstGeom prst="line">
              <a:avLst/>
            </a:prstGeom>
            <a:noFill/>
            <a:ln w="63500" cap="flat">
              <a:solidFill>
                <a:schemeClr val="accent3">
                  <a:satOff val="18648"/>
                  <a:lumOff val="5971"/>
                </a:schemeClr>
              </a:solidFill>
              <a:prstDash val="solid"/>
              <a:miter lim="400000"/>
            </a:ln>
            <a:effectLst/>
          </p:spPr>
          <p:txBody>
            <a:bodyPr wrap="square" lIns="50800" tIns="50800" rIns="50800" bIns="50800" numCol="1" anchor="ctr">
              <a:noAutofit/>
            </a:bodyPr>
            <a:lstStyle/>
            <a:p>
              <a:pPr>
                <a:defRPr sz="2400"/>
              </a:pPr>
              <a:endParaRPr/>
            </a:p>
          </p:txBody>
        </p:sp>
        <p:sp>
          <p:nvSpPr>
            <p:cNvPr id="918" name="Shape 918"/>
            <p:cNvSpPr/>
            <p:nvPr/>
          </p:nvSpPr>
          <p:spPr>
            <a:xfrm flipV="1">
              <a:off x="827564" y="109476"/>
              <a:ext cx="986326" cy="654143"/>
            </a:xfrm>
            <a:prstGeom prst="line">
              <a:avLst/>
            </a:prstGeom>
            <a:noFill/>
            <a:ln w="63500" cap="flat">
              <a:solidFill>
                <a:schemeClr val="accent3">
                  <a:satOff val="18648"/>
                  <a:lumOff val="5971"/>
                </a:schemeClr>
              </a:solidFill>
              <a:prstDash val="solid"/>
              <a:miter lim="400000"/>
            </a:ln>
            <a:effectLst/>
          </p:spPr>
          <p:txBody>
            <a:bodyPr wrap="square" lIns="50800" tIns="50800" rIns="50800" bIns="50800" numCol="1" anchor="ctr">
              <a:noAutofit/>
            </a:bodyPr>
            <a:lstStyle/>
            <a:p>
              <a:pPr>
                <a:defRPr sz="2400"/>
              </a:pPr>
              <a:endParaRPr/>
            </a:p>
          </p:txBody>
        </p:sp>
        <p:sp>
          <p:nvSpPr>
            <p:cNvPr id="919" name="Shape 919"/>
            <p:cNvSpPr/>
            <p:nvPr/>
          </p:nvSpPr>
          <p:spPr>
            <a:xfrm>
              <a:off x="1669083" y="0"/>
              <a:ext cx="264157" cy="255763"/>
            </a:xfrm>
            <a:prstGeom prst="ellipse">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920" name="Shape 920"/>
            <p:cNvSpPr/>
            <p:nvPr/>
          </p:nvSpPr>
          <p:spPr>
            <a:xfrm>
              <a:off x="664787" y="628984"/>
              <a:ext cx="264158" cy="255763"/>
            </a:xfrm>
            <a:prstGeom prst="ellipse">
              <a:avLst/>
            </a:prstGeom>
            <a:blipFill rotWithShape="1">
              <a:blip r:embed="rId4"/>
              <a:srcRect/>
              <a:tile tx="0" ty="0" sx="100000" sy="100000" flip="none" algn="tl"/>
            </a:blipFill>
            <a:ln w="12700" cap="flat">
              <a:noFill/>
              <a:miter lim="400000"/>
            </a:ln>
            <a:effectLst>
              <a:outerShdw blurRad="50800" dist="127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921" name="Shape 921"/>
            <p:cNvSpPr/>
            <p:nvPr/>
          </p:nvSpPr>
          <p:spPr>
            <a:xfrm>
              <a:off x="2659499" y="628984"/>
              <a:ext cx="264157" cy="255763"/>
            </a:xfrm>
            <a:prstGeom prst="ellipse">
              <a:avLst/>
            </a:prstGeom>
            <a:blipFill rotWithShape="1">
              <a:blip r:embed="rId5"/>
              <a:srcRect/>
              <a:tile tx="0" ty="0" sx="100000" sy="100000" flip="none" algn="tl"/>
            </a:blipFill>
            <a:ln w="12700" cap="flat">
              <a:noFill/>
              <a:miter lim="400000"/>
            </a:ln>
            <a:effectLst>
              <a:outerShdw blurRad="25400" dist="25400" dir="2388334" rotWithShape="0">
                <a:srgbClr val="000000">
                  <a:alpha val="79310"/>
                </a:srgbClr>
              </a:outerShdw>
            </a:effectLst>
          </p:spPr>
          <p:txBody>
            <a:bodyPr wrap="square" lIns="50800" tIns="50800" rIns="50800" bIns="50800" numCol="1" anchor="ctr">
              <a:noAutofit/>
            </a:bodyPr>
            <a:lstStyle/>
            <a:p>
              <a:pPr>
                <a:defRPr sz="2400">
                  <a:solidFill>
                    <a:srgbClr val="FFFFFF"/>
                  </a:solidFill>
                </a:defRPr>
              </a:pPr>
              <a:endParaRPr/>
            </a:p>
          </p:txBody>
        </p:sp>
        <p:sp>
          <p:nvSpPr>
            <p:cNvPr id="922" name="Shape 922"/>
            <p:cNvSpPr/>
            <p:nvPr/>
          </p:nvSpPr>
          <p:spPr>
            <a:xfrm>
              <a:off x="1188648" y="1315211"/>
              <a:ext cx="264158" cy="255764"/>
            </a:xfrm>
            <a:prstGeom prst="ellipse">
              <a:avLst/>
            </a:prstGeom>
            <a:solidFill>
              <a:schemeClr val="accent4">
                <a:hueOff val="384618"/>
                <a:satOff val="3869"/>
                <a:lumOff val="5802"/>
              </a:scheme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923" name="Shape 923"/>
            <p:cNvSpPr/>
            <p:nvPr/>
          </p:nvSpPr>
          <p:spPr>
            <a:xfrm>
              <a:off x="3224449" y="1315211"/>
              <a:ext cx="264158" cy="255764"/>
            </a:xfrm>
            <a:prstGeom prst="ellipse">
              <a:avLst/>
            </a:prstGeom>
            <a:blipFill rotWithShape="1">
              <a:blip r:embed="rId6"/>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924" name="Shape 924"/>
            <p:cNvSpPr/>
            <p:nvPr/>
          </p:nvSpPr>
          <p:spPr>
            <a:xfrm>
              <a:off x="2206549" y="1315211"/>
              <a:ext cx="264157" cy="255764"/>
            </a:xfrm>
            <a:prstGeom prst="ellipse">
              <a:avLst/>
            </a:prstGeom>
            <a:solidFill>
              <a:schemeClr val="accent5">
                <a:hueOff val="-444211"/>
                <a:satOff val="-14915"/>
                <a:lumOff val="22857"/>
              </a:scheme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925" name="Shape 925"/>
            <p:cNvSpPr/>
            <p:nvPr/>
          </p:nvSpPr>
          <p:spPr>
            <a:xfrm>
              <a:off x="170748" y="1315211"/>
              <a:ext cx="264158" cy="255764"/>
            </a:xfrm>
            <a:prstGeom prst="ellipse">
              <a:avLst/>
            </a:prstGeom>
            <a:solidFill>
              <a:srgbClr val="000000"/>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926" name="Shape 926"/>
            <p:cNvSpPr/>
            <p:nvPr/>
          </p:nvSpPr>
          <p:spPr>
            <a:xfrm>
              <a:off x="1456076" y="1861955"/>
              <a:ext cx="143241" cy="135667"/>
            </a:xfrm>
            <a:prstGeom prst="ellipse">
              <a:avLst/>
            </a:prstGeom>
            <a:solidFill>
              <a:schemeClr val="accent4">
                <a:hueOff val="46120"/>
                <a:satOff val="4178"/>
                <a:lumOff val="-16732"/>
              </a:scheme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927" name="Shape 927"/>
            <p:cNvSpPr/>
            <p:nvPr/>
          </p:nvSpPr>
          <p:spPr>
            <a:xfrm>
              <a:off x="1014138" y="1861955"/>
              <a:ext cx="143241" cy="135667"/>
            </a:xfrm>
            <a:prstGeom prst="ellipse">
              <a:avLst/>
            </a:prstGeom>
            <a:solidFill>
              <a:schemeClr val="accent4">
                <a:hueOff val="46120"/>
                <a:satOff val="4178"/>
                <a:lumOff val="-16732"/>
              </a:schemeClr>
            </a:solidFill>
            <a:ln w="88900" cap="flat">
              <a:solidFill>
                <a:schemeClr val="accent3">
                  <a:satOff val="18648"/>
                  <a:lumOff val="5971"/>
                </a:schemeClr>
              </a:solidFill>
              <a:prstDash val="solid"/>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928" name="Shape 928"/>
            <p:cNvSpPr/>
            <p:nvPr/>
          </p:nvSpPr>
          <p:spPr>
            <a:xfrm>
              <a:off x="450338" y="1861955"/>
              <a:ext cx="143241" cy="135667"/>
            </a:xfrm>
            <a:prstGeom prst="ellipse">
              <a:avLst/>
            </a:prstGeom>
            <a:solidFill>
              <a:schemeClr val="accent4">
                <a:hueOff val="46120"/>
                <a:satOff val="4178"/>
                <a:lumOff val="-16732"/>
              </a:scheme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929" name="Shape 929"/>
            <p:cNvSpPr/>
            <p:nvPr/>
          </p:nvSpPr>
          <p:spPr>
            <a:xfrm>
              <a:off x="0" y="1861955"/>
              <a:ext cx="143240" cy="135667"/>
            </a:xfrm>
            <a:prstGeom prst="ellipse">
              <a:avLst/>
            </a:prstGeom>
            <a:solidFill>
              <a:schemeClr val="accent4">
                <a:hueOff val="46120"/>
                <a:satOff val="4178"/>
                <a:lumOff val="-16732"/>
              </a:scheme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930" name="Shape 930"/>
            <p:cNvSpPr/>
            <p:nvPr/>
          </p:nvSpPr>
          <p:spPr>
            <a:xfrm>
              <a:off x="2470214" y="1861955"/>
              <a:ext cx="143241" cy="135667"/>
            </a:xfrm>
            <a:prstGeom prst="ellipse">
              <a:avLst/>
            </a:prstGeom>
            <a:solidFill>
              <a:schemeClr val="accent4">
                <a:hueOff val="46120"/>
                <a:satOff val="4178"/>
                <a:lumOff val="-16732"/>
              </a:scheme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931" name="Shape 931"/>
            <p:cNvSpPr/>
            <p:nvPr/>
          </p:nvSpPr>
          <p:spPr>
            <a:xfrm>
              <a:off x="2028276" y="1861955"/>
              <a:ext cx="143241" cy="135667"/>
            </a:xfrm>
            <a:prstGeom prst="ellipse">
              <a:avLst/>
            </a:prstGeom>
            <a:solidFill>
              <a:schemeClr val="accent4">
                <a:hueOff val="46120"/>
                <a:satOff val="4178"/>
                <a:lumOff val="-16732"/>
              </a:scheme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932" name="Shape 932"/>
            <p:cNvSpPr/>
            <p:nvPr/>
          </p:nvSpPr>
          <p:spPr>
            <a:xfrm>
              <a:off x="3505877" y="1861955"/>
              <a:ext cx="143240" cy="135667"/>
            </a:xfrm>
            <a:prstGeom prst="ellipse">
              <a:avLst/>
            </a:prstGeom>
            <a:solidFill>
              <a:schemeClr val="accent4">
                <a:hueOff val="46120"/>
                <a:satOff val="4178"/>
                <a:lumOff val="-16732"/>
              </a:scheme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933" name="Shape 933"/>
            <p:cNvSpPr/>
            <p:nvPr/>
          </p:nvSpPr>
          <p:spPr>
            <a:xfrm>
              <a:off x="3063939" y="1861955"/>
              <a:ext cx="143240" cy="135667"/>
            </a:xfrm>
            <a:prstGeom prst="ellipse">
              <a:avLst/>
            </a:prstGeom>
            <a:solidFill>
              <a:schemeClr val="accent4">
                <a:hueOff val="46120"/>
                <a:satOff val="4178"/>
                <a:lumOff val="-16732"/>
              </a:schemeClr>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934" name="Shape 934"/>
            <p:cNvSpPr/>
            <p:nvPr/>
          </p:nvSpPr>
          <p:spPr>
            <a:xfrm>
              <a:off x="1669083" y="0"/>
              <a:ext cx="264157" cy="255763"/>
            </a:xfrm>
            <a:prstGeom prst="ellipse">
              <a:avLst/>
            </a:prstGeom>
            <a:blipFill rotWithShape="1">
              <a:blip r:embed="rId3"/>
              <a:srcRect/>
              <a:tile tx="0" ty="0" sx="100000" sy="100000" flip="none" algn="tl"/>
            </a:blipFill>
            <a:ln w="101600" cap="flat">
              <a:solidFill>
                <a:schemeClr val="accent3">
                  <a:satOff val="18648"/>
                  <a:lumOff val="5971"/>
                </a:schemeClr>
              </a:solidFill>
              <a:prstDash val="solid"/>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935" name="Shape 935"/>
            <p:cNvSpPr/>
            <p:nvPr/>
          </p:nvSpPr>
          <p:spPr>
            <a:xfrm>
              <a:off x="1188648" y="1315211"/>
              <a:ext cx="264158" cy="255764"/>
            </a:xfrm>
            <a:prstGeom prst="ellipse">
              <a:avLst/>
            </a:prstGeom>
            <a:solidFill>
              <a:schemeClr val="accent4">
                <a:hueOff val="384618"/>
                <a:satOff val="3869"/>
                <a:lumOff val="5802"/>
              </a:schemeClr>
            </a:solidFill>
            <a:ln w="101600" cap="flat">
              <a:solidFill>
                <a:schemeClr val="accent3">
                  <a:satOff val="18648"/>
                  <a:lumOff val="5971"/>
                </a:schemeClr>
              </a:solidFill>
              <a:prstDash val="solid"/>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936" name="Shape 936"/>
            <p:cNvSpPr/>
            <p:nvPr/>
          </p:nvSpPr>
          <p:spPr>
            <a:xfrm>
              <a:off x="664787" y="628984"/>
              <a:ext cx="264158" cy="255763"/>
            </a:xfrm>
            <a:prstGeom prst="ellipse">
              <a:avLst/>
            </a:prstGeom>
            <a:blipFill rotWithShape="1">
              <a:blip r:embed="rId4"/>
              <a:srcRect/>
              <a:tile tx="0" ty="0" sx="100000" sy="100000" flip="none" algn="tl"/>
            </a:blipFill>
            <a:ln w="101600" cap="flat">
              <a:solidFill>
                <a:schemeClr val="accent3">
                  <a:satOff val="18648"/>
                  <a:lumOff val="5971"/>
                </a:schemeClr>
              </a:solidFill>
              <a:prstDash val="solid"/>
              <a:miter lim="400000"/>
            </a:ln>
            <a:effectLst>
              <a:outerShdw blurRad="50800" dist="127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grpSp>
      <p:sp>
        <p:nvSpPr>
          <p:cNvPr id="938" name="Shape 938"/>
          <p:cNvSpPr/>
          <p:nvPr/>
        </p:nvSpPr>
        <p:spPr>
          <a:xfrm>
            <a:off x="1653563" y="4743574"/>
            <a:ext cx="6118663" cy="53347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r>
              <a:rPr dirty="0"/>
              <a:t>dn = </a:t>
            </a:r>
            <a:r>
              <a:rPr dirty="0" smtClean="0"/>
              <a:t>api/</a:t>
            </a:r>
            <a:r>
              <a:rPr lang="en-US" dirty="0" smtClean="0"/>
              <a:t>mo/chassis1/linecard1/port1</a:t>
            </a:r>
            <a:endParaRPr dirty="0"/>
          </a:p>
        </p:txBody>
      </p:sp>
      <p:sp>
        <p:nvSpPr>
          <p:cNvPr id="38" name="Shape 938"/>
          <p:cNvSpPr/>
          <p:nvPr/>
        </p:nvSpPr>
        <p:spPr>
          <a:xfrm>
            <a:off x="1668103" y="5737471"/>
            <a:ext cx="4637488" cy="53347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r>
              <a:rPr lang="en-US" dirty="0" smtClean="0"/>
              <a:t>class = </a:t>
            </a:r>
            <a:r>
              <a:rPr dirty="0" err="1" smtClean="0"/>
              <a:t>api</a:t>
            </a:r>
            <a:r>
              <a:rPr dirty="0" smtClean="0"/>
              <a:t>/</a:t>
            </a:r>
            <a:r>
              <a:rPr lang="en-US" dirty="0" smtClean="0"/>
              <a:t>class</a:t>
            </a:r>
            <a:r>
              <a:rPr dirty="0" smtClean="0"/>
              <a:t>/</a:t>
            </a:r>
            <a:r>
              <a:rPr lang="en-US" dirty="0" smtClean="0"/>
              <a:t>LineCards</a:t>
            </a:r>
            <a:endParaRPr dirty="0"/>
          </a:p>
        </p:txBody>
      </p:sp>
      <p:sp>
        <p:nvSpPr>
          <p:cNvPr id="39" name="Rectangle 38"/>
          <p:cNvSpPr/>
          <p:nvPr/>
        </p:nvSpPr>
        <p:spPr>
          <a:xfrm>
            <a:off x="7839131" y="5008880"/>
            <a:ext cx="3816320" cy="589280"/>
          </a:xfrm>
          <a:prstGeom prst="rect">
            <a:avLst/>
          </a:prstGeom>
          <a:no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82775232"/>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p:cNvSpPr>
          <p:nvPr>
            <p:ph type="ctrTitle"/>
          </p:nvPr>
        </p:nvSpPr>
        <p:spPr>
          <a:prstGeom prst="rect">
            <a:avLst/>
          </a:prstGeom>
        </p:spPr>
        <p:txBody>
          <a:bodyPr/>
          <a:lstStyle>
            <a:lvl1pPr defTabSz="549148">
              <a:defRPr sz="7519"/>
            </a:lvl1pPr>
          </a:lstStyle>
          <a:p>
            <a:r>
              <a:t>Application Programmable Interface</a:t>
            </a:r>
          </a:p>
        </p:txBody>
      </p:sp>
      <p:sp>
        <p:nvSpPr>
          <p:cNvPr id="122" name="Shape 122"/>
          <p:cNvSpPr>
            <a:spLocks noGrp="1"/>
          </p:cNvSpPr>
          <p:nvPr>
            <p:ph type="subTitle" sz="quarter" idx="1"/>
          </p:nvPr>
        </p:nvSpPr>
        <p:spPr>
          <a:prstGeom prst="rect">
            <a:avLst/>
          </a:prstGeom>
        </p:spPr>
        <p:txBody>
          <a:bodyPr/>
          <a:lstStyle/>
          <a:p>
            <a:r>
              <a:rPr dirty="0"/>
              <a:t>Lesson 1</a:t>
            </a:r>
          </a:p>
          <a:p>
            <a:r>
              <a:rPr dirty="0"/>
              <a:t>Introduction to Web </a:t>
            </a:r>
            <a:r>
              <a:rPr dirty="0" smtClean="0"/>
              <a:t>Services</a:t>
            </a:r>
            <a:r>
              <a:rPr lang="en-US" dirty="0" smtClean="0"/>
              <a:t> and REST API</a:t>
            </a:r>
            <a:endParaRPr dirty="0"/>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25040" y="3505200"/>
            <a:ext cx="914400" cy="914400"/>
          </a:xfrm>
          <a:prstGeom prst="roundRect">
            <a:avLst/>
          </a:prstGeom>
          <a:no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5" name="Left-Right Arrow 4"/>
          <p:cNvSpPr/>
          <p:nvPr/>
        </p:nvSpPr>
        <p:spPr>
          <a:xfrm>
            <a:off x="3689008" y="3423920"/>
            <a:ext cx="4825071" cy="345440"/>
          </a:xfrm>
          <a:prstGeom prst="leftRightArrow">
            <a:avLst/>
          </a:prstGeom>
          <a:no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54" name="Rounded Rectangle 53"/>
          <p:cNvSpPr/>
          <p:nvPr/>
        </p:nvSpPr>
        <p:spPr>
          <a:xfrm>
            <a:off x="8889707" y="3505200"/>
            <a:ext cx="914400" cy="914400"/>
          </a:xfrm>
          <a:prstGeom prst="roundRect">
            <a:avLst/>
          </a:prstGeom>
          <a:no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6" name="TextBox 5"/>
          <p:cNvSpPr txBox="1"/>
          <p:nvPr/>
        </p:nvSpPr>
        <p:spPr>
          <a:xfrm>
            <a:off x="5787749" y="3675142"/>
            <a:ext cx="453650"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smtClean="0">
                <a:ln>
                  <a:noFill/>
                </a:ln>
                <a:solidFill>
                  <a:srgbClr val="000000"/>
                </a:solidFill>
                <a:effectLst/>
                <a:uFillTx/>
                <a:latin typeface="+mn-lt"/>
                <a:ea typeface="+mn-ea"/>
                <a:cs typeface="+mn-cs"/>
                <a:sym typeface="Helvetica Light"/>
              </a:rPr>
              <a:t>SSH)</a:t>
            </a:r>
            <a:endParaRPr kumimoji="0" lang="en-US" sz="1200" b="0" i="0" u="none" strike="noStrike" cap="none" spc="0" normalizeH="0" baseline="0" dirty="0">
              <a:ln>
                <a:noFill/>
              </a:ln>
              <a:solidFill>
                <a:srgbClr val="000000"/>
              </a:solidFill>
              <a:effectLst/>
              <a:uFillTx/>
              <a:latin typeface="+mn-lt"/>
              <a:ea typeface="+mn-ea"/>
              <a:cs typeface="+mn-cs"/>
              <a:sym typeface="Helvetica Light"/>
            </a:endParaRPr>
          </a:p>
        </p:txBody>
      </p:sp>
      <p:cxnSp>
        <p:nvCxnSpPr>
          <p:cNvPr id="8" name="Straight Arrow Connector 7"/>
          <p:cNvCxnSpPr/>
          <p:nvPr/>
        </p:nvCxnSpPr>
        <p:spPr>
          <a:xfrm flipV="1">
            <a:off x="3850640" y="2712720"/>
            <a:ext cx="4429760" cy="10160"/>
          </a:xfrm>
          <a:prstGeom prst="straightConnector1">
            <a:avLst/>
          </a:prstGeom>
          <a:noFill/>
          <a:ln w="2857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0" name="TextBox 9"/>
          <p:cNvSpPr txBox="1"/>
          <p:nvPr/>
        </p:nvSpPr>
        <p:spPr>
          <a:xfrm>
            <a:off x="5234713" y="2374067"/>
            <a:ext cx="1559722"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1600" dirty="0" smtClean="0"/>
              <a:t>Sending Strings</a:t>
            </a:r>
            <a:endParaRPr kumimoji="0" lang="en-US" sz="1600" b="0" i="0" u="none" strike="noStrike" cap="none" spc="0" normalizeH="0" baseline="0" dirty="0">
              <a:ln>
                <a:noFill/>
              </a:ln>
              <a:solidFill>
                <a:srgbClr val="000000"/>
              </a:solidFill>
              <a:effectLst/>
              <a:uFillTx/>
              <a:sym typeface="Helvetica Light"/>
            </a:endParaRPr>
          </a:p>
        </p:txBody>
      </p:sp>
      <p:cxnSp>
        <p:nvCxnSpPr>
          <p:cNvPr id="60" name="Straight Arrow Connector 59"/>
          <p:cNvCxnSpPr/>
          <p:nvPr/>
        </p:nvCxnSpPr>
        <p:spPr>
          <a:xfrm flipH="1">
            <a:off x="3850640" y="3058160"/>
            <a:ext cx="4429760" cy="3373"/>
          </a:xfrm>
          <a:prstGeom prst="straightConnector1">
            <a:avLst/>
          </a:prstGeom>
          <a:noFill/>
          <a:ln w="2857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65" name="TextBox 64"/>
          <p:cNvSpPr txBox="1"/>
          <p:nvPr/>
        </p:nvSpPr>
        <p:spPr>
          <a:xfrm>
            <a:off x="5160975" y="2749987"/>
            <a:ext cx="1707199"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1600" dirty="0" smtClean="0"/>
              <a:t>Receiving Strings</a:t>
            </a:r>
            <a:endParaRPr kumimoji="0" lang="en-US" sz="1600" b="0" i="0" u="none" strike="noStrike" cap="none" spc="0" normalizeH="0" baseline="0" dirty="0">
              <a:ln>
                <a:noFill/>
              </a:ln>
              <a:solidFill>
                <a:srgbClr val="000000"/>
              </a:solidFill>
              <a:effectLst/>
              <a:uFillTx/>
              <a:sym typeface="Helvetica Light"/>
            </a:endParaRPr>
          </a:p>
        </p:txBody>
      </p:sp>
      <p:sp>
        <p:nvSpPr>
          <p:cNvPr id="15" name="TextBox 14"/>
          <p:cNvSpPr txBox="1"/>
          <p:nvPr/>
        </p:nvSpPr>
        <p:spPr>
          <a:xfrm>
            <a:off x="2224126" y="4508420"/>
            <a:ext cx="915314"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smtClean="0">
                <a:ln>
                  <a:noFill/>
                </a:ln>
                <a:solidFill>
                  <a:srgbClr val="000000"/>
                </a:solidFill>
                <a:effectLst/>
                <a:uFillTx/>
                <a:latin typeface="+mn-lt"/>
                <a:ea typeface="+mn-ea"/>
                <a:cs typeface="+mn-cs"/>
                <a:sym typeface="Helvetica Light"/>
              </a:rPr>
              <a:t>Source</a:t>
            </a:r>
            <a:endParaRPr kumimoji="0" lang="en-US" sz="20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67" name="TextBox 66"/>
          <p:cNvSpPr txBox="1"/>
          <p:nvPr/>
        </p:nvSpPr>
        <p:spPr>
          <a:xfrm>
            <a:off x="8630480" y="4354532"/>
            <a:ext cx="1432853"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smtClean="0">
                <a:ln>
                  <a:noFill/>
                </a:ln>
                <a:solidFill>
                  <a:srgbClr val="000000"/>
                </a:solidFill>
                <a:effectLst/>
                <a:uFillTx/>
                <a:latin typeface="+mn-lt"/>
                <a:ea typeface="+mn-ea"/>
                <a:cs typeface="+mn-cs"/>
                <a:sym typeface="Helvetica Light"/>
              </a:rPr>
              <a:t>Switch/</a:t>
            </a:r>
          </a:p>
          <a:p>
            <a:pPr marL="0" marR="0" indent="0" algn="ctr" defTabSz="584200" rtl="0" fontAlgn="auto" latinLnBrk="0" hangingPunct="0">
              <a:lnSpc>
                <a:spcPct val="100000"/>
              </a:lnSpc>
              <a:spcBef>
                <a:spcPts val="0"/>
              </a:spcBef>
              <a:spcAft>
                <a:spcPts val="0"/>
              </a:spcAft>
              <a:buClrTx/>
              <a:buSzTx/>
              <a:buFontTx/>
              <a:buNone/>
              <a:tabLst/>
            </a:pPr>
            <a:r>
              <a:rPr lang="en-US" sz="2000" dirty="0" smtClean="0"/>
              <a:t>Router</a:t>
            </a:r>
            <a:endParaRPr kumimoji="0" lang="en-US" sz="2000" b="0" i="0" u="none" strike="noStrike" cap="none" spc="0" normalizeH="0" baseline="0" dirty="0">
              <a:ln>
                <a:noFill/>
              </a:ln>
              <a:solidFill>
                <a:srgbClr val="000000"/>
              </a:solidFill>
              <a:effectLst/>
              <a:uFillTx/>
              <a:latin typeface="+mn-lt"/>
              <a:ea typeface="+mn-ea"/>
              <a:cs typeface="+mn-cs"/>
              <a:sym typeface="Helvetica Light"/>
            </a:endParaRPr>
          </a:p>
        </p:txBody>
      </p:sp>
      <p:cxnSp>
        <p:nvCxnSpPr>
          <p:cNvPr id="17" name="Straight Arrow Connector 16"/>
          <p:cNvCxnSpPr/>
          <p:nvPr/>
        </p:nvCxnSpPr>
        <p:spPr>
          <a:xfrm flipH="1">
            <a:off x="9482161" y="2854960"/>
            <a:ext cx="433999" cy="858509"/>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8" name="TextBox 17"/>
          <p:cNvSpPr txBox="1"/>
          <p:nvPr/>
        </p:nvSpPr>
        <p:spPr>
          <a:xfrm>
            <a:off x="9392247" y="2395478"/>
            <a:ext cx="1065996"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smtClean="0">
                <a:ln>
                  <a:noFill/>
                </a:ln>
                <a:solidFill>
                  <a:srgbClr val="000000"/>
                </a:solidFill>
                <a:effectLst/>
                <a:uFillTx/>
                <a:latin typeface="+mn-lt"/>
                <a:ea typeface="+mn-ea"/>
                <a:cs typeface="+mn-cs"/>
                <a:sym typeface="Helvetica Light"/>
              </a:rPr>
              <a:t>Configuration </a:t>
            </a:r>
          </a:p>
          <a:p>
            <a:pPr marL="0" marR="0" indent="0" algn="ctr" defTabSz="584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smtClean="0">
                <a:ln>
                  <a:noFill/>
                </a:ln>
                <a:solidFill>
                  <a:srgbClr val="000000"/>
                </a:solidFill>
                <a:effectLst/>
                <a:uFillTx/>
                <a:latin typeface="+mn-lt"/>
                <a:ea typeface="+mn-ea"/>
                <a:cs typeface="+mn-cs"/>
                <a:sym typeface="Helvetica Light"/>
              </a:rPr>
              <a:t>File</a:t>
            </a:r>
            <a:endParaRPr kumimoji="0" lang="en-US" sz="12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48" name="TextBox 47"/>
          <p:cNvSpPr txBox="1"/>
          <p:nvPr/>
        </p:nvSpPr>
        <p:spPr>
          <a:xfrm>
            <a:off x="5654353" y="7336207"/>
            <a:ext cx="657231"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smtClean="0">
                <a:ln>
                  <a:noFill/>
                </a:ln>
                <a:solidFill>
                  <a:srgbClr val="000000"/>
                </a:solidFill>
                <a:effectLst/>
                <a:uFillTx/>
                <a:latin typeface="+mn-lt"/>
                <a:ea typeface="+mn-ea"/>
                <a:cs typeface="+mn-cs"/>
                <a:sym typeface="Helvetica Light"/>
              </a:rPr>
              <a:t>HTTP(s)</a:t>
            </a:r>
          </a:p>
          <a:p>
            <a:pPr marL="0" marR="0" indent="0" algn="ctr" defTabSz="584200" rtl="0" fontAlgn="auto" latinLnBrk="0" hangingPunct="0">
              <a:lnSpc>
                <a:spcPct val="100000"/>
              </a:lnSpc>
              <a:spcBef>
                <a:spcPts val="0"/>
              </a:spcBef>
              <a:spcAft>
                <a:spcPts val="0"/>
              </a:spcAft>
              <a:buClrTx/>
              <a:buSzTx/>
              <a:buFontTx/>
              <a:buNone/>
              <a:tabLst/>
            </a:pPr>
            <a:r>
              <a:rPr lang="en-US" sz="1200" dirty="0" smtClean="0"/>
              <a:t>SSH</a:t>
            </a:r>
            <a:endParaRPr kumimoji="0" lang="en-US" sz="1200" b="0" i="0" u="none" strike="noStrike" cap="none" spc="0" normalizeH="0" baseline="0" dirty="0">
              <a:ln>
                <a:noFill/>
              </a:ln>
              <a:solidFill>
                <a:srgbClr val="000000"/>
              </a:solidFill>
              <a:effectLst/>
              <a:uFillTx/>
              <a:latin typeface="+mn-lt"/>
              <a:ea typeface="+mn-ea"/>
              <a:cs typeface="+mn-cs"/>
              <a:sym typeface="Helvetica Light"/>
            </a:endParaRPr>
          </a:p>
        </p:txBody>
      </p:sp>
      <p:cxnSp>
        <p:nvCxnSpPr>
          <p:cNvPr id="49" name="Straight Arrow Connector 48"/>
          <p:cNvCxnSpPr/>
          <p:nvPr/>
        </p:nvCxnSpPr>
        <p:spPr>
          <a:xfrm flipV="1">
            <a:off x="3774683" y="5901560"/>
            <a:ext cx="4429760" cy="10160"/>
          </a:xfrm>
          <a:prstGeom prst="straightConnector1">
            <a:avLst/>
          </a:prstGeom>
          <a:noFill/>
          <a:ln w="28575" cap="flat">
            <a:solidFill>
              <a:srgbClr val="000000"/>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sp>
        <p:nvSpPr>
          <p:cNvPr id="50" name="TextBox 49"/>
          <p:cNvSpPr txBox="1"/>
          <p:nvPr/>
        </p:nvSpPr>
        <p:spPr>
          <a:xfrm>
            <a:off x="4792284" y="5503528"/>
            <a:ext cx="2444580"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1600" dirty="0" smtClean="0"/>
              <a:t>Post , Modify, Delete, Get</a:t>
            </a:r>
            <a:endParaRPr kumimoji="0" lang="en-US" sz="1600" b="0" i="0" u="none" strike="noStrike" cap="none" spc="0" normalizeH="0" baseline="0" dirty="0">
              <a:ln>
                <a:noFill/>
              </a:ln>
              <a:solidFill>
                <a:srgbClr val="000000"/>
              </a:solidFill>
              <a:effectLst/>
              <a:uFillTx/>
              <a:sym typeface="Helvetica Light"/>
            </a:endParaRPr>
          </a:p>
        </p:txBody>
      </p:sp>
      <p:sp>
        <p:nvSpPr>
          <p:cNvPr id="121" name="Shape 528"/>
          <p:cNvSpPr/>
          <p:nvPr/>
        </p:nvSpPr>
        <p:spPr>
          <a:xfrm>
            <a:off x="5604205" y="4179362"/>
            <a:ext cx="820738"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lang="en-US" dirty="0" smtClean="0"/>
              <a:t>CLI</a:t>
            </a:r>
            <a:endParaRPr dirty="0"/>
          </a:p>
        </p:txBody>
      </p:sp>
      <p:sp>
        <p:nvSpPr>
          <p:cNvPr id="122" name="Shape 528"/>
          <p:cNvSpPr/>
          <p:nvPr/>
        </p:nvSpPr>
        <p:spPr>
          <a:xfrm>
            <a:off x="5399021" y="7809821"/>
            <a:ext cx="1231107"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lang="en-US" dirty="0" smtClean="0"/>
              <a:t>REST</a:t>
            </a:r>
            <a:endParaRPr dirty="0"/>
          </a:p>
        </p:txBody>
      </p:sp>
      <p:sp>
        <p:nvSpPr>
          <p:cNvPr id="3" name="Rectangle 2"/>
          <p:cNvSpPr/>
          <p:nvPr/>
        </p:nvSpPr>
        <p:spPr>
          <a:xfrm>
            <a:off x="1818640" y="1879600"/>
            <a:ext cx="8639603" cy="3373120"/>
          </a:xfrm>
          <a:prstGeom prst="rect">
            <a:avLst/>
          </a:prstGeom>
          <a:no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23" name="Rectangle 122"/>
          <p:cNvSpPr/>
          <p:nvPr/>
        </p:nvSpPr>
        <p:spPr>
          <a:xfrm>
            <a:off x="1818640" y="5392661"/>
            <a:ext cx="8639603" cy="3373120"/>
          </a:xfrm>
          <a:prstGeom prst="rect">
            <a:avLst/>
          </a:prstGeom>
          <a:no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68" name="Rounded Rectangle 67"/>
          <p:cNvSpPr/>
          <p:nvPr/>
        </p:nvSpPr>
        <p:spPr>
          <a:xfrm>
            <a:off x="2270380" y="7127938"/>
            <a:ext cx="914400" cy="914400"/>
          </a:xfrm>
          <a:prstGeom prst="roundRect">
            <a:avLst/>
          </a:prstGeom>
          <a:no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69" name="Left-Right Arrow 68"/>
          <p:cNvSpPr/>
          <p:nvPr/>
        </p:nvSpPr>
        <p:spPr>
          <a:xfrm>
            <a:off x="3734348" y="7046658"/>
            <a:ext cx="4825071" cy="345440"/>
          </a:xfrm>
          <a:prstGeom prst="leftRightArrow">
            <a:avLst/>
          </a:prstGeom>
          <a:no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70" name="Rounded Rectangle 69"/>
          <p:cNvSpPr/>
          <p:nvPr/>
        </p:nvSpPr>
        <p:spPr>
          <a:xfrm>
            <a:off x="8935047" y="7127938"/>
            <a:ext cx="914400" cy="914400"/>
          </a:xfrm>
          <a:prstGeom prst="roundRect">
            <a:avLst/>
          </a:prstGeom>
          <a:no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72" name="TextBox 71"/>
          <p:cNvSpPr txBox="1"/>
          <p:nvPr/>
        </p:nvSpPr>
        <p:spPr>
          <a:xfrm>
            <a:off x="2269466" y="8131158"/>
            <a:ext cx="915314"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smtClean="0">
                <a:ln>
                  <a:noFill/>
                </a:ln>
                <a:solidFill>
                  <a:srgbClr val="000000"/>
                </a:solidFill>
                <a:effectLst/>
                <a:uFillTx/>
                <a:latin typeface="+mn-lt"/>
                <a:ea typeface="+mn-ea"/>
                <a:cs typeface="+mn-cs"/>
                <a:sym typeface="Helvetica Light"/>
              </a:rPr>
              <a:t>Source</a:t>
            </a:r>
            <a:endParaRPr kumimoji="0" lang="en-US" sz="20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73" name="TextBox 72"/>
          <p:cNvSpPr txBox="1"/>
          <p:nvPr/>
        </p:nvSpPr>
        <p:spPr>
          <a:xfrm>
            <a:off x="8675820" y="8131158"/>
            <a:ext cx="1432853"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smtClean="0">
                <a:ln>
                  <a:noFill/>
                </a:ln>
                <a:solidFill>
                  <a:srgbClr val="000000"/>
                </a:solidFill>
                <a:effectLst/>
                <a:uFillTx/>
                <a:latin typeface="+mn-lt"/>
                <a:ea typeface="+mn-ea"/>
                <a:cs typeface="+mn-cs"/>
                <a:sym typeface="Helvetica Light"/>
              </a:rPr>
              <a:t>Destination</a:t>
            </a:r>
            <a:endParaRPr kumimoji="0" lang="en-US" sz="2000" b="0" i="0" u="none" strike="noStrike" cap="none" spc="0" normalizeH="0" baseline="0" dirty="0">
              <a:ln>
                <a:noFill/>
              </a:ln>
              <a:solidFill>
                <a:srgbClr val="000000"/>
              </a:solidFill>
              <a:effectLst/>
              <a:uFillTx/>
              <a:latin typeface="+mn-lt"/>
              <a:ea typeface="+mn-ea"/>
              <a:cs typeface="+mn-cs"/>
              <a:sym typeface="Helvetica Light"/>
            </a:endParaRPr>
          </a:p>
        </p:txBody>
      </p:sp>
      <p:grpSp>
        <p:nvGrpSpPr>
          <p:cNvPr id="74" name="Group 73"/>
          <p:cNvGrpSpPr/>
          <p:nvPr/>
        </p:nvGrpSpPr>
        <p:grpSpPr>
          <a:xfrm>
            <a:off x="9046155" y="7336207"/>
            <a:ext cx="692181" cy="520681"/>
            <a:chOff x="2517666" y="3815311"/>
            <a:chExt cx="7084663" cy="3878330"/>
          </a:xfrm>
        </p:grpSpPr>
        <p:sp>
          <p:nvSpPr>
            <p:cNvPr id="75" name="Shape 562"/>
            <p:cNvSpPr/>
            <p:nvPr/>
          </p:nvSpPr>
          <p:spPr>
            <a:xfrm>
              <a:off x="9094668" y="6597532"/>
              <a:ext cx="349049" cy="891777"/>
            </a:xfrm>
            <a:prstGeom prst="line">
              <a:avLst/>
            </a:prstGeom>
            <a:ln w="63500">
              <a:solidFill>
                <a:srgbClr val="000000"/>
              </a:solidFill>
              <a:miter lim="400000"/>
            </a:ln>
          </p:spPr>
          <p:txBody>
            <a:bodyPr lIns="50800" tIns="50800" rIns="50800" bIns="50800" anchor="ctr"/>
            <a:lstStyle/>
            <a:p>
              <a:pPr>
                <a:defRPr sz="2400"/>
              </a:pPr>
              <a:endParaRPr/>
            </a:p>
          </p:txBody>
        </p:sp>
        <p:sp>
          <p:nvSpPr>
            <p:cNvPr id="76" name="Shape 563"/>
            <p:cNvSpPr/>
            <p:nvPr/>
          </p:nvSpPr>
          <p:spPr>
            <a:xfrm flipH="1">
              <a:off x="8545357" y="6724531"/>
              <a:ext cx="454479" cy="899136"/>
            </a:xfrm>
            <a:prstGeom prst="line">
              <a:avLst/>
            </a:prstGeom>
            <a:ln w="63500">
              <a:solidFill>
                <a:srgbClr val="000000"/>
              </a:solidFill>
              <a:miter lim="400000"/>
            </a:ln>
          </p:spPr>
          <p:txBody>
            <a:bodyPr lIns="50800" tIns="50800" rIns="50800" bIns="50800" anchor="ctr"/>
            <a:lstStyle/>
            <a:p>
              <a:pPr>
                <a:defRPr sz="2400"/>
              </a:pPr>
              <a:endParaRPr/>
            </a:p>
          </p:txBody>
        </p:sp>
        <p:sp>
          <p:nvSpPr>
            <p:cNvPr id="77" name="Shape 564"/>
            <p:cNvSpPr/>
            <p:nvPr/>
          </p:nvSpPr>
          <p:spPr>
            <a:xfrm>
              <a:off x="7095319" y="6574000"/>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78" name="Shape 565"/>
            <p:cNvSpPr/>
            <p:nvPr/>
          </p:nvSpPr>
          <p:spPr>
            <a:xfrm flipH="1">
              <a:off x="6546008" y="6701000"/>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79" name="Shape 566"/>
            <p:cNvSpPr/>
            <p:nvPr/>
          </p:nvSpPr>
          <p:spPr>
            <a:xfrm>
              <a:off x="3151779" y="6611607"/>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80" name="Shape 567"/>
            <p:cNvSpPr/>
            <p:nvPr/>
          </p:nvSpPr>
          <p:spPr>
            <a:xfrm flipH="1">
              <a:off x="2602468" y="6738607"/>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81" name="Shape 568"/>
            <p:cNvSpPr/>
            <p:nvPr/>
          </p:nvSpPr>
          <p:spPr>
            <a:xfrm flipH="1">
              <a:off x="4606218" y="6637007"/>
              <a:ext cx="521968"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82" name="Shape 569"/>
            <p:cNvSpPr/>
            <p:nvPr/>
          </p:nvSpPr>
          <p:spPr>
            <a:xfrm>
              <a:off x="5070570" y="6611607"/>
              <a:ext cx="349048"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83" name="Shape 570"/>
            <p:cNvSpPr/>
            <p:nvPr/>
          </p:nvSpPr>
          <p:spPr>
            <a:xfrm>
              <a:off x="7950690" y="5234139"/>
              <a:ext cx="1163503" cy="1477762"/>
            </a:xfrm>
            <a:prstGeom prst="line">
              <a:avLst/>
            </a:prstGeom>
            <a:ln w="63500">
              <a:solidFill>
                <a:srgbClr val="000000"/>
              </a:solidFill>
              <a:miter lim="400000"/>
            </a:ln>
          </p:spPr>
          <p:txBody>
            <a:bodyPr lIns="50800" tIns="50800" rIns="50800" bIns="50800" anchor="ctr"/>
            <a:lstStyle/>
            <a:p>
              <a:pPr>
                <a:defRPr sz="2400"/>
              </a:pPr>
              <a:endParaRPr/>
            </a:p>
          </p:txBody>
        </p:sp>
        <p:sp>
          <p:nvSpPr>
            <p:cNvPr id="84" name="Shape 571"/>
            <p:cNvSpPr/>
            <p:nvPr/>
          </p:nvSpPr>
          <p:spPr>
            <a:xfrm flipH="1">
              <a:off x="3102523" y="5297857"/>
              <a:ext cx="945639" cy="1274126"/>
            </a:xfrm>
            <a:prstGeom prst="line">
              <a:avLst/>
            </a:prstGeom>
            <a:ln w="63500">
              <a:solidFill>
                <a:srgbClr val="000000"/>
              </a:solidFill>
              <a:miter lim="400000"/>
            </a:ln>
          </p:spPr>
          <p:txBody>
            <a:bodyPr lIns="50800" tIns="50800" rIns="50800" bIns="50800" anchor="ctr"/>
            <a:lstStyle/>
            <a:p>
              <a:pPr>
                <a:defRPr sz="2400"/>
              </a:pPr>
              <a:endParaRPr/>
            </a:p>
          </p:txBody>
        </p:sp>
        <p:sp>
          <p:nvSpPr>
            <p:cNvPr id="85" name="Shape 572"/>
            <p:cNvSpPr/>
            <p:nvPr/>
          </p:nvSpPr>
          <p:spPr>
            <a:xfrm flipH="1">
              <a:off x="7098183" y="5145239"/>
              <a:ext cx="941408" cy="1375534"/>
            </a:xfrm>
            <a:prstGeom prst="line">
              <a:avLst/>
            </a:prstGeom>
            <a:ln w="63500">
              <a:solidFill>
                <a:srgbClr val="000000"/>
              </a:solidFill>
              <a:miter lim="400000"/>
            </a:ln>
          </p:spPr>
          <p:txBody>
            <a:bodyPr lIns="50800" tIns="50800" rIns="50800" bIns="50800" anchor="ctr"/>
            <a:lstStyle/>
            <a:p>
              <a:pPr>
                <a:defRPr sz="2400"/>
              </a:pPr>
              <a:endParaRPr/>
            </a:p>
          </p:txBody>
        </p:sp>
        <p:sp>
          <p:nvSpPr>
            <p:cNvPr id="86" name="Shape 573"/>
            <p:cNvSpPr/>
            <p:nvPr/>
          </p:nvSpPr>
          <p:spPr>
            <a:xfrm flipH="1" flipV="1">
              <a:off x="6166283" y="4154857"/>
              <a:ext cx="1783532" cy="1143410"/>
            </a:xfrm>
            <a:prstGeom prst="line">
              <a:avLst/>
            </a:prstGeom>
            <a:ln w="63500">
              <a:solidFill>
                <a:srgbClr val="000000"/>
              </a:solidFill>
              <a:miter lim="400000"/>
            </a:ln>
          </p:spPr>
          <p:txBody>
            <a:bodyPr lIns="50800" tIns="50800" rIns="50800" bIns="50800" anchor="ctr"/>
            <a:lstStyle/>
            <a:p>
              <a:pPr>
                <a:defRPr sz="2400"/>
              </a:pPr>
              <a:endParaRPr/>
            </a:p>
          </p:txBody>
        </p:sp>
        <p:sp>
          <p:nvSpPr>
            <p:cNvPr id="87" name="Shape 574"/>
            <p:cNvSpPr/>
            <p:nvPr/>
          </p:nvSpPr>
          <p:spPr>
            <a:xfrm>
              <a:off x="4124361" y="5297857"/>
              <a:ext cx="1002552" cy="1345139"/>
            </a:xfrm>
            <a:prstGeom prst="line">
              <a:avLst/>
            </a:prstGeom>
            <a:ln w="63500">
              <a:solidFill>
                <a:srgbClr val="000000"/>
              </a:solidFill>
              <a:miter lim="400000"/>
            </a:ln>
          </p:spPr>
          <p:txBody>
            <a:bodyPr lIns="50800" tIns="50800" rIns="50800" bIns="50800" anchor="ctr"/>
            <a:lstStyle/>
            <a:p>
              <a:pPr>
                <a:defRPr sz="2400"/>
              </a:pPr>
              <a:endParaRPr/>
            </a:p>
          </p:txBody>
        </p:sp>
        <p:sp>
          <p:nvSpPr>
            <p:cNvPr id="88" name="Shape 575"/>
            <p:cNvSpPr/>
            <p:nvPr/>
          </p:nvSpPr>
          <p:spPr>
            <a:xfrm flipV="1">
              <a:off x="4124361" y="4027857"/>
              <a:ext cx="1914923" cy="1270001"/>
            </a:xfrm>
            <a:prstGeom prst="line">
              <a:avLst/>
            </a:prstGeom>
            <a:ln w="63500">
              <a:solidFill>
                <a:srgbClr val="000000"/>
              </a:solidFill>
              <a:miter lim="400000"/>
            </a:ln>
          </p:spPr>
          <p:txBody>
            <a:bodyPr lIns="50800" tIns="50800" rIns="50800" bIns="50800" anchor="ctr"/>
            <a:lstStyle/>
            <a:p>
              <a:pPr>
                <a:defRPr sz="2400"/>
              </a:pPr>
              <a:endParaRPr/>
            </a:p>
          </p:txBody>
        </p:sp>
        <p:sp>
          <p:nvSpPr>
            <p:cNvPr id="89" name="Shape 577"/>
            <p:cNvSpPr/>
            <p:nvPr/>
          </p:nvSpPr>
          <p:spPr>
            <a:xfrm>
              <a:off x="5758145" y="3815311"/>
              <a:ext cx="512854" cy="496557"/>
            </a:xfrm>
            <a:prstGeom prst="ellipse">
              <a:avLst/>
            </a:prstGeom>
            <a:blipFill>
              <a:blip r:embed="rId3"/>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90" name="Shape 578"/>
            <p:cNvSpPr/>
            <p:nvPr/>
          </p:nvSpPr>
          <p:spPr>
            <a:xfrm>
              <a:off x="3808333" y="5036467"/>
              <a:ext cx="512854" cy="496556"/>
            </a:xfrm>
            <a:prstGeom prst="ellipse">
              <a:avLst/>
            </a:prstGeom>
            <a:blipFill>
              <a:blip r:embed="rId4"/>
            </a:blipFill>
            <a:ln w="12700">
              <a:miter lim="400000"/>
            </a:ln>
            <a:effectLst>
              <a:outerShdw blurRad="50800" dist="127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91" name="Shape 579"/>
            <p:cNvSpPr/>
            <p:nvPr/>
          </p:nvSpPr>
          <p:spPr>
            <a:xfrm>
              <a:off x="7681012" y="5036467"/>
              <a:ext cx="512854" cy="496556"/>
            </a:xfrm>
            <a:prstGeom prst="ellipse">
              <a:avLst/>
            </a:prstGeom>
            <a:blipFill>
              <a:blip r:embed="rId5"/>
            </a:blipFill>
            <a:ln w="12700">
              <a:miter lim="400000"/>
            </a:ln>
            <a:effectLst>
              <a:outerShdw blurRad="25400" dist="25400" dir="2388334" rotWithShape="0">
                <a:srgbClr val="000000">
                  <a:alpha val="79310"/>
                </a:srgbClr>
              </a:outerShdw>
            </a:effectLst>
          </p:spPr>
          <p:txBody>
            <a:bodyPr lIns="50800" tIns="50800" rIns="50800" bIns="50800" anchor="ctr"/>
            <a:lstStyle/>
            <a:p>
              <a:pPr>
                <a:defRPr sz="2400">
                  <a:solidFill>
                    <a:srgbClr val="FFFFFF"/>
                  </a:solidFill>
                </a:defRPr>
              </a:pPr>
              <a:endParaRPr/>
            </a:p>
          </p:txBody>
        </p:sp>
        <p:sp>
          <p:nvSpPr>
            <p:cNvPr id="92" name="Shape 580"/>
            <p:cNvSpPr/>
            <p:nvPr/>
          </p:nvSpPr>
          <p:spPr>
            <a:xfrm>
              <a:off x="4825396" y="6368760"/>
              <a:ext cx="512854" cy="496556"/>
            </a:xfrm>
            <a:prstGeom prst="ellipse">
              <a:avLst/>
            </a:prstGeom>
            <a:solidFill>
              <a:schemeClr val="accent4">
                <a:hueOff val="384618"/>
                <a:satOff val="3869"/>
                <a:lumOff val="580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93" name="Shape 581"/>
            <p:cNvSpPr/>
            <p:nvPr/>
          </p:nvSpPr>
          <p:spPr>
            <a:xfrm>
              <a:off x="8777848" y="6368760"/>
              <a:ext cx="512854" cy="496556"/>
            </a:xfrm>
            <a:prstGeom prst="ellipse">
              <a:avLst/>
            </a:prstGeom>
            <a:blipFill>
              <a:blip r:embed="rId6"/>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94" name="Shape 585"/>
            <p:cNvSpPr/>
            <p:nvPr/>
          </p:nvSpPr>
          <p:spPr>
            <a:xfrm>
              <a:off x="6801622" y="6368760"/>
              <a:ext cx="512854" cy="496556"/>
            </a:xfrm>
            <a:prstGeom prst="ellipse">
              <a:avLst/>
            </a:prstGeom>
            <a:solidFill>
              <a:schemeClr val="accent5">
                <a:hueOff val="-444211"/>
                <a:satOff val="-14915"/>
                <a:lumOff val="22857"/>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95" name="Shape 586"/>
            <p:cNvSpPr/>
            <p:nvPr/>
          </p:nvSpPr>
          <p:spPr>
            <a:xfrm>
              <a:off x="2849169" y="6368760"/>
              <a:ext cx="512854" cy="496556"/>
            </a:xfrm>
            <a:prstGeom prst="ellipse">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96" name="Shape 591"/>
            <p:cNvSpPr/>
            <p:nvPr/>
          </p:nvSpPr>
          <p:spPr>
            <a:xfrm>
              <a:off x="5344599"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97" name="Shape 592"/>
            <p:cNvSpPr/>
            <p:nvPr/>
          </p:nvSpPr>
          <p:spPr>
            <a:xfrm>
              <a:off x="4486588"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24" name="Shape 593"/>
            <p:cNvSpPr/>
            <p:nvPr/>
          </p:nvSpPr>
          <p:spPr>
            <a:xfrm>
              <a:off x="339198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25" name="Shape 594"/>
            <p:cNvSpPr/>
            <p:nvPr/>
          </p:nvSpPr>
          <p:spPr>
            <a:xfrm>
              <a:off x="251766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26" name="Shape 595"/>
            <p:cNvSpPr/>
            <p:nvPr/>
          </p:nvSpPr>
          <p:spPr>
            <a:xfrm>
              <a:off x="7313521"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27" name="Shape 596"/>
            <p:cNvSpPr/>
            <p:nvPr/>
          </p:nvSpPr>
          <p:spPr>
            <a:xfrm>
              <a:off x="6455510"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28" name="Shape 597"/>
            <p:cNvSpPr/>
            <p:nvPr/>
          </p:nvSpPr>
          <p:spPr>
            <a:xfrm>
              <a:off x="9324232"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29" name="Shape 598"/>
            <p:cNvSpPr/>
            <p:nvPr/>
          </p:nvSpPr>
          <p:spPr>
            <a:xfrm>
              <a:off x="8466221" y="7430248"/>
              <a:ext cx="278098"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grpSp>
      <p:cxnSp>
        <p:nvCxnSpPr>
          <p:cNvPr id="130" name="Straight Arrow Connector 129"/>
          <p:cNvCxnSpPr/>
          <p:nvPr/>
        </p:nvCxnSpPr>
        <p:spPr>
          <a:xfrm flipH="1">
            <a:off x="9527501" y="6477698"/>
            <a:ext cx="433999" cy="858509"/>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31" name="TextBox 130"/>
          <p:cNvSpPr txBox="1"/>
          <p:nvPr/>
        </p:nvSpPr>
        <p:spPr>
          <a:xfrm>
            <a:off x="9502740" y="6191829"/>
            <a:ext cx="854401"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smtClean="0">
                <a:ln>
                  <a:noFill/>
                </a:ln>
                <a:solidFill>
                  <a:srgbClr val="000000"/>
                </a:solidFill>
                <a:effectLst/>
                <a:uFillTx/>
                <a:latin typeface="+mn-lt"/>
                <a:ea typeface="+mn-ea"/>
                <a:cs typeface="+mn-cs"/>
                <a:sym typeface="Helvetica Light"/>
              </a:rPr>
              <a:t>Tree (MIM)</a:t>
            </a:r>
            <a:endParaRPr kumimoji="0" lang="en-US" sz="12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132" name="Rounded Rectangle 131"/>
          <p:cNvSpPr/>
          <p:nvPr/>
        </p:nvSpPr>
        <p:spPr>
          <a:xfrm>
            <a:off x="4207853" y="6030170"/>
            <a:ext cx="1275074" cy="914400"/>
          </a:xfrm>
          <a:prstGeom prst="roundRect">
            <a:avLst/>
          </a:prstGeom>
          <a:no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33" name="Shape 172"/>
          <p:cNvSpPr/>
          <p:nvPr/>
        </p:nvSpPr>
        <p:spPr>
          <a:xfrm>
            <a:off x="4311508" y="6129420"/>
            <a:ext cx="1179810" cy="70275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b="1">
                <a:solidFill>
                  <a:schemeClr val="accent1"/>
                </a:solidFill>
                <a:latin typeface="Helvetica"/>
                <a:ea typeface="Helvetica"/>
                <a:cs typeface="Helvetica"/>
                <a:sym typeface="Helvetica"/>
              </a:defRPr>
            </a:pPr>
            <a:r>
              <a:rPr sz="300" dirty="0">
                <a:solidFill>
                  <a:schemeClr val="tx1"/>
                </a:solidFill>
              </a:rPr>
              <a:t>&lt;?xml version="1.0" encoding=“UTF-8"?&gt;</a:t>
            </a:r>
          </a:p>
          <a:p>
            <a:pPr algn="l">
              <a:defRPr sz="2000"/>
            </a:pPr>
            <a:endParaRPr sz="300" dirty="0">
              <a:solidFill>
                <a:schemeClr val="tx1"/>
              </a:solidFill>
            </a:endParaRPr>
          </a:p>
          <a:p>
            <a:pPr algn="l">
              <a:defRPr sz="2000"/>
            </a:pPr>
            <a:r>
              <a:rPr sz="300" dirty="0">
                <a:solidFill>
                  <a:schemeClr val="tx1"/>
                </a:solidFill>
              </a:rPr>
              <a:t>&lt;xs:schema xmlns:xs="http://www.w3.org/2001/XMLSchema"&gt;</a:t>
            </a:r>
          </a:p>
          <a:p>
            <a:pPr algn="l">
              <a:defRPr sz="2000"/>
            </a:pPr>
            <a:r>
              <a:rPr sz="300" dirty="0">
                <a:solidFill>
                  <a:schemeClr val="tx1"/>
                </a:solidFill>
              </a:rPr>
              <a:t>&lt;xs:element name="contact"&gt;</a:t>
            </a:r>
          </a:p>
          <a:p>
            <a:pPr algn="l">
              <a:defRPr sz="2000"/>
            </a:pPr>
            <a:r>
              <a:rPr sz="300" dirty="0">
                <a:solidFill>
                  <a:schemeClr val="tx1"/>
                </a:solidFill>
              </a:rPr>
              <a:t>    &lt;xs:complexType&gt;</a:t>
            </a:r>
          </a:p>
          <a:p>
            <a:pPr algn="l">
              <a:defRPr sz="2000"/>
            </a:pPr>
            <a:r>
              <a:rPr sz="300" dirty="0">
                <a:solidFill>
                  <a:schemeClr val="tx1"/>
                </a:solidFill>
              </a:rPr>
              <a:t>        &lt;xs:sequence&gt;</a:t>
            </a:r>
          </a:p>
          <a:p>
            <a:pPr algn="l">
              <a:defRPr sz="2000"/>
            </a:pPr>
            <a:r>
              <a:rPr sz="300" dirty="0">
                <a:solidFill>
                  <a:schemeClr val="tx1"/>
                </a:solidFill>
              </a:rPr>
              <a:t>            &lt;xs:element name="name" type="xs:string" /&gt;</a:t>
            </a:r>
          </a:p>
          <a:p>
            <a:pPr algn="l">
              <a:defRPr sz="2000"/>
            </a:pPr>
            <a:r>
              <a:rPr sz="300" dirty="0">
                <a:solidFill>
                  <a:schemeClr val="tx1"/>
                </a:solidFill>
              </a:rPr>
              <a:t>            &lt;xs:element name="company" type="xs:string" /&gt;</a:t>
            </a:r>
          </a:p>
          <a:p>
            <a:pPr algn="l">
              <a:defRPr sz="2000"/>
            </a:pPr>
            <a:r>
              <a:rPr sz="300" dirty="0">
                <a:solidFill>
                  <a:schemeClr val="tx1"/>
                </a:solidFill>
              </a:rPr>
              <a:t>            &lt;xs:element name="phone" type="xs:int" /&gt;</a:t>
            </a:r>
          </a:p>
          <a:p>
            <a:pPr algn="l">
              <a:defRPr sz="2000"/>
            </a:pPr>
            <a:r>
              <a:rPr sz="300" dirty="0">
                <a:solidFill>
                  <a:schemeClr val="tx1"/>
                </a:solidFill>
              </a:rPr>
              <a:t>        &lt;/xs:sequence&gt;</a:t>
            </a:r>
          </a:p>
          <a:p>
            <a:pPr algn="l">
              <a:defRPr sz="2000"/>
            </a:pPr>
            <a:r>
              <a:rPr sz="300" dirty="0">
                <a:solidFill>
                  <a:schemeClr val="tx1"/>
                </a:solidFill>
              </a:rPr>
              <a:t>    &lt;/xs:complexType&gt;</a:t>
            </a:r>
          </a:p>
          <a:p>
            <a:pPr algn="l">
              <a:defRPr sz="2000"/>
            </a:pPr>
            <a:r>
              <a:rPr sz="300" dirty="0">
                <a:solidFill>
                  <a:schemeClr val="tx1"/>
                </a:solidFill>
              </a:rPr>
              <a:t>&lt;/xs:element&gt;</a:t>
            </a:r>
          </a:p>
          <a:p>
            <a:pPr algn="l">
              <a:defRPr sz="2000"/>
            </a:pPr>
            <a:r>
              <a:rPr sz="300" dirty="0">
                <a:solidFill>
                  <a:schemeClr val="tx1"/>
                </a:solidFill>
              </a:rPr>
              <a:t>&lt;/xs:schema&gt;</a:t>
            </a:r>
          </a:p>
        </p:txBody>
      </p:sp>
      <p:sp>
        <p:nvSpPr>
          <p:cNvPr id="134" name="Rounded Rectangle 133"/>
          <p:cNvSpPr/>
          <p:nvPr/>
        </p:nvSpPr>
        <p:spPr>
          <a:xfrm>
            <a:off x="6300813" y="6008461"/>
            <a:ext cx="1275074" cy="914400"/>
          </a:xfrm>
          <a:prstGeom prst="roundRect">
            <a:avLst/>
          </a:prstGeom>
          <a:no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35" name="Shape 236"/>
          <p:cNvSpPr/>
          <p:nvPr/>
        </p:nvSpPr>
        <p:spPr>
          <a:xfrm>
            <a:off x="6548143" y="6045033"/>
            <a:ext cx="870028" cy="841256"/>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p>
            <a:pPr algn="l">
              <a:defRPr sz="2400" b="1">
                <a:solidFill>
                  <a:schemeClr val="accent4">
                    <a:hueOff val="46120"/>
                    <a:satOff val="4178"/>
                    <a:lumOff val="-16732"/>
                  </a:schemeClr>
                </a:solidFill>
                <a:latin typeface="Helvetica"/>
                <a:ea typeface="Helvetica"/>
                <a:cs typeface="Helvetica"/>
                <a:sym typeface="Helvetica"/>
              </a:defRPr>
            </a:pPr>
            <a:endParaRPr sz="300" dirty="0"/>
          </a:p>
          <a:p>
            <a:pPr algn="l">
              <a:defRPr sz="2400" b="1">
                <a:latin typeface="Helvetica"/>
                <a:ea typeface="Helvetica"/>
                <a:cs typeface="Helvetica"/>
                <a:sym typeface="Helvetica"/>
              </a:defRPr>
            </a:pPr>
            <a:r>
              <a:rPr sz="300" dirty="0"/>
              <a:t>{</a:t>
            </a:r>
          </a:p>
          <a:p>
            <a:pPr algn="l">
              <a:defRPr sz="2400" b="1">
                <a:latin typeface="Helvetica"/>
                <a:ea typeface="Helvetica"/>
                <a:cs typeface="Helvetica"/>
                <a:sym typeface="Helvetica"/>
              </a:defRPr>
            </a:pPr>
            <a:r>
              <a:rPr sz="300" dirty="0"/>
              <a:t>    Company: {</a:t>
            </a:r>
          </a:p>
          <a:p>
            <a:pPr algn="l">
              <a:defRPr sz="2400" b="1">
                <a:latin typeface="Helvetica"/>
                <a:ea typeface="Helvetica"/>
                <a:cs typeface="Helvetica"/>
                <a:sym typeface="Helvetica"/>
              </a:defRPr>
            </a:pPr>
            <a:r>
              <a:rPr sz="300" dirty="0"/>
              <a:t>        Employee:{</a:t>
            </a:r>
          </a:p>
          <a:p>
            <a:pPr algn="l">
              <a:defRPr sz="2400" b="1">
                <a:latin typeface="Helvetica"/>
                <a:ea typeface="Helvetica"/>
                <a:cs typeface="Helvetica"/>
                <a:sym typeface="Helvetica"/>
              </a:defRPr>
            </a:pPr>
            <a:r>
              <a:rPr sz="300" dirty="0"/>
              <a:t>            ‘FirstName’: ’Tanmay’,</a:t>
            </a:r>
          </a:p>
          <a:p>
            <a:pPr algn="l">
              <a:defRPr sz="2400" b="1">
                <a:latin typeface="Helvetica"/>
                <a:ea typeface="Helvetica"/>
                <a:cs typeface="Helvetica"/>
                <a:sym typeface="Helvetica"/>
              </a:defRPr>
            </a:pPr>
            <a:r>
              <a:rPr sz="300" dirty="0"/>
              <a:t>            ‘LastName’ : ‘Patil’,</a:t>
            </a:r>
          </a:p>
          <a:p>
            <a:pPr algn="l">
              <a:defRPr sz="2400" b="1">
                <a:latin typeface="Helvetica"/>
                <a:ea typeface="Helvetica"/>
                <a:cs typeface="Helvetica"/>
                <a:sym typeface="Helvetica"/>
              </a:defRPr>
            </a:pPr>
            <a:r>
              <a:rPr sz="300" dirty="0"/>
              <a:t>            ‘ContactNo’:’1234567890’,</a:t>
            </a:r>
          </a:p>
          <a:p>
            <a:pPr algn="l">
              <a:defRPr sz="2400" b="1">
                <a:latin typeface="Helvetica"/>
                <a:ea typeface="Helvetica"/>
                <a:cs typeface="Helvetica"/>
                <a:sym typeface="Helvetica"/>
              </a:defRPr>
            </a:pPr>
            <a:r>
              <a:rPr sz="300" dirty="0"/>
              <a:t>            ‘Email’: ‘tanmaypatil@xyz.com’,</a:t>
            </a:r>
          </a:p>
          <a:p>
            <a:pPr algn="l">
              <a:defRPr sz="2400" b="1">
                <a:latin typeface="Helvetica"/>
                <a:ea typeface="Helvetica"/>
                <a:cs typeface="Helvetica"/>
                <a:sym typeface="Helvetica"/>
              </a:defRPr>
            </a:pPr>
            <a:r>
              <a:rPr sz="300" dirty="0"/>
              <a:t>            ‘Address’: {</a:t>
            </a:r>
          </a:p>
          <a:p>
            <a:pPr algn="l">
              <a:defRPr sz="2400" b="1">
                <a:latin typeface="Helvetica"/>
                <a:ea typeface="Helvetica"/>
                <a:cs typeface="Helvetica"/>
                <a:sym typeface="Helvetica"/>
              </a:defRPr>
            </a:pPr>
            <a:r>
              <a:rPr sz="300" dirty="0"/>
              <a:t>               ‘City’: ‘Banglore’,</a:t>
            </a:r>
          </a:p>
          <a:p>
            <a:pPr algn="l">
              <a:defRPr sz="2400" b="1">
                <a:latin typeface="Helvetica"/>
                <a:ea typeface="Helvetica"/>
                <a:cs typeface="Helvetica"/>
                <a:sym typeface="Helvetica"/>
              </a:defRPr>
            </a:pPr>
            <a:r>
              <a:rPr sz="300" dirty="0"/>
              <a:t>               ‘State’: ‘Karnataka’,</a:t>
            </a:r>
          </a:p>
          <a:p>
            <a:pPr algn="l">
              <a:defRPr sz="2400" b="1">
                <a:latin typeface="Helvetica"/>
                <a:ea typeface="Helvetica"/>
                <a:cs typeface="Helvetica"/>
                <a:sym typeface="Helvetica"/>
              </a:defRPr>
            </a:pPr>
            <a:r>
              <a:rPr sz="300" dirty="0"/>
              <a:t>               ‘Zip’ : ‘560212’</a:t>
            </a:r>
          </a:p>
          <a:p>
            <a:pPr algn="l">
              <a:defRPr sz="2400" b="1">
                <a:latin typeface="Helvetica"/>
                <a:ea typeface="Helvetica"/>
                <a:cs typeface="Helvetica"/>
                <a:sym typeface="Helvetica"/>
              </a:defRPr>
            </a:pPr>
            <a:r>
              <a:rPr sz="300" dirty="0"/>
              <a:t>             }</a:t>
            </a:r>
          </a:p>
          <a:p>
            <a:pPr algn="l">
              <a:defRPr sz="2400" b="1">
                <a:latin typeface="Helvetica"/>
                <a:ea typeface="Helvetica"/>
                <a:cs typeface="Helvetica"/>
                <a:sym typeface="Helvetica"/>
              </a:defRPr>
            </a:pPr>
            <a:r>
              <a:rPr sz="300" dirty="0"/>
              <a:t>         }</a:t>
            </a:r>
          </a:p>
          <a:p>
            <a:pPr algn="l">
              <a:defRPr sz="2400" b="1">
                <a:latin typeface="Helvetica"/>
                <a:ea typeface="Helvetica"/>
                <a:cs typeface="Helvetica"/>
                <a:sym typeface="Helvetica"/>
              </a:defRPr>
            </a:pPr>
            <a:r>
              <a:rPr sz="300" dirty="0"/>
              <a:t>    }</a:t>
            </a:r>
          </a:p>
          <a:p>
            <a:pPr algn="l">
              <a:defRPr sz="2400" b="1">
                <a:latin typeface="Helvetica"/>
                <a:ea typeface="Helvetica"/>
                <a:cs typeface="Helvetica"/>
                <a:sym typeface="Helvetica"/>
              </a:defRPr>
            </a:pPr>
            <a:r>
              <a:rPr sz="300" dirty="0"/>
              <a:t>}</a:t>
            </a:r>
          </a:p>
        </p:txBody>
      </p:sp>
      <p:sp>
        <p:nvSpPr>
          <p:cNvPr id="136" name="Shape 528"/>
          <p:cNvSpPr/>
          <p:nvPr/>
        </p:nvSpPr>
        <p:spPr>
          <a:xfrm>
            <a:off x="3783200" y="592455"/>
            <a:ext cx="4462761"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lang="en-US" dirty="0"/>
              <a:t>E</a:t>
            </a:r>
            <a:r>
              <a:rPr lang="en-US" dirty="0" smtClean="0"/>
              <a:t>ncoded </a:t>
            </a:r>
            <a:r>
              <a:rPr lang="en-US" dirty="0"/>
              <a:t>D</a:t>
            </a:r>
            <a:r>
              <a:rPr lang="en-US" dirty="0" smtClean="0"/>
              <a:t>ocuments</a:t>
            </a:r>
            <a:endParaRPr dirty="0"/>
          </a:p>
        </p:txBody>
      </p:sp>
    </p:spTree>
    <p:extLst>
      <p:ext uri="{BB962C8B-B14F-4D97-AF65-F5344CB8AC3E}">
        <p14:creationId xmlns:p14="http://schemas.microsoft.com/office/powerpoint/2010/main" val="1276918109"/>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a:spLocks noGrp="1"/>
          </p:cNvSpPr>
          <p:nvPr>
            <p:ph type="ctrTitle"/>
          </p:nvPr>
        </p:nvSpPr>
        <p:spPr>
          <a:prstGeom prst="rect">
            <a:avLst/>
          </a:prstGeom>
        </p:spPr>
        <p:txBody>
          <a:bodyPr/>
          <a:lstStyle>
            <a:lvl1pPr defTabSz="549148">
              <a:defRPr sz="7519"/>
            </a:lvl1pPr>
          </a:lstStyle>
          <a:p>
            <a:r>
              <a:t>Application Programmable Interface</a:t>
            </a:r>
          </a:p>
        </p:txBody>
      </p:sp>
      <p:sp>
        <p:nvSpPr>
          <p:cNvPr id="169" name="Shape 169"/>
          <p:cNvSpPr>
            <a:spLocks noGrp="1"/>
          </p:cNvSpPr>
          <p:nvPr>
            <p:ph type="subTitle" sz="quarter" idx="1"/>
          </p:nvPr>
        </p:nvSpPr>
        <p:spPr>
          <a:xfrm>
            <a:off x="1270000" y="5029200"/>
            <a:ext cx="10464800" cy="1776624"/>
          </a:xfrm>
          <a:prstGeom prst="rect">
            <a:avLst/>
          </a:prstGeom>
        </p:spPr>
        <p:txBody>
          <a:bodyPr>
            <a:normAutofit lnSpcReduction="10000"/>
          </a:bodyPr>
          <a:lstStyle/>
          <a:p>
            <a:pPr defTabSz="508254">
              <a:defRPr sz="2784"/>
            </a:pPr>
            <a:r>
              <a:t>Lesson 2</a:t>
            </a:r>
          </a:p>
          <a:p>
            <a:pPr defTabSz="508254">
              <a:defRPr sz="2784"/>
            </a:pPr>
            <a:r>
              <a:t>Extensible Markup Language(XML)</a:t>
            </a:r>
          </a:p>
          <a:p>
            <a:pPr defTabSz="508254">
              <a:defRPr sz="2784"/>
            </a:pPr>
            <a:r>
              <a:t>and</a:t>
            </a:r>
          </a:p>
          <a:p>
            <a:pPr defTabSz="508254">
              <a:defRPr sz="2784"/>
            </a:pPr>
            <a:r>
              <a:t>Java Script Oriented Notation (JSON)</a:t>
            </a:r>
          </a:p>
        </p:txBody>
      </p:sp>
    </p:spTree>
    <p:extLst>
      <p:ext uri="{BB962C8B-B14F-4D97-AF65-F5344CB8AC3E}">
        <p14:creationId xmlns:p14="http://schemas.microsoft.com/office/powerpoint/2010/main" val="1969576130"/>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p:nvPr/>
        </p:nvSpPr>
        <p:spPr>
          <a:xfrm>
            <a:off x="3311779" y="558800"/>
            <a:ext cx="540558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What is XML?</a:t>
            </a:r>
          </a:p>
        </p:txBody>
      </p:sp>
      <p:sp>
        <p:nvSpPr>
          <p:cNvPr id="172" name="Shape 172"/>
          <p:cNvSpPr/>
          <p:nvPr/>
        </p:nvSpPr>
        <p:spPr>
          <a:xfrm>
            <a:off x="2601727" y="2844799"/>
            <a:ext cx="7293865" cy="406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b="1">
                <a:solidFill>
                  <a:schemeClr val="accent1"/>
                </a:solidFill>
                <a:latin typeface="Helvetica"/>
                <a:ea typeface="Helvetica"/>
                <a:cs typeface="Helvetica"/>
                <a:sym typeface="Helvetica"/>
              </a:defRPr>
            </a:pPr>
            <a:r>
              <a:t>&lt;?xml version="1.0" encoding=“UTF-8"?&gt;</a:t>
            </a:r>
          </a:p>
          <a:p>
            <a:pPr algn="l">
              <a:defRPr sz="2000"/>
            </a:pPr>
            <a:endParaRPr dirty="0"/>
          </a:p>
          <a:p>
            <a:pPr algn="l">
              <a:defRPr sz="2000"/>
            </a:pPr>
            <a:r>
              <a:rPr dirty="0"/>
              <a:t>&lt;xs:schema xmlns:xs="http://www.w3.org/2001/XMLSchema"&gt;</a:t>
            </a:r>
          </a:p>
          <a:p>
            <a:pPr algn="l">
              <a:defRPr sz="2000"/>
            </a:pPr>
            <a:r>
              <a:rPr dirty="0"/>
              <a:t>&lt;xs:element name="contact"&gt;</a:t>
            </a:r>
          </a:p>
          <a:p>
            <a:pPr algn="l">
              <a:defRPr sz="2000"/>
            </a:pPr>
            <a:r>
              <a:rPr dirty="0"/>
              <a:t>    &lt;xs:complexType&gt;</a:t>
            </a:r>
          </a:p>
          <a:p>
            <a:pPr algn="l">
              <a:defRPr sz="2000"/>
            </a:pPr>
            <a:r>
              <a:rPr dirty="0"/>
              <a:t>        &lt;xs:sequence&gt;</a:t>
            </a:r>
          </a:p>
          <a:p>
            <a:pPr algn="l">
              <a:defRPr sz="2000"/>
            </a:pPr>
            <a:r>
              <a:rPr dirty="0"/>
              <a:t>            &lt;xs:element name="name" type="xs:string" /&gt;</a:t>
            </a:r>
          </a:p>
          <a:p>
            <a:pPr algn="l">
              <a:defRPr sz="2000"/>
            </a:pPr>
            <a:r>
              <a:rPr dirty="0"/>
              <a:t>            &lt;xs:element name="company" type="xs:string" /&gt;</a:t>
            </a:r>
          </a:p>
          <a:p>
            <a:pPr algn="l">
              <a:defRPr sz="2000"/>
            </a:pPr>
            <a:r>
              <a:rPr dirty="0"/>
              <a:t>            &lt;xs:element name="phone" type="xs:int" /&gt;</a:t>
            </a:r>
          </a:p>
          <a:p>
            <a:pPr algn="l">
              <a:defRPr sz="2000"/>
            </a:pPr>
            <a:r>
              <a:rPr dirty="0"/>
              <a:t>        &lt;/xs:sequence&gt;</a:t>
            </a:r>
          </a:p>
          <a:p>
            <a:pPr algn="l">
              <a:defRPr sz="2000"/>
            </a:pPr>
            <a:r>
              <a:rPr dirty="0"/>
              <a:t>    &lt;/xs:complexType&gt;</a:t>
            </a:r>
          </a:p>
          <a:p>
            <a:pPr algn="l">
              <a:defRPr sz="2000"/>
            </a:pPr>
            <a:r>
              <a:rPr dirty="0"/>
              <a:t>&lt;/xs:element&gt;</a:t>
            </a:r>
          </a:p>
          <a:p>
            <a:pPr algn="l">
              <a:defRPr sz="2000"/>
            </a:pPr>
            <a:r>
              <a:rPr dirty="0"/>
              <a:t>&lt;/xs:schema&gt;</a:t>
            </a:r>
          </a:p>
        </p:txBody>
      </p:sp>
    </p:spTree>
    <p:extLst>
      <p:ext uri="{BB962C8B-B14F-4D97-AF65-F5344CB8AC3E}">
        <p14:creationId xmlns:p14="http://schemas.microsoft.com/office/powerpoint/2010/main" val="1876927378"/>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p:nvPr/>
        </p:nvSpPr>
        <p:spPr>
          <a:xfrm>
            <a:off x="3311779" y="558800"/>
            <a:ext cx="540558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What is XML?</a:t>
            </a:r>
          </a:p>
        </p:txBody>
      </p:sp>
      <p:sp>
        <p:nvSpPr>
          <p:cNvPr id="177" name="Shape 177"/>
          <p:cNvSpPr/>
          <p:nvPr/>
        </p:nvSpPr>
        <p:spPr>
          <a:xfrm>
            <a:off x="2601727" y="2844799"/>
            <a:ext cx="7749928" cy="406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pPr>
            <a:r>
              <a:t>&lt;?xml version="1.0" encoding=“UTF-8"?&gt;</a:t>
            </a:r>
          </a:p>
          <a:p>
            <a:pPr algn="l">
              <a:defRPr sz="2000"/>
            </a:pPr>
            <a:endParaRPr/>
          </a:p>
          <a:p>
            <a:pPr algn="l">
              <a:defRPr sz="2000" b="1">
                <a:solidFill>
                  <a:schemeClr val="accent2"/>
                </a:solidFill>
                <a:latin typeface="Helvetica"/>
                <a:ea typeface="Helvetica"/>
                <a:cs typeface="Helvetica"/>
                <a:sym typeface="Helvetica"/>
              </a:defRPr>
            </a:pPr>
            <a:r>
              <a:t>&lt;xs:schema xmlns:xs="http://www.w3.org/2001/XMLSchema"&gt;</a:t>
            </a:r>
          </a:p>
          <a:p>
            <a:pPr algn="l">
              <a:defRPr sz="2000" b="1">
                <a:solidFill>
                  <a:schemeClr val="accent2"/>
                </a:solidFill>
                <a:latin typeface="Helvetica"/>
                <a:ea typeface="Helvetica"/>
                <a:cs typeface="Helvetica"/>
                <a:sym typeface="Helvetica"/>
              </a:defRPr>
            </a:pPr>
            <a:r>
              <a:t>&lt;xs:element name="contact"&gt;</a:t>
            </a:r>
          </a:p>
          <a:p>
            <a:pPr algn="l">
              <a:defRPr sz="2000" b="1">
                <a:solidFill>
                  <a:schemeClr val="accent2"/>
                </a:solidFill>
                <a:latin typeface="Helvetica"/>
                <a:ea typeface="Helvetica"/>
                <a:cs typeface="Helvetica"/>
                <a:sym typeface="Helvetica"/>
              </a:defRPr>
            </a:pPr>
            <a:r>
              <a:t>    &lt;xs:complexType&gt;</a:t>
            </a:r>
          </a:p>
          <a:p>
            <a:pPr algn="l">
              <a:defRPr sz="2000" b="1">
                <a:solidFill>
                  <a:schemeClr val="accent2"/>
                </a:solidFill>
                <a:latin typeface="Helvetica"/>
                <a:ea typeface="Helvetica"/>
                <a:cs typeface="Helvetica"/>
                <a:sym typeface="Helvetica"/>
              </a:defRPr>
            </a:pPr>
            <a:r>
              <a:t>        &lt;xs:sequence&gt;</a:t>
            </a:r>
          </a:p>
          <a:p>
            <a:pPr algn="l">
              <a:defRPr sz="2000" b="1">
                <a:solidFill>
                  <a:schemeClr val="accent2"/>
                </a:solidFill>
                <a:latin typeface="Helvetica"/>
                <a:ea typeface="Helvetica"/>
                <a:cs typeface="Helvetica"/>
                <a:sym typeface="Helvetica"/>
              </a:defRPr>
            </a:pPr>
            <a:r>
              <a:t>            &lt;xs:element name="name" type="xs:string" /&gt;</a:t>
            </a:r>
          </a:p>
          <a:p>
            <a:pPr algn="l">
              <a:defRPr sz="2000" b="1">
                <a:solidFill>
                  <a:schemeClr val="accent2"/>
                </a:solidFill>
                <a:latin typeface="Helvetica"/>
                <a:ea typeface="Helvetica"/>
                <a:cs typeface="Helvetica"/>
                <a:sym typeface="Helvetica"/>
              </a:defRPr>
            </a:pPr>
            <a:r>
              <a:t>            &lt;xs:element name="company" type="xs:string" /&gt;</a:t>
            </a:r>
          </a:p>
          <a:p>
            <a:pPr algn="l">
              <a:defRPr sz="2000" b="1">
                <a:solidFill>
                  <a:schemeClr val="accent2"/>
                </a:solidFill>
                <a:latin typeface="Helvetica"/>
                <a:ea typeface="Helvetica"/>
                <a:cs typeface="Helvetica"/>
                <a:sym typeface="Helvetica"/>
              </a:defRPr>
            </a:pPr>
            <a:r>
              <a:t>            &lt;xs:element name="phone" type="xs:int" /&gt;</a:t>
            </a:r>
          </a:p>
          <a:p>
            <a:pPr algn="l">
              <a:defRPr sz="2000" b="1">
                <a:solidFill>
                  <a:schemeClr val="accent2"/>
                </a:solidFill>
                <a:latin typeface="Helvetica"/>
                <a:ea typeface="Helvetica"/>
                <a:cs typeface="Helvetica"/>
                <a:sym typeface="Helvetica"/>
              </a:defRPr>
            </a:pPr>
            <a:r>
              <a:t>        &lt;/xs:sequence&gt;</a:t>
            </a:r>
          </a:p>
          <a:p>
            <a:pPr algn="l">
              <a:defRPr sz="2000" b="1">
                <a:solidFill>
                  <a:schemeClr val="accent2"/>
                </a:solidFill>
                <a:latin typeface="Helvetica"/>
                <a:ea typeface="Helvetica"/>
                <a:cs typeface="Helvetica"/>
                <a:sym typeface="Helvetica"/>
              </a:defRPr>
            </a:pPr>
            <a:r>
              <a:t>    &lt;/xs:complexType&gt;</a:t>
            </a:r>
          </a:p>
          <a:p>
            <a:pPr algn="l">
              <a:defRPr sz="2000" b="1">
                <a:solidFill>
                  <a:schemeClr val="accent2"/>
                </a:solidFill>
                <a:latin typeface="Helvetica"/>
                <a:ea typeface="Helvetica"/>
                <a:cs typeface="Helvetica"/>
                <a:sym typeface="Helvetica"/>
              </a:defRPr>
            </a:pPr>
            <a:r>
              <a:t>&lt;/xs:element&gt;</a:t>
            </a:r>
          </a:p>
          <a:p>
            <a:pPr algn="l">
              <a:defRPr sz="2000" b="1">
                <a:solidFill>
                  <a:schemeClr val="accent2"/>
                </a:solidFill>
                <a:latin typeface="Helvetica"/>
                <a:ea typeface="Helvetica"/>
                <a:cs typeface="Helvetica"/>
                <a:sym typeface="Helvetica"/>
              </a:defRPr>
            </a:pPr>
            <a:r>
              <a:t>&lt;/xs:schema&gt;</a:t>
            </a:r>
          </a:p>
        </p:txBody>
      </p:sp>
    </p:spTree>
    <p:extLst>
      <p:ext uri="{BB962C8B-B14F-4D97-AF65-F5344CB8AC3E}">
        <p14:creationId xmlns:p14="http://schemas.microsoft.com/office/powerpoint/2010/main" val="1734033997"/>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p:nvPr/>
        </p:nvSpPr>
        <p:spPr>
          <a:xfrm>
            <a:off x="3311779" y="558800"/>
            <a:ext cx="540558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What is XML?</a:t>
            </a:r>
          </a:p>
        </p:txBody>
      </p:sp>
      <p:sp>
        <p:nvSpPr>
          <p:cNvPr id="180" name="Shape 180"/>
          <p:cNvSpPr/>
          <p:nvPr/>
        </p:nvSpPr>
        <p:spPr>
          <a:xfrm>
            <a:off x="2601727" y="2844796"/>
            <a:ext cx="7378935" cy="40640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pPr>
            <a:r>
              <a:t>&lt;?xml version="1.0" encoding=“UTF-8"?&gt;</a:t>
            </a:r>
          </a:p>
          <a:p>
            <a:pPr algn="l">
              <a:defRPr sz="2000"/>
            </a:pPr>
            <a:endParaRPr/>
          </a:p>
          <a:p>
            <a:pPr algn="l">
              <a:defRPr sz="2000"/>
            </a:pPr>
            <a:r>
              <a:t>&lt;</a:t>
            </a:r>
            <a:r>
              <a:rPr b="1">
                <a:solidFill>
                  <a:schemeClr val="accent5"/>
                </a:solidFill>
                <a:latin typeface="Helvetica"/>
                <a:ea typeface="Helvetica"/>
                <a:cs typeface="Helvetica"/>
                <a:sym typeface="Helvetica"/>
              </a:rPr>
              <a:t>xs:schema</a:t>
            </a:r>
            <a:r>
              <a:t> xmlns:xs="http://www.w3.org/2001/XMLSchema"&gt;</a:t>
            </a:r>
          </a:p>
          <a:p>
            <a:pPr algn="l">
              <a:defRPr sz="2000"/>
            </a:pPr>
            <a:r>
              <a:t>&lt;xs:element name="contact"&gt;</a:t>
            </a:r>
          </a:p>
          <a:p>
            <a:pPr algn="l">
              <a:defRPr sz="2000"/>
            </a:pPr>
            <a:r>
              <a:t>    &lt;xs:complexType&gt;</a:t>
            </a:r>
          </a:p>
          <a:p>
            <a:pPr algn="l">
              <a:defRPr sz="2000"/>
            </a:pPr>
            <a:r>
              <a:t>        &lt;xs:sequence&gt;</a:t>
            </a:r>
          </a:p>
          <a:p>
            <a:pPr algn="l">
              <a:defRPr sz="2000"/>
            </a:pPr>
            <a:r>
              <a:t>            &lt;xs:element name="name" type="xs:string" /&gt;</a:t>
            </a:r>
          </a:p>
          <a:p>
            <a:pPr algn="l">
              <a:defRPr sz="2000"/>
            </a:pPr>
            <a:r>
              <a:t>            &lt;xs:element name="company" type="xs:string" /&gt;</a:t>
            </a:r>
          </a:p>
          <a:p>
            <a:pPr algn="l">
              <a:defRPr sz="2000"/>
            </a:pPr>
            <a:r>
              <a:t>            &lt;xs:element name="phone" type="xs:int" /&gt;</a:t>
            </a:r>
          </a:p>
          <a:p>
            <a:pPr algn="l">
              <a:defRPr sz="2000"/>
            </a:pPr>
            <a:r>
              <a:t>        &lt;/xs:sequence&gt;</a:t>
            </a:r>
          </a:p>
          <a:p>
            <a:pPr algn="l">
              <a:defRPr sz="2000"/>
            </a:pPr>
            <a:r>
              <a:t>    &lt;/xs:complexType&gt;</a:t>
            </a:r>
          </a:p>
          <a:p>
            <a:pPr algn="l">
              <a:defRPr sz="2000"/>
            </a:pPr>
            <a:r>
              <a:t>&lt;/xs:element&gt;</a:t>
            </a:r>
          </a:p>
          <a:p>
            <a:pPr algn="l">
              <a:defRPr sz="2000"/>
            </a:pPr>
            <a:r>
              <a:t>&lt;</a:t>
            </a:r>
            <a:r>
              <a:rPr b="1">
                <a:solidFill>
                  <a:schemeClr val="accent5"/>
                </a:solidFill>
                <a:latin typeface="Helvetica"/>
                <a:ea typeface="Helvetica"/>
                <a:cs typeface="Helvetica"/>
                <a:sym typeface="Helvetica"/>
              </a:rPr>
              <a:t>/xs:schema</a:t>
            </a:r>
            <a:r>
              <a:t>&gt;</a:t>
            </a:r>
          </a:p>
        </p:txBody>
      </p:sp>
      <p:sp>
        <p:nvSpPr>
          <p:cNvPr id="181" name="Shape 181"/>
          <p:cNvSpPr/>
          <p:nvPr/>
        </p:nvSpPr>
        <p:spPr>
          <a:xfrm flipV="1">
            <a:off x="2050614" y="6812700"/>
            <a:ext cx="516174" cy="1"/>
          </a:xfrm>
          <a:prstGeom prst="line">
            <a:avLst/>
          </a:prstGeom>
          <a:ln w="25400">
            <a:solidFill>
              <a:schemeClr val="accent5"/>
            </a:solidFill>
            <a:miter lim="400000"/>
            <a:tailEnd type="triangle"/>
          </a:ln>
        </p:spPr>
        <p:txBody>
          <a:bodyPr lIns="50800" tIns="50800" rIns="50800" bIns="50800" anchor="ctr"/>
          <a:lstStyle/>
          <a:p>
            <a:pPr>
              <a:defRPr sz="2400"/>
            </a:pPr>
            <a:endParaRPr/>
          </a:p>
        </p:txBody>
      </p:sp>
      <p:sp>
        <p:nvSpPr>
          <p:cNvPr id="182" name="Shape 182"/>
          <p:cNvSpPr/>
          <p:nvPr/>
        </p:nvSpPr>
        <p:spPr>
          <a:xfrm flipH="1">
            <a:off x="1997987" y="3628626"/>
            <a:ext cx="438969" cy="1"/>
          </a:xfrm>
          <a:prstGeom prst="line">
            <a:avLst/>
          </a:prstGeom>
          <a:ln w="25400">
            <a:solidFill>
              <a:schemeClr val="accent5"/>
            </a:solidFill>
            <a:miter lim="400000"/>
            <a:headEnd type="triangle"/>
          </a:ln>
        </p:spPr>
        <p:txBody>
          <a:bodyPr lIns="50800" tIns="50800" rIns="50800" bIns="50800" anchor="ctr"/>
          <a:lstStyle/>
          <a:p>
            <a:pPr>
              <a:defRPr sz="2400"/>
            </a:pPr>
            <a:endParaRPr/>
          </a:p>
        </p:txBody>
      </p:sp>
      <p:sp>
        <p:nvSpPr>
          <p:cNvPr id="183" name="Shape 183"/>
          <p:cNvSpPr/>
          <p:nvPr/>
        </p:nvSpPr>
        <p:spPr>
          <a:xfrm>
            <a:off x="1317042" y="3469876"/>
            <a:ext cx="51617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b="1">
                <a:solidFill>
                  <a:schemeClr val="accent5"/>
                </a:solidFill>
                <a:latin typeface="Helvetica"/>
                <a:ea typeface="Helvetica"/>
                <a:cs typeface="Helvetica"/>
                <a:sym typeface="Helvetica"/>
              </a:defRPr>
            </a:lvl1pPr>
          </a:lstStyle>
          <a:p>
            <a:r>
              <a:t>Tags</a:t>
            </a:r>
          </a:p>
        </p:txBody>
      </p:sp>
      <p:sp>
        <p:nvSpPr>
          <p:cNvPr id="184" name="Shape 184"/>
          <p:cNvSpPr/>
          <p:nvPr/>
        </p:nvSpPr>
        <p:spPr>
          <a:xfrm>
            <a:off x="1317042" y="6672933"/>
            <a:ext cx="51617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b="1">
                <a:solidFill>
                  <a:schemeClr val="accent5"/>
                </a:solidFill>
                <a:latin typeface="Helvetica"/>
                <a:ea typeface="Helvetica"/>
                <a:cs typeface="Helvetica"/>
                <a:sym typeface="Helvetica"/>
              </a:defRPr>
            </a:lvl1pPr>
          </a:lstStyle>
          <a:p>
            <a:r>
              <a:t>Tags</a:t>
            </a:r>
          </a:p>
        </p:txBody>
      </p:sp>
    </p:spTree>
    <p:extLst>
      <p:ext uri="{BB962C8B-B14F-4D97-AF65-F5344CB8AC3E}">
        <p14:creationId xmlns:p14="http://schemas.microsoft.com/office/powerpoint/2010/main" val="408814142"/>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p:nvPr/>
        </p:nvSpPr>
        <p:spPr>
          <a:xfrm>
            <a:off x="3311779" y="558800"/>
            <a:ext cx="540558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What is XML?</a:t>
            </a:r>
          </a:p>
        </p:txBody>
      </p:sp>
      <p:sp>
        <p:nvSpPr>
          <p:cNvPr id="187" name="Shape 187"/>
          <p:cNvSpPr/>
          <p:nvPr/>
        </p:nvSpPr>
        <p:spPr>
          <a:xfrm>
            <a:off x="2527555" y="2844792"/>
            <a:ext cx="7378935" cy="406401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pPr>
            <a:r>
              <a:t>&lt;?xml version="1.0" encoding=“UTF-8"?&gt;</a:t>
            </a:r>
          </a:p>
          <a:p>
            <a:pPr algn="l">
              <a:defRPr sz="2000"/>
            </a:pPr>
            <a:endParaRPr/>
          </a:p>
          <a:p>
            <a:pPr algn="l">
              <a:defRPr sz="2000"/>
            </a:pPr>
            <a:r>
              <a:t>&lt;</a:t>
            </a:r>
            <a:r>
              <a:rPr b="1">
                <a:solidFill>
                  <a:schemeClr val="accent5"/>
                </a:solidFill>
                <a:latin typeface="Helvetica"/>
                <a:ea typeface="Helvetica"/>
                <a:cs typeface="Helvetica"/>
                <a:sym typeface="Helvetica"/>
              </a:rPr>
              <a:t>xs:schema</a:t>
            </a:r>
            <a:r>
              <a:t> xmlns:xs="http://www.w3.org/2001/XMLSchema"&gt;</a:t>
            </a:r>
          </a:p>
          <a:p>
            <a:pPr algn="l">
              <a:defRPr sz="2000"/>
            </a:pPr>
            <a:r>
              <a:t>&lt;</a:t>
            </a:r>
            <a:r>
              <a:rPr b="1">
                <a:solidFill>
                  <a:schemeClr val="accent6"/>
                </a:solidFill>
                <a:latin typeface="Helvetica"/>
                <a:ea typeface="Helvetica"/>
                <a:cs typeface="Helvetica"/>
                <a:sym typeface="Helvetica"/>
              </a:rPr>
              <a:t>xs:element</a:t>
            </a:r>
            <a:r>
              <a:t> name="contact"&gt;</a:t>
            </a:r>
          </a:p>
          <a:p>
            <a:pPr algn="l">
              <a:defRPr sz="2000"/>
            </a:pPr>
            <a:r>
              <a:t>    &lt;xs:complexType&gt;</a:t>
            </a:r>
          </a:p>
          <a:p>
            <a:pPr algn="l">
              <a:defRPr sz="2000"/>
            </a:pPr>
            <a:r>
              <a:t>        &lt;xs:sequence&gt;</a:t>
            </a:r>
          </a:p>
          <a:p>
            <a:pPr algn="l">
              <a:defRPr sz="2000"/>
            </a:pPr>
            <a:r>
              <a:t>            &lt;xs:element name="name" type="xs:string" /&gt;</a:t>
            </a:r>
          </a:p>
          <a:p>
            <a:pPr algn="l">
              <a:defRPr sz="2000"/>
            </a:pPr>
            <a:r>
              <a:t>            &lt;xs:element name="company" type="xs:string" /&gt;</a:t>
            </a:r>
          </a:p>
          <a:p>
            <a:pPr algn="l">
              <a:defRPr sz="2000"/>
            </a:pPr>
            <a:r>
              <a:t>            &lt;xs:element name="phone" type="xs:int" /&gt;</a:t>
            </a:r>
          </a:p>
          <a:p>
            <a:pPr algn="l">
              <a:defRPr sz="2000"/>
            </a:pPr>
            <a:r>
              <a:t>        &lt;/xs:sequence&gt;</a:t>
            </a:r>
          </a:p>
          <a:p>
            <a:pPr algn="l">
              <a:defRPr sz="2000"/>
            </a:pPr>
            <a:r>
              <a:t>    &lt;/xs:complexType&gt;</a:t>
            </a:r>
          </a:p>
          <a:p>
            <a:pPr algn="l">
              <a:defRPr sz="2000"/>
            </a:pPr>
            <a:r>
              <a:t>&lt;</a:t>
            </a:r>
            <a:r>
              <a:rPr b="1">
                <a:solidFill>
                  <a:schemeClr val="accent6"/>
                </a:solidFill>
                <a:latin typeface="Helvetica"/>
                <a:ea typeface="Helvetica"/>
                <a:cs typeface="Helvetica"/>
                <a:sym typeface="Helvetica"/>
              </a:rPr>
              <a:t>/xs:element</a:t>
            </a:r>
            <a:r>
              <a:t>&gt;</a:t>
            </a:r>
          </a:p>
          <a:p>
            <a:pPr algn="l">
              <a:defRPr sz="2000"/>
            </a:pPr>
            <a:r>
              <a:t>&lt;</a:t>
            </a:r>
            <a:r>
              <a:rPr b="1">
                <a:solidFill>
                  <a:schemeClr val="accent5"/>
                </a:solidFill>
                <a:latin typeface="Helvetica"/>
                <a:ea typeface="Helvetica"/>
                <a:cs typeface="Helvetica"/>
                <a:sym typeface="Helvetica"/>
              </a:rPr>
              <a:t>/xs:schema</a:t>
            </a:r>
            <a:r>
              <a:t>&gt;</a:t>
            </a:r>
          </a:p>
        </p:txBody>
      </p:sp>
      <p:sp>
        <p:nvSpPr>
          <p:cNvPr id="188" name="Shape 188"/>
          <p:cNvSpPr/>
          <p:nvPr/>
        </p:nvSpPr>
        <p:spPr>
          <a:xfrm flipV="1">
            <a:off x="1940841" y="6460823"/>
            <a:ext cx="516175" cy="1"/>
          </a:xfrm>
          <a:prstGeom prst="line">
            <a:avLst/>
          </a:prstGeom>
          <a:ln w="25400">
            <a:solidFill>
              <a:schemeClr val="accent6"/>
            </a:solidFill>
            <a:miter lim="400000"/>
            <a:tailEnd type="triangle"/>
          </a:ln>
        </p:spPr>
        <p:txBody>
          <a:bodyPr lIns="50800" tIns="50800" rIns="50800" bIns="50800" anchor="ctr"/>
          <a:lstStyle/>
          <a:p>
            <a:pPr>
              <a:defRPr sz="2400"/>
            </a:pPr>
            <a:endParaRPr/>
          </a:p>
        </p:txBody>
      </p:sp>
      <p:sp>
        <p:nvSpPr>
          <p:cNvPr id="189" name="Shape 189"/>
          <p:cNvSpPr/>
          <p:nvPr/>
        </p:nvSpPr>
        <p:spPr>
          <a:xfrm flipH="1">
            <a:off x="1979444" y="4003397"/>
            <a:ext cx="438969" cy="1"/>
          </a:xfrm>
          <a:prstGeom prst="line">
            <a:avLst/>
          </a:prstGeom>
          <a:ln w="25400">
            <a:solidFill>
              <a:schemeClr val="accent6"/>
            </a:solidFill>
            <a:miter lim="400000"/>
            <a:headEnd type="triangle"/>
          </a:ln>
        </p:spPr>
        <p:txBody>
          <a:bodyPr lIns="50800" tIns="50800" rIns="50800" bIns="50800" anchor="ctr"/>
          <a:lstStyle/>
          <a:p>
            <a:pPr>
              <a:defRPr sz="2400"/>
            </a:pPr>
            <a:endParaRPr/>
          </a:p>
        </p:txBody>
      </p:sp>
      <p:sp>
        <p:nvSpPr>
          <p:cNvPr id="190" name="Shape 190"/>
          <p:cNvSpPr/>
          <p:nvPr/>
        </p:nvSpPr>
        <p:spPr>
          <a:xfrm>
            <a:off x="1298499" y="3844647"/>
            <a:ext cx="51617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b="1">
                <a:solidFill>
                  <a:schemeClr val="accent6"/>
                </a:solidFill>
                <a:latin typeface="Helvetica"/>
                <a:ea typeface="Helvetica"/>
                <a:cs typeface="Helvetica"/>
                <a:sym typeface="Helvetica"/>
              </a:defRPr>
            </a:lvl1pPr>
          </a:lstStyle>
          <a:p>
            <a:r>
              <a:t>Tags</a:t>
            </a:r>
          </a:p>
        </p:txBody>
      </p:sp>
      <p:sp>
        <p:nvSpPr>
          <p:cNvPr id="191" name="Shape 191"/>
          <p:cNvSpPr/>
          <p:nvPr/>
        </p:nvSpPr>
        <p:spPr>
          <a:xfrm>
            <a:off x="1298499" y="6302073"/>
            <a:ext cx="51617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b="1">
                <a:solidFill>
                  <a:schemeClr val="accent6"/>
                </a:solidFill>
                <a:latin typeface="Helvetica"/>
                <a:ea typeface="Helvetica"/>
                <a:cs typeface="Helvetica"/>
                <a:sym typeface="Helvetica"/>
              </a:defRPr>
            </a:lvl1pPr>
          </a:lstStyle>
          <a:p>
            <a:r>
              <a:t>Tags</a:t>
            </a:r>
          </a:p>
        </p:txBody>
      </p:sp>
    </p:spTree>
    <p:extLst>
      <p:ext uri="{BB962C8B-B14F-4D97-AF65-F5344CB8AC3E}">
        <p14:creationId xmlns:p14="http://schemas.microsoft.com/office/powerpoint/2010/main" val="1139097841"/>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hape 193"/>
          <p:cNvSpPr/>
          <p:nvPr/>
        </p:nvSpPr>
        <p:spPr>
          <a:xfrm>
            <a:off x="3311779" y="558800"/>
            <a:ext cx="540558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What is XML?</a:t>
            </a:r>
          </a:p>
        </p:txBody>
      </p:sp>
      <p:sp>
        <p:nvSpPr>
          <p:cNvPr id="194" name="Shape 194"/>
          <p:cNvSpPr/>
          <p:nvPr/>
        </p:nvSpPr>
        <p:spPr>
          <a:xfrm>
            <a:off x="2527555" y="2844788"/>
            <a:ext cx="7378935" cy="40640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pPr>
            <a:r>
              <a:t>&lt;?xml version="1.0" encoding=“UTF-8"?&gt;</a:t>
            </a:r>
          </a:p>
          <a:p>
            <a:pPr algn="l">
              <a:defRPr sz="2000"/>
            </a:pPr>
            <a:endParaRPr/>
          </a:p>
          <a:p>
            <a:pPr algn="l">
              <a:defRPr sz="2000"/>
            </a:pPr>
            <a:r>
              <a:t>&lt;</a:t>
            </a:r>
            <a:r>
              <a:rPr b="1">
                <a:solidFill>
                  <a:schemeClr val="accent5"/>
                </a:solidFill>
                <a:latin typeface="Helvetica"/>
                <a:ea typeface="Helvetica"/>
                <a:cs typeface="Helvetica"/>
                <a:sym typeface="Helvetica"/>
              </a:rPr>
              <a:t>xs:schema</a:t>
            </a:r>
            <a:r>
              <a:t> xmlns:xs="http://www.w3.org/2001/XMLSchema"&gt;</a:t>
            </a:r>
          </a:p>
          <a:p>
            <a:pPr algn="l">
              <a:defRPr sz="2000"/>
            </a:pPr>
            <a:r>
              <a:t>&lt;</a:t>
            </a:r>
            <a:r>
              <a:rPr b="1">
                <a:solidFill>
                  <a:schemeClr val="accent6"/>
                </a:solidFill>
                <a:latin typeface="Helvetica"/>
                <a:ea typeface="Helvetica"/>
                <a:cs typeface="Helvetica"/>
                <a:sym typeface="Helvetica"/>
              </a:rPr>
              <a:t>xs:element</a:t>
            </a:r>
            <a:r>
              <a:t> name="contact"&gt;</a:t>
            </a:r>
          </a:p>
          <a:p>
            <a:pPr algn="l">
              <a:defRPr sz="2000"/>
            </a:pPr>
            <a:r>
              <a:t>    &lt;</a:t>
            </a:r>
            <a:r>
              <a:rPr b="1">
                <a:solidFill>
                  <a:schemeClr val="accent1"/>
                </a:solidFill>
                <a:latin typeface="Helvetica"/>
                <a:ea typeface="Helvetica"/>
                <a:cs typeface="Helvetica"/>
                <a:sym typeface="Helvetica"/>
              </a:rPr>
              <a:t>xs:complexType</a:t>
            </a:r>
            <a:r>
              <a:t>&gt;</a:t>
            </a:r>
          </a:p>
          <a:p>
            <a:pPr algn="l">
              <a:defRPr sz="2000"/>
            </a:pPr>
            <a:r>
              <a:t>        &lt;xs:sequence&gt;</a:t>
            </a:r>
          </a:p>
          <a:p>
            <a:pPr algn="l">
              <a:defRPr sz="2000"/>
            </a:pPr>
            <a:r>
              <a:t>            &lt;xs:element name="name" type="xs:string" /&gt;</a:t>
            </a:r>
          </a:p>
          <a:p>
            <a:pPr algn="l">
              <a:defRPr sz="2000"/>
            </a:pPr>
            <a:r>
              <a:t>            &lt;xs:element name="company" type="xs:string" /&gt;</a:t>
            </a:r>
          </a:p>
          <a:p>
            <a:pPr algn="l">
              <a:defRPr sz="2000"/>
            </a:pPr>
            <a:r>
              <a:t>            &lt;xs:element name="phone" type="xs:int" /&gt;</a:t>
            </a:r>
          </a:p>
          <a:p>
            <a:pPr algn="l">
              <a:defRPr sz="2000"/>
            </a:pPr>
            <a:r>
              <a:t>        &lt;/xs:sequence&gt;</a:t>
            </a:r>
          </a:p>
          <a:p>
            <a:pPr algn="l">
              <a:defRPr sz="2000"/>
            </a:pPr>
            <a:r>
              <a:t>    &lt;</a:t>
            </a:r>
            <a:r>
              <a:rPr b="1">
                <a:solidFill>
                  <a:schemeClr val="accent4">
                    <a:satOff val="1488"/>
                    <a:lumOff val="-7242"/>
                  </a:schemeClr>
                </a:solidFill>
                <a:latin typeface="Helvetica"/>
                <a:ea typeface="Helvetica"/>
                <a:cs typeface="Helvetica"/>
                <a:sym typeface="Helvetica"/>
              </a:rPr>
              <a:t>/</a:t>
            </a:r>
            <a:r>
              <a:rPr b="1">
                <a:solidFill>
                  <a:schemeClr val="accent1"/>
                </a:solidFill>
                <a:latin typeface="Helvetica"/>
                <a:ea typeface="Helvetica"/>
                <a:cs typeface="Helvetica"/>
                <a:sym typeface="Helvetica"/>
              </a:rPr>
              <a:t>xs:complexType</a:t>
            </a:r>
            <a:r>
              <a:t>&gt;</a:t>
            </a:r>
          </a:p>
          <a:p>
            <a:pPr algn="l">
              <a:defRPr sz="2000"/>
            </a:pPr>
            <a:r>
              <a:t>&lt;</a:t>
            </a:r>
            <a:r>
              <a:rPr b="1">
                <a:solidFill>
                  <a:schemeClr val="accent6"/>
                </a:solidFill>
                <a:latin typeface="Helvetica"/>
                <a:ea typeface="Helvetica"/>
                <a:cs typeface="Helvetica"/>
                <a:sym typeface="Helvetica"/>
              </a:rPr>
              <a:t>/xs:element</a:t>
            </a:r>
            <a:r>
              <a:t>&gt;</a:t>
            </a:r>
          </a:p>
          <a:p>
            <a:pPr algn="l">
              <a:defRPr sz="2000"/>
            </a:pPr>
            <a:r>
              <a:t>&lt;</a:t>
            </a:r>
            <a:r>
              <a:rPr b="1">
                <a:solidFill>
                  <a:schemeClr val="accent5"/>
                </a:solidFill>
                <a:latin typeface="Helvetica"/>
                <a:ea typeface="Helvetica"/>
                <a:cs typeface="Helvetica"/>
                <a:sym typeface="Helvetica"/>
              </a:rPr>
              <a:t>/xs:schema</a:t>
            </a:r>
            <a:r>
              <a:t>&gt;</a:t>
            </a:r>
          </a:p>
        </p:txBody>
      </p:sp>
      <p:sp>
        <p:nvSpPr>
          <p:cNvPr id="195" name="Shape 195"/>
          <p:cNvSpPr/>
          <p:nvPr/>
        </p:nvSpPr>
        <p:spPr>
          <a:xfrm flipV="1">
            <a:off x="2293158" y="6145593"/>
            <a:ext cx="516174" cy="1"/>
          </a:xfrm>
          <a:prstGeom prst="line">
            <a:avLst/>
          </a:prstGeom>
          <a:ln w="25400">
            <a:solidFill>
              <a:schemeClr val="accent4">
                <a:hueOff val="46120"/>
                <a:satOff val="4178"/>
                <a:lumOff val="-16732"/>
              </a:schemeClr>
            </a:solidFill>
            <a:miter lim="400000"/>
            <a:tailEnd type="triangle"/>
          </a:ln>
        </p:spPr>
        <p:txBody>
          <a:bodyPr lIns="50800" tIns="50800" rIns="50800" bIns="50800" anchor="ctr"/>
          <a:lstStyle/>
          <a:p>
            <a:pPr>
              <a:defRPr sz="2400"/>
            </a:pPr>
            <a:endParaRPr/>
          </a:p>
        </p:txBody>
      </p:sp>
      <p:sp>
        <p:nvSpPr>
          <p:cNvPr id="196" name="Shape 196"/>
          <p:cNvSpPr/>
          <p:nvPr/>
        </p:nvSpPr>
        <p:spPr>
          <a:xfrm flipH="1">
            <a:off x="2319917" y="4318627"/>
            <a:ext cx="438968" cy="1"/>
          </a:xfrm>
          <a:prstGeom prst="line">
            <a:avLst/>
          </a:prstGeom>
          <a:ln w="25400">
            <a:solidFill>
              <a:schemeClr val="accent4">
                <a:hueOff val="46120"/>
                <a:satOff val="4178"/>
                <a:lumOff val="-16732"/>
              </a:schemeClr>
            </a:solidFill>
            <a:miter lim="400000"/>
            <a:headEnd type="triangle"/>
          </a:ln>
        </p:spPr>
        <p:txBody>
          <a:bodyPr lIns="50800" tIns="50800" rIns="50800" bIns="50800" anchor="ctr"/>
          <a:lstStyle/>
          <a:p>
            <a:pPr>
              <a:defRPr sz="2400"/>
            </a:pPr>
            <a:endParaRPr/>
          </a:p>
        </p:txBody>
      </p:sp>
      <p:sp>
        <p:nvSpPr>
          <p:cNvPr id="197" name="Shape 197"/>
          <p:cNvSpPr/>
          <p:nvPr/>
        </p:nvSpPr>
        <p:spPr>
          <a:xfrm>
            <a:off x="1638971" y="4159877"/>
            <a:ext cx="516175"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b="1">
                <a:solidFill>
                  <a:schemeClr val="accent1"/>
                </a:solidFill>
                <a:latin typeface="Helvetica"/>
                <a:ea typeface="Helvetica"/>
                <a:cs typeface="Helvetica"/>
                <a:sym typeface="Helvetica"/>
              </a:defRPr>
            </a:lvl1pPr>
          </a:lstStyle>
          <a:p>
            <a:r>
              <a:t>Tags</a:t>
            </a:r>
          </a:p>
        </p:txBody>
      </p:sp>
      <p:sp>
        <p:nvSpPr>
          <p:cNvPr id="198" name="Shape 198"/>
          <p:cNvSpPr/>
          <p:nvPr/>
        </p:nvSpPr>
        <p:spPr>
          <a:xfrm>
            <a:off x="1650815" y="5986843"/>
            <a:ext cx="51617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b="1">
                <a:solidFill>
                  <a:schemeClr val="accent1"/>
                </a:solidFill>
                <a:latin typeface="Helvetica"/>
                <a:ea typeface="Helvetica"/>
                <a:cs typeface="Helvetica"/>
                <a:sym typeface="Helvetica"/>
              </a:defRPr>
            </a:lvl1pPr>
          </a:lstStyle>
          <a:p>
            <a:r>
              <a:t>Tags</a:t>
            </a:r>
          </a:p>
        </p:txBody>
      </p:sp>
    </p:spTree>
    <p:extLst>
      <p:ext uri="{BB962C8B-B14F-4D97-AF65-F5344CB8AC3E}">
        <p14:creationId xmlns:p14="http://schemas.microsoft.com/office/powerpoint/2010/main" val="700682"/>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hape 200"/>
          <p:cNvSpPr/>
          <p:nvPr/>
        </p:nvSpPr>
        <p:spPr>
          <a:xfrm>
            <a:off x="3311779" y="558800"/>
            <a:ext cx="540558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What is XML?</a:t>
            </a:r>
          </a:p>
        </p:txBody>
      </p:sp>
      <p:sp>
        <p:nvSpPr>
          <p:cNvPr id="201" name="Shape 201"/>
          <p:cNvSpPr/>
          <p:nvPr/>
        </p:nvSpPr>
        <p:spPr>
          <a:xfrm>
            <a:off x="2527555" y="2844784"/>
            <a:ext cx="7378935" cy="40640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pPr>
            <a:r>
              <a:t>&lt;?xml version="1.0" encoding=“UTF-8"?&gt;</a:t>
            </a:r>
          </a:p>
          <a:p>
            <a:pPr algn="l">
              <a:defRPr sz="2000"/>
            </a:pPr>
            <a:endParaRPr/>
          </a:p>
          <a:p>
            <a:pPr algn="l">
              <a:defRPr sz="2000"/>
            </a:pPr>
            <a:r>
              <a:t>&lt;</a:t>
            </a:r>
            <a:r>
              <a:rPr b="1">
                <a:solidFill>
                  <a:schemeClr val="accent5"/>
                </a:solidFill>
                <a:latin typeface="Helvetica"/>
                <a:ea typeface="Helvetica"/>
                <a:cs typeface="Helvetica"/>
                <a:sym typeface="Helvetica"/>
              </a:rPr>
              <a:t>xs:schema</a:t>
            </a:r>
            <a:r>
              <a:t> xmlns:xs="http://www.w3.org/2001/XMLSchema"&gt;</a:t>
            </a:r>
          </a:p>
          <a:p>
            <a:pPr algn="l">
              <a:defRPr sz="2000"/>
            </a:pPr>
            <a:r>
              <a:t>&lt;</a:t>
            </a:r>
            <a:r>
              <a:rPr b="1">
                <a:solidFill>
                  <a:schemeClr val="accent6"/>
                </a:solidFill>
                <a:latin typeface="Helvetica"/>
                <a:ea typeface="Helvetica"/>
                <a:cs typeface="Helvetica"/>
                <a:sym typeface="Helvetica"/>
              </a:rPr>
              <a:t>xs:element</a:t>
            </a:r>
            <a:r>
              <a:t> name="contact"&gt;</a:t>
            </a:r>
          </a:p>
          <a:p>
            <a:pPr algn="l">
              <a:defRPr sz="2000"/>
            </a:pPr>
            <a:r>
              <a:t>    </a:t>
            </a:r>
            <a:r>
              <a:rPr>
                <a:solidFill>
                  <a:schemeClr val="accent2"/>
                </a:solidFill>
              </a:rPr>
              <a:t>&lt;</a:t>
            </a:r>
            <a:r>
              <a:rPr b="1">
                <a:solidFill>
                  <a:schemeClr val="accent1"/>
                </a:solidFill>
                <a:latin typeface="Helvetica"/>
                <a:ea typeface="Helvetica"/>
                <a:cs typeface="Helvetica"/>
                <a:sym typeface="Helvetica"/>
              </a:rPr>
              <a:t>xs:complexType</a:t>
            </a:r>
            <a:r>
              <a:rPr>
                <a:solidFill>
                  <a:schemeClr val="accent2"/>
                </a:solidFill>
              </a:rPr>
              <a:t>&gt;</a:t>
            </a:r>
          </a:p>
          <a:p>
            <a:pPr algn="l">
              <a:defRPr sz="2000"/>
            </a:pPr>
            <a:r>
              <a:t>        </a:t>
            </a:r>
            <a:r>
              <a:rPr b="1">
                <a:solidFill>
                  <a:schemeClr val="accent2"/>
                </a:solidFill>
                <a:latin typeface="Helvetica"/>
                <a:ea typeface="Helvetica"/>
                <a:cs typeface="Helvetica"/>
                <a:sym typeface="Helvetica"/>
              </a:rPr>
              <a:t>&lt;xs:sequence&gt;</a:t>
            </a:r>
          </a:p>
          <a:p>
            <a:pPr algn="l">
              <a:defRPr sz="2000"/>
            </a:pPr>
            <a:r>
              <a:t>            &lt;xs:element name="name" type="xs:string" /&gt;</a:t>
            </a:r>
          </a:p>
          <a:p>
            <a:pPr algn="l">
              <a:defRPr sz="2000"/>
            </a:pPr>
            <a:r>
              <a:t>            &lt;xs:element name="company" type="xs:string" /&gt;</a:t>
            </a:r>
          </a:p>
          <a:p>
            <a:pPr algn="l">
              <a:defRPr sz="2000"/>
            </a:pPr>
            <a:r>
              <a:t>            &lt;xs:element name="phone" type="xs:int" /&gt;</a:t>
            </a:r>
          </a:p>
          <a:p>
            <a:pPr algn="l">
              <a:defRPr sz="2000"/>
            </a:pPr>
            <a:r>
              <a:t>        </a:t>
            </a:r>
            <a:r>
              <a:rPr b="1">
                <a:solidFill>
                  <a:schemeClr val="accent2"/>
                </a:solidFill>
                <a:latin typeface="Helvetica"/>
                <a:ea typeface="Helvetica"/>
                <a:cs typeface="Helvetica"/>
                <a:sym typeface="Helvetica"/>
              </a:rPr>
              <a:t>&lt;/xs:sequence&gt;</a:t>
            </a:r>
          </a:p>
          <a:p>
            <a:pPr algn="l">
              <a:defRPr sz="2000"/>
            </a:pPr>
            <a:r>
              <a:t>    &lt;</a:t>
            </a:r>
            <a:r>
              <a:rPr b="1">
                <a:solidFill>
                  <a:schemeClr val="accent4">
                    <a:satOff val="1488"/>
                    <a:lumOff val="-7242"/>
                  </a:schemeClr>
                </a:solidFill>
                <a:latin typeface="Helvetica"/>
                <a:ea typeface="Helvetica"/>
                <a:cs typeface="Helvetica"/>
                <a:sym typeface="Helvetica"/>
              </a:rPr>
              <a:t>/</a:t>
            </a:r>
            <a:r>
              <a:rPr b="1">
                <a:solidFill>
                  <a:schemeClr val="accent1"/>
                </a:solidFill>
                <a:latin typeface="Helvetica"/>
                <a:ea typeface="Helvetica"/>
                <a:cs typeface="Helvetica"/>
                <a:sym typeface="Helvetica"/>
              </a:rPr>
              <a:t>xs:complexType</a:t>
            </a:r>
            <a:r>
              <a:t>&gt;</a:t>
            </a:r>
          </a:p>
          <a:p>
            <a:pPr algn="l">
              <a:defRPr sz="2000"/>
            </a:pPr>
            <a:r>
              <a:t>&lt;</a:t>
            </a:r>
            <a:r>
              <a:rPr b="1">
                <a:solidFill>
                  <a:schemeClr val="accent6"/>
                </a:solidFill>
                <a:latin typeface="Helvetica"/>
                <a:ea typeface="Helvetica"/>
                <a:cs typeface="Helvetica"/>
                <a:sym typeface="Helvetica"/>
              </a:rPr>
              <a:t>/xs:element</a:t>
            </a:r>
            <a:r>
              <a:t>&gt;</a:t>
            </a:r>
          </a:p>
          <a:p>
            <a:pPr algn="l">
              <a:defRPr sz="2000"/>
            </a:pPr>
            <a:r>
              <a:t>&lt;</a:t>
            </a:r>
            <a:r>
              <a:rPr b="1">
                <a:solidFill>
                  <a:schemeClr val="accent5"/>
                </a:solidFill>
                <a:latin typeface="Helvetica"/>
                <a:ea typeface="Helvetica"/>
                <a:cs typeface="Helvetica"/>
                <a:sym typeface="Helvetica"/>
              </a:rPr>
              <a:t>/xs:schema</a:t>
            </a:r>
            <a:r>
              <a:t>&gt;</a:t>
            </a:r>
          </a:p>
        </p:txBody>
      </p:sp>
      <p:sp>
        <p:nvSpPr>
          <p:cNvPr id="202" name="Shape 202"/>
          <p:cNvSpPr/>
          <p:nvPr/>
        </p:nvSpPr>
        <p:spPr>
          <a:xfrm flipH="1">
            <a:off x="2542432" y="4596772"/>
            <a:ext cx="438969" cy="1"/>
          </a:xfrm>
          <a:prstGeom prst="line">
            <a:avLst/>
          </a:prstGeom>
          <a:ln w="25400">
            <a:solidFill>
              <a:schemeClr val="accent2"/>
            </a:solidFill>
            <a:miter lim="400000"/>
            <a:headEnd type="triangle"/>
          </a:ln>
        </p:spPr>
        <p:txBody>
          <a:bodyPr lIns="50800" tIns="50800" rIns="50800" bIns="50800" anchor="ctr"/>
          <a:lstStyle/>
          <a:p>
            <a:pPr>
              <a:defRPr sz="2400"/>
            </a:pPr>
            <a:endParaRPr/>
          </a:p>
        </p:txBody>
      </p:sp>
      <p:sp>
        <p:nvSpPr>
          <p:cNvPr id="203" name="Shape 203"/>
          <p:cNvSpPr/>
          <p:nvPr/>
        </p:nvSpPr>
        <p:spPr>
          <a:xfrm>
            <a:off x="1861487" y="4438022"/>
            <a:ext cx="51617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b="1">
                <a:solidFill>
                  <a:schemeClr val="accent2"/>
                </a:solidFill>
                <a:latin typeface="Helvetica"/>
                <a:ea typeface="Helvetica"/>
                <a:cs typeface="Helvetica"/>
                <a:sym typeface="Helvetica"/>
              </a:defRPr>
            </a:lvl1pPr>
          </a:lstStyle>
          <a:p>
            <a:r>
              <a:t>Tags</a:t>
            </a:r>
          </a:p>
        </p:txBody>
      </p:sp>
      <p:sp>
        <p:nvSpPr>
          <p:cNvPr id="204" name="Shape 204"/>
          <p:cNvSpPr/>
          <p:nvPr/>
        </p:nvSpPr>
        <p:spPr>
          <a:xfrm>
            <a:off x="1885017" y="5671613"/>
            <a:ext cx="51617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b="1">
                <a:solidFill>
                  <a:schemeClr val="accent2"/>
                </a:solidFill>
                <a:latin typeface="Helvetica"/>
                <a:ea typeface="Helvetica"/>
                <a:cs typeface="Helvetica"/>
                <a:sym typeface="Helvetica"/>
              </a:defRPr>
            </a:lvl1pPr>
          </a:lstStyle>
          <a:p>
            <a:r>
              <a:t>Tags</a:t>
            </a:r>
          </a:p>
        </p:txBody>
      </p:sp>
      <p:sp>
        <p:nvSpPr>
          <p:cNvPr id="205" name="Shape 205"/>
          <p:cNvSpPr/>
          <p:nvPr/>
        </p:nvSpPr>
        <p:spPr>
          <a:xfrm flipH="1">
            <a:off x="2542432" y="5830363"/>
            <a:ext cx="438969" cy="1"/>
          </a:xfrm>
          <a:prstGeom prst="line">
            <a:avLst/>
          </a:prstGeom>
          <a:ln w="25400">
            <a:solidFill>
              <a:schemeClr val="accent2"/>
            </a:solidFill>
            <a:miter lim="400000"/>
            <a:headEnd type="triangle"/>
          </a:ln>
        </p:spPr>
        <p:txBody>
          <a:bodyPr lIns="50800" tIns="50800" rIns="50800" bIns="50800" anchor="ctr"/>
          <a:lstStyle/>
          <a:p>
            <a:pPr>
              <a:defRPr sz="2400"/>
            </a:pPr>
            <a:endParaRPr/>
          </a:p>
        </p:txBody>
      </p:sp>
    </p:spTree>
    <p:extLst>
      <p:ext uri="{BB962C8B-B14F-4D97-AF65-F5344CB8AC3E}">
        <p14:creationId xmlns:p14="http://schemas.microsoft.com/office/powerpoint/2010/main" val="1038944139"/>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hape 207"/>
          <p:cNvSpPr/>
          <p:nvPr/>
        </p:nvSpPr>
        <p:spPr>
          <a:xfrm>
            <a:off x="3311779" y="558800"/>
            <a:ext cx="540558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What is XML?</a:t>
            </a:r>
          </a:p>
        </p:txBody>
      </p:sp>
      <p:sp>
        <p:nvSpPr>
          <p:cNvPr id="208" name="Shape 208"/>
          <p:cNvSpPr/>
          <p:nvPr/>
        </p:nvSpPr>
        <p:spPr>
          <a:xfrm>
            <a:off x="2527555" y="2844782"/>
            <a:ext cx="7378935" cy="4064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pPr>
            <a:r>
              <a:t>&lt;?xml version="1.0" encoding=“UTF-8"?&gt;</a:t>
            </a:r>
          </a:p>
          <a:p>
            <a:pPr algn="l">
              <a:defRPr sz="2000"/>
            </a:pPr>
            <a:endParaRPr/>
          </a:p>
          <a:p>
            <a:pPr algn="l">
              <a:defRPr sz="2000"/>
            </a:pPr>
            <a:r>
              <a:t>&lt;</a:t>
            </a:r>
            <a:r>
              <a:rPr b="1">
                <a:solidFill>
                  <a:schemeClr val="accent5"/>
                </a:solidFill>
                <a:latin typeface="Helvetica"/>
                <a:ea typeface="Helvetica"/>
                <a:cs typeface="Helvetica"/>
                <a:sym typeface="Helvetica"/>
              </a:rPr>
              <a:t>xs:schema</a:t>
            </a:r>
            <a:r>
              <a:t> xmlns:xs="http://www.w3.org/2001/XMLSchema"&gt;</a:t>
            </a:r>
          </a:p>
          <a:p>
            <a:pPr algn="l">
              <a:defRPr sz="2000"/>
            </a:pPr>
            <a:r>
              <a:t>&lt;</a:t>
            </a:r>
            <a:r>
              <a:rPr b="1">
                <a:solidFill>
                  <a:schemeClr val="accent6"/>
                </a:solidFill>
                <a:latin typeface="Helvetica"/>
                <a:ea typeface="Helvetica"/>
                <a:cs typeface="Helvetica"/>
                <a:sym typeface="Helvetica"/>
              </a:rPr>
              <a:t>xs:element</a:t>
            </a:r>
            <a:r>
              <a:t> name="contact"&gt;</a:t>
            </a:r>
          </a:p>
          <a:p>
            <a:pPr algn="l">
              <a:defRPr sz="2000"/>
            </a:pPr>
            <a:r>
              <a:t>    </a:t>
            </a:r>
            <a:r>
              <a:rPr>
                <a:solidFill>
                  <a:schemeClr val="accent2"/>
                </a:solidFill>
              </a:rPr>
              <a:t>&lt;</a:t>
            </a:r>
            <a:r>
              <a:rPr b="1">
                <a:solidFill>
                  <a:schemeClr val="accent1"/>
                </a:solidFill>
                <a:latin typeface="Helvetica"/>
                <a:ea typeface="Helvetica"/>
                <a:cs typeface="Helvetica"/>
                <a:sym typeface="Helvetica"/>
              </a:rPr>
              <a:t>xs:complexType</a:t>
            </a:r>
            <a:r>
              <a:rPr>
                <a:solidFill>
                  <a:schemeClr val="accent2"/>
                </a:solidFill>
              </a:rPr>
              <a:t>&gt;</a:t>
            </a:r>
          </a:p>
          <a:p>
            <a:pPr algn="l">
              <a:defRPr sz="2000"/>
            </a:pPr>
            <a:r>
              <a:t>        </a:t>
            </a:r>
            <a:r>
              <a:rPr b="1">
                <a:solidFill>
                  <a:schemeClr val="accent2"/>
                </a:solidFill>
                <a:latin typeface="Helvetica"/>
                <a:ea typeface="Helvetica"/>
                <a:cs typeface="Helvetica"/>
                <a:sym typeface="Helvetica"/>
              </a:rPr>
              <a:t>&lt;xs:sequence&gt;</a:t>
            </a:r>
          </a:p>
          <a:p>
            <a:pPr algn="l">
              <a:defRPr sz="2000"/>
            </a:pPr>
            <a:r>
              <a:t>            </a:t>
            </a:r>
            <a:r>
              <a:rPr b="1">
                <a:latin typeface="Helvetica"/>
                <a:ea typeface="Helvetica"/>
                <a:cs typeface="Helvetica"/>
                <a:sym typeface="Helvetica"/>
              </a:rPr>
              <a:t>&lt;xs:element name="name" type="xs:string" /&gt;</a:t>
            </a:r>
          </a:p>
          <a:p>
            <a:pPr algn="l">
              <a:defRPr sz="2000" b="1">
                <a:latin typeface="Helvetica"/>
                <a:ea typeface="Helvetica"/>
                <a:cs typeface="Helvetica"/>
                <a:sym typeface="Helvetica"/>
              </a:defRPr>
            </a:pPr>
            <a:r>
              <a:t>            &lt;xs:element name="company" type="xs:string" /&gt;</a:t>
            </a:r>
          </a:p>
          <a:p>
            <a:pPr algn="l">
              <a:defRPr sz="2000" b="1">
                <a:latin typeface="Helvetica"/>
                <a:ea typeface="Helvetica"/>
                <a:cs typeface="Helvetica"/>
                <a:sym typeface="Helvetica"/>
              </a:defRPr>
            </a:pPr>
            <a:r>
              <a:t>            &lt;xs:element name="phone" type="xs:int" /&gt;</a:t>
            </a:r>
          </a:p>
          <a:p>
            <a:pPr algn="l">
              <a:defRPr sz="2000"/>
            </a:pPr>
            <a:r>
              <a:t>        </a:t>
            </a:r>
            <a:r>
              <a:rPr b="1">
                <a:solidFill>
                  <a:schemeClr val="accent2"/>
                </a:solidFill>
                <a:latin typeface="Helvetica"/>
                <a:ea typeface="Helvetica"/>
                <a:cs typeface="Helvetica"/>
                <a:sym typeface="Helvetica"/>
              </a:rPr>
              <a:t>&lt;/xs:sequence&gt;</a:t>
            </a:r>
          </a:p>
          <a:p>
            <a:pPr algn="l">
              <a:defRPr sz="2000"/>
            </a:pPr>
            <a:r>
              <a:t>    &lt;</a:t>
            </a:r>
            <a:r>
              <a:rPr b="1">
                <a:solidFill>
                  <a:schemeClr val="accent4">
                    <a:satOff val="1488"/>
                    <a:lumOff val="-7242"/>
                  </a:schemeClr>
                </a:solidFill>
                <a:latin typeface="Helvetica"/>
                <a:ea typeface="Helvetica"/>
                <a:cs typeface="Helvetica"/>
                <a:sym typeface="Helvetica"/>
              </a:rPr>
              <a:t>/</a:t>
            </a:r>
            <a:r>
              <a:rPr b="1">
                <a:solidFill>
                  <a:schemeClr val="accent1"/>
                </a:solidFill>
                <a:latin typeface="Helvetica"/>
                <a:ea typeface="Helvetica"/>
                <a:cs typeface="Helvetica"/>
                <a:sym typeface="Helvetica"/>
              </a:rPr>
              <a:t>xs:complexType</a:t>
            </a:r>
            <a:r>
              <a:t>&gt;</a:t>
            </a:r>
          </a:p>
          <a:p>
            <a:pPr algn="l">
              <a:defRPr sz="2000"/>
            </a:pPr>
            <a:r>
              <a:t>&lt;</a:t>
            </a:r>
            <a:r>
              <a:rPr b="1">
                <a:solidFill>
                  <a:schemeClr val="accent6"/>
                </a:solidFill>
                <a:latin typeface="Helvetica"/>
                <a:ea typeface="Helvetica"/>
                <a:cs typeface="Helvetica"/>
                <a:sym typeface="Helvetica"/>
              </a:rPr>
              <a:t>/xs:element</a:t>
            </a:r>
            <a:r>
              <a:t>&gt;</a:t>
            </a:r>
          </a:p>
          <a:p>
            <a:pPr algn="l">
              <a:defRPr sz="2000"/>
            </a:pPr>
            <a:r>
              <a:t>&lt;</a:t>
            </a:r>
            <a:r>
              <a:rPr b="1">
                <a:solidFill>
                  <a:schemeClr val="accent5"/>
                </a:solidFill>
                <a:latin typeface="Helvetica"/>
                <a:ea typeface="Helvetica"/>
                <a:cs typeface="Helvetica"/>
                <a:sym typeface="Helvetica"/>
              </a:rPr>
              <a:t>/xs:schema</a:t>
            </a:r>
            <a:r>
              <a:t>&gt;</a:t>
            </a:r>
          </a:p>
        </p:txBody>
      </p:sp>
    </p:spTree>
    <p:extLst>
      <p:ext uri="{BB962C8B-B14F-4D97-AF65-F5344CB8AC3E}">
        <p14:creationId xmlns:p14="http://schemas.microsoft.com/office/powerpoint/2010/main" val="344610416"/>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p:nvPr/>
        </p:nvSpPr>
        <p:spPr>
          <a:xfrm>
            <a:off x="4719349" y="592455"/>
            <a:ext cx="2590453"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lang="en-US" smtClean="0"/>
              <a:t>XML Format</a:t>
            </a:r>
            <a:endParaRPr dirty="0"/>
          </a:p>
        </p:txBody>
      </p:sp>
      <p:sp>
        <p:nvSpPr>
          <p:cNvPr id="211" name="Shape 211"/>
          <p:cNvSpPr/>
          <p:nvPr/>
        </p:nvSpPr>
        <p:spPr>
          <a:xfrm>
            <a:off x="2911860" y="2396243"/>
            <a:ext cx="6205425" cy="5257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pPr>
            <a:r>
              <a:rPr dirty="0"/>
              <a:t>&lt;?xml version="1.0"?&gt;</a:t>
            </a:r>
          </a:p>
          <a:p>
            <a:pPr algn="l">
              <a:defRPr sz="2400"/>
            </a:pPr>
            <a:r>
              <a:rPr dirty="0"/>
              <a:t>&lt;Company&gt;</a:t>
            </a:r>
          </a:p>
          <a:p>
            <a:pPr algn="l">
              <a:defRPr sz="2400"/>
            </a:pPr>
            <a:r>
              <a:rPr dirty="0"/>
              <a:t>  &lt;Employee&gt;</a:t>
            </a:r>
          </a:p>
          <a:p>
            <a:pPr algn="l">
              <a:defRPr sz="2400"/>
            </a:pPr>
            <a:r>
              <a:rPr dirty="0"/>
              <a:t>      &lt;FirstName&gt;Tanmay&lt;/FirstName&gt;</a:t>
            </a:r>
          </a:p>
          <a:p>
            <a:pPr algn="l">
              <a:defRPr sz="2400"/>
            </a:pPr>
            <a:r>
              <a:rPr dirty="0"/>
              <a:t>      &lt;LastName&gt;Patil&lt;/LastName&gt;</a:t>
            </a:r>
          </a:p>
          <a:p>
            <a:pPr algn="l">
              <a:defRPr sz="2400"/>
            </a:pPr>
            <a:r>
              <a:rPr dirty="0"/>
              <a:t>      &lt;ContactNo&gt;1234567890&lt;/ContactNo&gt;</a:t>
            </a:r>
          </a:p>
          <a:p>
            <a:pPr algn="l">
              <a:defRPr sz="2400"/>
            </a:pPr>
            <a:r>
              <a:rPr dirty="0"/>
              <a:t>      &lt;Email&gt;tanmaypatil@xyz.com&lt;/Email&gt;</a:t>
            </a:r>
          </a:p>
          <a:p>
            <a:pPr algn="l">
              <a:defRPr sz="2400"/>
            </a:pPr>
            <a:r>
              <a:rPr dirty="0"/>
              <a:t>      &lt;Address&gt;</a:t>
            </a:r>
          </a:p>
          <a:p>
            <a:pPr algn="l">
              <a:defRPr sz="2400"/>
            </a:pPr>
            <a:r>
              <a:rPr dirty="0"/>
              <a:t>           &lt;City&gt;Bangalore&lt;/City&gt;</a:t>
            </a:r>
          </a:p>
          <a:p>
            <a:pPr algn="l">
              <a:defRPr sz="2400"/>
            </a:pPr>
            <a:r>
              <a:rPr dirty="0"/>
              <a:t>           &lt;State&gt;Karnataka&lt;/State&gt;</a:t>
            </a:r>
          </a:p>
          <a:p>
            <a:pPr algn="l">
              <a:defRPr sz="2400"/>
            </a:pPr>
            <a:r>
              <a:rPr dirty="0"/>
              <a:t>           &lt;Zip&gt;560212&lt;/Zip&gt;</a:t>
            </a:r>
          </a:p>
          <a:p>
            <a:pPr algn="l">
              <a:defRPr sz="2400"/>
            </a:pPr>
            <a:r>
              <a:rPr dirty="0"/>
              <a:t>      &lt;/Address&gt;</a:t>
            </a:r>
          </a:p>
          <a:p>
            <a:pPr algn="l">
              <a:defRPr sz="2400"/>
            </a:pPr>
            <a:r>
              <a:rPr dirty="0"/>
              <a:t>  &lt;/Employee&gt;</a:t>
            </a:r>
          </a:p>
          <a:p>
            <a:pPr algn="l">
              <a:defRPr sz="2400"/>
            </a:pPr>
            <a:r>
              <a:rPr dirty="0"/>
              <a:t>&lt;/Company&gt;</a:t>
            </a:r>
          </a:p>
        </p:txBody>
      </p:sp>
    </p:spTree>
    <p:extLst>
      <p:ext uri="{BB962C8B-B14F-4D97-AF65-F5344CB8AC3E}">
        <p14:creationId xmlns:p14="http://schemas.microsoft.com/office/powerpoint/2010/main" val="103865753"/>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p:nvPr/>
        </p:nvSpPr>
        <p:spPr>
          <a:xfrm>
            <a:off x="2311252" y="592454"/>
            <a:ext cx="7406641" cy="65659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r>
              <a:rPr lang="en-US" dirty="0" smtClean="0"/>
              <a:t>Web Services (User)</a:t>
            </a:r>
            <a:endParaRPr dirty="0"/>
          </a:p>
        </p:txBody>
      </p:sp>
      <p:sp>
        <p:nvSpPr>
          <p:cNvPr id="125" name="Shape 125"/>
          <p:cNvSpPr/>
          <p:nvPr/>
        </p:nvSpPr>
        <p:spPr>
          <a:xfrm>
            <a:off x="1616066" y="1901305"/>
            <a:ext cx="943889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hlinkClick r:id="rId3"/>
              </a:defRPr>
            </a:lvl1pPr>
          </a:lstStyle>
          <a:p>
            <a:r>
              <a:rPr>
                <a:hlinkClick r:id="rId3"/>
              </a:rPr>
              <a:t>http://www.XYZ.com/home/full-course-catalog</a:t>
            </a:r>
          </a:p>
        </p:txBody>
      </p:sp>
      <p:sp>
        <p:nvSpPr>
          <p:cNvPr id="126" name="Shape 126"/>
          <p:cNvSpPr/>
          <p:nvPr/>
        </p:nvSpPr>
        <p:spPr>
          <a:xfrm>
            <a:off x="1602517" y="3611339"/>
            <a:ext cx="1270001" cy="1270001"/>
          </a:xfrm>
          <a:prstGeom prst="roundRect">
            <a:avLst>
              <a:gd name="adj" fmla="val 15000"/>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27" name="Shape 127"/>
          <p:cNvSpPr/>
          <p:nvPr/>
        </p:nvSpPr>
        <p:spPr>
          <a:xfrm>
            <a:off x="1602517" y="5258862"/>
            <a:ext cx="1270001" cy="1270001"/>
          </a:xfrm>
          <a:prstGeom prst="roundRect">
            <a:avLst>
              <a:gd name="adj" fmla="val 15000"/>
            </a:avLst>
          </a:prstGeom>
          <a:solidFill>
            <a:schemeClr val="accent2"/>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28" name="Shape 128"/>
          <p:cNvSpPr/>
          <p:nvPr/>
        </p:nvSpPr>
        <p:spPr>
          <a:xfrm>
            <a:off x="1602517" y="6975028"/>
            <a:ext cx="1270001" cy="1270001"/>
          </a:xfrm>
          <a:prstGeom prst="roundRect">
            <a:avLst>
              <a:gd name="adj" fmla="val 15000"/>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29" name="Shape 129"/>
          <p:cNvSpPr/>
          <p:nvPr/>
        </p:nvSpPr>
        <p:spPr>
          <a:xfrm>
            <a:off x="3127095" y="5646212"/>
            <a:ext cx="3338704"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r>
              <a:t>Introduction to Python</a:t>
            </a:r>
          </a:p>
        </p:txBody>
      </p:sp>
      <p:sp>
        <p:nvSpPr>
          <p:cNvPr id="130" name="Shape 130"/>
          <p:cNvSpPr/>
          <p:nvPr/>
        </p:nvSpPr>
        <p:spPr>
          <a:xfrm>
            <a:off x="3117101" y="7182477"/>
            <a:ext cx="4360013"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r>
              <a:t>Introduction to Web Services</a:t>
            </a:r>
          </a:p>
        </p:txBody>
      </p:sp>
      <p:sp>
        <p:nvSpPr>
          <p:cNvPr id="131" name="Shape 131"/>
          <p:cNvSpPr/>
          <p:nvPr/>
        </p:nvSpPr>
        <p:spPr>
          <a:xfrm>
            <a:off x="3149377" y="3998689"/>
            <a:ext cx="3998774"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r>
              <a:t>Introduction to Networking</a:t>
            </a: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Shape 216"/>
          <p:cNvSpPr/>
          <p:nvPr/>
        </p:nvSpPr>
        <p:spPr>
          <a:xfrm>
            <a:off x="2911860" y="2396243"/>
            <a:ext cx="6205425" cy="5257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b="1">
                <a:solidFill>
                  <a:schemeClr val="accent4">
                    <a:hueOff val="46120"/>
                    <a:satOff val="4178"/>
                    <a:lumOff val="-16732"/>
                  </a:schemeClr>
                </a:solidFill>
                <a:latin typeface="Helvetica"/>
                <a:ea typeface="Helvetica"/>
                <a:cs typeface="Helvetica"/>
                <a:sym typeface="Helvetica"/>
              </a:defRPr>
            </a:pPr>
            <a:r>
              <a:t>&lt;?xml version="1.0"?&gt;</a:t>
            </a:r>
          </a:p>
          <a:p>
            <a:pPr algn="l">
              <a:defRPr sz="2400"/>
            </a:pPr>
            <a:r>
              <a:t>&lt;Company&gt;</a:t>
            </a:r>
          </a:p>
          <a:p>
            <a:pPr algn="l">
              <a:defRPr sz="2400"/>
            </a:pPr>
            <a:r>
              <a:t>  &lt;Employee&gt;</a:t>
            </a:r>
          </a:p>
          <a:p>
            <a:pPr algn="l">
              <a:defRPr sz="2400"/>
            </a:pPr>
            <a:r>
              <a:t>      &lt;FirstName&gt;Tanmay&lt;/FirstName&gt;</a:t>
            </a:r>
          </a:p>
          <a:p>
            <a:pPr algn="l">
              <a:defRPr sz="2400"/>
            </a:pPr>
            <a:r>
              <a:t>      &lt;LastName&gt;Patil&lt;/LastName&gt;</a:t>
            </a:r>
          </a:p>
          <a:p>
            <a:pPr algn="l">
              <a:defRPr sz="2400"/>
            </a:pPr>
            <a:r>
              <a:t>      &lt;ContactNo&gt;1234567890&lt;/ContactNo&gt;</a:t>
            </a:r>
          </a:p>
          <a:p>
            <a:pPr algn="l">
              <a:defRPr sz="2400"/>
            </a:pPr>
            <a:r>
              <a:t>      &lt;Email&gt;tanmaypatil@xyz.com&lt;/Email&gt;</a:t>
            </a:r>
          </a:p>
          <a:p>
            <a:pPr algn="l">
              <a:defRPr sz="2400"/>
            </a:pPr>
            <a:r>
              <a:t>      &lt;Address&gt;</a:t>
            </a:r>
          </a:p>
          <a:p>
            <a:pPr algn="l">
              <a:defRPr sz="2400"/>
            </a:pPr>
            <a:r>
              <a:t>           &lt;City&gt;Bangalore&lt;/City&gt;</a:t>
            </a:r>
          </a:p>
          <a:p>
            <a:pPr algn="l">
              <a:defRPr sz="2400"/>
            </a:pPr>
            <a:r>
              <a:t>           &lt;State&gt;Karnataka&lt;/State&gt;</a:t>
            </a:r>
          </a:p>
          <a:p>
            <a:pPr algn="l">
              <a:defRPr sz="2400"/>
            </a:pPr>
            <a:r>
              <a:t>           &lt;Zip&gt;560212&lt;/Zip&gt;</a:t>
            </a:r>
          </a:p>
          <a:p>
            <a:pPr algn="l">
              <a:defRPr sz="2400"/>
            </a:pPr>
            <a:r>
              <a:t>      &lt;/Address&gt;</a:t>
            </a:r>
          </a:p>
          <a:p>
            <a:pPr algn="l">
              <a:defRPr sz="2400"/>
            </a:pPr>
            <a:r>
              <a:t>  &lt;/Employee&gt;</a:t>
            </a:r>
          </a:p>
          <a:p>
            <a:pPr algn="l">
              <a:defRPr sz="2400"/>
            </a:pPr>
            <a:r>
              <a:t>&lt;/Company&gt;</a:t>
            </a:r>
          </a:p>
        </p:txBody>
      </p:sp>
      <p:sp>
        <p:nvSpPr>
          <p:cNvPr id="4" name="Shape 210"/>
          <p:cNvSpPr/>
          <p:nvPr/>
        </p:nvSpPr>
        <p:spPr>
          <a:xfrm>
            <a:off x="4719349" y="592455"/>
            <a:ext cx="2590453"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lang="en-US" smtClean="0"/>
              <a:t>XML Format</a:t>
            </a:r>
            <a:endParaRPr dirty="0"/>
          </a:p>
        </p:txBody>
      </p:sp>
    </p:spTree>
    <p:extLst>
      <p:ext uri="{BB962C8B-B14F-4D97-AF65-F5344CB8AC3E}">
        <p14:creationId xmlns:p14="http://schemas.microsoft.com/office/powerpoint/2010/main" val="887865160"/>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hape 219"/>
          <p:cNvSpPr/>
          <p:nvPr/>
        </p:nvSpPr>
        <p:spPr>
          <a:xfrm>
            <a:off x="2911860" y="2396243"/>
            <a:ext cx="6205425" cy="5257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b="1">
                <a:solidFill>
                  <a:schemeClr val="accent4">
                    <a:hueOff val="46120"/>
                    <a:satOff val="4178"/>
                    <a:lumOff val="-16732"/>
                  </a:schemeClr>
                </a:solidFill>
                <a:latin typeface="Helvetica"/>
                <a:ea typeface="Helvetica"/>
                <a:cs typeface="Helvetica"/>
                <a:sym typeface="Helvetica"/>
              </a:defRPr>
            </a:pPr>
            <a:r>
              <a:t>&lt;?xml version="1.0"?&gt;</a:t>
            </a:r>
          </a:p>
          <a:p>
            <a:pPr algn="l">
              <a:defRPr sz="2400" b="1">
                <a:solidFill>
                  <a:schemeClr val="accent4">
                    <a:hueOff val="384618"/>
                    <a:satOff val="3869"/>
                    <a:lumOff val="5802"/>
                  </a:schemeClr>
                </a:solidFill>
                <a:latin typeface="Helvetica"/>
                <a:ea typeface="Helvetica"/>
                <a:cs typeface="Helvetica"/>
                <a:sym typeface="Helvetica"/>
              </a:defRPr>
            </a:pPr>
            <a:r>
              <a:t>&lt;Company&gt;</a:t>
            </a:r>
          </a:p>
          <a:p>
            <a:pPr algn="l">
              <a:defRPr sz="2400"/>
            </a:pPr>
            <a:r>
              <a:t>  &lt;Employee&gt;</a:t>
            </a:r>
          </a:p>
          <a:p>
            <a:pPr algn="l">
              <a:defRPr sz="2400"/>
            </a:pPr>
            <a:r>
              <a:t>      &lt;FirstName&gt;Tanmay&lt;/FirstName&gt;</a:t>
            </a:r>
          </a:p>
          <a:p>
            <a:pPr algn="l">
              <a:defRPr sz="2400"/>
            </a:pPr>
            <a:r>
              <a:t>      &lt;LastName&gt;Patil&lt;/LastName&gt;</a:t>
            </a:r>
          </a:p>
          <a:p>
            <a:pPr algn="l">
              <a:defRPr sz="2400"/>
            </a:pPr>
            <a:r>
              <a:t>      &lt;ContactNo&gt;1234567890&lt;/ContactNo&gt;</a:t>
            </a:r>
          </a:p>
          <a:p>
            <a:pPr algn="l">
              <a:defRPr sz="2400"/>
            </a:pPr>
            <a:r>
              <a:t>      &lt;Email&gt;tanmaypatil@xyz.com&lt;/Email&gt;</a:t>
            </a:r>
          </a:p>
          <a:p>
            <a:pPr algn="l">
              <a:defRPr sz="2400"/>
            </a:pPr>
            <a:r>
              <a:t>      &lt;Address&gt;</a:t>
            </a:r>
          </a:p>
          <a:p>
            <a:pPr algn="l">
              <a:defRPr sz="2400"/>
            </a:pPr>
            <a:r>
              <a:t>           &lt;City&gt;Bangalore&lt;/City&gt;</a:t>
            </a:r>
          </a:p>
          <a:p>
            <a:pPr algn="l">
              <a:defRPr sz="2400"/>
            </a:pPr>
            <a:r>
              <a:t>           &lt;State&gt;Karnataka&lt;/State&gt;</a:t>
            </a:r>
          </a:p>
          <a:p>
            <a:pPr algn="l">
              <a:defRPr sz="2400"/>
            </a:pPr>
            <a:r>
              <a:t>           &lt;Zip&gt;560212&lt;/Zip&gt;</a:t>
            </a:r>
          </a:p>
          <a:p>
            <a:pPr algn="l">
              <a:defRPr sz="2400"/>
            </a:pPr>
            <a:r>
              <a:t>      &lt;/Address&gt;</a:t>
            </a:r>
          </a:p>
          <a:p>
            <a:pPr algn="l">
              <a:defRPr sz="2400"/>
            </a:pPr>
            <a:r>
              <a:t>  &lt;/Employee&gt;</a:t>
            </a:r>
          </a:p>
          <a:p>
            <a:pPr algn="l">
              <a:defRPr sz="2400" b="1">
                <a:solidFill>
                  <a:schemeClr val="accent4">
                    <a:hueOff val="384618"/>
                    <a:satOff val="3869"/>
                    <a:lumOff val="5802"/>
                  </a:schemeClr>
                </a:solidFill>
                <a:latin typeface="Helvetica"/>
                <a:ea typeface="Helvetica"/>
                <a:cs typeface="Helvetica"/>
                <a:sym typeface="Helvetica"/>
              </a:defRPr>
            </a:pPr>
            <a:r>
              <a:t>&lt;/Company&gt;</a:t>
            </a:r>
          </a:p>
        </p:txBody>
      </p:sp>
      <p:sp>
        <p:nvSpPr>
          <p:cNvPr id="4" name="Shape 210"/>
          <p:cNvSpPr/>
          <p:nvPr/>
        </p:nvSpPr>
        <p:spPr>
          <a:xfrm>
            <a:off x="4719349" y="592455"/>
            <a:ext cx="2590453"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lang="en-US" smtClean="0"/>
              <a:t>XML Format</a:t>
            </a:r>
            <a:endParaRPr dirty="0"/>
          </a:p>
        </p:txBody>
      </p:sp>
    </p:spTree>
    <p:extLst>
      <p:ext uri="{BB962C8B-B14F-4D97-AF65-F5344CB8AC3E}">
        <p14:creationId xmlns:p14="http://schemas.microsoft.com/office/powerpoint/2010/main" val="1633364764"/>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p:nvPr/>
        </p:nvSpPr>
        <p:spPr>
          <a:xfrm>
            <a:off x="2911860" y="2396238"/>
            <a:ext cx="6205425" cy="525781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b="1">
                <a:solidFill>
                  <a:schemeClr val="accent4">
                    <a:hueOff val="46120"/>
                    <a:satOff val="4178"/>
                    <a:lumOff val="-16732"/>
                  </a:schemeClr>
                </a:solidFill>
                <a:latin typeface="Helvetica"/>
                <a:ea typeface="Helvetica"/>
                <a:cs typeface="Helvetica"/>
                <a:sym typeface="Helvetica"/>
              </a:defRPr>
            </a:pPr>
            <a:r>
              <a:rPr dirty="0"/>
              <a:t>&lt;?xml version="1.0"?&gt;</a:t>
            </a:r>
          </a:p>
          <a:p>
            <a:pPr algn="l">
              <a:defRPr sz="2400" b="1">
                <a:solidFill>
                  <a:schemeClr val="accent4">
                    <a:hueOff val="384618"/>
                    <a:satOff val="3869"/>
                    <a:lumOff val="5802"/>
                  </a:schemeClr>
                </a:solidFill>
                <a:latin typeface="Helvetica"/>
                <a:ea typeface="Helvetica"/>
                <a:cs typeface="Helvetica"/>
                <a:sym typeface="Helvetica"/>
              </a:defRPr>
            </a:pPr>
            <a:r>
              <a:rPr dirty="0"/>
              <a:t>&lt;Company&gt;</a:t>
            </a:r>
          </a:p>
          <a:p>
            <a:pPr algn="l">
              <a:defRPr sz="2400"/>
            </a:pPr>
            <a:r>
              <a:rPr dirty="0"/>
              <a:t>  </a:t>
            </a:r>
            <a:r>
              <a:rPr b="1" dirty="0">
                <a:solidFill>
                  <a:schemeClr val="accent6"/>
                </a:solidFill>
                <a:latin typeface="Helvetica"/>
                <a:ea typeface="Helvetica"/>
                <a:cs typeface="Helvetica"/>
                <a:sym typeface="Helvetica"/>
              </a:rPr>
              <a:t>&lt;Employee&gt;</a:t>
            </a:r>
          </a:p>
          <a:p>
            <a:pPr algn="l">
              <a:defRPr sz="2400"/>
            </a:pPr>
            <a:r>
              <a:rPr dirty="0"/>
              <a:t>      &lt;FirstName&gt;Tanmay&lt;/FirstName&gt;</a:t>
            </a:r>
          </a:p>
          <a:p>
            <a:pPr algn="l">
              <a:defRPr sz="2400"/>
            </a:pPr>
            <a:r>
              <a:rPr dirty="0"/>
              <a:t>      &lt;LastName&gt;Patil&lt;/LastName&gt;</a:t>
            </a:r>
          </a:p>
          <a:p>
            <a:pPr algn="l">
              <a:defRPr sz="2400"/>
            </a:pPr>
            <a:r>
              <a:rPr dirty="0"/>
              <a:t>      &lt;ContactNo&gt;1234567890&lt;/ContactNo&gt;</a:t>
            </a:r>
          </a:p>
          <a:p>
            <a:pPr algn="l">
              <a:defRPr sz="2400"/>
            </a:pPr>
            <a:r>
              <a:rPr dirty="0"/>
              <a:t>      &lt;Email&gt;tanmaypatil@xyz.com&lt;/Email&gt;</a:t>
            </a:r>
          </a:p>
          <a:p>
            <a:pPr algn="l">
              <a:defRPr sz="2400"/>
            </a:pPr>
            <a:r>
              <a:rPr dirty="0"/>
              <a:t>      &lt;Address&gt;</a:t>
            </a:r>
          </a:p>
          <a:p>
            <a:pPr algn="l">
              <a:defRPr sz="2400"/>
            </a:pPr>
            <a:r>
              <a:rPr dirty="0"/>
              <a:t>           &lt;City&gt;Bangalore&lt;/City&gt;</a:t>
            </a:r>
          </a:p>
          <a:p>
            <a:pPr algn="l">
              <a:defRPr sz="2400"/>
            </a:pPr>
            <a:r>
              <a:rPr dirty="0"/>
              <a:t>           &lt;State&gt;Karnataka&lt;/State&gt;</a:t>
            </a:r>
          </a:p>
          <a:p>
            <a:pPr algn="l">
              <a:defRPr sz="2400"/>
            </a:pPr>
            <a:r>
              <a:rPr dirty="0"/>
              <a:t>           &lt;Zip&gt;560212&lt;/Zip&gt;</a:t>
            </a:r>
          </a:p>
          <a:p>
            <a:pPr algn="l">
              <a:defRPr sz="2400"/>
            </a:pPr>
            <a:r>
              <a:rPr dirty="0"/>
              <a:t>      &lt;/Address&gt;</a:t>
            </a:r>
          </a:p>
          <a:p>
            <a:pPr algn="l">
              <a:defRPr sz="2400"/>
            </a:pPr>
            <a:r>
              <a:rPr dirty="0"/>
              <a:t>  </a:t>
            </a:r>
            <a:r>
              <a:rPr b="1" dirty="0">
                <a:solidFill>
                  <a:schemeClr val="accent6"/>
                </a:solidFill>
                <a:latin typeface="Helvetica"/>
                <a:ea typeface="Helvetica"/>
                <a:cs typeface="Helvetica"/>
                <a:sym typeface="Helvetica"/>
              </a:rPr>
              <a:t>&lt;/Employee&gt;</a:t>
            </a:r>
          </a:p>
          <a:p>
            <a:pPr algn="l">
              <a:defRPr sz="2400" b="1">
                <a:solidFill>
                  <a:schemeClr val="accent4">
                    <a:hueOff val="384618"/>
                    <a:satOff val="3869"/>
                    <a:lumOff val="5802"/>
                  </a:schemeClr>
                </a:solidFill>
                <a:latin typeface="Helvetica"/>
                <a:ea typeface="Helvetica"/>
                <a:cs typeface="Helvetica"/>
                <a:sym typeface="Helvetica"/>
              </a:defRPr>
            </a:pPr>
            <a:r>
              <a:rPr dirty="0"/>
              <a:t>&lt;/Company&gt;</a:t>
            </a:r>
          </a:p>
        </p:txBody>
      </p:sp>
      <p:sp>
        <p:nvSpPr>
          <p:cNvPr id="4" name="Shape 210"/>
          <p:cNvSpPr/>
          <p:nvPr/>
        </p:nvSpPr>
        <p:spPr>
          <a:xfrm>
            <a:off x="4719349" y="592455"/>
            <a:ext cx="2590453"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lang="en-US" smtClean="0"/>
              <a:t>XML Format</a:t>
            </a:r>
            <a:endParaRPr dirty="0"/>
          </a:p>
        </p:txBody>
      </p:sp>
    </p:spTree>
    <p:extLst>
      <p:ext uri="{BB962C8B-B14F-4D97-AF65-F5344CB8AC3E}">
        <p14:creationId xmlns:p14="http://schemas.microsoft.com/office/powerpoint/2010/main" val="678128947"/>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hape 225"/>
          <p:cNvSpPr/>
          <p:nvPr/>
        </p:nvSpPr>
        <p:spPr>
          <a:xfrm>
            <a:off x="2911860" y="2396236"/>
            <a:ext cx="6205425" cy="525781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b="1">
                <a:solidFill>
                  <a:schemeClr val="accent4">
                    <a:hueOff val="46120"/>
                    <a:satOff val="4178"/>
                    <a:lumOff val="-16732"/>
                  </a:schemeClr>
                </a:solidFill>
                <a:latin typeface="Helvetica"/>
                <a:ea typeface="Helvetica"/>
                <a:cs typeface="Helvetica"/>
                <a:sym typeface="Helvetica"/>
              </a:defRPr>
            </a:pPr>
            <a:r>
              <a:t>&lt;?xml version="1.0"?&gt;</a:t>
            </a:r>
          </a:p>
          <a:p>
            <a:pPr algn="l">
              <a:defRPr sz="2400" b="1">
                <a:solidFill>
                  <a:schemeClr val="accent4">
                    <a:hueOff val="384618"/>
                    <a:satOff val="3869"/>
                    <a:lumOff val="5802"/>
                  </a:schemeClr>
                </a:solidFill>
                <a:latin typeface="Helvetica"/>
                <a:ea typeface="Helvetica"/>
                <a:cs typeface="Helvetica"/>
                <a:sym typeface="Helvetica"/>
              </a:defRPr>
            </a:pPr>
            <a:r>
              <a:t>&lt;Company&gt;</a:t>
            </a:r>
          </a:p>
          <a:p>
            <a:pPr algn="l">
              <a:defRPr sz="2400"/>
            </a:pPr>
            <a:r>
              <a:t>  </a:t>
            </a:r>
            <a:r>
              <a:rPr b="1">
                <a:solidFill>
                  <a:schemeClr val="accent6"/>
                </a:solidFill>
                <a:latin typeface="Helvetica"/>
                <a:ea typeface="Helvetica"/>
                <a:cs typeface="Helvetica"/>
                <a:sym typeface="Helvetica"/>
              </a:rPr>
              <a:t>&lt;Employee&gt;</a:t>
            </a:r>
          </a:p>
          <a:p>
            <a:pPr algn="l">
              <a:defRPr sz="2400"/>
            </a:pPr>
            <a:r>
              <a:t>      </a:t>
            </a:r>
            <a:r>
              <a:rPr b="1">
                <a:solidFill>
                  <a:schemeClr val="accent5"/>
                </a:solidFill>
                <a:latin typeface="Helvetica"/>
                <a:ea typeface="Helvetica"/>
                <a:cs typeface="Helvetica"/>
                <a:sym typeface="Helvetica"/>
              </a:rPr>
              <a:t>&lt;FirstName&gt;</a:t>
            </a:r>
            <a:r>
              <a:rPr b="1">
                <a:latin typeface="Helvetica"/>
                <a:ea typeface="Helvetica"/>
                <a:cs typeface="Helvetica"/>
                <a:sym typeface="Helvetica"/>
              </a:rPr>
              <a:t>Tanmay</a:t>
            </a:r>
            <a:r>
              <a:rPr b="1">
                <a:solidFill>
                  <a:schemeClr val="accent5"/>
                </a:solidFill>
                <a:latin typeface="Helvetica"/>
                <a:ea typeface="Helvetica"/>
                <a:cs typeface="Helvetica"/>
                <a:sym typeface="Helvetica"/>
              </a:rPr>
              <a:t>&lt;/FirstName&gt;</a:t>
            </a:r>
          </a:p>
          <a:p>
            <a:pPr algn="l">
              <a:defRPr sz="2400"/>
            </a:pPr>
            <a:r>
              <a:t>      &lt;LastName&gt;Patil&lt;/LastName&gt;</a:t>
            </a:r>
          </a:p>
          <a:p>
            <a:pPr algn="l">
              <a:defRPr sz="2400"/>
            </a:pPr>
            <a:r>
              <a:t>      &lt;ContactNo&gt;1234567890&lt;/ContactNo&gt;</a:t>
            </a:r>
          </a:p>
          <a:p>
            <a:pPr algn="l">
              <a:defRPr sz="2400"/>
            </a:pPr>
            <a:r>
              <a:t>      &lt;Email&gt;tanmaypatil@xyz.com&lt;/Email&gt;</a:t>
            </a:r>
          </a:p>
          <a:p>
            <a:pPr algn="l">
              <a:defRPr sz="2400"/>
            </a:pPr>
            <a:r>
              <a:t>      &lt;Address&gt;</a:t>
            </a:r>
          </a:p>
          <a:p>
            <a:pPr algn="l">
              <a:defRPr sz="2400"/>
            </a:pPr>
            <a:r>
              <a:t>           &lt;City&gt;Bangalore&lt;/City&gt;</a:t>
            </a:r>
          </a:p>
          <a:p>
            <a:pPr algn="l">
              <a:defRPr sz="2400"/>
            </a:pPr>
            <a:r>
              <a:t>           &lt;State&gt;Karnataka&lt;/State&gt;</a:t>
            </a:r>
          </a:p>
          <a:p>
            <a:pPr algn="l">
              <a:defRPr sz="2400"/>
            </a:pPr>
            <a:r>
              <a:t>           &lt;Zip&gt;560212&lt;/Zip&gt;</a:t>
            </a:r>
          </a:p>
          <a:p>
            <a:pPr algn="l">
              <a:defRPr sz="2400"/>
            </a:pPr>
            <a:r>
              <a:t>      &lt;/Address&gt;</a:t>
            </a:r>
          </a:p>
          <a:p>
            <a:pPr algn="l">
              <a:defRPr sz="2400"/>
            </a:pPr>
            <a:r>
              <a:t>  </a:t>
            </a:r>
            <a:r>
              <a:rPr b="1">
                <a:solidFill>
                  <a:schemeClr val="accent6"/>
                </a:solidFill>
                <a:latin typeface="Helvetica"/>
                <a:ea typeface="Helvetica"/>
                <a:cs typeface="Helvetica"/>
                <a:sym typeface="Helvetica"/>
              </a:rPr>
              <a:t>&lt;/Employee&gt;</a:t>
            </a:r>
          </a:p>
          <a:p>
            <a:pPr algn="l">
              <a:defRPr sz="2400" b="1">
                <a:solidFill>
                  <a:schemeClr val="accent4">
                    <a:hueOff val="384618"/>
                    <a:satOff val="3869"/>
                    <a:lumOff val="5802"/>
                  </a:schemeClr>
                </a:solidFill>
                <a:latin typeface="Helvetica"/>
                <a:ea typeface="Helvetica"/>
                <a:cs typeface="Helvetica"/>
                <a:sym typeface="Helvetica"/>
              </a:defRPr>
            </a:pPr>
            <a:r>
              <a:t>&lt;/Company&gt;</a:t>
            </a:r>
          </a:p>
        </p:txBody>
      </p:sp>
      <p:sp>
        <p:nvSpPr>
          <p:cNvPr id="4" name="Shape 210"/>
          <p:cNvSpPr/>
          <p:nvPr/>
        </p:nvSpPr>
        <p:spPr>
          <a:xfrm>
            <a:off x="4719349" y="592455"/>
            <a:ext cx="2590453"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lang="en-US" smtClean="0"/>
              <a:t>XML Format</a:t>
            </a:r>
            <a:endParaRPr dirty="0"/>
          </a:p>
        </p:txBody>
      </p:sp>
    </p:spTree>
    <p:extLst>
      <p:ext uri="{BB962C8B-B14F-4D97-AF65-F5344CB8AC3E}">
        <p14:creationId xmlns:p14="http://schemas.microsoft.com/office/powerpoint/2010/main" val="617497600"/>
      </p:ext>
    </p:ext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p:nvPr/>
        </p:nvSpPr>
        <p:spPr>
          <a:xfrm>
            <a:off x="2911860" y="2396229"/>
            <a:ext cx="6205425" cy="52578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b="1">
                <a:solidFill>
                  <a:schemeClr val="accent4">
                    <a:hueOff val="46120"/>
                    <a:satOff val="4178"/>
                    <a:lumOff val="-16732"/>
                  </a:schemeClr>
                </a:solidFill>
                <a:latin typeface="Helvetica"/>
                <a:ea typeface="Helvetica"/>
                <a:cs typeface="Helvetica"/>
                <a:sym typeface="Helvetica"/>
              </a:defRPr>
            </a:pPr>
            <a:r>
              <a:t>&lt;?xml version="1.0"?&gt;</a:t>
            </a:r>
          </a:p>
          <a:p>
            <a:pPr algn="l">
              <a:defRPr sz="2400" b="1">
                <a:solidFill>
                  <a:schemeClr val="accent4">
                    <a:hueOff val="384618"/>
                    <a:satOff val="3869"/>
                    <a:lumOff val="5802"/>
                  </a:schemeClr>
                </a:solidFill>
                <a:latin typeface="Helvetica"/>
                <a:ea typeface="Helvetica"/>
                <a:cs typeface="Helvetica"/>
                <a:sym typeface="Helvetica"/>
              </a:defRPr>
            </a:pPr>
            <a:r>
              <a:t>&lt;Company&gt;</a:t>
            </a:r>
          </a:p>
          <a:p>
            <a:pPr algn="l">
              <a:defRPr sz="2400"/>
            </a:pPr>
            <a:r>
              <a:t>  </a:t>
            </a:r>
            <a:r>
              <a:rPr b="1">
                <a:solidFill>
                  <a:schemeClr val="accent6"/>
                </a:solidFill>
                <a:latin typeface="Helvetica"/>
                <a:ea typeface="Helvetica"/>
                <a:cs typeface="Helvetica"/>
                <a:sym typeface="Helvetica"/>
              </a:rPr>
              <a:t>&lt;Employee&gt;</a:t>
            </a:r>
          </a:p>
          <a:p>
            <a:pPr algn="l">
              <a:defRPr sz="2400"/>
            </a:pPr>
            <a:r>
              <a:t>      </a:t>
            </a:r>
            <a:r>
              <a:rPr b="1">
                <a:solidFill>
                  <a:schemeClr val="accent5"/>
                </a:solidFill>
                <a:latin typeface="Helvetica"/>
                <a:ea typeface="Helvetica"/>
                <a:cs typeface="Helvetica"/>
                <a:sym typeface="Helvetica"/>
              </a:rPr>
              <a:t>&lt;FirstName&gt;</a:t>
            </a:r>
            <a:r>
              <a:rPr b="1">
                <a:latin typeface="Helvetica"/>
                <a:ea typeface="Helvetica"/>
                <a:cs typeface="Helvetica"/>
                <a:sym typeface="Helvetica"/>
              </a:rPr>
              <a:t>Tanmay</a:t>
            </a:r>
            <a:r>
              <a:rPr b="1">
                <a:solidFill>
                  <a:schemeClr val="accent5"/>
                </a:solidFill>
                <a:latin typeface="Helvetica"/>
                <a:ea typeface="Helvetica"/>
                <a:cs typeface="Helvetica"/>
                <a:sym typeface="Helvetica"/>
              </a:rPr>
              <a:t>&lt;/FirstName&gt;</a:t>
            </a:r>
          </a:p>
          <a:p>
            <a:pPr algn="l">
              <a:defRPr sz="2400"/>
            </a:pPr>
            <a:r>
              <a:t>      &lt;LastName&gt;Patil&lt;/LastName&gt;</a:t>
            </a:r>
          </a:p>
          <a:p>
            <a:pPr algn="l">
              <a:defRPr sz="2400"/>
            </a:pPr>
            <a:r>
              <a:t>      &lt;ContactNo&gt;1234567890&lt;/ContactNo&gt;</a:t>
            </a:r>
          </a:p>
          <a:p>
            <a:pPr algn="l">
              <a:defRPr sz="2400"/>
            </a:pPr>
            <a:r>
              <a:t>      &lt;Email&gt;tanmaypatil@xyz.com&lt;/Email&gt;</a:t>
            </a:r>
          </a:p>
          <a:p>
            <a:pPr algn="l">
              <a:defRPr sz="2400"/>
            </a:pPr>
            <a:r>
              <a:t>      </a:t>
            </a:r>
            <a:r>
              <a:rPr b="1">
                <a:solidFill>
                  <a:schemeClr val="accent2"/>
                </a:solidFill>
                <a:latin typeface="Helvetica"/>
                <a:ea typeface="Helvetica"/>
                <a:cs typeface="Helvetica"/>
                <a:sym typeface="Helvetica"/>
              </a:rPr>
              <a:t>&lt;Address&gt;</a:t>
            </a:r>
          </a:p>
          <a:p>
            <a:pPr algn="l">
              <a:defRPr sz="2400"/>
            </a:pPr>
            <a:r>
              <a:t>           </a:t>
            </a:r>
            <a:r>
              <a:rPr b="1">
                <a:latin typeface="Helvetica"/>
                <a:ea typeface="Helvetica"/>
                <a:cs typeface="Helvetica"/>
                <a:sym typeface="Helvetica"/>
              </a:rPr>
              <a:t>&lt;City&gt;Bangalore&lt;/City&gt;</a:t>
            </a:r>
          </a:p>
          <a:p>
            <a:pPr algn="l">
              <a:defRPr sz="2400" b="1">
                <a:latin typeface="Helvetica"/>
                <a:ea typeface="Helvetica"/>
                <a:cs typeface="Helvetica"/>
                <a:sym typeface="Helvetica"/>
              </a:defRPr>
            </a:pPr>
            <a:r>
              <a:t>           &lt;State&gt;Karnataka&lt;/State&gt;</a:t>
            </a:r>
          </a:p>
          <a:p>
            <a:pPr algn="l">
              <a:defRPr sz="2400" b="1">
                <a:latin typeface="Helvetica"/>
                <a:ea typeface="Helvetica"/>
                <a:cs typeface="Helvetica"/>
                <a:sym typeface="Helvetica"/>
              </a:defRPr>
            </a:pPr>
            <a:r>
              <a:t>           &lt;Zip&gt;560212&lt;/Zip&gt;</a:t>
            </a:r>
          </a:p>
          <a:p>
            <a:pPr algn="l">
              <a:defRPr sz="2400"/>
            </a:pPr>
            <a:r>
              <a:t>      </a:t>
            </a:r>
            <a:r>
              <a:rPr b="1">
                <a:solidFill>
                  <a:schemeClr val="accent2"/>
                </a:solidFill>
                <a:latin typeface="Helvetica"/>
                <a:ea typeface="Helvetica"/>
                <a:cs typeface="Helvetica"/>
                <a:sym typeface="Helvetica"/>
              </a:rPr>
              <a:t>&lt;/Address&gt;</a:t>
            </a:r>
          </a:p>
          <a:p>
            <a:pPr algn="l">
              <a:defRPr sz="2400"/>
            </a:pPr>
            <a:r>
              <a:t>  </a:t>
            </a:r>
            <a:r>
              <a:rPr b="1">
                <a:solidFill>
                  <a:schemeClr val="accent6"/>
                </a:solidFill>
                <a:latin typeface="Helvetica"/>
                <a:ea typeface="Helvetica"/>
                <a:cs typeface="Helvetica"/>
                <a:sym typeface="Helvetica"/>
              </a:rPr>
              <a:t>&lt;/Employee&gt;</a:t>
            </a:r>
          </a:p>
          <a:p>
            <a:pPr algn="l">
              <a:defRPr sz="2400" b="1">
                <a:solidFill>
                  <a:schemeClr val="accent4">
                    <a:hueOff val="384618"/>
                    <a:satOff val="3869"/>
                    <a:lumOff val="5802"/>
                  </a:schemeClr>
                </a:solidFill>
                <a:latin typeface="Helvetica"/>
                <a:ea typeface="Helvetica"/>
                <a:cs typeface="Helvetica"/>
                <a:sym typeface="Helvetica"/>
              </a:defRPr>
            </a:pPr>
            <a:r>
              <a:t>&lt;/Company&gt;</a:t>
            </a:r>
          </a:p>
        </p:txBody>
      </p:sp>
      <p:sp>
        <p:nvSpPr>
          <p:cNvPr id="4" name="Shape 210"/>
          <p:cNvSpPr/>
          <p:nvPr/>
        </p:nvSpPr>
        <p:spPr>
          <a:xfrm>
            <a:off x="4719349" y="592455"/>
            <a:ext cx="2590453"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lang="en-US" smtClean="0"/>
              <a:t>XML Format</a:t>
            </a:r>
            <a:endParaRPr dirty="0"/>
          </a:p>
        </p:txBody>
      </p:sp>
    </p:spTree>
    <p:extLst>
      <p:ext uri="{BB962C8B-B14F-4D97-AF65-F5344CB8AC3E}">
        <p14:creationId xmlns:p14="http://schemas.microsoft.com/office/powerpoint/2010/main" val="1641180896"/>
      </p:ext>
    </p:ext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Shape 230"/>
          <p:cNvSpPr/>
          <p:nvPr/>
        </p:nvSpPr>
        <p:spPr>
          <a:xfrm>
            <a:off x="4190014" y="558800"/>
            <a:ext cx="364911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What is JSON?</a:t>
            </a:r>
          </a:p>
        </p:txBody>
      </p:sp>
      <p:sp>
        <p:nvSpPr>
          <p:cNvPr id="231" name="Shape 231"/>
          <p:cNvSpPr/>
          <p:nvPr/>
        </p:nvSpPr>
        <p:spPr>
          <a:xfrm>
            <a:off x="139150" y="3292151"/>
            <a:ext cx="12375789" cy="1536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400"/>
            </a:pPr>
            <a:endParaRPr/>
          </a:p>
          <a:p>
            <a:pPr algn="l">
              <a:defRPr sz="2300"/>
            </a:pPr>
            <a:r>
              <a:t>{Company: {Employee:{‘FirstName’: ’Tanmay’,‘LastName’ : ‘Patil’,‘ContactNo’:’1234567890’,‘Email’: ‘tanmaypatil@xyz.com’,’Address’:‘City’: ‘Banglore’,‘State’: ‘Karnataka’,‘Zip’ : ‘560212’}}}</a:t>
            </a:r>
          </a:p>
        </p:txBody>
      </p:sp>
    </p:spTree>
    <p:extLst>
      <p:ext uri="{BB962C8B-B14F-4D97-AF65-F5344CB8AC3E}">
        <p14:creationId xmlns:p14="http://schemas.microsoft.com/office/powerpoint/2010/main" val="1047357004"/>
      </p:ext>
    </p:extLst>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Shape 235"/>
          <p:cNvSpPr/>
          <p:nvPr/>
        </p:nvSpPr>
        <p:spPr>
          <a:xfrm>
            <a:off x="3311779" y="558800"/>
            <a:ext cx="540558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dirty="0"/>
              <a:t>Formatted JSON</a:t>
            </a:r>
          </a:p>
        </p:txBody>
      </p:sp>
      <p:sp>
        <p:nvSpPr>
          <p:cNvPr id="236" name="Shape 236"/>
          <p:cNvSpPr/>
          <p:nvPr/>
        </p:nvSpPr>
        <p:spPr>
          <a:xfrm>
            <a:off x="3217190" y="1879600"/>
            <a:ext cx="5831831" cy="599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b="1">
                <a:solidFill>
                  <a:schemeClr val="accent4">
                    <a:hueOff val="46120"/>
                    <a:satOff val="4178"/>
                    <a:lumOff val="-16732"/>
                  </a:schemeClr>
                </a:solidFill>
                <a:latin typeface="Helvetica"/>
                <a:ea typeface="Helvetica"/>
                <a:cs typeface="Helvetica"/>
                <a:sym typeface="Helvetica"/>
              </a:defRPr>
            </a:pPr>
            <a:endParaRPr dirty="0"/>
          </a:p>
          <a:p>
            <a:pPr algn="l">
              <a:defRPr sz="2400" b="1">
                <a:latin typeface="Helvetica"/>
                <a:ea typeface="Helvetica"/>
                <a:cs typeface="Helvetica"/>
                <a:sym typeface="Helvetica"/>
              </a:defRPr>
            </a:pPr>
            <a:r>
              <a:rPr dirty="0"/>
              <a:t>{</a:t>
            </a:r>
          </a:p>
          <a:p>
            <a:pPr algn="l">
              <a:defRPr sz="2400" b="1">
                <a:latin typeface="Helvetica"/>
                <a:ea typeface="Helvetica"/>
                <a:cs typeface="Helvetica"/>
                <a:sym typeface="Helvetica"/>
              </a:defRPr>
            </a:pPr>
            <a:r>
              <a:rPr dirty="0"/>
              <a:t>    Company: {</a:t>
            </a:r>
          </a:p>
          <a:p>
            <a:pPr algn="l">
              <a:defRPr sz="2400" b="1">
                <a:latin typeface="Helvetica"/>
                <a:ea typeface="Helvetica"/>
                <a:cs typeface="Helvetica"/>
                <a:sym typeface="Helvetica"/>
              </a:defRPr>
            </a:pPr>
            <a:r>
              <a:rPr dirty="0"/>
              <a:t>        Employee:{</a:t>
            </a:r>
          </a:p>
          <a:p>
            <a:pPr algn="l">
              <a:defRPr sz="2400" b="1">
                <a:latin typeface="Helvetica"/>
                <a:ea typeface="Helvetica"/>
                <a:cs typeface="Helvetica"/>
                <a:sym typeface="Helvetica"/>
              </a:defRPr>
            </a:pPr>
            <a:r>
              <a:rPr dirty="0"/>
              <a:t>            ‘FirstName’: ’Tanmay’,</a:t>
            </a:r>
          </a:p>
          <a:p>
            <a:pPr algn="l">
              <a:defRPr sz="2400" b="1">
                <a:latin typeface="Helvetica"/>
                <a:ea typeface="Helvetica"/>
                <a:cs typeface="Helvetica"/>
                <a:sym typeface="Helvetica"/>
              </a:defRPr>
            </a:pPr>
            <a:r>
              <a:rPr dirty="0"/>
              <a:t>            ‘LastName’ : ‘Patil’,</a:t>
            </a:r>
          </a:p>
          <a:p>
            <a:pPr algn="l">
              <a:defRPr sz="2400" b="1">
                <a:latin typeface="Helvetica"/>
                <a:ea typeface="Helvetica"/>
                <a:cs typeface="Helvetica"/>
                <a:sym typeface="Helvetica"/>
              </a:defRPr>
            </a:pPr>
            <a:r>
              <a:rPr dirty="0"/>
              <a:t>            ‘ContactNo’:’1234567890’,</a:t>
            </a:r>
          </a:p>
          <a:p>
            <a:pPr algn="l">
              <a:defRPr sz="2400" b="1">
                <a:latin typeface="Helvetica"/>
                <a:ea typeface="Helvetica"/>
                <a:cs typeface="Helvetica"/>
                <a:sym typeface="Helvetica"/>
              </a:defRPr>
            </a:pPr>
            <a:r>
              <a:rPr dirty="0"/>
              <a:t>            ‘Email’: ‘tanmaypatil@xyz.com’,</a:t>
            </a:r>
          </a:p>
          <a:p>
            <a:pPr algn="l">
              <a:defRPr sz="2400" b="1">
                <a:latin typeface="Helvetica"/>
                <a:ea typeface="Helvetica"/>
                <a:cs typeface="Helvetica"/>
                <a:sym typeface="Helvetica"/>
              </a:defRPr>
            </a:pPr>
            <a:r>
              <a:rPr dirty="0"/>
              <a:t>            ‘Address’: {</a:t>
            </a:r>
          </a:p>
          <a:p>
            <a:pPr algn="l">
              <a:defRPr sz="2400" b="1">
                <a:latin typeface="Helvetica"/>
                <a:ea typeface="Helvetica"/>
                <a:cs typeface="Helvetica"/>
                <a:sym typeface="Helvetica"/>
              </a:defRPr>
            </a:pPr>
            <a:r>
              <a:rPr dirty="0"/>
              <a:t>               ‘City’: ‘Banglore’,</a:t>
            </a:r>
          </a:p>
          <a:p>
            <a:pPr algn="l">
              <a:defRPr sz="2400" b="1">
                <a:latin typeface="Helvetica"/>
                <a:ea typeface="Helvetica"/>
                <a:cs typeface="Helvetica"/>
                <a:sym typeface="Helvetica"/>
              </a:defRPr>
            </a:pPr>
            <a:r>
              <a:rPr dirty="0"/>
              <a:t>               ‘State’: ‘Karnataka’,</a:t>
            </a:r>
          </a:p>
          <a:p>
            <a:pPr algn="l">
              <a:defRPr sz="2400" b="1">
                <a:latin typeface="Helvetica"/>
                <a:ea typeface="Helvetica"/>
                <a:cs typeface="Helvetica"/>
                <a:sym typeface="Helvetica"/>
              </a:defRPr>
            </a:pPr>
            <a:r>
              <a:rPr dirty="0"/>
              <a:t>               ‘Zip’ : ‘560212’</a:t>
            </a:r>
          </a:p>
          <a:p>
            <a:pPr algn="l">
              <a:defRPr sz="2400" b="1">
                <a:latin typeface="Helvetica"/>
                <a:ea typeface="Helvetica"/>
                <a:cs typeface="Helvetica"/>
                <a:sym typeface="Helvetica"/>
              </a:defRPr>
            </a:pPr>
            <a:r>
              <a:rPr dirty="0"/>
              <a:t>             }</a:t>
            </a:r>
          </a:p>
          <a:p>
            <a:pPr algn="l">
              <a:defRPr sz="2400" b="1">
                <a:latin typeface="Helvetica"/>
                <a:ea typeface="Helvetica"/>
                <a:cs typeface="Helvetica"/>
                <a:sym typeface="Helvetica"/>
              </a:defRPr>
            </a:pPr>
            <a:r>
              <a:rPr dirty="0"/>
              <a:t>         }</a:t>
            </a:r>
          </a:p>
          <a:p>
            <a:pPr algn="l">
              <a:defRPr sz="2400" b="1">
                <a:latin typeface="Helvetica"/>
                <a:ea typeface="Helvetica"/>
                <a:cs typeface="Helvetica"/>
                <a:sym typeface="Helvetica"/>
              </a:defRPr>
            </a:pPr>
            <a:r>
              <a:rPr dirty="0"/>
              <a:t>    }</a:t>
            </a:r>
          </a:p>
          <a:p>
            <a:pPr algn="l">
              <a:defRPr sz="2400" b="1">
                <a:latin typeface="Helvetica"/>
                <a:ea typeface="Helvetica"/>
                <a:cs typeface="Helvetica"/>
                <a:sym typeface="Helvetica"/>
              </a:defRPr>
            </a:pPr>
            <a:r>
              <a:rPr dirty="0"/>
              <a:t>}</a:t>
            </a:r>
          </a:p>
        </p:txBody>
      </p:sp>
    </p:spTree>
    <p:extLst>
      <p:ext uri="{BB962C8B-B14F-4D97-AF65-F5344CB8AC3E}">
        <p14:creationId xmlns:p14="http://schemas.microsoft.com/office/powerpoint/2010/main" val="1508421115"/>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hape 260"/>
          <p:cNvSpPr>
            <a:spLocks noGrp="1"/>
          </p:cNvSpPr>
          <p:nvPr>
            <p:ph type="ctrTitle"/>
          </p:nvPr>
        </p:nvSpPr>
        <p:spPr>
          <a:prstGeom prst="rect">
            <a:avLst/>
          </a:prstGeom>
        </p:spPr>
        <p:txBody>
          <a:bodyPr/>
          <a:lstStyle>
            <a:lvl1pPr defTabSz="549148">
              <a:defRPr sz="7519"/>
            </a:lvl1pPr>
          </a:lstStyle>
          <a:p>
            <a:r>
              <a:rPr dirty="0"/>
              <a:t>Application Programmable Interface</a:t>
            </a:r>
          </a:p>
        </p:txBody>
      </p:sp>
      <p:sp>
        <p:nvSpPr>
          <p:cNvPr id="261" name="Shape 261"/>
          <p:cNvSpPr>
            <a:spLocks noGrp="1"/>
          </p:cNvSpPr>
          <p:nvPr>
            <p:ph type="subTitle" sz="quarter" idx="1"/>
          </p:nvPr>
        </p:nvSpPr>
        <p:spPr>
          <a:prstGeom prst="rect">
            <a:avLst/>
          </a:prstGeom>
        </p:spPr>
        <p:txBody>
          <a:bodyPr/>
          <a:lstStyle/>
          <a:p>
            <a:r>
              <a:rPr dirty="0"/>
              <a:t>Lesson </a:t>
            </a:r>
            <a:r>
              <a:rPr lang="en-US" dirty="0" smtClean="0"/>
              <a:t>3</a:t>
            </a:r>
            <a:endParaRPr dirty="0"/>
          </a:p>
          <a:p>
            <a:r>
              <a:rPr lang="en-US" dirty="0" smtClean="0"/>
              <a:t>Data Models</a:t>
            </a:r>
            <a:endParaRPr dirty="0"/>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Shape 263"/>
          <p:cNvSpPr/>
          <p:nvPr/>
        </p:nvSpPr>
        <p:spPr>
          <a:xfrm>
            <a:off x="3961577" y="608799"/>
            <a:ext cx="3847208"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smtClean="0"/>
              <a:t>Schema</a:t>
            </a:r>
            <a:r>
              <a:rPr lang="en-US" smtClean="0"/>
              <a:t> Overview</a:t>
            </a:r>
            <a:endParaRPr/>
          </a:p>
        </p:txBody>
      </p:sp>
      <p:sp>
        <p:nvSpPr>
          <p:cNvPr id="264" name="Shape 264"/>
          <p:cNvSpPr/>
          <p:nvPr/>
        </p:nvSpPr>
        <p:spPr>
          <a:xfrm>
            <a:off x="879342" y="4241800"/>
            <a:ext cx="1605078" cy="12700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65" name="Shape 265"/>
          <p:cNvSpPr/>
          <p:nvPr/>
        </p:nvSpPr>
        <p:spPr>
          <a:xfrm>
            <a:off x="4103158" y="1772784"/>
            <a:ext cx="3623718" cy="6676073"/>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66" name="Shape 266"/>
          <p:cNvSpPr/>
          <p:nvPr/>
        </p:nvSpPr>
        <p:spPr>
          <a:xfrm>
            <a:off x="9297365" y="3728971"/>
            <a:ext cx="2242565" cy="27637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67" name="Shape 267"/>
          <p:cNvSpPr/>
          <p:nvPr/>
        </p:nvSpPr>
        <p:spPr>
          <a:xfrm>
            <a:off x="1459643" y="4552950"/>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r>
              <a:t>A</a:t>
            </a:r>
          </a:p>
        </p:txBody>
      </p:sp>
      <p:sp>
        <p:nvSpPr>
          <p:cNvPr id="268" name="Shape 268"/>
          <p:cNvSpPr/>
          <p:nvPr/>
        </p:nvSpPr>
        <p:spPr>
          <a:xfrm>
            <a:off x="5692779" y="1988419"/>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r>
              <a:t>A</a:t>
            </a:r>
          </a:p>
        </p:txBody>
      </p:sp>
      <p:sp>
        <p:nvSpPr>
          <p:cNvPr id="269" name="Shape 269"/>
          <p:cNvSpPr/>
          <p:nvPr/>
        </p:nvSpPr>
        <p:spPr>
          <a:xfrm>
            <a:off x="5692779" y="2965450"/>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B</a:t>
            </a:r>
          </a:p>
        </p:txBody>
      </p:sp>
      <p:sp>
        <p:nvSpPr>
          <p:cNvPr id="270" name="Shape 270"/>
          <p:cNvSpPr/>
          <p:nvPr/>
        </p:nvSpPr>
        <p:spPr>
          <a:xfrm>
            <a:off x="5681355" y="4082180"/>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C</a:t>
            </a:r>
          </a:p>
        </p:txBody>
      </p:sp>
      <p:sp>
        <p:nvSpPr>
          <p:cNvPr id="271" name="Shape 271"/>
          <p:cNvSpPr/>
          <p:nvPr/>
        </p:nvSpPr>
        <p:spPr>
          <a:xfrm>
            <a:off x="5674367" y="5026664"/>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6"/>
                </a:solidFill>
                <a:latin typeface="Helvetica"/>
                <a:ea typeface="Helvetica"/>
                <a:cs typeface="Helvetica"/>
                <a:sym typeface="Helvetica"/>
              </a:defRPr>
            </a:lvl1pPr>
          </a:lstStyle>
          <a:p>
            <a:r>
              <a:t>D</a:t>
            </a:r>
          </a:p>
        </p:txBody>
      </p:sp>
      <p:sp>
        <p:nvSpPr>
          <p:cNvPr id="272" name="Shape 272"/>
          <p:cNvSpPr/>
          <p:nvPr/>
        </p:nvSpPr>
        <p:spPr>
          <a:xfrm>
            <a:off x="5686980" y="6003695"/>
            <a:ext cx="4192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46120"/>
                    <a:satOff val="4178"/>
                    <a:lumOff val="-16732"/>
                  </a:schemeClr>
                </a:solidFill>
                <a:latin typeface="Helvetica"/>
                <a:ea typeface="Helvetica"/>
                <a:cs typeface="Helvetica"/>
                <a:sym typeface="Helvetica"/>
              </a:defRPr>
            </a:lvl1pPr>
          </a:lstStyle>
          <a:p>
            <a:r>
              <a:t>E</a:t>
            </a:r>
          </a:p>
        </p:txBody>
      </p:sp>
      <p:sp>
        <p:nvSpPr>
          <p:cNvPr id="273" name="Shape 273"/>
          <p:cNvSpPr/>
          <p:nvPr/>
        </p:nvSpPr>
        <p:spPr>
          <a:xfrm>
            <a:off x="5688392" y="7120426"/>
            <a:ext cx="39357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384618"/>
                    <a:satOff val="3869"/>
                    <a:lumOff val="5802"/>
                  </a:schemeClr>
                </a:solidFill>
                <a:latin typeface="Helvetica"/>
                <a:ea typeface="Helvetica"/>
                <a:cs typeface="Helvetica"/>
                <a:sym typeface="Helvetica"/>
              </a:defRPr>
            </a:lvl1pPr>
          </a:lstStyle>
          <a:p>
            <a:r>
              <a:t>F</a:t>
            </a:r>
          </a:p>
        </p:txBody>
      </p:sp>
      <p:sp>
        <p:nvSpPr>
          <p:cNvPr id="274" name="Shape 274"/>
          <p:cNvSpPr/>
          <p:nvPr/>
        </p:nvSpPr>
        <p:spPr>
          <a:xfrm>
            <a:off x="10070693" y="2965450"/>
            <a:ext cx="69591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sz="2300"/>
              <a:t>File</a:t>
            </a:r>
            <a:r>
              <a:t> </a:t>
            </a:r>
          </a:p>
        </p:txBody>
      </p:sp>
      <p:sp>
        <p:nvSpPr>
          <p:cNvPr id="275" name="Shape 275"/>
          <p:cNvSpPr/>
          <p:nvPr/>
        </p:nvSpPr>
        <p:spPr>
          <a:xfrm>
            <a:off x="635438" y="1827134"/>
            <a:ext cx="176517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r>
              <a:t>CLIENT</a:t>
            </a:r>
          </a:p>
        </p:txBody>
      </p:sp>
      <p:sp>
        <p:nvSpPr>
          <p:cNvPr id="276" name="Shape 276"/>
          <p:cNvSpPr/>
          <p:nvPr/>
        </p:nvSpPr>
        <p:spPr>
          <a:xfrm>
            <a:off x="8383795" y="1827134"/>
            <a:ext cx="406970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r>
              <a:t>SERVER / DEVICE</a:t>
            </a:r>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Shape 281"/>
          <p:cNvSpPr/>
          <p:nvPr/>
        </p:nvSpPr>
        <p:spPr>
          <a:xfrm>
            <a:off x="879342" y="4241800"/>
            <a:ext cx="1605078" cy="12700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82" name="Shape 282"/>
          <p:cNvSpPr/>
          <p:nvPr/>
        </p:nvSpPr>
        <p:spPr>
          <a:xfrm>
            <a:off x="4103158" y="1772784"/>
            <a:ext cx="3623718" cy="6676073"/>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83" name="Shape 283"/>
          <p:cNvSpPr/>
          <p:nvPr/>
        </p:nvSpPr>
        <p:spPr>
          <a:xfrm>
            <a:off x="9297365" y="3728971"/>
            <a:ext cx="2242565" cy="27637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84" name="Shape 284"/>
          <p:cNvSpPr/>
          <p:nvPr/>
        </p:nvSpPr>
        <p:spPr>
          <a:xfrm>
            <a:off x="1459643" y="4552950"/>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r>
              <a:t>A</a:t>
            </a:r>
          </a:p>
        </p:txBody>
      </p:sp>
      <p:sp>
        <p:nvSpPr>
          <p:cNvPr id="285" name="Shape 285"/>
          <p:cNvSpPr/>
          <p:nvPr/>
        </p:nvSpPr>
        <p:spPr>
          <a:xfrm>
            <a:off x="5692779" y="1988419"/>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r>
              <a:t>A</a:t>
            </a:r>
          </a:p>
        </p:txBody>
      </p:sp>
      <p:sp>
        <p:nvSpPr>
          <p:cNvPr id="286" name="Shape 286"/>
          <p:cNvSpPr/>
          <p:nvPr/>
        </p:nvSpPr>
        <p:spPr>
          <a:xfrm>
            <a:off x="5692779" y="2965450"/>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B</a:t>
            </a:r>
          </a:p>
        </p:txBody>
      </p:sp>
      <p:sp>
        <p:nvSpPr>
          <p:cNvPr id="287" name="Shape 287"/>
          <p:cNvSpPr/>
          <p:nvPr/>
        </p:nvSpPr>
        <p:spPr>
          <a:xfrm>
            <a:off x="5681355" y="4082180"/>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C</a:t>
            </a:r>
          </a:p>
        </p:txBody>
      </p:sp>
      <p:sp>
        <p:nvSpPr>
          <p:cNvPr id="288" name="Shape 288"/>
          <p:cNvSpPr/>
          <p:nvPr/>
        </p:nvSpPr>
        <p:spPr>
          <a:xfrm>
            <a:off x="5674367" y="5026664"/>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6"/>
                </a:solidFill>
                <a:latin typeface="Helvetica"/>
                <a:ea typeface="Helvetica"/>
                <a:cs typeface="Helvetica"/>
                <a:sym typeface="Helvetica"/>
              </a:defRPr>
            </a:lvl1pPr>
          </a:lstStyle>
          <a:p>
            <a:r>
              <a:t>D</a:t>
            </a:r>
          </a:p>
        </p:txBody>
      </p:sp>
      <p:sp>
        <p:nvSpPr>
          <p:cNvPr id="289" name="Shape 289"/>
          <p:cNvSpPr/>
          <p:nvPr/>
        </p:nvSpPr>
        <p:spPr>
          <a:xfrm>
            <a:off x="5686980" y="6003695"/>
            <a:ext cx="4192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46120"/>
                    <a:satOff val="4178"/>
                    <a:lumOff val="-16732"/>
                  </a:schemeClr>
                </a:solidFill>
                <a:latin typeface="Helvetica"/>
                <a:ea typeface="Helvetica"/>
                <a:cs typeface="Helvetica"/>
                <a:sym typeface="Helvetica"/>
              </a:defRPr>
            </a:lvl1pPr>
          </a:lstStyle>
          <a:p>
            <a:r>
              <a:t>E</a:t>
            </a:r>
          </a:p>
        </p:txBody>
      </p:sp>
      <p:sp>
        <p:nvSpPr>
          <p:cNvPr id="290" name="Shape 290"/>
          <p:cNvSpPr/>
          <p:nvPr/>
        </p:nvSpPr>
        <p:spPr>
          <a:xfrm>
            <a:off x="5688392" y="7120426"/>
            <a:ext cx="39357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384618"/>
                    <a:satOff val="3869"/>
                    <a:lumOff val="5802"/>
                  </a:schemeClr>
                </a:solidFill>
                <a:latin typeface="Helvetica"/>
                <a:ea typeface="Helvetica"/>
                <a:cs typeface="Helvetica"/>
                <a:sym typeface="Helvetica"/>
              </a:defRPr>
            </a:lvl1pPr>
          </a:lstStyle>
          <a:p>
            <a:r>
              <a:t>F</a:t>
            </a:r>
          </a:p>
        </p:txBody>
      </p:sp>
      <p:sp>
        <p:nvSpPr>
          <p:cNvPr id="291" name="Shape 291"/>
          <p:cNvSpPr/>
          <p:nvPr/>
        </p:nvSpPr>
        <p:spPr>
          <a:xfrm>
            <a:off x="10070693" y="2965450"/>
            <a:ext cx="69591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sz="2300"/>
              <a:t>File</a:t>
            </a:r>
            <a:r>
              <a:t> </a:t>
            </a:r>
          </a:p>
        </p:txBody>
      </p:sp>
      <p:sp>
        <p:nvSpPr>
          <p:cNvPr id="14" name="Shape 263"/>
          <p:cNvSpPr/>
          <p:nvPr/>
        </p:nvSpPr>
        <p:spPr>
          <a:xfrm>
            <a:off x="4987498" y="608799"/>
            <a:ext cx="1795363"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smtClean="0"/>
              <a:t>Schema</a:t>
            </a:r>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p:nvPr/>
        </p:nvSpPr>
        <p:spPr>
          <a:xfrm>
            <a:off x="2311252" y="592456"/>
            <a:ext cx="7406641" cy="65659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r>
              <a:rPr dirty="0"/>
              <a:t>Web </a:t>
            </a:r>
            <a:r>
              <a:rPr dirty="0" smtClean="0"/>
              <a:t>Services</a:t>
            </a:r>
            <a:r>
              <a:rPr lang="en-US" dirty="0" smtClean="0"/>
              <a:t> (Node)</a:t>
            </a:r>
            <a:endParaRPr dirty="0"/>
          </a:p>
        </p:txBody>
      </p:sp>
      <p:sp>
        <p:nvSpPr>
          <p:cNvPr id="136" name="Shape 136"/>
          <p:cNvSpPr/>
          <p:nvPr/>
        </p:nvSpPr>
        <p:spPr>
          <a:xfrm>
            <a:off x="3810462" y="2439751"/>
            <a:ext cx="4128821"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r>
              <a:t>eXtensible Markup Language</a:t>
            </a:r>
          </a:p>
        </p:txBody>
      </p:sp>
      <p:sp>
        <p:nvSpPr>
          <p:cNvPr id="137" name="Shape 137"/>
          <p:cNvSpPr/>
          <p:nvPr/>
        </p:nvSpPr>
        <p:spPr>
          <a:xfrm>
            <a:off x="5487522" y="1954833"/>
            <a:ext cx="723901"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r>
              <a:t>XML</a:t>
            </a:r>
          </a:p>
        </p:txBody>
      </p:sp>
      <p:sp>
        <p:nvSpPr>
          <p:cNvPr id="138" name="Shape 138"/>
          <p:cNvSpPr/>
          <p:nvPr/>
        </p:nvSpPr>
        <p:spPr>
          <a:xfrm>
            <a:off x="3670275" y="6717225"/>
            <a:ext cx="4343401"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r>
              <a:t>Simple Object Access Protocol</a:t>
            </a:r>
          </a:p>
        </p:txBody>
      </p:sp>
      <p:sp>
        <p:nvSpPr>
          <p:cNvPr id="139" name="Shape 139"/>
          <p:cNvSpPr/>
          <p:nvPr/>
        </p:nvSpPr>
        <p:spPr>
          <a:xfrm>
            <a:off x="5378374" y="6290990"/>
            <a:ext cx="927202"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r>
              <a:t>SOAP</a:t>
            </a:r>
          </a:p>
        </p:txBody>
      </p:sp>
      <p:sp>
        <p:nvSpPr>
          <p:cNvPr id="140" name="Shape 140"/>
          <p:cNvSpPr/>
          <p:nvPr/>
        </p:nvSpPr>
        <p:spPr>
          <a:xfrm>
            <a:off x="3650158" y="7990738"/>
            <a:ext cx="4383635"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r>
              <a:t>REpresentational State Transfer</a:t>
            </a:r>
          </a:p>
        </p:txBody>
      </p:sp>
      <p:sp>
        <p:nvSpPr>
          <p:cNvPr id="141" name="Shape 141"/>
          <p:cNvSpPr/>
          <p:nvPr/>
        </p:nvSpPr>
        <p:spPr>
          <a:xfrm>
            <a:off x="5412207" y="7614090"/>
            <a:ext cx="859537"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r>
              <a:t>REST</a:t>
            </a:r>
          </a:p>
        </p:txBody>
      </p:sp>
      <p:sp>
        <p:nvSpPr>
          <p:cNvPr id="142" name="Shape 142"/>
          <p:cNvSpPr/>
          <p:nvPr/>
        </p:nvSpPr>
        <p:spPr>
          <a:xfrm>
            <a:off x="3289122" y="5443712"/>
            <a:ext cx="5105706"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r>
              <a:t>Web Services Description Language</a:t>
            </a:r>
          </a:p>
        </p:txBody>
      </p:sp>
      <p:sp>
        <p:nvSpPr>
          <p:cNvPr id="143" name="Shape 143"/>
          <p:cNvSpPr/>
          <p:nvPr/>
        </p:nvSpPr>
        <p:spPr>
          <a:xfrm>
            <a:off x="5361457" y="4988135"/>
            <a:ext cx="961036"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r>
              <a:t>WSDL</a:t>
            </a:r>
          </a:p>
        </p:txBody>
      </p:sp>
      <p:sp>
        <p:nvSpPr>
          <p:cNvPr id="144" name="Shape 144"/>
          <p:cNvSpPr/>
          <p:nvPr/>
        </p:nvSpPr>
        <p:spPr>
          <a:xfrm>
            <a:off x="3777564" y="3983022"/>
            <a:ext cx="4128822"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r>
              <a:t>Java Script Oriented Notation</a:t>
            </a:r>
          </a:p>
        </p:txBody>
      </p:sp>
      <p:sp>
        <p:nvSpPr>
          <p:cNvPr id="145" name="Shape 145"/>
          <p:cNvSpPr/>
          <p:nvPr/>
        </p:nvSpPr>
        <p:spPr>
          <a:xfrm>
            <a:off x="5386908" y="3527445"/>
            <a:ext cx="910134"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r>
              <a:t>JSON</a:t>
            </a: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Shape 294"/>
          <p:cNvSpPr/>
          <p:nvPr/>
        </p:nvSpPr>
        <p:spPr>
          <a:xfrm>
            <a:off x="879342" y="4241800"/>
            <a:ext cx="1605078" cy="12700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95" name="Shape 295"/>
          <p:cNvSpPr/>
          <p:nvPr/>
        </p:nvSpPr>
        <p:spPr>
          <a:xfrm>
            <a:off x="4103158" y="1772784"/>
            <a:ext cx="3623718" cy="6676073"/>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96" name="Shape 296"/>
          <p:cNvSpPr/>
          <p:nvPr/>
        </p:nvSpPr>
        <p:spPr>
          <a:xfrm>
            <a:off x="9297365" y="3728971"/>
            <a:ext cx="2242565" cy="27637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97" name="Shape 297"/>
          <p:cNvSpPr/>
          <p:nvPr/>
        </p:nvSpPr>
        <p:spPr>
          <a:xfrm>
            <a:off x="1459643" y="4552950"/>
            <a:ext cx="444476" cy="647701"/>
          </a:xfrm>
          <a:prstGeom prst="rect">
            <a:avLst/>
          </a:prstGeom>
          <a:solidFill>
            <a:schemeClr val="accent4">
              <a:hueOff val="384618"/>
              <a:satOff val="3869"/>
              <a:lumOff val="5802"/>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r>
              <a:t>A</a:t>
            </a:r>
          </a:p>
        </p:txBody>
      </p:sp>
      <p:sp>
        <p:nvSpPr>
          <p:cNvPr id="298" name="Shape 298"/>
          <p:cNvSpPr/>
          <p:nvPr/>
        </p:nvSpPr>
        <p:spPr>
          <a:xfrm>
            <a:off x="5692779" y="1988419"/>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r>
              <a:t>A</a:t>
            </a:r>
          </a:p>
        </p:txBody>
      </p:sp>
      <p:sp>
        <p:nvSpPr>
          <p:cNvPr id="299" name="Shape 299"/>
          <p:cNvSpPr/>
          <p:nvPr/>
        </p:nvSpPr>
        <p:spPr>
          <a:xfrm>
            <a:off x="5692779" y="2965450"/>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B</a:t>
            </a:r>
          </a:p>
        </p:txBody>
      </p:sp>
      <p:sp>
        <p:nvSpPr>
          <p:cNvPr id="300" name="Shape 300"/>
          <p:cNvSpPr/>
          <p:nvPr/>
        </p:nvSpPr>
        <p:spPr>
          <a:xfrm>
            <a:off x="5681355" y="4082180"/>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C</a:t>
            </a:r>
          </a:p>
        </p:txBody>
      </p:sp>
      <p:sp>
        <p:nvSpPr>
          <p:cNvPr id="301" name="Shape 301"/>
          <p:cNvSpPr/>
          <p:nvPr/>
        </p:nvSpPr>
        <p:spPr>
          <a:xfrm>
            <a:off x="5674367" y="5026664"/>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6"/>
                </a:solidFill>
                <a:latin typeface="Helvetica"/>
                <a:ea typeface="Helvetica"/>
                <a:cs typeface="Helvetica"/>
                <a:sym typeface="Helvetica"/>
              </a:defRPr>
            </a:lvl1pPr>
          </a:lstStyle>
          <a:p>
            <a:r>
              <a:t>D</a:t>
            </a:r>
          </a:p>
        </p:txBody>
      </p:sp>
      <p:sp>
        <p:nvSpPr>
          <p:cNvPr id="302" name="Shape 302"/>
          <p:cNvSpPr/>
          <p:nvPr/>
        </p:nvSpPr>
        <p:spPr>
          <a:xfrm>
            <a:off x="5686980" y="6003695"/>
            <a:ext cx="4192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46120"/>
                    <a:satOff val="4178"/>
                    <a:lumOff val="-16732"/>
                  </a:schemeClr>
                </a:solidFill>
                <a:latin typeface="Helvetica"/>
                <a:ea typeface="Helvetica"/>
                <a:cs typeface="Helvetica"/>
                <a:sym typeface="Helvetica"/>
              </a:defRPr>
            </a:lvl1pPr>
          </a:lstStyle>
          <a:p>
            <a:r>
              <a:t>E</a:t>
            </a:r>
          </a:p>
        </p:txBody>
      </p:sp>
      <p:sp>
        <p:nvSpPr>
          <p:cNvPr id="303" name="Shape 303"/>
          <p:cNvSpPr/>
          <p:nvPr/>
        </p:nvSpPr>
        <p:spPr>
          <a:xfrm>
            <a:off x="5688392" y="7120426"/>
            <a:ext cx="39357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384618"/>
                    <a:satOff val="3869"/>
                    <a:lumOff val="5802"/>
                  </a:schemeClr>
                </a:solidFill>
                <a:latin typeface="Helvetica"/>
                <a:ea typeface="Helvetica"/>
                <a:cs typeface="Helvetica"/>
                <a:sym typeface="Helvetica"/>
              </a:defRPr>
            </a:lvl1pPr>
          </a:lstStyle>
          <a:p>
            <a:r>
              <a:t>F</a:t>
            </a:r>
          </a:p>
        </p:txBody>
      </p:sp>
      <p:sp>
        <p:nvSpPr>
          <p:cNvPr id="304" name="Shape 304"/>
          <p:cNvSpPr/>
          <p:nvPr/>
        </p:nvSpPr>
        <p:spPr>
          <a:xfrm>
            <a:off x="10070693" y="2965450"/>
            <a:ext cx="69591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sz="2300"/>
              <a:t>File</a:t>
            </a:r>
            <a:r>
              <a:t> </a:t>
            </a:r>
          </a:p>
        </p:txBody>
      </p:sp>
      <p:sp>
        <p:nvSpPr>
          <p:cNvPr id="305" name="Shape 305"/>
          <p:cNvSpPr/>
          <p:nvPr/>
        </p:nvSpPr>
        <p:spPr>
          <a:xfrm>
            <a:off x="1966133" y="4772109"/>
            <a:ext cx="2062310" cy="1"/>
          </a:xfrm>
          <a:prstGeom prst="line">
            <a:avLst/>
          </a:prstGeom>
          <a:ln w="25400">
            <a:solidFill>
              <a:srgbClr val="000000"/>
            </a:solidFill>
            <a:miter lim="400000"/>
            <a:tailEnd type="triangle"/>
          </a:ln>
        </p:spPr>
        <p:txBody>
          <a:bodyPr lIns="50800" tIns="50800" rIns="50800" bIns="50800" anchor="ctr"/>
          <a:lstStyle/>
          <a:p>
            <a:pPr>
              <a:defRPr sz="2400"/>
            </a:pPr>
            <a:endParaRPr/>
          </a:p>
        </p:txBody>
      </p:sp>
      <p:sp>
        <p:nvSpPr>
          <p:cNvPr id="306" name="Shape 306"/>
          <p:cNvSpPr/>
          <p:nvPr/>
        </p:nvSpPr>
        <p:spPr>
          <a:xfrm>
            <a:off x="2799784" y="4082180"/>
            <a:ext cx="98801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sz="2300"/>
              <a:t>POST</a:t>
            </a:r>
            <a:r>
              <a:t> </a:t>
            </a:r>
          </a:p>
        </p:txBody>
      </p:sp>
      <p:sp>
        <p:nvSpPr>
          <p:cNvPr id="17" name="Shape 263"/>
          <p:cNvSpPr/>
          <p:nvPr/>
        </p:nvSpPr>
        <p:spPr>
          <a:xfrm>
            <a:off x="3961577" y="608799"/>
            <a:ext cx="3847208"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smtClean="0"/>
              <a:t>Schema</a:t>
            </a:r>
            <a:r>
              <a:rPr lang="en-US" smtClean="0"/>
              <a:t> Overview</a:t>
            </a:r>
            <a:endParaRPr/>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Shape 309"/>
          <p:cNvSpPr/>
          <p:nvPr/>
        </p:nvSpPr>
        <p:spPr>
          <a:xfrm>
            <a:off x="879342" y="4241800"/>
            <a:ext cx="1605078" cy="12700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10" name="Shape 310"/>
          <p:cNvSpPr/>
          <p:nvPr/>
        </p:nvSpPr>
        <p:spPr>
          <a:xfrm>
            <a:off x="4103158" y="1772784"/>
            <a:ext cx="3623718" cy="6676073"/>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11" name="Shape 311"/>
          <p:cNvSpPr/>
          <p:nvPr/>
        </p:nvSpPr>
        <p:spPr>
          <a:xfrm>
            <a:off x="9297365" y="3728971"/>
            <a:ext cx="2242565" cy="27637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12" name="Shape 312"/>
          <p:cNvSpPr/>
          <p:nvPr/>
        </p:nvSpPr>
        <p:spPr>
          <a:xfrm>
            <a:off x="1459643" y="4552950"/>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r>
              <a:t>A</a:t>
            </a:r>
          </a:p>
        </p:txBody>
      </p:sp>
      <p:sp>
        <p:nvSpPr>
          <p:cNvPr id="313" name="Shape 313"/>
          <p:cNvSpPr/>
          <p:nvPr/>
        </p:nvSpPr>
        <p:spPr>
          <a:xfrm>
            <a:off x="5692779" y="1988419"/>
            <a:ext cx="444476" cy="647701"/>
          </a:xfrm>
          <a:prstGeom prst="rect">
            <a:avLst/>
          </a:prstGeom>
          <a:solidFill>
            <a:schemeClr val="accent4">
              <a:hueOff val="384618"/>
              <a:satOff val="3869"/>
              <a:lumOff val="5802"/>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r>
              <a:t>A</a:t>
            </a:r>
          </a:p>
        </p:txBody>
      </p:sp>
      <p:sp>
        <p:nvSpPr>
          <p:cNvPr id="314" name="Shape 314"/>
          <p:cNvSpPr/>
          <p:nvPr/>
        </p:nvSpPr>
        <p:spPr>
          <a:xfrm>
            <a:off x="5692779" y="2965450"/>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B</a:t>
            </a:r>
          </a:p>
        </p:txBody>
      </p:sp>
      <p:sp>
        <p:nvSpPr>
          <p:cNvPr id="315" name="Shape 315"/>
          <p:cNvSpPr/>
          <p:nvPr/>
        </p:nvSpPr>
        <p:spPr>
          <a:xfrm>
            <a:off x="5681355" y="4082180"/>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C</a:t>
            </a:r>
          </a:p>
        </p:txBody>
      </p:sp>
      <p:sp>
        <p:nvSpPr>
          <p:cNvPr id="316" name="Shape 316"/>
          <p:cNvSpPr/>
          <p:nvPr/>
        </p:nvSpPr>
        <p:spPr>
          <a:xfrm>
            <a:off x="5674367" y="5026664"/>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6"/>
                </a:solidFill>
                <a:latin typeface="Helvetica"/>
                <a:ea typeface="Helvetica"/>
                <a:cs typeface="Helvetica"/>
                <a:sym typeface="Helvetica"/>
              </a:defRPr>
            </a:lvl1pPr>
          </a:lstStyle>
          <a:p>
            <a:r>
              <a:t>D</a:t>
            </a:r>
          </a:p>
        </p:txBody>
      </p:sp>
      <p:sp>
        <p:nvSpPr>
          <p:cNvPr id="317" name="Shape 317"/>
          <p:cNvSpPr/>
          <p:nvPr/>
        </p:nvSpPr>
        <p:spPr>
          <a:xfrm>
            <a:off x="5686980" y="6003695"/>
            <a:ext cx="4192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46120"/>
                    <a:satOff val="4178"/>
                    <a:lumOff val="-16732"/>
                  </a:schemeClr>
                </a:solidFill>
                <a:latin typeface="Helvetica"/>
                <a:ea typeface="Helvetica"/>
                <a:cs typeface="Helvetica"/>
                <a:sym typeface="Helvetica"/>
              </a:defRPr>
            </a:lvl1pPr>
          </a:lstStyle>
          <a:p>
            <a:r>
              <a:t>E</a:t>
            </a:r>
          </a:p>
        </p:txBody>
      </p:sp>
      <p:sp>
        <p:nvSpPr>
          <p:cNvPr id="318" name="Shape 318"/>
          <p:cNvSpPr/>
          <p:nvPr/>
        </p:nvSpPr>
        <p:spPr>
          <a:xfrm>
            <a:off x="5688392" y="7120426"/>
            <a:ext cx="39357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384618"/>
                    <a:satOff val="3869"/>
                    <a:lumOff val="5802"/>
                  </a:schemeClr>
                </a:solidFill>
                <a:latin typeface="Helvetica"/>
                <a:ea typeface="Helvetica"/>
                <a:cs typeface="Helvetica"/>
                <a:sym typeface="Helvetica"/>
              </a:defRPr>
            </a:lvl1pPr>
          </a:lstStyle>
          <a:p>
            <a:r>
              <a:t>F</a:t>
            </a:r>
          </a:p>
        </p:txBody>
      </p:sp>
      <p:sp>
        <p:nvSpPr>
          <p:cNvPr id="319" name="Shape 319"/>
          <p:cNvSpPr/>
          <p:nvPr/>
        </p:nvSpPr>
        <p:spPr>
          <a:xfrm>
            <a:off x="10070693" y="2965450"/>
            <a:ext cx="69591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sz="2300"/>
              <a:t>File</a:t>
            </a:r>
            <a:r>
              <a:t> </a:t>
            </a:r>
          </a:p>
        </p:txBody>
      </p:sp>
      <p:sp>
        <p:nvSpPr>
          <p:cNvPr id="320" name="Shape 320"/>
          <p:cNvSpPr/>
          <p:nvPr/>
        </p:nvSpPr>
        <p:spPr>
          <a:xfrm>
            <a:off x="1966133" y="4772109"/>
            <a:ext cx="2062310" cy="1"/>
          </a:xfrm>
          <a:prstGeom prst="line">
            <a:avLst/>
          </a:prstGeom>
          <a:ln w="25400">
            <a:solidFill>
              <a:srgbClr val="000000"/>
            </a:solidFill>
            <a:miter lim="400000"/>
            <a:tailEnd type="triangle"/>
          </a:ln>
        </p:spPr>
        <p:txBody>
          <a:bodyPr lIns="50800" tIns="50800" rIns="50800" bIns="50800" anchor="ctr"/>
          <a:lstStyle/>
          <a:p>
            <a:pPr>
              <a:defRPr sz="2400"/>
            </a:pPr>
            <a:endParaRPr/>
          </a:p>
        </p:txBody>
      </p:sp>
      <p:sp>
        <p:nvSpPr>
          <p:cNvPr id="321" name="Shape 321"/>
          <p:cNvSpPr/>
          <p:nvPr/>
        </p:nvSpPr>
        <p:spPr>
          <a:xfrm>
            <a:off x="2799784" y="4082180"/>
            <a:ext cx="98801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sz="2300"/>
              <a:t>POST</a:t>
            </a:r>
            <a:r>
              <a:t> </a:t>
            </a:r>
          </a:p>
        </p:txBody>
      </p:sp>
      <p:sp>
        <p:nvSpPr>
          <p:cNvPr id="322" name="Shape 322"/>
          <p:cNvSpPr/>
          <p:nvPr/>
        </p:nvSpPr>
        <p:spPr>
          <a:xfrm flipV="1">
            <a:off x="4403109" y="2618324"/>
            <a:ext cx="1198686" cy="2093835"/>
          </a:xfrm>
          <a:prstGeom prst="line">
            <a:avLst/>
          </a:prstGeom>
          <a:ln w="25400">
            <a:solidFill>
              <a:srgbClr val="000000"/>
            </a:solidFill>
            <a:miter lim="400000"/>
            <a:tailEnd type="triangle"/>
          </a:ln>
        </p:spPr>
        <p:txBody>
          <a:bodyPr lIns="50800" tIns="50800" rIns="50800" bIns="50800" anchor="ctr"/>
          <a:lstStyle/>
          <a:p>
            <a:pPr>
              <a:defRPr sz="2400"/>
            </a:pPr>
            <a:endParaRPr/>
          </a:p>
        </p:txBody>
      </p:sp>
      <p:sp>
        <p:nvSpPr>
          <p:cNvPr id="323" name="Shape 323"/>
          <p:cNvSpPr/>
          <p:nvPr/>
        </p:nvSpPr>
        <p:spPr>
          <a:xfrm>
            <a:off x="8253001" y="457953"/>
            <a:ext cx="3203975" cy="1327151"/>
          </a:xfrm>
          <a:prstGeom prst="wedgeEllipseCallout">
            <a:avLst>
              <a:gd name="adj1" fmla="val -49525"/>
              <a:gd name="adj2" fmla="val 68351"/>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24" name="Shape 324"/>
          <p:cNvSpPr/>
          <p:nvPr/>
        </p:nvSpPr>
        <p:spPr>
          <a:xfrm>
            <a:off x="8945283" y="493281"/>
            <a:ext cx="1819409" cy="11644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300" b="1">
                <a:solidFill>
                  <a:schemeClr val="accent1"/>
                </a:solidFill>
                <a:latin typeface="Helvetica"/>
                <a:ea typeface="Helvetica"/>
                <a:cs typeface="Helvetica"/>
                <a:sym typeface="Helvetica"/>
              </a:defRPr>
            </a:pPr>
            <a:r>
              <a:rPr dirty="0"/>
              <a:t>A </a:t>
            </a:r>
            <a:endParaRPr dirty="0">
              <a:solidFill>
                <a:srgbClr val="000000"/>
              </a:solidFill>
            </a:endParaRPr>
          </a:p>
          <a:p>
            <a:pPr>
              <a:defRPr sz="2300"/>
            </a:pPr>
            <a:r>
              <a:rPr dirty="0"/>
              <a:t>is in the </a:t>
            </a:r>
          </a:p>
          <a:p>
            <a:pPr>
              <a:defRPr sz="2300"/>
            </a:pPr>
            <a:r>
              <a:rPr dirty="0" smtClean="0"/>
              <a:t>Schema </a:t>
            </a:r>
            <a:r>
              <a:rPr dirty="0"/>
              <a:t>File!</a:t>
            </a:r>
          </a:p>
        </p:txBody>
      </p:sp>
      <p:sp>
        <p:nvSpPr>
          <p:cNvPr id="20" name="Shape 263"/>
          <p:cNvSpPr/>
          <p:nvPr/>
        </p:nvSpPr>
        <p:spPr>
          <a:xfrm>
            <a:off x="3961577" y="608799"/>
            <a:ext cx="3847208"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smtClean="0"/>
              <a:t>Schema</a:t>
            </a:r>
            <a:r>
              <a:rPr lang="en-US" smtClean="0"/>
              <a:t> Overview</a:t>
            </a:r>
            <a:endParaRPr/>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Shape 327"/>
          <p:cNvSpPr/>
          <p:nvPr/>
        </p:nvSpPr>
        <p:spPr>
          <a:xfrm>
            <a:off x="879342" y="4241800"/>
            <a:ext cx="1605078" cy="12700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28" name="Shape 328"/>
          <p:cNvSpPr/>
          <p:nvPr/>
        </p:nvSpPr>
        <p:spPr>
          <a:xfrm>
            <a:off x="4103158" y="1772784"/>
            <a:ext cx="3623718" cy="6676073"/>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29" name="Shape 329"/>
          <p:cNvSpPr/>
          <p:nvPr/>
        </p:nvSpPr>
        <p:spPr>
          <a:xfrm>
            <a:off x="9297365" y="3728971"/>
            <a:ext cx="2242565" cy="27637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30" name="Shape 330"/>
          <p:cNvSpPr/>
          <p:nvPr/>
        </p:nvSpPr>
        <p:spPr>
          <a:xfrm>
            <a:off x="1459643" y="4552950"/>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r>
              <a:t>A</a:t>
            </a:r>
          </a:p>
        </p:txBody>
      </p:sp>
      <p:sp>
        <p:nvSpPr>
          <p:cNvPr id="331" name="Shape 331"/>
          <p:cNvSpPr/>
          <p:nvPr/>
        </p:nvSpPr>
        <p:spPr>
          <a:xfrm>
            <a:off x="5692779" y="1988419"/>
            <a:ext cx="444476" cy="647701"/>
          </a:xfrm>
          <a:prstGeom prst="rect">
            <a:avLst/>
          </a:prstGeom>
          <a:solidFill>
            <a:schemeClr val="accent4">
              <a:hueOff val="384618"/>
              <a:satOff val="3869"/>
              <a:lumOff val="5802"/>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r>
              <a:t>A</a:t>
            </a:r>
          </a:p>
        </p:txBody>
      </p:sp>
      <p:sp>
        <p:nvSpPr>
          <p:cNvPr id="332" name="Shape 332"/>
          <p:cNvSpPr/>
          <p:nvPr/>
        </p:nvSpPr>
        <p:spPr>
          <a:xfrm>
            <a:off x="5692779" y="2965450"/>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B</a:t>
            </a:r>
          </a:p>
        </p:txBody>
      </p:sp>
      <p:sp>
        <p:nvSpPr>
          <p:cNvPr id="333" name="Shape 333"/>
          <p:cNvSpPr/>
          <p:nvPr/>
        </p:nvSpPr>
        <p:spPr>
          <a:xfrm>
            <a:off x="5681355" y="4082180"/>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C</a:t>
            </a:r>
          </a:p>
        </p:txBody>
      </p:sp>
      <p:sp>
        <p:nvSpPr>
          <p:cNvPr id="334" name="Shape 334"/>
          <p:cNvSpPr/>
          <p:nvPr/>
        </p:nvSpPr>
        <p:spPr>
          <a:xfrm>
            <a:off x="5674367" y="5026664"/>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6"/>
                </a:solidFill>
                <a:latin typeface="Helvetica"/>
                <a:ea typeface="Helvetica"/>
                <a:cs typeface="Helvetica"/>
                <a:sym typeface="Helvetica"/>
              </a:defRPr>
            </a:lvl1pPr>
          </a:lstStyle>
          <a:p>
            <a:r>
              <a:t>D</a:t>
            </a:r>
          </a:p>
        </p:txBody>
      </p:sp>
      <p:sp>
        <p:nvSpPr>
          <p:cNvPr id="335" name="Shape 335"/>
          <p:cNvSpPr/>
          <p:nvPr/>
        </p:nvSpPr>
        <p:spPr>
          <a:xfrm>
            <a:off x="5686980" y="6003695"/>
            <a:ext cx="4192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46120"/>
                    <a:satOff val="4178"/>
                    <a:lumOff val="-16732"/>
                  </a:schemeClr>
                </a:solidFill>
                <a:latin typeface="Helvetica"/>
                <a:ea typeface="Helvetica"/>
                <a:cs typeface="Helvetica"/>
                <a:sym typeface="Helvetica"/>
              </a:defRPr>
            </a:lvl1pPr>
          </a:lstStyle>
          <a:p>
            <a:r>
              <a:t>E</a:t>
            </a:r>
          </a:p>
        </p:txBody>
      </p:sp>
      <p:sp>
        <p:nvSpPr>
          <p:cNvPr id="336" name="Shape 336"/>
          <p:cNvSpPr/>
          <p:nvPr/>
        </p:nvSpPr>
        <p:spPr>
          <a:xfrm>
            <a:off x="5688392" y="7120426"/>
            <a:ext cx="39357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384618"/>
                    <a:satOff val="3869"/>
                    <a:lumOff val="5802"/>
                  </a:schemeClr>
                </a:solidFill>
                <a:latin typeface="Helvetica"/>
                <a:ea typeface="Helvetica"/>
                <a:cs typeface="Helvetica"/>
                <a:sym typeface="Helvetica"/>
              </a:defRPr>
            </a:lvl1pPr>
          </a:lstStyle>
          <a:p>
            <a:r>
              <a:t>F</a:t>
            </a:r>
          </a:p>
        </p:txBody>
      </p:sp>
      <p:sp>
        <p:nvSpPr>
          <p:cNvPr id="337" name="Shape 337"/>
          <p:cNvSpPr/>
          <p:nvPr/>
        </p:nvSpPr>
        <p:spPr>
          <a:xfrm>
            <a:off x="10070693" y="2965450"/>
            <a:ext cx="69591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sz="2300"/>
              <a:t>File</a:t>
            </a:r>
            <a:r>
              <a:t> </a:t>
            </a:r>
          </a:p>
        </p:txBody>
      </p:sp>
      <p:sp>
        <p:nvSpPr>
          <p:cNvPr id="338" name="Shape 338"/>
          <p:cNvSpPr/>
          <p:nvPr/>
        </p:nvSpPr>
        <p:spPr>
          <a:xfrm>
            <a:off x="1966133" y="4772109"/>
            <a:ext cx="2062310" cy="1"/>
          </a:xfrm>
          <a:prstGeom prst="line">
            <a:avLst/>
          </a:prstGeom>
          <a:ln w="25400">
            <a:solidFill>
              <a:srgbClr val="000000"/>
            </a:solidFill>
            <a:miter lim="400000"/>
            <a:tailEnd type="triangle"/>
          </a:ln>
        </p:spPr>
        <p:txBody>
          <a:bodyPr lIns="50800" tIns="50800" rIns="50800" bIns="50800" anchor="ctr"/>
          <a:lstStyle/>
          <a:p>
            <a:pPr>
              <a:defRPr sz="2400"/>
            </a:pPr>
            <a:endParaRPr/>
          </a:p>
        </p:txBody>
      </p:sp>
      <p:sp>
        <p:nvSpPr>
          <p:cNvPr id="339" name="Shape 339"/>
          <p:cNvSpPr/>
          <p:nvPr/>
        </p:nvSpPr>
        <p:spPr>
          <a:xfrm>
            <a:off x="2799784" y="4082180"/>
            <a:ext cx="98801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sz="2300"/>
              <a:t>POST</a:t>
            </a:r>
            <a:r>
              <a:t> </a:t>
            </a:r>
          </a:p>
        </p:txBody>
      </p:sp>
      <p:sp>
        <p:nvSpPr>
          <p:cNvPr id="340" name="Shape 340"/>
          <p:cNvSpPr/>
          <p:nvPr/>
        </p:nvSpPr>
        <p:spPr>
          <a:xfrm flipV="1">
            <a:off x="4403109" y="2618324"/>
            <a:ext cx="1198686" cy="2093835"/>
          </a:xfrm>
          <a:prstGeom prst="line">
            <a:avLst/>
          </a:prstGeom>
          <a:ln w="25400">
            <a:solidFill>
              <a:srgbClr val="000000"/>
            </a:solidFill>
            <a:miter lim="400000"/>
            <a:tailEnd type="triangle"/>
          </a:ln>
        </p:spPr>
        <p:txBody>
          <a:bodyPr lIns="50800" tIns="50800" rIns="50800" bIns="50800" anchor="ctr"/>
          <a:lstStyle/>
          <a:p>
            <a:pPr>
              <a:defRPr sz="2400"/>
            </a:pPr>
            <a:endParaRPr/>
          </a:p>
        </p:txBody>
      </p:sp>
      <p:sp>
        <p:nvSpPr>
          <p:cNvPr id="341" name="Shape 341"/>
          <p:cNvSpPr/>
          <p:nvPr/>
        </p:nvSpPr>
        <p:spPr>
          <a:xfrm>
            <a:off x="6238667" y="2571932"/>
            <a:ext cx="1397715" cy="2200178"/>
          </a:xfrm>
          <a:prstGeom prst="line">
            <a:avLst/>
          </a:prstGeom>
          <a:ln w="25400">
            <a:solidFill>
              <a:srgbClr val="000000"/>
            </a:solidFill>
            <a:miter lim="400000"/>
            <a:tailEnd type="triangle"/>
          </a:ln>
        </p:spPr>
        <p:txBody>
          <a:bodyPr lIns="50800" tIns="50800" rIns="50800" bIns="50800" anchor="ctr"/>
          <a:lstStyle/>
          <a:p>
            <a:pPr>
              <a:defRPr sz="2400"/>
            </a:pPr>
            <a:endParaRPr/>
          </a:p>
        </p:txBody>
      </p:sp>
      <p:sp>
        <p:nvSpPr>
          <p:cNvPr id="19" name="Shape 263"/>
          <p:cNvSpPr/>
          <p:nvPr/>
        </p:nvSpPr>
        <p:spPr>
          <a:xfrm>
            <a:off x="3961577" y="608799"/>
            <a:ext cx="3847208"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smtClean="0"/>
              <a:t>Schema</a:t>
            </a:r>
            <a:r>
              <a:rPr lang="en-US" smtClean="0"/>
              <a:t> Overview</a:t>
            </a:r>
            <a:endParaRPr/>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Shape 344"/>
          <p:cNvSpPr/>
          <p:nvPr/>
        </p:nvSpPr>
        <p:spPr>
          <a:xfrm>
            <a:off x="879342" y="4241800"/>
            <a:ext cx="1605078" cy="12700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45" name="Shape 345"/>
          <p:cNvSpPr/>
          <p:nvPr/>
        </p:nvSpPr>
        <p:spPr>
          <a:xfrm>
            <a:off x="4103158" y="1772784"/>
            <a:ext cx="3623718" cy="6676073"/>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46" name="Shape 346"/>
          <p:cNvSpPr/>
          <p:nvPr/>
        </p:nvSpPr>
        <p:spPr>
          <a:xfrm>
            <a:off x="9297365" y="3728971"/>
            <a:ext cx="2242565" cy="27637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47" name="Shape 347"/>
          <p:cNvSpPr/>
          <p:nvPr/>
        </p:nvSpPr>
        <p:spPr>
          <a:xfrm>
            <a:off x="1459643" y="4552950"/>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r>
              <a:t>A</a:t>
            </a:r>
          </a:p>
        </p:txBody>
      </p:sp>
      <p:sp>
        <p:nvSpPr>
          <p:cNvPr id="348" name="Shape 348"/>
          <p:cNvSpPr/>
          <p:nvPr/>
        </p:nvSpPr>
        <p:spPr>
          <a:xfrm>
            <a:off x="5692779" y="1988419"/>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r>
              <a:t>A</a:t>
            </a:r>
          </a:p>
        </p:txBody>
      </p:sp>
      <p:sp>
        <p:nvSpPr>
          <p:cNvPr id="349" name="Shape 349"/>
          <p:cNvSpPr/>
          <p:nvPr/>
        </p:nvSpPr>
        <p:spPr>
          <a:xfrm>
            <a:off x="5692779" y="2965450"/>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B</a:t>
            </a:r>
          </a:p>
        </p:txBody>
      </p:sp>
      <p:sp>
        <p:nvSpPr>
          <p:cNvPr id="350" name="Shape 350"/>
          <p:cNvSpPr/>
          <p:nvPr/>
        </p:nvSpPr>
        <p:spPr>
          <a:xfrm>
            <a:off x="5681355" y="4082180"/>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C</a:t>
            </a:r>
          </a:p>
        </p:txBody>
      </p:sp>
      <p:sp>
        <p:nvSpPr>
          <p:cNvPr id="351" name="Shape 351"/>
          <p:cNvSpPr/>
          <p:nvPr/>
        </p:nvSpPr>
        <p:spPr>
          <a:xfrm>
            <a:off x="5674367" y="5026664"/>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6"/>
                </a:solidFill>
                <a:latin typeface="Helvetica"/>
                <a:ea typeface="Helvetica"/>
                <a:cs typeface="Helvetica"/>
                <a:sym typeface="Helvetica"/>
              </a:defRPr>
            </a:lvl1pPr>
          </a:lstStyle>
          <a:p>
            <a:r>
              <a:t>D</a:t>
            </a:r>
          </a:p>
        </p:txBody>
      </p:sp>
      <p:sp>
        <p:nvSpPr>
          <p:cNvPr id="352" name="Shape 352"/>
          <p:cNvSpPr/>
          <p:nvPr/>
        </p:nvSpPr>
        <p:spPr>
          <a:xfrm>
            <a:off x="5686980" y="6003695"/>
            <a:ext cx="4192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46120"/>
                    <a:satOff val="4178"/>
                    <a:lumOff val="-16732"/>
                  </a:schemeClr>
                </a:solidFill>
                <a:latin typeface="Helvetica"/>
                <a:ea typeface="Helvetica"/>
                <a:cs typeface="Helvetica"/>
                <a:sym typeface="Helvetica"/>
              </a:defRPr>
            </a:lvl1pPr>
          </a:lstStyle>
          <a:p>
            <a:r>
              <a:t>E</a:t>
            </a:r>
          </a:p>
        </p:txBody>
      </p:sp>
      <p:sp>
        <p:nvSpPr>
          <p:cNvPr id="353" name="Shape 353"/>
          <p:cNvSpPr/>
          <p:nvPr/>
        </p:nvSpPr>
        <p:spPr>
          <a:xfrm>
            <a:off x="5688392" y="7120426"/>
            <a:ext cx="39357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384618"/>
                    <a:satOff val="3869"/>
                    <a:lumOff val="5802"/>
                  </a:schemeClr>
                </a:solidFill>
                <a:latin typeface="Helvetica"/>
                <a:ea typeface="Helvetica"/>
                <a:cs typeface="Helvetica"/>
                <a:sym typeface="Helvetica"/>
              </a:defRPr>
            </a:lvl1pPr>
          </a:lstStyle>
          <a:p>
            <a:r>
              <a:t>F</a:t>
            </a:r>
          </a:p>
        </p:txBody>
      </p:sp>
      <p:sp>
        <p:nvSpPr>
          <p:cNvPr id="354" name="Shape 354"/>
          <p:cNvSpPr/>
          <p:nvPr/>
        </p:nvSpPr>
        <p:spPr>
          <a:xfrm>
            <a:off x="10070693" y="2965450"/>
            <a:ext cx="69591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sz="2300"/>
              <a:t>File</a:t>
            </a:r>
            <a:r>
              <a:t> </a:t>
            </a:r>
          </a:p>
        </p:txBody>
      </p:sp>
      <p:sp>
        <p:nvSpPr>
          <p:cNvPr id="355" name="Shape 355"/>
          <p:cNvSpPr/>
          <p:nvPr/>
        </p:nvSpPr>
        <p:spPr>
          <a:xfrm>
            <a:off x="1966133" y="4772109"/>
            <a:ext cx="2062310" cy="1"/>
          </a:xfrm>
          <a:prstGeom prst="line">
            <a:avLst/>
          </a:prstGeom>
          <a:ln w="25400">
            <a:solidFill>
              <a:srgbClr val="000000"/>
            </a:solidFill>
            <a:miter lim="400000"/>
            <a:tailEnd type="triangle"/>
          </a:ln>
        </p:spPr>
        <p:txBody>
          <a:bodyPr lIns="50800" tIns="50800" rIns="50800" bIns="50800" anchor="ctr"/>
          <a:lstStyle/>
          <a:p>
            <a:pPr>
              <a:defRPr sz="2400"/>
            </a:pPr>
            <a:endParaRPr/>
          </a:p>
        </p:txBody>
      </p:sp>
      <p:sp>
        <p:nvSpPr>
          <p:cNvPr id="356" name="Shape 356"/>
          <p:cNvSpPr/>
          <p:nvPr/>
        </p:nvSpPr>
        <p:spPr>
          <a:xfrm>
            <a:off x="2799784" y="4082180"/>
            <a:ext cx="98801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sz="2300"/>
              <a:t>POST</a:t>
            </a:r>
            <a:r>
              <a:t> </a:t>
            </a:r>
          </a:p>
        </p:txBody>
      </p:sp>
      <p:sp>
        <p:nvSpPr>
          <p:cNvPr id="357" name="Shape 357"/>
          <p:cNvSpPr/>
          <p:nvPr/>
        </p:nvSpPr>
        <p:spPr>
          <a:xfrm flipV="1">
            <a:off x="4403109" y="2618324"/>
            <a:ext cx="1198686" cy="2093835"/>
          </a:xfrm>
          <a:prstGeom prst="line">
            <a:avLst/>
          </a:prstGeom>
          <a:ln w="25400">
            <a:solidFill>
              <a:srgbClr val="000000"/>
            </a:solidFill>
            <a:miter lim="400000"/>
            <a:tailEnd type="triangle"/>
          </a:ln>
        </p:spPr>
        <p:txBody>
          <a:bodyPr lIns="50800" tIns="50800" rIns="50800" bIns="50800" anchor="ctr"/>
          <a:lstStyle/>
          <a:p>
            <a:pPr>
              <a:defRPr sz="2400"/>
            </a:pPr>
            <a:endParaRPr/>
          </a:p>
        </p:txBody>
      </p:sp>
      <p:sp>
        <p:nvSpPr>
          <p:cNvPr id="358" name="Shape 358"/>
          <p:cNvSpPr/>
          <p:nvPr/>
        </p:nvSpPr>
        <p:spPr>
          <a:xfrm>
            <a:off x="6238667" y="2571932"/>
            <a:ext cx="1397715" cy="2200178"/>
          </a:xfrm>
          <a:prstGeom prst="line">
            <a:avLst/>
          </a:prstGeom>
          <a:ln w="25400">
            <a:solidFill>
              <a:srgbClr val="000000"/>
            </a:solidFill>
            <a:miter lim="400000"/>
            <a:tailEnd type="triangle"/>
          </a:ln>
        </p:spPr>
        <p:txBody>
          <a:bodyPr lIns="50800" tIns="50800" rIns="50800" bIns="50800" anchor="ctr"/>
          <a:lstStyle/>
          <a:p>
            <a:pPr>
              <a:defRPr sz="2400"/>
            </a:pPr>
            <a:endParaRPr/>
          </a:p>
        </p:txBody>
      </p:sp>
      <p:sp>
        <p:nvSpPr>
          <p:cNvPr id="359" name="Shape 359"/>
          <p:cNvSpPr/>
          <p:nvPr/>
        </p:nvSpPr>
        <p:spPr>
          <a:xfrm>
            <a:off x="7801591" y="4772109"/>
            <a:ext cx="2062310" cy="1"/>
          </a:xfrm>
          <a:prstGeom prst="line">
            <a:avLst/>
          </a:prstGeom>
          <a:ln w="25400">
            <a:solidFill>
              <a:srgbClr val="000000"/>
            </a:solidFill>
            <a:miter lim="400000"/>
            <a:tailEnd type="triangle"/>
          </a:ln>
        </p:spPr>
        <p:txBody>
          <a:bodyPr lIns="50800" tIns="50800" rIns="50800" bIns="50800" anchor="ctr"/>
          <a:lstStyle/>
          <a:p>
            <a:pPr>
              <a:defRPr sz="2400"/>
            </a:pPr>
            <a:endParaRPr/>
          </a:p>
        </p:txBody>
      </p:sp>
      <p:sp>
        <p:nvSpPr>
          <p:cNvPr id="360" name="Shape 360"/>
          <p:cNvSpPr/>
          <p:nvPr/>
        </p:nvSpPr>
        <p:spPr>
          <a:xfrm>
            <a:off x="10196410" y="4448259"/>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r>
              <a:t>A</a:t>
            </a:r>
          </a:p>
        </p:txBody>
      </p:sp>
      <p:sp>
        <p:nvSpPr>
          <p:cNvPr id="361" name="Shape 361"/>
          <p:cNvSpPr/>
          <p:nvPr/>
        </p:nvSpPr>
        <p:spPr>
          <a:xfrm>
            <a:off x="9811016" y="2642276"/>
            <a:ext cx="12152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sz="2300"/>
              <a:t>Update</a:t>
            </a:r>
            <a:r>
              <a:t> </a:t>
            </a:r>
          </a:p>
        </p:txBody>
      </p:sp>
      <p:sp>
        <p:nvSpPr>
          <p:cNvPr id="22" name="Shape 263"/>
          <p:cNvSpPr/>
          <p:nvPr/>
        </p:nvSpPr>
        <p:spPr>
          <a:xfrm>
            <a:off x="3961577" y="608799"/>
            <a:ext cx="3847208"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smtClean="0"/>
              <a:t>Schema</a:t>
            </a:r>
            <a:r>
              <a:rPr lang="en-US" smtClean="0"/>
              <a:t> Overview</a:t>
            </a:r>
            <a:endParaRPr/>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Shape 364"/>
          <p:cNvSpPr/>
          <p:nvPr/>
        </p:nvSpPr>
        <p:spPr>
          <a:xfrm>
            <a:off x="879342" y="4241800"/>
            <a:ext cx="1605078" cy="12700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65" name="Shape 365"/>
          <p:cNvSpPr/>
          <p:nvPr/>
        </p:nvSpPr>
        <p:spPr>
          <a:xfrm>
            <a:off x="4103158" y="1772784"/>
            <a:ext cx="3623718" cy="6676073"/>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66" name="Shape 366"/>
          <p:cNvSpPr/>
          <p:nvPr/>
        </p:nvSpPr>
        <p:spPr>
          <a:xfrm>
            <a:off x="9297365" y="3728971"/>
            <a:ext cx="2242565" cy="27637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67" name="Shape 367"/>
          <p:cNvSpPr/>
          <p:nvPr/>
        </p:nvSpPr>
        <p:spPr>
          <a:xfrm>
            <a:off x="1446918" y="4552950"/>
            <a:ext cx="46992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rgbClr val="A6AAA9"/>
                </a:solidFill>
                <a:latin typeface="Helvetica"/>
                <a:ea typeface="Helvetica"/>
                <a:cs typeface="Helvetica"/>
                <a:sym typeface="Helvetica"/>
              </a:defRPr>
            </a:lvl1pPr>
          </a:lstStyle>
          <a:p>
            <a:r>
              <a:t>G</a:t>
            </a:r>
          </a:p>
        </p:txBody>
      </p:sp>
      <p:sp>
        <p:nvSpPr>
          <p:cNvPr id="368" name="Shape 368"/>
          <p:cNvSpPr/>
          <p:nvPr/>
        </p:nvSpPr>
        <p:spPr>
          <a:xfrm>
            <a:off x="5692779" y="1988419"/>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r>
              <a:t>A</a:t>
            </a:r>
          </a:p>
        </p:txBody>
      </p:sp>
      <p:sp>
        <p:nvSpPr>
          <p:cNvPr id="369" name="Shape 369"/>
          <p:cNvSpPr/>
          <p:nvPr/>
        </p:nvSpPr>
        <p:spPr>
          <a:xfrm>
            <a:off x="5692779" y="2965450"/>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B</a:t>
            </a:r>
          </a:p>
        </p:txBody>
      </p:sp>
      <p:sp>
        <p:nvSpPr>
          <p:cNvPr id="370" name="Shape 370"/>
          <p:cNvSpPr/>
          <p:nvPr/>
        </p:nvSpPr>
        <p:spPr>
          <a:xfrm>
            <a:off x="5681355" y="4082180"/>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C</a:t>
            </a:r>
          </a:p>
        </p:txBody>
      </p:sp>
      <p:sp>
        <p:nvSpPr>
          <p:cNvPr id="371" name="Shape 371"/>
          <p:cNvSpPr/>
          <p:nvPr/>
        </p:nvSpPr>
        <p:spPr>
          <a:xfrm>
            <a:off x="5674367" y="5026664"/>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6"/>
                </a:solidFill>
                <a:latin typeface="Helvetica"/>
                <a:ea typeface="Helvetica"/>
                <a:cs typeface="Helvetica"/>
                <a:sym typeface="Helvetica"/>
              </a:defRPr>
            </a:lvl1pPr>
          </a:lstStyle>
          <a:p>
            <a:r>
              <a:t>D</a:t>
            </a:r>
          </a:p>
        </p:txBody>
      </p:sp>
      <p:sp>
        <p:nvSpPr>
          <p:cNvPr id="372" name="Shape 372"/>
          <p:cNvSpPr/>
          <p:nvPr/>
        </p:nvSpPr>
        <p:spPr>
          <a:xfrm>
            <a:off x="5686980" y="6003695"/>
            <a:ext cx="4192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46120"/>
                    <a:satOff val="4178"/>
                    <a:lumOff val="-16732"/>
                  </a:schemeClr>
                </a:solidFill>
                <a:latin typeface="Helvetica"/>
                <a:ea typeface="Helvetica"/>
                <a:cs typeface="Helvetica"/>
                <a:sym typeface="Helvetica"/>
              </a:defRPr>
            </a:lvl1pPr>
          </a:lstStyle>
          <a:p>
            <a:r>
              <a:t>E</a:t>
            </a:r>
          </a:p>
        </p:txBody>
      </p:sp>
      <p:sp>
        <p:nvSpPr>
          <p:cNvPr id="373" name="Shape 373"/>
          <p:cNvSpPr/>
          <p:nvPr/>
        </p:nvSpPr>
        <p:spPr>
          <a:xfrm>
            <a:off x="5688392" y="7120426"/>
            <a:ext cx="39357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384618"/>
                    <a:satOff val="3869"/>
                    <a:lumOff val="5802"/>
                  </a:schemeClr>
                </a:solidFill>
                <a:latin typeface="Helvetica"/>
                <a:ea typeface="Helvetica"/>
                <a:cs typeface="Helvetica"/>
                <a:sym typeface="Helvetica"/>
              </a:defRPr>
            </a:lvl1pPr>
          </a:lstStyle>
          <a:p>
            <a:r>
              <a:t>F</a:t>
            </a:r>
          </a:p>
        </p:txBody>
      </p:sp>
      <p:sp>
        <p:nvSpPr>
          <p:cNvPr id="374" name="Shape 374"/>
          <p:cNvSpPr/>
          <p:nvPr/>
        </p:nvSpPr>
        <p:spPr>
          <a:xfrm>
            <a:off x="10070693" y="2965450"/>
            <a:ext cx="69591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sz="2300"/>
              <a:t>File</a:t>
            </a:r>
            <a:r>
              <a:t> </a:t>
            </a:r>
          </a:p>
        </p:txBody>
      </p:sp>
      <p:sp>
        <p:nvSpPr>
          <p:cNvPr id="375" name="Shape 375"/>
          <p:cNvSpPr/>
          <p:nvPr/>
        </p:nvSpPr>
        <p:spPr>
          <a:xfrm>
            <a:off x="1966133" y="4772109"/>
            <a:ext cx="2062310" cy="1"/>
          </a:xfrm>
          <a:prstGeom prst="line">
            <a:avLst/>
          </a:prstGeom>
          <a:ln w="25400">
            <a:solidFill>
              <a:srgbClr val="000000"/>
            </a:solidFill>
            <a:miter lim="400000"/>
            <a:tailEnd type="triangle"/>
          </a:ln>
        </p:spPr>
        <p:txBody>
          <a:bodyPr lIns="50800" tIns="50800" rIns="50800" bIns="50800" anchor="ctr"/>
          <a:lstStyle/>
          <a:p>
            <a:pPr>
              <a:defRPr sz="2400"/>
            </a:pPr>
            <a:endParaRPr/>
          </a:p>
        </p:txBody>
      </p:sp>
      <p:sp>
        <p:nvSpPr>
          <p:cNvPr id="376" name="Shape 376"/>
          <p:cNvSpPr/>
          <p:nvPr/>
        </p:nvSpPr>
        <p:spPr>
          <a:xfrm>
            <a:off x="2799784" y="4082180"/>
            <a:ext cx="98801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sz="2300"/>
              <a:t>POST</a:t>
            </a:r>
            <a:r>
              <a:t> </a:t>
            </a:r>
          </a:p>
        </p:txBody>
      </p:sp>
      <p:sp>
        <p:nvSpPr>
          <p:cNvPr id="377" name="Shape 377"/>
          <p:cNvSpPr/>
          <p:nvPr/>
        </p:nvSpPr>
        <p:spPr>
          <a:xfrm>
            <a:off x="10196410" y="4448259"/>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r>
              <a:t>A</a:t>
            </a:r>
          </a:p>
        </p:txBody>
      </p:sp>
      <p:sp>
        <p:nvSpPr>
          <p:cNvPr id="18" name="Shape 263"/>
          <p:cNvSpPr/>
          <p:nvPr/>
        </p:nvSpPr>
        <p:spPr>
          <a:xfrm>
            <a:off x="3961577" y="608799"/>
            <a:ext cx="3847208"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smtClean="0"/>
              <a:t>Schema</a:t>
            </a:r>
            <a:r>
              <a:rPr lang="en-US" smtClean="0"/>
              <a:t> Overview</a:t>
            </a:r>
            <a:endParaRPr/>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Shape 380"/>
          <p:cNvSpPr/>
          <p:nvPr/>
        </p:nvSpPr>
        <p:spPr>
          <a:xfrm>
            <a:off x="879342" y="4241800"/>
            <a:ext cx="1605078" cy="12700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81" name="Shape 381"/>
          <p:cNvSpPr/>
          <p:nvPr/>
        </p:nvSpPr>
        <p:spPr>
          <a:xfrm>
            <a:off x="4103158" y="1772784"/>
            <a:ext cx="3623718" cy="6676073"/>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82" name="Shape 382"/>
          <p:cNvSpPr/>
          <p:nvPr/>
        </p:nvSpPr>
        <p:spPr>
          <a:xfrm>
            <a:off x="9297365" y="3728971"/>
            <a:ext cx="2242565" cy="27637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83" name="Shape 383"/>
          <p:cNvSpPr/>
          <p:nvPr/>
        </p:nvSpPr>
        <p:spPr>
          <a:xfrm>
            <a:off x="1446918" y="4552950"/>
            <a:ext cx="46992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rgbClr val="A6AAA9"/>
                </a:solidFill>
                <a:latin typeface="Helvetica"/>
                <a:ea typeface="Helvetica"/>
                <a:cs typeface="Helvetica"/>
                <a:sym typeface="Helvetica"/>
              </a:defRPr>
            </a:lvl1pPr>
          </a:lstStyle>
          <a:p>
            <a:r>
              <a:t>G</a:t>
            </a:r>
          </a:p>
        </p:txBody>
      </p:sp>
      <p:sp>
        <p:nvSpPr>
          <p:cNvPr id="384" name="Shape 384"/>
          <p:cNvSpPr/>
          <p:nvPr/>
        </p:nvSpPr>
        <p:spPr>
          <a:xfrm>
            <a:off x="5692779" y="1988419"/>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r>
              <a:t>A</a:t>
            </a:r>
          </a:p>
        </p:txBody>
      </p:sp>
      <p:sp>
        <p:nvSpPr>
          <p:cNvPr id="385" name="Shape 385"/>
          <p:cNvSpPr/>
          <p:nvPr/>
        </p:nvSpPr>
        <p:spPr>
          <a:xfrm>
            <a:off x="5692779" y="2965450"/>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B</a:t>
            </a:r>
          </a:p>
        </p:txBody>
      </p:sp>
      <p:sp>
        <p:nvSpPr>
          <p:cNvPr id="386" name="Shape 386"/>
          <p:cNvSpPr/>
          <p:nvPr/>
        </p:nvSpPr>
        <p:spPr>
          <a:xfrm>
            <a:off x="5681355" y="4082180"/>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C</a:t>
            </a:r>
          </a:p>
        </p:txBody>
      </p:sp>
      <p:sp>
        <p:nvSpPr>
          <p:cNvPr id="387" name="Shape 387"/>
          <p:cNvSpPr/>
          <p:nvPr/>
        </p:nvSpPr>
        <p:spPr>
          <a:xfrm>
            <a:off x="5674367" y="5026664"/>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6"/>
                </a:solidFill>
                <a:latin typeface="Helvetica"/>
                <a:ea typeface="Helvetica"/>
                <a:cs typeface="Helvetica"/>
                <a:sym typeface="Helvetica"/>
              </a:defRPr>
            </a:lvl1pPr>
          </a:lstStyle>
          <a:p>
            <a:r>
              <a:t>D</a:t>
            </a:r>
          </a:p>
        </p:txBody>
      </p:sp>
      <p:sp>
        <p:nvSpPr>
          <p:cNvPr id="388" name="Shape 388"/>
          <p:cNvSpPr/>
          <p:nvPr/>
        </p:nvSpPr>
        <p:spPr>
          <a:xfrm>
            <a:off x="5686980" y="6003695"/>
            <a:ext cx="4192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46120"/>
                    <a:satOff val="4178"/>
                    <a:lumOff val="-16732"/>
                  </a:schemeClr>
                </a:solidFill>
                <a:latin typeface="Helvetica"/>
                <a:ea typeface="Helvetica"/>
                <a:cs typeface="Helvetica"/>
                <a:sym typeface="Helvetica"/>
              </a:defRPr>
            </a:lvl1pPr>
          </a:lstStyle>
          <a:p>
            <a:r>
              <a:t>E</a:t>
            </a:r>
          </a:p>
        </p:txBody>
      </p:sp>
      <p:sp>
        <p:nvSpPr>
          <p:cNvPr id="389" name="Shape 389"/>
          <p:cNvSpPr/>
          <p:nvPr/>
        </p:nvSpPr>
        <p:spPr>
          <a:xfrm>
            <a:off x="5688392" y="7120426"/>
            <a:ext cx="39357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384618"/>
                    <a:satOff val="3869"/>
                    <a:lumOff val="5802"/>
                  </a:schemeClr>
                </a:solidFill>
                <a:latin typeface="Helvetica"/>
                <a:ea typeface="Helvetica"/>
                <a:cs typeface="Helvetica"/>
                <a:sym typeface="Helvetica"/>
              </a:defRPr>
            </a:lvl1pPr>
          </a:lstStyle>
          <a:p>
            <a:r>
              <a:t>F</a:t>
            </a:r>
          </a:p>
        </p:txBody>
      </p:sp>
      <p:sp>
        <p:nvSpPr>
          <p:cNvPr id="390" name="Shape 390"/>
          <p:cNvSpPr/>
          <p:nvPr/>
        </p:nvSpPr>
        <p:spPr>
          <a:xfrm>
            <a:off x="10070693" y="2965450"/>
            <a:ext cx="69591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sz="2300"/>
              <a:t>File</a:t>
            </a:r>
            <a:r>
              <a:t> </a:t>
            </a:r>
          </a:p>
        </p:txBody>
      </p:sp>
      <p:sp>
        <p:nvSpPr>
          <p:cNvPr id="391" name="Shape 391"/>
          <p:cNvSpPr/>
          <p:nvPr/>
        </p:nvSpPr>
        <p:spPr>
          <a:xfrm>
            <a:off x="1966133" y="4772109"/>
            <a:ext cx="2062310" cy="1"/>
          </a:xfrm>
          <a:prstGeom prst="line">
            <a:avLst/>
          </a:prstGeom>
          <a:ln w="25400">
            <a:solidFill>
              <a:srgbClr val="000000"/>
            </a:solidFill>
            <a:miter lim="400000"/>
            <a:headEnd type="triangle"/>
          </a:ln>
        </p:spPr>
        <p:txBody>
          <a:bodyPr lIns="50800" tIns="50800" rIns="50800" bIns="50800" anchor="ctr"/>
          <a:lstStyle/>
          <a:p>
            <a:pPr>
              <a:defRPr sz="2400"/>
            </a:pPr>
            <a:endParaRPr/>
          </a:p>
        </p:txBody>
      </p:sp>
      <p:sp>
        <p:nvSpPr>
          <p:cNvPr id="392" name="Shape 392"/>
          <p:cNvSpPr/>
          <p:nvPr/>
        </p:nvSpPr>
        <p:spPr>
          <a:xfrm>
            <a:off x="2596913" y="4082180"/>
            <a:ext cx="139375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solidFill>
                  <a:schemeClr val="accent5"/>
                </a:solidFill>
                <a:latin typeface="Helvetica"/>
                <a:ea typeface="Helvetica"/>
                <a:cs typeface="Helvetica"/>
                <a:sym typeface="Helvetica"/>
              </a:defRPr>
            </a:pPr>
            <a:r>
              <a:rPr sz="2300"/>
              <a:t>REJECT</a:t>
            </a:r>
            <a:r>
              <a:t> </a:t>
            </a:r>
          </a:p>
        </p:txBody>
      </p:sp>
      <p:sp>
        <p:nvSpPr>
          <p:cNvPr id="393" name="Shape 393"/>
          <p:cNvSpPr/>
          <p:nvPr/>
        </p:nvSpPr>
        <p:spPr>
          <a:xfrm>
            <a:off x="10196410" y="4448259"/>
            <a:ext cx="4444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r>
              <a:t>A</a:t>
            </a:r>
          </a:p>
        </p:txBody>
      </p:sp>
      <p:sp>
        <p:nvSpPr>
          <p:cNvPr id="18" name="Shape 263"/>
          <p:cNvSpPr/>
          <p:nvPr/>
        </p:nvSpPr>
        <p:spPr>
          <a:xfrm>
            <a:off x="3961577" y="608799"/>
            <a:ext cx="3847208"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smtClean="0"/>
              <a:t>Schema</a:t>
            </a:r>
            <a:r>
              <a:rPr lang="en-US" smtClean="0"/>
              <a:t> Overview</a:t>
            </a:r>
            <a:endParaRPr/>
          </a:p>
        </p:txBody>
      </p:sp>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hape 260"/>
          <p:cNvSpPr>
            <a:spLocks noGrp="1"/>
          </p:cNvSpPr>
          <p:nvPr>
            <p:ph type="ctrTitle"/>
          </p:nvPr>
        </p:nvSpPr>
        <p:spPr>
          <a:prstGeom prst="rect">
            <a:avLst/>
          </a:prstGeom>
        </p:spPr>
        <p:txBody>
          <a:bodyPr/>
          <a:lstStyle>
            <a:lvl1pPr defTabSz="549148">
              <a:defRPr sz="7519"/>
            </a:lvl1pPr>
          </a:lstStyle>
          <a:p>
            <a:r>
              <a:rPr lang="en-US" dirty="0" smtClean="0"/>
              <a:t>Data Models</a:t>
            </a:r>
            <a:endParaRPr dirty="0"/>
          </a:p>
        </p:txBody>
      </p:sp>
      <p:sp>
        <p:nvSpPr>
          <p:cNvPr id="261" name="Shape 261"/>
          <p:cNvSpPr>
            <a:spLocks noGrp="1"/>
          </p:cNvSpPr>
          <p:nvPr>
            <p:ph type="subTitle" sz="quarter" idx="1"/>
          </p:nvPr>
        </p:nvSpPr>
        <p:spPr>
          <a:prstGeom prst="rect">
            <a:avLst/>
          </a:prstGeom>
        </p:spPr>
        <p:txBody>
          <a:bodyPr/>
          <a:lstStyle/>
          <a:p>
            <a:r>
              <a:rPr dirty="0" smtClean="0"/>
              <a:t>XML-Schema</a:t>
            </a:r>
            <a:endParaRPr dirty="0"/>
          </a:p>
        </p:txBody>
      </p:sp>
    </p:spTree>
    <p:extLst>
      <p:ext uri="{BB962C8B-B14F-4D97-AF65-F5344CB8AC3E}">
        <p14:creationId xmlns:p14="http://schemas.microsoft.com/office/powerpoint/2010/main" val="1321332778"/>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Shape 395"/>
          <p:cNvSpPr/>
          <p:nvPr/>
        </p:nvSpPr>
        <p:spPr>
          <a:xfrm>
            <a:off x="4591106" y="592455"/>
            <a:ext cx="2846933"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dirty="0" smtClean="0"/>
              <a:t>XML </a:t>
            </a:r>
            <a:r>
              <a:rPr dirty="0"/>
              <a:t>Schema</a:t>
            </a:r>
          </a:p>
        </p:txBody>
      </p:sp>
      <p:pic>
        <p:nvPicPr>
          <p:cNvPr id="396" name="Screen Shot 2015-10-23 at 6.19.54 PM.png"/>
          <p:cNvPicPr>
            <a:picLocks noChangeAspect="1"/>
          </p:cNvPicPr>
          <p:nvPr/>
        </p:nvPicPr>
        <p:blipFill>
          <a:blip r:embed="rId3">
            <a:extLst/>
          </a:blip>
          <a:stretch>
            <a:fillRect/>
          </a:stretch>
        </p:blipFill>
        <p:spPr>
          <a:xfrm>
            <a:off x="8973008" y="4984822"/>
            <a:ext cx="3649118" cy="1053757"/>
          </a:xfrm>
          <a:prstGeom prst="rect">
            <a:avLst/>
          </a:prstGeom>
          <a:ln w="12700">
            <a:miter lim="400000"/>
          </a:ln>
        </p:spPr>
      </p:pic>
      <p:sp>
        <p:nvSpPr>
          <p:cNvPr id="397" name="Shape 397"/>
          <p:cNvSpPr/>
          <p:nvPr/>
        </p:nvSpPr>
        <p:spPr>
          <a:xfrm>
            <a:off x="739733" y="3989876"/>
            <a:ext cx="2930856" cy="347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chemeClr val="accent6">
                    <a:satOff val="24555"/>
                    <a:lumOff val="22232"/>
                  </a:schemeClr>
                </a:solidFill>
              </a:defRPr>
            </a:pPr>
            <a:r>
              <a:t>&lt;configConfMos</a:t>
            </a:r>
          </a:p>
          <a:p>
            <a:pPr algn="l">
              <a:defRPr sz="1600">
                <a:solidFill>
                  <a:schemeClr val="accent6">
                    <a:satOff val="24555"/>
                    <a:lumOff val="22232"/>
                  </a:schemeClr>
                </a:solidFill>
              </a:defRPr>
            </a:pPr>
            <a:r>
              <a:t>  inHierarchical="no"&gt;</a:t>
            </a:r>
          </a:p>
          <a:p>
            <a:pPr algn="l">
              <a:defRPr sz="1600">
                <a:solidFill>
                  <a:schemeClr val="accent6">
                    <a:satOff val="24555"/>
                    <a:lumOff val="22232"/>
                  </a:schemeClr>
                </a:solidFill>
              </a:defRPr>
            </a:pPr>
            <a:r>
              <a:t>  &lt;inConfigs&gt;</a:t>
            </a:r>
          </a:p>
          <a:p>
            <a:pPr algn="l">
              <a:defRPr sz="1600">
                <a:solidFill>
                  <a:schemeClr val="accent6">
                    <a:satOff val="24555"/>
                    <a:lumOff val="22232"/>
                  </a:schemeClr>
                </a:solidFill>
              </a:defRPr>
            </a:pPr>
            <a:r>
              <a:t>    &lt;pair</a:t>
            </a:r>
          </a:p>
          <a:p>
            <a:pPr algn="l">
              <a:defRPr sz="1600">
                <a:solidFill>
                  <a:schemeClr val="accent6">
                    <a:satOff val="24555"/>
                    <a:lumOff val="22232"/>
                  </a:schemeClr>
                </a:solidFill>
              </a:defRPr>
            </a:pPr>
            <a:r>
              <a:t>      key="org-root/psu-policy"&gt;</a:t>
            </a:r>
          </a:p>
          <a:p>
            <a:pPr algn="l">
              <a:defRPr sz="1600">
                <a:solidFill>
                  <a:schemeClr val="accent6">
                    <a:satOff val="24555"/>
                    <a:lumOff val="22232"/>
                  </a:schemeClr>
                </a:solidFill>
              </a:defRPr>
            </a:pPr>
            <a:r>
              <a:t>      &lt;computePsuPolicy</a:t>
            </a:r>
          </a:p>
          <a:p>
            <a:pPr algn="l">
              <a:defRPr sz="1600">
                <a:solidFill>
                  <a:schemeClr val="accent6">
                    <a:satOff val="24555"/>
                    <a:lumOff val="22232"/>
                  </a:schemeClr>
                </a:solidFill>
              </a:defRPr>
            </a:pPr>
            <a:r>
              <a:t>        descr=""</a:t>
            </a:r>
          </a:p>
          <a:p>
            <a:pPr algn="l">
              <a:defRPr sz="1600">
                <a:solidFill>
                  <a:schemeClr val="accent6">
                    <a:satOff val="24555"/>
                    <a:lumOff val="22232"/>
                  </a:schemeClr>
                </a:solidFill>
              </a:defRPr>
            </a:pPr>
            <a:r>
              <a:t>        dn="org-root/psu-policy"</a:t>
            </a:r>
          </a:p>
          <a:p>
            <a:pPr algn="l">
              <a:defRPr sz="1600">
                <a:solidFill>
                  <a:schemeClr val="accent6">
                    <a:satOff val="24555"/>
                    <a:lumOff val="22232"/>
                  </a:schemeClr>
                </a:solidFill>
              </a:defRPr>
            </a:pPr>
            <a:r>
              <a:t>        policyOwner="local"</a:t>
            </a:r>
          </a:p>
          <a:p>
            <a:pPr algn="l">
              <a:defRPr sz="1600">
                <a:solidFill>
                  <a:schemeClr val="accent6">
                    <a:satOff val="24555"/>
                    <a:lumOff val="22232"/>
                  </a:schemeClr>
                </a:solidFill>
              </a:defRPr>
            </a:pPr>
            <a:r>
              <a:t>        redundancy="grid"&gt;</a:t>
            </a:r>
          </a:p>
          <a:p>
            <a:pPr algn="l">
              <a:defRPr sz="1600">
                <a:solidFill>
                  <a:schemeClr val="accent6">
                    <a:satOff val="24555"/>
                    <a:lumOff val="22232"/>
                  </a:schemeClr>
                </a:solidFill>
              </a:defRPr>
            </a:pPr>
            <a:r>
              <a:t>        &lt;/computePsuPolicy&gt;</a:t>
            </a:r>
          </a:p>
          <a:p>
            <a:pPr algn="l">
              <a:defRPr sz="1600">
                <a:solidFill>
                  <a:schemeClr val="accent6">
                    <a:satOff val="24555"/>
                    <a:lumOff val="22232"/>
                  </a:schemeClr>
                </a:solidFill>
              </a:defRPr>
            </a:pPr>
            <a:r>
              <a:t>    &lt;/pair&gt;</a:t>
            </a:r>
          </a:p>
          <a:p>
            <a:pPr algn="l">
              <a:defRPr sz="1600">
                <a:solidFill>
                  <a:schemeClr val="accent6">
                    <a:satOff val="24555"/>
                    <a:lumOff val="22232"/>
                  </a:schemeClr>
                </a:solidFill>
              </a:defRPr>
            </a:pPr>
            <a:r>
              <a:t>  &lt;/inConfigs&gt;</a:t>
            </a:r>
          </a:p>
          <a:p>
            <a:pPr algn="l">
              <a:defRPr sz="1600">
                <a:solidFill>
                  <a:schemeClr val="accent6">
                    <a:satOff val="24555"/>
                    <a:lumOff val="22232"/>
                  </a:schemeClr>
                </a:solidFill>
              </a:defRPr>
            </a:pPr>
            <a:r>
              <a:t>&lt;/configConfMos&gt;</a:t>
            </a:r>
          </a:p>
        </p:txBody>
      </p:sp>
      <p:sp>
        <p:nvSpPr>
          <p:cNvPr id="398" name="Shape 398"/>
          <p:cNvSpPr/>
          <p:nvPr/>
        </p:nvSpPr>
        <p:spPr>
          <a:xfrm>
            <a:off x="3428682" y="1825661"/>
            <a:ext cx="6147436" cy="261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500">
                <a:solidFill>
                  <a:schemeClr val="accent4">
                    <a:hueOff val="384618"/>
                    <a:satOff val="3869"/>
                    <a:lumOff val="5802"/>
                  </a:schemeClr>
                </a:solidFill>
              </a:defRPr>
            </a:pPr>
            <a:r>
              <a:rPr dirty="0"/>
              <a:t>&lt;xs:complexType name="computePsuPolicy" mixed="true"&gt;</a:t>
            </a:r>
          </a:p>
          <a:p>
            <a:pPr algn="l">
              <a:defRPr sz="1500">
                <a:solidFill>
                  <a:schemeClr val="accent4">
                    <a:hueOff val="384618"/>
                    <a:satOff val="3869"/>
                    <a:lumOff val="5802"/>
                  </a:schemeClr>
                </a:solidFill>
              </a:defRPr>
            </a:pPr>
            <a:endParaRPr dirty="0"/>
          </a:p>
          <a:p>
            <a:pPr algn="l">
              <a:defRPr sz="1500">
                <a:solidFill>
                  <a:schemeClr val="accent4">
                    <a:hueOff val="384618"/>
                    <a:satOff val="3869"/>
                    <a:lumOff val="5802"/>
                  </a:schemeClr>
                </a:solidFill>
              </a:defRPr>
            </a:pPr>
            <a:r>
              <a:rPr dirty="0"/>
              <a:t>            &lt;xs:annotation&gt;</a:t>
            </a:r>
          </a:p>
          <a:p>
            <a:pPr algn="l">
              <a:defRPr sz="1500">
                <a:solidFill>
                  <a:schemeClr val="accent4">
                    <a:hueOff val="384618"/>
                    <a:satOff val="3869"/>
                    <a:lumOff val="5802"/>
                  </a:schemeClr>
                </a:solidFill>
              </a:defRPr>
            </a:pPr>
            <a:r>
              <a:rPr dirty="0"/>
              <a:t>                &lt;xs:appinfo&gt;</a:t>
            </a:r>
          </a:p>
          <a:p>
            <a:pPr algn="l">
              <a:defRPr sz="1500">
                <a:solidFill>
                  <a:schemeClr val="accent4">
                    <a:hueOff val="384618"/>
                    <a:satOff val="3869"/>
                    <a:lumOff val="5802"/>
                  </a:schemeClr>
                </a:solidFill>
              </a:defRPr>
            </a:pPr>
            <a:r>
              <a:rPr dirty="0"/>
              <a:t>                    &lt;moClass value="computePsuPolicy" encrypted="false"/&gt;</a:t>
            </a:r>
          </a:p>
          <a:p>
            <a:pPr algn="l">
              <a:defRPr sz="1500">
                <a:solidFill>
                  <a:schemeClr val="accent4">
                    <a:hueOff val="384618"/>
                    <a:satOff val="3869"/>
                    <a:lumOff val="5802"/>
                  </a:schemeClr>
                </a:solidFill>
              </a:defRPr>
            </a:pPr>
            <a:r>
              <a:rPr dirty="0"/>
              <a:t>                    &lt;label value="PSU Policy" default="false"/&gt;</a:t>
            </a:r>
          </a:p>
          <a:p>
            <a:pPr algn="l">
              <a:defRPr sz="1500">
                <a:solidFill>
                  <a:schemeClr val="accent4">
                    <a:hueOff val="384618"/>
                    <a:satOff val="3869"/>
                    <a:lumOff val="5802"/>
                  </a:schemeClr>
                </a:solidFill>
              </a:defRPr>
            </a:pPr>
            <a:r>
              <a:rPr dirty="0"/>
              <a:t>                    &lt;rn value="psu-policy"/&gt;</a:t>
            </a:r>
          </a:p>
          <a:p>
            <a:pPr algn="l">
              <a:defRPr sz="1500">
                <a:solidFill>
                  <a:schemeClr val="accent4">
                    <a:hueOff val="384618"/>
                    <a:satOff val="3869"/>
                    <a:lumOff val="5802"/>
                  </a:schemeClr>
                </a:solidFill>
              </a:defRPr>
            </a:pPr>
            <a:r>
              <a:rPr dirty="0"/>
              <a:t>                    &lt;access value="admin, pn-equipment, pn-policy"/&gt;</a:t>
            </a:r>
          </a:p>
          <a:p>
            <a:pPr algn="l">
              <a:defRPr sz="1500">
                <a:solidFill>
                  <a:schemeClr val="accent4">
                    <a:hueOff val="384618"/>
                    <a:satOff val="3869"/>
                    <a:lumOff val="5802"/>
                  </a:schemeClr>
                </a:solidFill>
              </a:defRPr>
            </a:pPr>
            <a:r>
              <a:rPr dirty="0"/>
              <a:t>                    &lt;description value="NO COMMENTS"/&gt;</a:t>
            </a:r>
          </a:p>
          <a:p>
            <a:pPr algn="l">
              <a:defRPr sz="1500">
                <a:solidFill>
                  <a:schemeClr val="accent4">
                    <a:hueOff val="384618"/>
                    <a:satOff val="3869"/>
                    <a:lumOff val="5802"/>
                  </a:schemeClr>
                </a:solidFill>
              </a:defRPr>
            </a:pPr>
            <a:r>
              <a:rPr dirty="0"/>
              <a:t>                &lt;/xs:appinfo&gt;</a:t>
            </a:r>
          </a:p>
          <a:p>
            <a:pPr algn="l">
              <a:defRPr sz="1500">
                <a:solidFill>
                  <a:schemeClr val="accent4">
                    <a:hueOff val="384618"/>
                    <a:satOff val="3869"/>
                    <a:lumOff val="5802"/>
                  </a:schemeClr>
                </a:solidFill>
              </a:defRPr>
            </a:pPr>
            <a:r>
              <a:rPr dirty="0"/>
              <a:t>            &lt;/xs:annotation&gt;</a:t>
            </a:r>
          </a:p>
        </p:txBody>
      </p:sp>
      <p:sp>
        <p:nvSpPr>
          <p:cNvPr id="399" name="Shape 399"/>
          <p:cNvSpPr/>
          <p:nvPr/>
        </p:nvSpPr>
        <p:spPr>
          <a:xfrm>
            <a:off x="2733509" y="4455744"/>
            <a:ext cx="5572228" cy="3771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1400">
                <a:solidFill>
                  <a:schemeClr val="accent4">
                    <a:hueOff val="384618"/>
                    <a:satOff val="3869"/>
                    <a:lumOff val="5802"/>
                  </a:schemeClr>
                </a:solidFill>
              </a:defRPr>
            </a:pPr>
            <a:r>
              <a:rPr dirty="0"/>
              <a:t>&lt;xs:attribute name="redundancy"&gt;</a:t>
            </a:r>
          </a:p>
          <a:p>
            <a:pPr>
              <a:defRPr sz="1400">
                <a:solidFill>
                  <a:schemeClr val="accent4">
                    <a:hueOff val="384618"/>
                    <a:satOff val="3869"/>
                    <a:lumOff val="5802"/>
                  </a:schemeClr>
                </a:solidFill>
              </a:defRPr>
            </a:pPr>
            <a:r>
              <a:rPr dirty="0"/>
              <a:t>                &lt;xs:annotation&gt;</a:t>
            </a:r>
          </a:p>
          <a:p>
            <a:pPr>
              <a:defRPr sz="1400">
                <a:solidFill>
                  <a:schemeClr val="accent4">
                    <a:hueOff val="384618"/>
                    <a:satOff val="3869"/>
                    <a:lumOff val="5802"/>
                  </a:schemeClr>
                </a:solidFill>
              </a:defRPr>
            </a:pPr>
            <a:r>
              <a:rPr dirty="0"/>
              <a:t>                    &lt;xs:appinfo&gt;</a:t>
            </a:r>
          </a:p>
          <a:p>
            <a:pPr>
              <a:defRPr sz="1400">
                <a:solidFill>
                  <a:schemeClr val="accent4">
                    <a:hueOff val="384618"/>
                    <a:satOff val="3869"/>
                    <a:lumOff val="5802"/>
                  </a:schemeClr>
                </a:solidFill>
              </a:defRPr>
            </a:pPr>
            <a:r>
              <a:rPr dirty="0"/>
              <a:t>                         &lt;moProperty value="computePsuDef:redundancy"/&gt;</a:t>
            </a:r>
          </a:p>
          <a:p>
            <a:pPr>
              <a:defRPr sz="1400">
                <a:solidFill>
                  <a:schemeClr val="accent4">
                    <a:hueOff val="384618"/>
                    <a:satOff val="3869"/>
                    <a:lumOff val="5802"/>
                  </a:schemeClr>
                </a:solidFill>
              </a:defRPr>
            </a:pPr>
            <a:r>
              <a:rPr dirty="0"/>
              <a:t>                         &lt;label value="Redundancy" default="true"/&gt;</a:t>
            </a:r>
          </a:p>
          <a:p>
            <a:pPr>
              <a:defRPr sz="1400">
                <a:solidFill>
                  <a:schemeClr val="accent4">
                    <a:hueOff val="384618"/>
                    <a:satOff val="3869"/>
                    <a:lumOff val="5802"/>
                  </a:schemeClr>
                </a:solidFill>
              </a:defRPr>
            </a:pPr>
            <a:r>
              <a:rPr dirty="0"/>
              <a:t>                         &lt;externAccess value="readWrite"/&gt;</a:t>
            </a:r>
          </a:p>
          <a:p>
            <a:pPr>
              <a:defRPr sz="1400">
                <a:solidFill>
                  <a:schemeClr val="accent4">
                    <a:hueOff val="384618"/>
                    <a:satOff val="3869"/>
                    <a:lumOff val="5802"/>
                  </a:schemeClr>
                </a:solidFill>
              </a:defRPr>
            </a:pPr>
            <a:r>
              <a:rPr dirty="0"/>
              <a:t>                         &lt;description value="NO COMMENTS"/&gt;</a:t>
            </a:r>
          </a:p>
          <a:p>
            <a:pPr>
              <a:defRPr sz="1400">
                <a:solidFill>
                  <a:schemeClr val="accent4">
                    <a:hueOff val="384618"/>
                    <a:satOff val="3869"/>
                    <a:lumOff val="5802"/>
                  </a:schemeClr>
                </a:solidFill>
              </a:defRPr>
            </a:pPr>
            <a:r>
              <a:rPr dirty="0"/>
              <a:t>                    &lt;/xs:appinfo&gt;</a:t>
            </a:r>
          </a:p>
          <a:p>
            <a:pPr>
              <a:defRPr sz="1400">
                <a:solidFill>
                  <a:schemeClr val="accent4">
                    <a:hueOff val="384618"/>
                    <a:satOff val="3869"/>
                    <a:lumOff val="5802"/>
                  </a:schemeClr>
                </a:solidFill>
              </a:defRPr>
            </a:pPr>
            <a:r>
              <a:rPr dirty="0"/>
              <a:t>                &lt;/xs:annotation&gt;</a:t>
            </a:r>
          </a:p>
          <a:p>
            <a:pPr>
              <a:defRPr sz="1400">
                <a:solidFill>
                  <a:schemeClr val="accent4">
                    <a:hueOff val="384618"/>
                    <a:satOff val="3869"/>
                    <a:lumOff val="5802"/>
                  </a:schemeClr>
                </a:solidFill>
              </a:defRPr>
            </a:pPr>
            <a:r>
              <a:rPr dirty="0"/>
              <a:t>                &lt;xs:simpleType&gt;</a:t>
            </a:r>
          </a:p>
          <a:p>
            <a:pPr>
              <a:defRPr sz="1400">
                <a:solidFill>
                  <a:schemeClr val="accent4">
                    <a:hueOff val="384618"/>
                    <a:satOff val="3869"/>
                    <a:lumOff val="5802"/>
                  </a:schemeClr>
                </a:solidFill>
              </a:defRPr>
            </a:pPr>
            <a:r>
              <a:rPr dirty="0"/>
              <a:t>                    &lt;xs:restriction base="xs:string"&gt;</a:t>
            </a:r>
          </a:p>
          <a:p>
            <a:pPr>
              <a:defRPr sz="1400">
                <a:solidFill>
                  <a:schemeClr val="accent4">
                    <a:hueOff val="384618"/>
                    <a:satOff val="3869"/>
                    <a:lumOff val="5802"/>
                  </a:schemeClr>
                </a:solidFill>
              </a:defRPr>
            </a:pPr>
            <a:r>
              <a:rPr dirty="0"/>
              <a:t>                         &lt;xs:enumeration value="non-redundant"/&gt;</a:t>
            </a:r>
          </a:p>
          <a:p>
            <a:pPr>
              <a:defRPr sz="1400">
                <a:solidFill>
                  <a:schemeClr val="accent4">
                    <a:hueOff val="384618"/>
                    <a:satOff val="3869"/>
                    <a:lumOff val="5802"/>
                  </a:schemeClr>
                </a:solidFill>
              </a:defRPr>
            </a:pPr>
            <a:r>
              <a:rPr dirty="0"/>
              <a:t>                         &lt;xs:enumeration value="n+1"/&gt;</a:t>
            </a:r>
          </a:p>
          <a:p>
            <a:pPr>
              <a:defRPr sz="1400">
                <a:solidFill>
                  <a:schemeClr val="accent4">
                    <a:hueOff val="384618"/>
                    <a:satOff val="3869"/>
                    <a:lumOff val="5802"/>
                  </a:schemeClr>
                </a:solidFill>
              </a:defRPr>
            </a:pPr>
            <a:r>
              <a:rPr dirty="0"/>
              <a:t>                         &lt;xs:enumeration value="grid"/&gt;</a:t>
            </a:r>
          </a:p>
          <a:p>
            <a:pPr>
              <a:defRPr sz="1400">
                <a:solidFill>
                  <a:schemeClr val="accent4">
                    <a:hueOff val="384618"/>
                    <a:satOff val="3869"/>
                    <a:lumOff val="5802"/>
                  </a:schemeClr>
                </a:solidFill>
              </a:defRPr>
            </a:pPr>
            <a:r>
              <a:rPr dirty="0"/>
              <a:t>                    &lt;/xs:restriction&gt;</a:t>
            </a:r>
          </a:p>
          <a:p>
            <a:pPr>
              <a:defRPr sz="1400">
                <a:solidFill>
                  <a:schemeClr val="accent4">
                    <a:hueOff val="384618"/>
                    <a:satOff val="3869"/>
                    <a:lumOff val="5802"/>
                  </a:schemeClr>
                </a:solidFill>
              </a:defRPr>
            </a:pPr>
            <a:r>
              <a:rPr dirty="0"/>
              <a:t>                &lt;/xs:simpleType&gt;</a:t>
            </a:r>
          </a:p>
          <a:p>
            <a:pPr>
              <a:defRPr sz="1400">
                <a:solidFill>
                  <a:schemeClr val="accent4">
                    <a:hueOff val="384618"/>
                    <a:satOff val="3869"/>
                    <a:lumOff val="5802"/>
                  </a:schemeClr>
                </a:solidFill>
              </a:defRPr>
            </a:pPr>
            <a:r>
              <a:rPr dirty="0"/>
              <a:t>            &lt;/xs:attribute&gt;</a:t>
            </a:r>
          </a:p>
        </p:txBody>
      </p:sp>
      <p:sp>
        <p:nvSpPr>
          <p:cNvPr id="400" name="Shape 400"/>
          <p:cNvSpPr/>
          <p:nvPr/>
        </p:nvSpPr>
        <p:spPr>
          <a:xfrm>
            <a:off x="10091558" y="1424283"/>
            <a:ext cx="2018996"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solidFill>
                  <a:schemeClr val="accent4">
                    <a:hueOff val="384618"/>
                    <a:satOff val="3869"/>
                    <a:lumOff val="5802"/>
                  </a:schemeClr>
                </a:solidFill>
              </a:defRPr>
            </a:pPr>
            <a:r>
              <a:t>XML</a:t>
            </a:r>
          </a:p>
          <a:p>
            <a:pPr>
              <a:defRPr>
                <a:solidFill>
                  <a:schemeClr val="accent4">
                    <a:hueOff val="384618"/>
                    <a:satOff val="3869"/>
                    <a:lumOff val="5802"/>
                  </a:schemeClr>
                </a:solidFill>
              </a:defRPr>
            </a:pPr>
            <a:r>
              <a:t>SCHEMA</a:t>
            </a:r>
          </a:p>
        </p:txBody>
      </p:sp>
      <p:sp>
        <p:nvSpPr>
          <p:cNvPr id="401" name="Shape 401"/>
          <p:cNvSpPr/>
          <p:nvPr/>
        </p:nvSpPr>
        <p:spPr>
          <a:xfrm flipV="1">
            <a:off x="10797567" y="6731134"/>
            <a:ext cx="1" cy="1053756"/>
          </a:xfrm>
          <a:prstGeom prst="line">
            <a:avLst/>
          </a:prstGeom>
          <a:ln w="25400">
            <a:solidFill>
              <a:schemeClr val="accent2"/>
            </a:solidFill>
            <a:miter lim="400000"/>
            <a:tailEnd type="triangle"/>
          </a:ln>
        </p:spPr>
        <p:txBody>
          <a:bodyPr lIns="50800" tIns="50800" rIns="50800" bIns="50800" anchor="ctr"/>
          <a:lstStyle/>
          <a:p>
            <a:pPr>
              <a:defRPr sz="2400"/>
            </a:pPr>
            <a:endParaRPr/>
          </a:p>
        </p:txBody>
      </p:sp>
      <p:sp>
        <p:nvSpPr>
          <p:cNvPr id="402" name="Shape 402"/>
          <p:cNvSpPr/>
          <p:nvPr/>
        </p:nvSpPr>
        <p:spPr>
          <a:xfrm>
            <a:off x="10333966" y="7939699"/>
            <a:ext cx="92720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solidFill>
              </a:defRPr>
            </a:lvl1pPr>
          </a:lstStyle>
          <a:p>
            <a:r>
              <a:t>GUI</a:t>
            </a:r>
          </a:p>
        </p:txBody>
      </p:sp>
      <p:sp>
        <p:nvSpPr>
          <p:cNvPr id="403" name="Shape 403"/>
          <p:cNvSpPr/>
          <p:nvPr/>
        </p:nvSpPr>
        <p:spPr>
          <a:xfrm flipH="1">
            <a:off x="9132241" y="1883301"/>
            <a:ext cx="1233736" cy="252978"/>
          </a:xfrm>
          <a:prstGeom prst="line">
            <a:avLst/>
          </a:prstGeom>
          <a:ln w="25400">
            <a:solidFill>
              <a:schemeClr val="accent4">
                <a:hueOff val="384618"/>
                <a:satOff val="3869"/>
                <a:lumOff val="5802"/>
              </a:schemeClr>
            </a:solidFill>
            <a:miter lim="400000"/>
            <a:tailEnd type="triangle"/>
          </a:ln>
        </p:spPr>
        <p:txBody>
          <a:bodyPr lIns="50800" tIns="50800" rIns="50800" bIns="50800" anchor="ctr"/>
          <a:lstStyle/>
          <a:p>
            <a:pPr>
              <a:defRPr sz="2400"/>
            </a:pPr>
            <a:endParaRPr/>
          </a:p>
        </p:txBody>
      </p:sp>
      <p:sp>
        <p:nvSpPr>
          <p:cNvPr id="404" name="Shape 404"/>
          <p:cNvSpPr/>
          <p:nvPr/>
        </p:nvSpPr>
        <p:spPr>
          <a:xfrm>
            <a:off x="833004" y="994994"/>
            <a:ext cx="1282904"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solidFill>
                  <a:schemeClr val="accent6">
                    <a:satOff val="24555"/>
                    <a:lumOff val="22232"/>
                  </a:schemeClr>
                </a:solidFill>
              </a:defRPr>
            </a:pPr>
            <a:r>
              <a:t>XML</a:t>
            </a:r>
          </a:p>
          <a:p>
            <a:pPr>
              <a:defRPr>
                <a:solidFill>
                  <a:schemeClr val="accent6">
                    <a:satOff val="24555"/>
                    <a:lumOff val="22232"/>
                  </a:schemeClr>
                </a:solidFill>
              </a:defRPr>
            </a:pPr>
            <a:r>
              <a:t>POST</a:t>
            </a:r>
          </a:p>
        </p:txBody>
      </p:sp>
      <p:sp>
        <p:nvSpPr>
          <p:cNvPr id="405" name="Shape 405"/>
          <p:cNvSpPr/>
          <p:nvPr/>
        </p:nvSpPr>
        <p:spPr>
          <a:xfrm flipH="1">
            <a:off x="1573810" y="2214274"/>
            <a:ext cx="1" cy="1053756"/>
          </a:xfrm>
          <a:prstGeom prst="line">
            <a:avLst/>
          </a:prstGeom>
          <a:ln w="25400">
            <a:solidFill>
              <a:schemeClr val="accent6">
                <a:satOff val="24555"/>
                <a:lumOff val="22232"/>
              </a:schemeClr>
            </a:solidFill>
            <a:miter lim="400000"/>
            <a:tailEnd type="triangle"/>
          </a:ln>
        </p:spPr>
        <p:txBody>
          <a:bodyPr lIns="50800" tIns="50800" rIns="50800" bIns="50800" anchor="ctr"/>
          <a:lstStyle/>
          <a:p>
            <a:pPr>
              <a:defRPr sz="2400"/>
            </a:pPr>
            <a:endParaRPr/>
          </a:p>
        </p:txBody>
      </p:sp>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 name="Screen Shot 2015-10-23 at 6.19.54 PM.png"/>
          <p:cNvPicPr>
            <a:picLocks noChangeAspect="1"/>
          </p:cNvPicPr>
          <p:nvPr/>
        </p:nvPicPr>
        <p:blipFill>
          <a:blip r:embed="rId2">
            <a:extLst/>
          </a:blip>
          <a:stretch>
            <a:fillRect/>
          </a:stretch>
        </p:blipFill>
        <p:spPr>
          <a:xfrm>
            <a:off x="8973008" y="4984822"/>
            <a:ext cx="3649118" cy="1053757"/>
          </a:xfrm>
          <a:prstGeom prst="rect">
            <a:avLst/>
          </a:prstGeom>
          <a:ln w="12700">
            <a:miter lim="400000"/>
          </a:ln>
        </p:spPr>
      </p:pic>
      <p:sp>
        <p:nvSpPr>
          <p:cNvPr id="410" name="Shape 410"/>
          <p:cNvSpPr/>
          <p:nvPr/>
        </p:nvSpPr>
        <p:spPr>
          <a:xfrm>
            <a:off x="739733" y="3989876"/>
            <a:ext cx="2930856" cy="347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pPr>
            <a:r>
              <a:t>&lt;configConfMos</a:t>
            </a:r>
          </a:p>
          <a:p>
            <a:pPr algn="l">
              <a:defRPr sz="1600"/>
            </a:pPr>
            <a:r>
              <a:t>  inHierarchical="no"&gt;</a:t>
            </a:r>
          </a:p>
          <a:p>
            <a:pPr algn="l">
              <a:defRPr sz="1600"/>
            </a:pPr>
            <a:r>
              <a:t>  &lt;inConfigs&gt;</a:t>
            </a:r>
          </a:p>
          <a:p>
            <a:pPr algn="l">
              <a:defRPr sz="1600"/>
            </a:pPr>
            <a:r>
              <a:t>    &lt;pair</a:t>
            </a:r>
          </a:p>
          <a:p>
            <a:pPr algn="l">
              <a:defRPr sz="1600"/>
            </a:pPr>
            <a:r>
              <a:t>      key="org-root/psu-policy"&gt;</a:t>
            </a:r>
          </a:p>
          <a:p>
            <a:pPr algn="l">
              <a:defRPr sz="1600"/>
            </a:pPr>
            <a:r>
              <a:t>      &lt;computePsuPolicy</a:t>
            </a:r>
          </a:p>
          <a:p>
            <a:pPr algn="l">
              <a:defRPr sz="1600"/>
            </a:pPr>
            <a:r>
              <a:t>        descr=""</a:t>
            </a:r>
          </a:p>
          <a:p>
            <a:pPr algn="l">
              <a:defRPr sz="1600"/>
            </a:pPr>
            <a:r>
              <a:t>        dn="org-root/psu-policy"</a:t>
            </a:r>
          </a:p>
          <a:p>
            <a:pPr algn="l">
              <a:defRPr sz="1600"/>
            </a:pPr>
            <a:r>
              <a:t>        policyOwner="local"</a:t>
            </a:r>
          </a:p>
          <a:p>
            <a:pPr algn="l">
              <a:defRPr sz="1600"/>
            </a:pPr>
            <a:r>
              <a:t>        redundancy="grid"&gt;</a:t>
            </a:r>
          </a:p>
          <a:p>
            <a:pPr algn="l">
              <a:defRPr sz="1600"/>
            </a:pPr>
            <a:r>
              <a:t>        &lt;/computePsuPolicy&gt;</a:t>
            </a:r>
          </a:p>
          <a:p>
            <a:pPr algn="l">
              <a:defRPr sz="1600"/>
            </a:pPr>
            <a:r>
              <a:t>    &lt;/pair&gt;</a:t>
            </a:r>
          </a:p>
          <a:p>
            <a:pPr algn="l">
              <a:defRPr sz="1600"/>
            </a:pPr>
            <a:r>
              <a:t>  &lt;/inConfigs&gt;</a:t>
            </a:r>
          </a:p>
          <a:p>
            <a:pPr algn="l">
              <a:defRPr sz="1600"/>
            </a:pPr>
            <a:r>
              <a:t>&lt;/configConfMos&gt;</a:t>
            </a:r>
          </a:p>
        </p:txBody>
      </p:sp>
      <p:sp>
        <p:nvSpPr>
          <p:cNvPr id="411" name="Shape 411"/>
          <p:cNvSpPr/>
          <p:nvPr/>
        </p:nvSpPr>
        <p:spPr>
          <a:xfrm>
            <a:off x="3428682" y="1825661"/>
            <a:ext cx="6147436" cy="261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500"/>
            </a:pPr>
            <a:r>
              <a:t>&lt;xs:complexType name="computePsuPolicy" mixed="true"&gt;</a:t>
            </a:r>
          </a:p>
          <a:p>
            <a:pPr algn="l">
              <a:defRPr sz="1500"/>
            </a:pPr>
            <a:endParaRPr/>
          </a:p>
          <a:p>
            <a:pPr algn="l">
              <a:defRPr sz="1500"/>
            </a:pPr>
            <a:r>
              <a:t>            &lt;xs:annotation&gt;</a:t>
            </a:r>
          </a:p>
          <a:p>
            <a:pPr algn="l">
              <a:defRPr sz="1500"/>
            </a:pPr>
            <a:r>
              <a:t>                &lt;xs:appinfo&gt;</a:t>
            </a:r>
          </a:p>
          <a:p>
            <a:pPr algn="l">
              <a:defRPr sz="1500"/>
            </a:pPr>
            <a:r>
              <a:t>                    &lt;moClass value="computePsuPolicy" encrypted="false"/&gt;</a:t>
            </a:r>
          </a:p>
          <a:p>
            <a:pPr algn="l">
              <a:defRPr sz="1500"/>
            </a:pPr>
            <a:r>
              <a:t>                    &lt;label value="PSU Policy" default="false"/&gt;</a:t>
            </a:r>
          </a:p>
          <a:p>
            <a:pPr algn="l">
              <a:defRPr sz="1500"/>
            </a:pPr>
            <a:r>
              <a:t>                    &lt;rn value="psu-policy"/&gt;</a:t>
            </a:r>
          </a:p>
          <a:p>
            <a:pPr algn="l">
              <a:defRPr sz="1500"/>
            </a:pPr>
            <a:r>
              <a:t>                    &lt;access value="admin, pn-equipment, pn-policy"/&gt;</a:t>
            </a:r>
          </a:p>
          <a:p>
            <a:pPr algn="l">
              <a:defRPr sz="1500"/>
            </a:pPr>
            <a:r>
              <a:t>                    &lt;description value="NO COMMENTS"/&gt;</a:t>
            </a:r>
          </a:p>
          <a:p>
            <a:pPr algn="l">
              <a:defRPr sz="1500"/>
            </a:pPr>
            <a:r>
              <a:t>                &lt;/xs:appinfo&gt;</a:t>
            </a:r>
          </a:p>
          <a:p>
            <a:pPr algn="l">
              <a:defRPr sz="1500"/>
            </a:pPr>
            <a:r>
              <a:t>            &lt;/xs:annotation&gt;</a:t>
            </a:r>
          </a:p>
        </p:txBody>
      </p:sp>
      <p:sp>
        <p:nvSpPr>
          <p:cNvPr id="412" name="Shape 412"/>
          <p:cNvSpPr/>
          <p:nvPr/>
        </p:nvSpPr>
        <p:spPr>
          <a:xfrm>
            <a:off x="3475228" y="4585544"/>
            <a:ext cx="5572227" cy="3771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400"/>
            </a:pPr>
            <a:r>
              <a:t>&lt;xs:attribute name="redundancy"&gt;</a:t>
            </a:r>
          </a:p>
          <a:p>
            <a:pPr algn="l">
              <a:defRPr sz="1400"/>
            </a:pPr>
            <a:r>
              <a:t>                &lt;xs:annotation&gt;</a:t>
            </a:r>
          </a:p>
          <a:p>
            <a:pPr algn="l">
              <a:defRPr sz="1400"/>
            </a:pPr>
            <a:r>
              <a:t>                    &lt;xs:appinfo&gt;</a:t>
            </a:r>
          </a:p>
          <a:p>
            <a:pPr algn="l">
              <a:defRPr sz="1400"/>
            </a:pPr>
            <a:r>
              <a:t>                         &lt;moProperty value="computePsuDef:redundancy"/&gt;</a:t>
            </a:r>
          </a:p>
          <a:p>
            <a:pPr algn="l">
              <a:defRPr sz="1400"/>
            </a:pPr>
            <a:r>
              <a:t>                         &lt;label value="Redundancy" default="true"/&gt;</a:t>
            </a:r>
          </a:p>
          <a:p>
            <a:pPr algn="l">
              <a:defRPr sz="1400"/>
            </a:pPr>
            <a:r>
              <a:t>                         &lt;externAccess value="readWrite"/&gt;</a:t>
            </a:r>
          </a:p>
          <a:p>
            <a:pPr algn="l">
              <a:defRPr sz="1400"/>
            </a:pPr>
            <a:r>
              <a:t>                         &lt;description value="NO COMMENTS"/&gt;</a:t>
            </a:r>
          </a:p>
          <a:p>
            <a:pPr algn="l">
              <a:defRPr sz="1400"/>
            </a:pPr>
            <a:r>
              <a:t>                    &lt;/xs:appinfo&gt;</a:t>
            </a:r>
          </a:p>
          <a:p>
            <a:pPr algn="l">
              <a:defRPr sz="1400"/>
            </a:pPr>
            <a:r>
              <a:t>                &lt;/xs:annotation&gt;</a:t>
            </a:r>
          </a:p>
          <a:p>
            <a:pPr algn="l">
              <a:defRPr sz="1400"/>
            </a:pPr>
            <a:r>
              <a:t>                &lt;xs:simpleType&gt;</a:t>
            </a:r>
          </a:p>
          <a:p>
            <a:pPr algn="l">
              <a:defRPr sz="1400"/>
            </a:pPr>
            <a:r>
              <a:t>                    &lt;xs:restriction base="xs:string"&gt;</a:t>
            </a:r>
          </a:p>
          <a:p>
            <a:pPr algn="l">
              <a:defRPr sz="1400"/>
            </a:pPr>
            <a:r>
              <a:t>                         &lt;xs:enumeration value="non-redundant"/&gt;</a:t>
            </a:r>
          </a:p>
          <a:p>
            <a:pPr algn="l">
              <a:defRPr sz="1400"/>
            </a:pPr>
            <a:r>
              <a:t>                         &lt;xs:enumeration value="n+1"/&gt;</a:t>
            </a:r>
          </a:p>
          <a:p>
            <a:pPr algn="l">
              <a:defRPr sz="1400"/>
            </a:pPr>
            <a:r>
              <a:t>                         &lt;xs:enumeration value="grid"/&gt;</a:t>
            </a:r>
          </a:p>
          <a:p>
            <a:pPr algn="l">
              <a:defRPr sz="1400"/>
            </a:pPr>
            <a:r>
              <a:t>                    &lt;/xs:restriction&gt;</a:t>
            </a:r>
          </a:p>
          <a:p>
            <a:pPr algn="l">
              <a:defRPr sz="1400"/>
            </a:pPr>
            <a:r>
              <a:t>                &lt;/xs:simpleType&gt;</a:t>
            </a:r>
          </a:p>
          <a:p>
            <a:pPr algn="l">
              <a:defRPr sz="1400"/>
            </a:pPr>
            <a:r>
              <a:t>            &lt;/xs:attribute&gt;</a:t>
            </a:r>
          </a:p>
        </p:txBody>
      </p:sp>
      <p:sp>
        <p:nvSpPr>
          <p:cNvPr id="413" name="Shape 413"/>
          <p:cNvSpPr/>
          <p:nvPr/>
        </p:nvSpPr>
        <p:spPr>
          <a:xfrm>
            <a:off x="4591106" y="592455"/>
            <a:ext cx="2846933"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dirty="0" smtClean="0"/>
              <a:t>XML </a:t>
            </a:r>
            <a:r>
              <a:rPr dirty="0"/>
              <a:t>Schema</a:t>
            </a:r>
          </a:p>
        </p:txBody>
      </p:sp>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5" name="Screen Shot 2015-10-23 at 6.19.54 PM.png"/>
          <p:cNvPicPr>
            <a:picLocks noChangeAspect="1"/>
          </p:cNvPicPr>
          <p:nvPr/>
        </p:nvPicPr>
        <p:blipFill>
          <a:blip r:embed="rId2">
            <a:extLst/>
          </a:blip>
          <a:stretch>
            <a:fillRect/>
          </a:stretch>
        </p:blipFill>
        <p:spPr>
          <a:xfrm>
            <a:off x="8973008" y="4984822"/>
            <a:ext cx="3649118" cy="1053757"/>
          </a:xfrm>
          <a:prstGeom prst="rect">
            <a:avLst/>
          </a:prstGeom>
          <a:ln w="12700">
            <a:miter lim="400000"/>
          </a:ln>
        </p:spPr>
      </p:pic>
      <p:sp>
        <p:nvSpPr>
          <p:cNvPr id="416" name="Shape 416"/>
          <p:cNvSpPr/>
          <p:nvPr/>
        </p:nvSpPr>
        <p:spPr>
          <a:xfrm>
            <a:off x="739733" y="3989867"/>
            <a:ext cx="3141273" cy="347981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b="1">
                <a:solidFill>
                  <a:schemeClr val="accent6">
                    <a:satOff val="24555"/>
                    <a:lumOff val="22232"/>
                  </a:schemeClr>
                </a:solidFill>
                <a:latin typeface="Helvetica"/>
                <a:ea typeface="Helvetica"/>
                <a:cs typeface="Helvetica"/>
                <a:sym typeface="Helvetica"/>
              </a:defRPr>
            </a:pPr>
            <a:r>
              <a:t>&lt;configConfMos</a:t>
            </a:r>
          </a:p>
          <a:p>
            <a:pPr algn="l">
              <a:defRPr sz="1600"/>
            </a:pPr>
            <a:r>
              <a:t> </a:t>
            </a:r>
            <a:r>
              <a:rPr b="1">
                <a:solidFill>
                  <a:schemeClr val="accent3">
                    <a:hueOff val="-333990"/>
                    <a:satOff val="3917"/>
                    <a:lumOff val="-6666"/>
                  </a:schemeClr>
                </a:solidFill>
                <a:latin typeface="Helvetica"/>
                <a:ea typeface="Helvetica"/>
                <a:cs typeface="Helvetica"/>
                <a:sym typeface="Helvetica"/>
              </a:rPr>
              <a:t> inHierarchical="no"&gt;</a:t>
            </a:r>
          </a:p>
          <a:p>
            <a:pPr algn="l">
              <a:defRPr sz="1600"/>
            </a:pPr>
            <a:r>
              <a:t>  </a:t>
            </a:r>
            <a:r>
              <a:rPr b="1">
                <a:solidFill>
                  <a:schemeClr val="accent4"/>
                </a:solidFill>
                <a:latin typeface="Helvetica"/>
                <a:ea typeface="Helvetica"/>
                <a:cs typeface="Helvetica"/>
                <a:sym typeface="Helvetica"/>
              </a:rPr>
              <a:t>&lt;inConfigs&gt;</a:t>
            </a:r>
          </a:p>
          <a:p>
            <a:pPr algn="l">
              <a:defRPr sz="1600"/>
            </a:pPr>
            <a:r>
              <a:t>    </a:t>
            </a:r>
            <a:r>
              <a:rPr b="1">
                <a:solidFill>
                  <a:schemeClr val="accent2"/>
                </a:solidFill>
                <a:latin typeface="Helvetica"/>
                <a:ea typeface="Helvetica"/>
                <a:cs typeface="Helvetica"/>
                <a:sym typeface="Helvetica"/>
              </a:rPr>
              <a:t>&lt;pair</a:t>
            </a:r>
          </a:p>
          <a:p>
            <a:pPr algn="l">
              <a:defRPr sz="1600"/>
            </a:pPr>
            <a:r>
              <a:t>      </a:t>
            </a:r>
            <a:r>
              <a:rPr b="1">
                <a:solidFill>
                  <a:schemeClr val="accent1"/>
                </a:solidFill>
                <a:latin typeface="Helvetica"/>
                <a:ea typeface="Helvetica"/>
                <a:cs typeface="Helvetica"/>
                <a:sym typeface="Helvetica"/>
              </a:rPr>
              <a:t>key="org-root/psu-policy"&gt;</a:t>
            </a:r>
          </a:p>
          <a:p>
            <a:pPr algn="l">
              <a:defRPr sz="1600"/>
            </a:pPr>
            <a:r>
              <a:t>      &lt;computePsuPolicy</a:t>
            </a:r>
          </a:p>
          <a:p>
            <a:pPr algn="l">
              <a:defRPr sz="1600"/>
            </a:pPr>
            <a:r>
              <a:t>        descr=""</a:t>
            </a:r>
          </a:p>
          <a:p>
            <a:pPr algn="l">
              <a:defRPr sz="1600"/>
            </a:pPr>
            <a:r>
              <a:t>        dn="org-root/psu-policy"</a:t>
            </a:r>
          </a:p>
          <a:p>
            <a:pPr algn="l">
              <a:defRPr sz="1600"/>
            </a:pPr>
            <a:r>
              <a:t>        policyOwner="local"</a:t>
            </a:r>
          </a:p>
          <a:p>
            <a:pPr algn="l">
              <a:defRPr sz="1600"/>
            </a:pPr>
            <a:r>
              <a:t>        redundancy="grid"&gt;</a:t>
            </a:r>
          </a:p>
          <a:p>
            <a:pPr algn="l">
              <a:defRPr sz="1600"/>
            </a:pPr>
            <a:r>
              <a:t>        &lt;/computePsuPolicy&gt;</a:t>
            </a:r>
          </a:p>
          <a:p>
            <a:pPr algn="l">
              <a:defRPr sz="1600"/>
            </a:pPr>
            <a:r>
              <a:t>    &lt;</a:t>
            </a:r>
            <a:r>
              <a:rPr b="1">
                <a:solidFill>
                  <a:schemeClr val="accent2"/>
                </a:solidFill>
                <a:latin typeface="Helvetica"/>
                <a:ea typeface="Helvetica"/>
                <a:cs typeface="Helvetica"/>
                <a:sym typeface="Helvetica"/>
              </a:rPr>
              <a:t>/pair&gt;</a:t>
            </a:r>
          </a:p>
          <a:p>
            <a:pPr algn="l">
              <a:defRPr sz="1600"/>
            </a:pPr>
            <a:r>
              <a:t> </a:t>
            </a:r>
            <a:r>
              <a:rPr b="1">
                <a:solidFill>
                  <a:schemeClr val="accent4"/>
                </a:solidFill>
                <a:latin typeface="Helvetica"/>
                <a:ea typeface="Helvetica"/>
                <a:cs typeface="Helvetica"/>
                <a:sym typeface="Helvetica"/>
              </a:rPr>
              <a:t> &lt;/inConfigs&gt;</a:t>
            </a:r>
          </a:p>
          <a:p>
            <a:pPr algn="l">
              <a:defRPr sz="1600" b="1">
                <a:solidFill>
                  <a:schemeClr val="accent6">
                    <a:satOff val="24555"/>
                    <a:lumOff val="22232"/>
                  </a:schemeClr>
                </a:solidFill>
                <a:latin typeface="Helvetica"/>
                <a:ea typeface="Helvetica"/>
                <a:cs typeface="Helvetica"/>
                <a:sym typeface="Helvetica"/>
              </a:defRPr>
            </a:pPr>
            <a:r>
              <a:t>&lt;/configConfMos&gt;</a:t>
            </a:r>
          </a:p>
        </p:txBody>
      </p:sp>
      <p:sp>
        <p:nvSpPr>
          <p:cNvPr id="417" name="Shape 417"/>
          <p:cNvSpPr/>
          <p:nvPr/>
        </p:nvSpPr>
        <p:spPr>
          <a:xfrm>
            <a:off x="3428682" y="1825661"/>
            <a:ext cx="6147436" cy="261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500"/>
            </a:pPr>
            <a:r>
              <a:t>&lt;xs:complexType name="computePsuPolicy" mixed="true"&gt;</a:t>
            </a:r>
          </a:p>
          <a:p>
            <a:pPr algn="l">
              <a:defRPr sz="1500"/>
            </a:pPr>
            <a:endParaRPr/>
          </a:p>
          <a:p>
            <a:pPr algn="l">
              <a:defRPr sz="1500"/>
            </a:pPr>
            <a:r>
              <a:t>            &lt;xs:annotation&gt;</a:t>
            </a:r>
          </a:p>
          <a:p>
            <a:pPr algn="l">
              <a:defRPr sz="1500"/>
            </a:pPr>
            <a:r>
              <a:t>                &lt;xs:appinfo&gt;</a:t>
            </a:r>
          </a:p>
          <a:p>
            <a:pPr algn="l">
              <a:defRPr sz="1500"/>
            </a:pPr>
            <a:r>
              <a:t>                    &lt;moClass value="computePsuPolicy" encrypted="false"/&gt;</a:t>
            </a:r>
          </a:p>
          <a:p>
            <a:pPr algn="l">
              <a:defRPr sz="1500"/>
            </a:pPr>
            <a:r>
              <a:t>                    &lt;label value="PSU Policy" default="false"/&gt;</a:t>
            </a:r>
          </a:p>
          <a:p>
            <a:pPr algn="l">
              <a:defRPr sz="1500"/>
            </a:pPr>
            <a:r>
              <a:t>                    &lt;rn value="psu-policy"/&gt;</a:t>
            </a:r>
          </a:p>
          <a:p>
            <a:pPr algn="l">
              <a:defRPr sz="1500"/>
            </a:pPr>
            <a:r>
              <a:t>                    &lt;access value="admin, pn-equipment, pn-policy"/&gt;</a:t>
            </a:r>
          </a:p>
          <a:p>
            <a:pPr algn="l">
              <a:defRPr sz="1500"/>
            </a:pPr>
            <a:r>
              <a:t>                    &lt;description value="NO COMMENTS"/&gt;</a:t>
            </a:r>
          </a:p>
          <a:p>
            <a:pPr algn="l">
              <a:defRPr sz="1500"/>
            </a:pPr>
            <a:r>
              <a:t>                &lt;/xs:appinfo&gt;</a:t>
            </a:r>
          </a:p>
          <a:p>
            <a:pPr algn="l">
              <a:defRPr sz="1500"/>
            </a:pPr>
            <a:r>
              <a:t>            &lt;/xs:annotation&gt;</a:t>
            </a:r>
          </a:p>
        </p:txBody>
      </p:sp>
      <p:sp>
        <p:nvSpPr>
          <p:cNvPr id="418" name="Shape 418"/>
          <p:cNvSpPr/>
          <p:nvPr/>
        </p:nvSpPr>
        <p:spPr>
          <a:xfrm>
            <a:off x="3475228" y="4585544"/>
            <a:ext cx="5572227" cy="3771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400"/>
            </a:pPr>
            <a:r>
              <a:t>&lt;xs:attribute name="redundancy"&gt;</a:t>
            </a:r>
          </a:p>
          <a:p>
            <a:pPr algn="l">
              <a:defRPr sz="1400"/>
            </a:pPr>
            <a:r>
              <a:t>                &lt;xs:annotation&gt;</a:t>
            </a:r>
          </a:p>
          <a:p>
            <a:pPr algn="l">
              <a:defRPr sz="1400"/>
            </a:pPr>
            <a:r>
              <a:t>                    &lt;xs:appinfo&gt;</a:t>
            </a:r>
          </a:p>
          <a:p>
            <a:pPr algn="l">
              <a:defRPr sz="1400"/>
            </a:pPr>
            <a:r>
              <a:t>                         &lt;moProperty value="computePsuDef:redundancy"/&gt;</a:t>
            </a:r>
          </a:p>
          <a:p>
            <a:pPr algn="l">
              <a:defRPr sz="1400"/>
            </a:pPr>
            <a:r>
              <a:t>                         &lt;label value="Redundancy" default="true"/&gt;</a:t>
            </a:r>
          </a:p>
          <a:p>
            <a:pPr algn="l">
              <a:defRPr sz="1400"/>
            </a:pPr>
            <a:r>
              <a:t>                         &lt;externAccess value="readWrite"/&gt;</a:t>
            </a:r>
          </a:p>
          <a:p>
            <a:pPr algn="l">
              <a:defRPr sz="1400"/>
            </a:pPr>
            <a:r>
              <a:t>                         &lt;description value="NO COMMENTS"/&gt;</a:t>
            </a:r>
          </a:p>
          <a:p>
            <a:pPr algn="l">
              <a:defRPr sz="1400"/>
            </a:pPr>
            <a:r>
              <a:t>                    &lt;/xs:appinfo&gt;</a:t>
            </a:r>
          </a:p>
          <a:p>
            <a:pPr algn="l">
              <a:defRPr sz="1400"/>
            </a:pPr>
            <a:r>
              <a:t>                &lt;/xs:annotation&gt;</a:t>
            </a:r>
          </a:p>
          <a:p>
            <a:pPr algn="l">
              <a:defRPr sz="1400"/>
            </a:pPr>
            <a:r>
              <a:t>                &lt;xs:simpleType&gt;</a:t>
            </a:r>
          </a:p>
          <a:p>
            <a:pPr algn="l">
              <a:defRPr sz="1400"/>
            </a:pPr>
            <a:r>
              <a:t>                    &lt;xs:restriction base="xs:string"&gt;</a:t>
            </a:r>
          </a:p>
          <a:p>
            <a:pPr algn="l">
              <a:defRPr sz="1400"/>
            </a:pPr>
            <a:r>
              <a:t>                         &lt;xs:enumeration value="non-redundant"/&gt;</a:t>
            </a:r>
          </a:p>
          <a:p>
            <a:pPr algn="l">
              <a:defRPr sz="1400"/>
            </a:pPr>
            <a:r>
              <a:t>                         &lt;xs:enumeration value="n+1"/&gt;</a:t>
            </a:r>
          </a:p>
          <a:p>
            <a:pPr algn="l">
              <a:defRPr sz="1400"/>
            </a:pPr>
            <a:r>
              <a:t>                         &lt;xs:enumeration value="grid"/&gt;</a:t>
            </a:r>
          </a:p>
          <a:p>
            <a:pPr algn="l">
              <a:defRPr sz="1400"/>
            </a:pPr>
            <a:r>
              <a:t>                    &lt;/xs:restriction&gt;</a:t>
            </a:r>
          </a:p>
          <a:p>
            <a:pPr algn="l">
              <a:defRPr sz="1400"/>
            </a:pPr>
            <a:r>
              <a:t>                &lt;/xs:simpleType&gt;</a:t>
            </a:r>
          </a:p>
          <a:p>
            <a:pPr algn="l">
              <a:defRPr sz="1400"/>
            </a:pPr>
            <a:r>
              <a:t>            &lt;/xs:attribute&gt;</a:t>
            </a:r>
          </a:p>
        </p:txBody>
      </p:sp>
      <p:sp>
        <p:nvSpPr>
          <p:cNvPr id="419" name="Shape 419"/>
          <p:cNvSpPr/>
          <p:nvPr/>
        </p:nvSpPr>
        <p:spPr>
          <a:xfrm>
            <a:off x="4591106" y="592455"/>
            <a:ext cx="2846933"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dirty="0" smtClean="0"/>
              <a:t>XML </a:t>
            </a:r>
            <a:r>
              <a:rPr dirty="0"/>
              <a:t>Schema</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p:nvPr/>
        </p:nvSpPr>
        <p:spPr>
          <a:xfrm>
            <a:off x="5379572" y="3705068"/>
            <a:ext cx="1270001" cy="469901"/>
          </a:xfrm>
          <a:prstGeom prst="rect">
            <a:avLst/>
          </a:prstGeom>
          <a:solidFill>
            <a:schemeClr val="accent6"/>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50" name="Shape 150"/>
          <p:cNvSpPr/>
          <p:nvPr/>
        </p:nvSpPr>
        <p:spPr>
          <a:xfrm>
            <a:off x="6880953" y="3705068"/>
            <a:ext cx="1270001" cy="469901"/>
          </a:xfrm>
          <a:prstGeom prst="rect">
            <a:avLst/>
          </a:prstGeom>
          <a:solidFill>
            <a:schemeClr val="accent1">
              <a:satOff val="-3355"/>
              <a:lumOff val="26614"/>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51" name="Shape 151"/>
          <p:cNvSpPr/>
          <p:nvPr/>
        </p:nvSpPr>
        <p:spPr>
          <a:xfrm>
            <a:off x="8382334" y="3705068"/>
            <a:ext cx="1270001" cy="469901"/>
          </a:xfrm>
          <a:prstGeom prst="rect">
            <a:avLst/>
          </a:prstGeom>
          <a:solidFill>
            <a:schemeClr val="accent2">
              <a:hueOff val="-2473792"/>
              <a:satOff val="-50209"/>
              <a:lumOff val="23543"/>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52" name="Shape 152"/>
          <p:cNvSpPr/>
          <p:nvPr/>
        </p:nvSpPr>
        <p:spPr>
          <a:xfrm>
            <a:off x="2126893" y="3705068"/>
            <a:ext cx="1270001" cy="469901"/>
          </a:xfrm>
          <a:prstGeom prst="rect">
            <a:avLst/>
          </a:prstGeom>
          <a:solidFill>
            <a:schemeClr val="accent3">
              <a:satOff val="18648"/>
              <a:lumOff val="5971"/>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53" name="Shape 153"/>
          <p:cNvSpPr/>
          <p:nvPr/>
        </p:nvSpPr>
        <p:spPr>
          <a:xfrm>
            <a:off x="3696613" y="3705068"/>
            <a:ext cx="1270001" cy="469901"/>
          </a:xfrm>
          <a:prstGeom prst="rect">
            <a:avLst/>
          </a:prstGeom>
          <a:solidFill>
            <a:schemeClr val="accent5">
              <a:hueOff val="-444211"/>
              <a:satOff val="-14915"/>
              <a:lumOff val="22857"/>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54" name="Shape 154"/>
          <p:cNvSpPr/>
          <p:nvPr/>
        </p:nvSpPr>
        <p:spPr>
          <a:xfrm>
            <a:off x="2311252" y="592456"/>
            <a:ext cx="7406641" cy="65659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r>
              <a:rPr dirty="0"/>
              <a:t>Web </a:t>
            </a:r>
            <a:r>
              <a:rPr dirty="0" smtClean="0"/>
              <a:t>Services</a:t>
            </a:r>
            <a:r>
              <a:rPr lang="en-US" dirty="0" smtClean="0"/>
              <a:t> (Transport)</a:t>
            </a:r>
            <a:endParaRPr dirty="0"/>
          </a:p>
        </p:txBody>
      </p:sp>
      <p:sp>
        <p:nvSpPr>
          <p:cNvPr id="155" name="Shape 155"/>
          <p:cNvSpPr/>
          <p:nvPr/>
        </p:nvSpPr>
        <p:spPr>
          <a:xfrm>
            <a:off x="2399943" y="3694332"/>
            <a:ext cx="723901"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r>
              <a:t>XML</a:t>
            </a:r>
          </a:p>
        </p:txBody>
      </p:sp>
      <p:sp>
        <p:nvSpPr>
          <p:cNvPr id="156" name="Shape 156"/>
          <p:cNvSpPr/>
          <p:nvPr/>
        </p:nvSpPr>
        <p:spPr>
          <a:xfrm>
            <a:off x="8560135" y="3694332"/>
            <a:ext cx="927202"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r>
              <a:t>SOAP</a:t>
            </a:r>
          </a:p>
        </p:txBody>
      </p:sp>
      <p:sp>
        <p:nvSpPr>
          <p:cNvPr id="157" name="Shape 157"/>
          <p:cNvSpPr/>
          <p:nvPr/>
        </p:nvSpPr>
        <p:spPr>
          <a:xfrm>
            <a:off x="7062531" y="3694332"/>
            <a:ext cx="859537"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r>
              <a:t>REST</a:t>
            </a:r>
          </a:p>
        </p:txBody>
      </p:sp>
      <p:sp>
        <p:nvSpPr>
          <p:cNvPr id="158" name="Shape 158"/>
          <p:cNvSpPr/>
          <p:nvPr/>
        </p:nvSpPr>
        <p:spPr>
          <a:xfrm>
            <a:off x="5534055" y="3694332"/>
            <a:ext cx="961035"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solidFill>
                  <a:schemeClr val="accent3">
                    <a:satOff val="18648"/>
                    <a:lumOff val="5971"/>
                  </a:schemeClr>
                </a:solidFill>
              </a:defRPr>
            </a:lvl1pPr>
          </a:lstStyle>
          <a:p>
            <a:r>
              <a:t>WSDL</a:t>
            </a:r>
          </a:p>
        </p:txBody>
      </p:sp>
      <p:sp>
        <p:nvSpPr>
          <p:cNvPr id="159" name="Shape 159"/>
          <p:cNvSpPr/>
          <p:nvPr/>
        </p:nvSpPr>
        <p:spPr>
          <a:xfrm>
            <a:off x="3873882" y="3694332"/>
            <a:ext cx="910134"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solidFill>
                  <a:srgbClr val="FFFFFF"/>
                </a:solidFill>
              </a:defRPr>
            </a:lvl1pPr>
          </a:lstStyle>
          <a:p>
            <a:r>
              <a:t>JSON</a:t>
            </a:r>
          </a:p>
        </p:txBody>
      </p:sp>
      <p:sp>
        <p:nvSpPr>
          <p:cNvPr id="160" name="Shape 160"/>
          <p:cNvSpPr/>
          <p:nvPr/>
        </p:nvSpPr>
        <p:spPr>
          <a:xfrm>
            <a:off x="2190029" y="4974054"/>
            <a:ext cx="7406641" cy="1"/>
          </a:xfrm>
          <a:prstGeom prst="line">
            <a:avLst/>
          </a:prstGeom>
          <a:ln w="25400">
            <a:solidFill>
              <a:srgbClr val="000000"/>
            </a:solidFill>
            <a:miter lim="400000"/>
          </a:ln>
        </p:spPr>
        <p:txBody>
          <a:bodyPr lIns="50800" tIns="50800" rIns="50800" bIns="50800" anchor="ctr"/>
          <a:lstStyle/>
          <a:p>
            <a:pPr>
              <a:defRPr sz="2400"/>
            </a:pPr>
            <a:endParaRPr/>
          </a:p>
        </p:txBody>
      </p:sp>
      <p:sp>
        <p:nvSpPr>
          <p:cNvPr id="161" name="Shape 161"/>
          <p:cNvSpPr/>
          <p:nvPr/>
        </p:nvSpPr>
        <p:spPr>
          <a:xfrm>
            <a:off x="3085955" y="5783875"/>
            <a:ext cx="2015920" cy="1270001"/>
          </a:xfrm>
          <a:prstGeom prst="rect">
            <a:avLst/>
          </a:prstGeom>
          <a:blipFill>
            <a:blip r:embed="rId3"/>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62" name="Shape 162"/>
          <p:cNvSpPr/>
          <p:nvPr/>
        </p:nvSpPr>
        <p:spPr>
          <a:xfrm>
            <a:off x="3743659" y="6182914"/>
            <a:ext cx="700513" cy="4719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solidFill>
                  <a:srgbClr val="FFFFFF"/>
                </a:solidFill>
              </a:defRPr>
            </a:lvl1pPr>
          </a:lstStyle>
          <a:p>
            <a:r>
              <a:rPr lang="en-US" dirty="0" smtClean="0"/>
              <a:t>SSH</a:t>
            </a:r>
            <a:endParaRPr dirty="0"/>
          </a:p>
        </p:txBody>
      </p:sp>
      <p:sp>
        <p:nvSpPr>
          <p:cNvPr id="163" name="Shape 163"/>
          <p:cNvSpPr/>
          <p:nvPr/>
        </p:nvSpPr>
        <p:spPr>
          <a:xfrm>
            <a:off x="7343876" y="5783875"/>
            <a:ext cx="2015921" cy="1270001"/>
          </a:xfrm>
          <a:prstGeom prst="rect">
            <a:avLst/>
          </a:prstGeom>
          <a:solidFill>
            <a:schemeClr val="accent4">
              <a:hueOff val="384618"/>
              <a:satOff val="3869"/>
              <a:lumOff val="580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pPr>
            <a:endParaRPr/>
          </a:p>
        </p:txBody>
      </p:sp>
      <p:sp>
        <p:nvSpPr>
          <p:cNvPr id="164" name="Shape 164"/>
          <p:cNvSpPr/>
          <p:nvPr/>
        </p:nvSpPr>
        <p:spPr>
          <a:xfrm>
            <a:off x="7922068" y="6183925"/>
            <a:ext cx="859537"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r>
              <a:t>HTTP</a:t>
            </a:r>
          </a:p>
        </p:txBody>
      </p:sp>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1" name="Screen Shot 2015-10-23 at 6.19.54 PM.png"/>
          <p:cNvPicPr>
            <a:picLocks noChangeAspect="1"/>
          </p:cNvPicPr>
          <p:nvPr/>
        </p:nvPicPr>
        <p:blipFill>
          <a:blip r:embed="rId3">
            <a:extLst/>
          </a:blip>
          <a:stretch>
            <a:fillRect/>
          </a:stretch>
        </p:blipFill>
        <p:spPr>
          <a:xfrm>
            <a:off x="8973008" y="4984822"/>
            <a:ext cx="3649118" cy="1053757"/>
          </a:xfrm>
          <a:prstGeom prst="rect">
            <a:avLst/>
          </a:prstGeom>
          <a:ln w="12700">
            <a:miter lim="400000"/>
          </a:ln>
        </p:spPr>
      </p:pic>
      <p:sp>
        <p:nvSpPr>
          <p:cNvPr id="422" name="Shape 422"/>
          <p:cNvSpPr/>
          <p:nvPr/>
        </p:nvSpPr>
        <p:spPr>
          <a:xfrm>
            <a:off x="739733" y="3989870"/>
            <a:ext cx="2930856" cy="34798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pPr>
            <a:r>
              <a:t>&lt;configConfMos</a:t>
            </a:r>
          </a:p>
          <a:p>
            <a:pPr algn="l">
              <a:defRPr sz="1600"/>
            </a:pPr>
            <a:r>
              <a:t>  inHierarchical="no"&gt;</a:t>
            </a:r>
          </a:p>
          <a:p>
            <a:pPr algn="l">
              <a:defRPr sz="1600"/>
            </a:pPr>
            <a:r>
              <a:t>  &lt;inConfigs&gt;</a:t>
            </a:r>
          </a:p>
          <a:p>
            <a:pPr algn="l">
              <a:defRPr sz="1600"/>
            </a:pPr>
            <a:r>
              <a:t>    &lt;pair</a:t>
            </a:r>
          </a:p>
          <a:p>
            <a:pPr algn="l">
              <a:defRPr sz="1600"/>
            </a:pPr>
            <a:r>
              <a:t>      key="org-root/psu-policy"&gt;</a:t>
            </a:r>
          </a:p>
          <a:p>
            <a:pPr algn="l">
              <a:defRPr sz="1600"/>
            </a:pPr>
            <a:r>
              <a:t>      </a:t>
            </a:r>
            <a:r>
              <a:rPr b="1">
                <a:solidFill>
                  <a:schemeClr val="accent5"/>
                </a:solidFill>
                <a:latin typeface="Helvetica"/>
                <a:ea typeface="Helvetica"/>
                <a:cs typeface="Helvetica"/>
                <a:sym typeface="Helvetica"/>
              </a:rPr>
              <a:t>&lt;computePsuPolicy</a:t>
            </a:r>
          </a:p>
          <a:p>
            <a:pPr algn="l">
              <a:defRPr sz="1600"/>
            </a:pPr>
            <a:r>
              <a:t>        descr=""</a:t>
            </a:r>
          </a:p>
          <a:p>
            <a:pPr algn="l">
              <a:defRPr sz="1600"/>
            </a:pPr>
            <a:r>
              <a:t>        dn="org-root/</a:t>
            </a:r>
            <a:r>
              <a:rPr b="1">
                <a:solidFill>
                  <a:schemeClr val="accent1"/>
                </a:solidFill>
                <a:latin typeface="Helvetica"/>
                <a:ea typeface="Helvetica"/>
                <a:cs typeface="Helvetica"/>
                <a:sym typeface="Helvetica"/>
              </a:rPr>
              <a:t>psu-policy</a:t>
            </a:r>
            <a:r>
              <a:t>"</a:t>
            </a:r>
          </a:p>
          <a:p>
            <a:pPr algn="l">
              <a:defRPr sz="1600"/>
            </a:pPr>
            <a:r>
              <a:t>        policyOwner="local"</a:t>
            </a:r>
          </a:p>
          <a:p>
            <a:pPr algn="l">
              <a:defRPr sz="1600"/>
            </a:pPr>
            <a:r>
              <a:t>        </a:t>
            </a:r>
            <a:r>
              <a:rPr b="1">
                <a:solidFill>
                  <a:schemeClr val="accent4">
                    <a:hueOff val="46120"/>
                    <a:satOff val="4178"/>
                    <a:lumOff val="-16732"/>
                  </a:schemeClr>
                </a:solidFill>
                <a:latin typeface="Helvetica"/>
                <a:ea typeface="Helvetica"/>
                <a:cs typeface="Helvetica"/>
                <a:sym typeface="Helvetica"/>
              </a:rPr>
              <a:t>redundancy</a:t>
            </a:r>
            <a:r>
              <a:t>=</a:t>
            </a:r>
            <a:r>
              <a:rPr b="1">
                <a:solidFill>
                  <a:schemeClr val="accent1">
                    <a:hueOff val="273561"/>
                    <a:satOff val="2937"/>
                    <a:lumOff val="-22233"/>
                  </a:schemeClr>
                </a:solidFill>
                <a:latin typeface="Helvetica"/>
                <a:ea typeface="Helvetica"/>
                <a:cs typeface="Helvetica"/>
                <a:sym typeface="Helvetica"/>
              </a:rPr>
              <a:t>"grid"</a:t>
            </a:r>
            <a:r>
              <a:t>&gt;</a:t>
            </a:r>
          </a:p>
          <a:p>
            <a:pPr algn="l">
              <a:defRPr sz="1600"/>
            </a:pPr>
            <a:r>
              <a:t>        </a:t>
            </a:r>
            <a:r>
              <a:rPr b="1">
                <a:solidFill>
                  <a:schemeClr val="accent5"/>
                </a:solidFill>
                <a:latin typeface="Helvetica"/>
                <a:ea typeface="Helvetica"/>
                <a:cs typeface="Helvetica"/>
                <a:sym typeface="Helvetica"/>
              </a:rPr>
              <a:t>&lt;/computePsuPolicy&gt;</a:t>
            </a:r>
          </a:p>
          <a:p>
            <a:pPr algn="l">
              <a:defRPr sz="1600"/>
            </a:pPr>
            <a:r>
              <a:t>    &lt;/pair&gt;</a:t>
            </a:r>
          </a:p>
          <a:p>
            <a:pPr algn="l">
              <a:defRPr sz="1600"/>
            </a:pPr>
            <a:r>
              <a:t>  &lt;/inConfigs&gt;</a:t>
            </a:r>
          </a:p>
          <a:p>
            <a:pPr algn="l">
              <a:defRPr sz="1600"/>
            </a:pPr>
            <a:r>
              <a:t>&lt;/configConfMos&gt;</a:t>
            </a:r>
          </a:p>
        </p:txBody>
      </p:sp>
      <p:sp>
        <p:nvSpPr>
          <p:cNvPr id="423" name="Shape 423"/>
          <p:cNvSpPr/>
          <p:nvPr/>
        </p:nvSpPr>
        <p:spPr>
          <a:xfrm>
            <a:off x="3428682" y="1825656"/>
            <a:ext cx="6274457" cy="26162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500"/>
            </a:pPr>
            <a:r>
              <a:t>&lt;xs:complexType name=</a:t>
            </a:r>
            <a:r>
              <a:rPr b="1">
                <a:solidFill>
                  <a:schemeClr val="accent5"/>
                </a:solidFill>
                <a:latin typeface="Helvetica"/>
                <a:ea typeface="Helvetica"/>
                <a:cs typeface="Helvetica"/>
                <a:sym typeface="Helvetica"/>
              </a:rPr>
              <a:t>"computePsuPolicy" </a:t>
            </a:r>
            <a:r>
              <a:t>mixed="true"&gt;</a:t>
            </a:r>
          </a:p>
          <a:p>
            <a:pPr algn="l">
              <a:defRPr sz="1500"/>
            </a:pPr>
            <a:endParaRPr/>
          </a:p>
          <a:p>
            <a:pPr algn="l">
              <a:defRPr sz="1500"/>
            </a:pPr>
            <a:r>
              <a:t>            &lt;xs:annotation&gt;</a:t>
            </a:r>
          </a:p>
          <a:p>
            <a:pPr algn="l">
              <a:defRPr sz="1500"/>
            </a:pPr>
            <a:r>
              <a:t>                &lt;xs:appinfo&gt;</a:t>
            </a:r>
          </a:p>
          <a:p>
            <a:pPr algn="l">
              <a:defRPr sz="1500"/>
            </a:pPr>
            <a:r>
              <a:t>                    &lt;moClass value="</a:t>
            </a:r>
            <a:r>
              <a:rPr b="1">
                <a:solidFill>
                  <a:schemeClr val="accent5"/>
                </a:solidFill>
                <a:latin typeface="Helvetica"/>
                <a:ea typeface="Helvetica"/>
                <a:cs typeface="Helvetica"/>
                <a:sym typeface="Helvetica"/>
              </a:rPr>
              <a:t>computePsuPolicy</a:t>
            </a:r>
            <a:r>
              <a:t>" encrypted="false"/&gt;</a:t>
            </a:r>
          </a:p>
          <a:p>
            <a:pPr algn="l">
              <a:defRPr sz="1500"/>
            </a:pPr>
            <a:r>
              <a:t>                    &lt;label value="PSU Policy" default="false"/&gt;</a:t>
            </a:r>
          </a:p>
          <a:p>
            <a:pPr algn="l">
              <a:defRPr sz="1500"/>
            </a:pPr>
            <a:r>
              <a:t>                    &lt;rn value=</a:t>
            </a:r>
            <a:r>
              <a:rPr b="1">
                <a:solidFill>
                  <a:schemeClr val="accent1"/>
                </a:solidFill>
                <a:latin typeface="Helvetica"/>
                <a:ea typeface="Helvetica"/>
                <a:cs typeface="Helvetica"/>
                <a:sym typeface="Helvetica"/>
              </a:rPr>
              <a:t>"psu-policy"</a:t>
            </a:r>
            <a:r>
              <a:t>/&gt;</a:t>
            </a:r>
          </a:p>
          <a:p>
            <a:pPr algn="l">
              <a:defRPr sz="1500"/>
            </a:pPr>
            <a:r>
              <a:t>                    &lt;access value="admin, pn-equipment, pn-policy"/&gt;</a:t>
            </a:r>
          </a:p>
          <a:p>
            <a:pPr algn="l">
              <a:defRPr sz="1500"/>
            </a:pPr>
            <a:r>
              <a:t>                    &lt;description value="NO COMMENTS"/&gt;</a:t>
            </a:r>
          </a:p>
          <a:p>
            <a:pPr algn="l">
              <a:defRPr sz="1500"/>
            </a:pPr>
            <a:r>
              <a:t>                &lt;/xs:appinfo&gt;</a:t>
            </a:r>
          </a:p>
          <a:p>
            <a:pPr algn="l">
              <a:defRPr sz="1500"/>
            </a:pPr>
            <a:r>
              <a:t>            &lt;/xs:annotation&gt;</a:t>
            </a:r>
          </a:p>
        </p:txBody>
      </p:sp>
      <p:sp>
        <p:nvSpPr>
          <p:cNvPr id="424" name="Shape 424"/>
          <p:cNvSpPr/>
          <p:nvPr/>
        </p:nvSpPr>
        <p:spPr>
          <a:xfrm>
            <a:off x="3475228" y="4585542"/>
            <a:ext cx="5572227" cy="37719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400"/>
            </a:pPr>
            <a:r>
              <a:t>&lt;xs:attribute name=</a:t>
            </a:r>
            <a:r>
              <a:rPr b="1">
                <a:solidFill>
                  <a:schemeClr val="accent4">
                    <a:hueOff val="46120"/>
                    <a:satOff val="4178"/>
                    <a:lumOff val="-16732"/>
                  </a:schemeClr>
                </a:solidFill>
                <a:latin typeface="Helvetica"/>
                <a:ea typeface="Helvetica"/>
                <a:cs typeface="Helvetica"/>
                <a:sym typeface="Helvetica"/>
              </a:rPr>
              <a:t>"redundancy"</a:t>
            </a:r>
            <a:r>
              <a:t>&gt;</a:t>
            </a:r>
          </a:p>
          <a:p>
            <a:pPr algn="l">
              <a:defRPr sz="1400"/>
            </a:pPr>
            <a:r>
              <a:t>                &lt;xs:annotation&gt;</a:t>
            </a:r>
          </a:p>
          <a:p>
            <a:pPr algn="l">
              <a:defRPr sz="1400"/>
            </a:pPr>
            <a:r>
              <a:t>                    &lt;xs:appinfo&gt;</a:t>
            </a:r>
          </a:p>
          <a:p>
            <a:pPr algn="l">
              <a:defRPr sz="1400"/>
            </a:pPr>
            <a:r>
              <a:t>                         &lt;moProperty value="computePsuDef:redundancy"/&gt;</a:t>
            </a:r>
          </a:p>
          <a:p>
            <a:pPr algn="l">
              <a:defRPr sz="1400"/>
            </a:pPr>
            <a:r>
              <a:t>                         &lt;label value="Redundancy" default="true"/&gt;</a:t>
            </a:r>
          </a:p>
          <a:p>
            <a:pPr algn="l">
              <a:defRPr sz="1400"/>
            </a:pPr>
            <a:r>
              <a:t>                         &lt;externAccess value="readWrite"/&gt;</a:t>
            </a:r>
          </a:p>
          <a:p>
            <a:pPr algn="l">
              <a:defRPr sz="1400"/>
            </a:pPr>
            <a:r>
              <a:t>                         &lt;description value="NO COMMENTS"/&gt;</a:t>
            </a:r>
          </a:p>
          <a:p>
            <a:pPr algn="l">
              <a:defRPr sz="1400"/>
            </a:pPr>
            <a:r>
              <a:t>                    &lt;/xs:appinfo&gt;</a:t>
            </a:r>
          </a:p>
          <a:p>
            <a:pPr algn="l">
              <a:defRPr sz="1400"/>
            </a:pPr>
            <a:r>
              <a:t>                &lt;/xs:annotation&gt;</a:t>
            </a:r>
          </a:p>
          <a:p>
            <a:pPr algn="l">
              <a:defRPr sz="1400"/>
            </a:pPr>
            <a:r>
              <a:t>                &lt;xs:simpleType&gt;</a:t>
            </a:r>
          </a:p>
          <a:p>
            <a:pPr algn="l">
              <a:defRPr sz="1400"/>
            </a:pPr>
            <a:r>
              <a:t>                    &lt;xs:restriction base="xs:string"&gt;</a:t>
            </a:r>
          </a:p>
          <a:p>
            <a:pPr algn="l">
              <a:defRPr sz="1400"/>
            </a:pPr>
            <a:r>
              <a:t>                         &lt;xs:enumeration value="non-redundant"/&gt;</a:t>
            </a:r>
          </a:p>
          <a:p>
            <a:pPr algn="l">
              <a:defRPr sz="1400"/>
            </a:pPr>
            <a:r>
              <a:t>                         &lt;xs:enumeration value="n+1"/&gt;</a:t>
            </a:r>
          </a:p>
          <a:p>
            <a:pPr algn="l">
              <a:defRPr sz="1400"/>
            </a:pPr>
            <a:r>
              <a:t>                         &lt;xs:enumeration value=</a:t>
            </a:r>
            <a:r>
              <a:rPr b="1">
                <a:latin typeface="Helvetica"/>
                <a:ea typeface="Helvetica"/>
                <a:cs typeface="Helvetica"/>
                <a:sym typeface="Helvetica"/>
              </a:rPr>
              <a:t>"grid"</a:t>
            </a:r>
            <a:r>
              <a:t>/&gt;</a:t>
            </a:r>
          </a:p>
          <a:p>
            <a:pPr algn="l">
              <a:defRPr sz="1400"/>
            </a:pPr>
            <a:r>
              <a:t>                    &lt;/xs:restriction&gt;</a:t>
            </a:r>
          </a:p>
          <a:p>
            <a:pPr algn="l">
              <a:defRPr sz="1400"/>
            </a:pPr>
            <a:r>
              <a:t>                &lt;/xs:simpleType&gt;</a:t>
            </a:r>
          </a:p>
          <a:p>
            <a:pPr algn="l">
              <a:defRPr sz="1400"/>
            </a:pPr>
            <a:r>
              <a:t>            &lt;/xs:attribute&gt;</a:t>
            </a:r>
          </a:p>
        </p:txBody>
      </p:sp>
      <p:pic>
        <p:nvPicPr>
          <p:cNvPr id="425" name="Screen Shot 2015-10-26 at 5.21.18 PM.png"/>
          <p:cNvPicPr>
            <a:picLocks noChangeAspect="1"/>
          </p:cNvPicPr>
          <p:nvPr/>
        </p:nvPicPr>
        <p:blipFill>
          <a:blip r:embed="rId4">
            <a:extLst/>
          </a:blip>
          <a:stretch>
            <a:fillRect/>
          </a:stretch>
        </p:blipFill>
        <p:spPr>
          <a:xfrm>
            <a:off x="8973008" y="5139707"/>
            <a:ext cx="3649118" cy="921986"/>
          </a:xfrm>
          <a:prstGeom prst="rect">
            <a:avLst/>
          </a:prstGeom>
          <a:ln w="12700">
            <a:miter lim="400000"/>
          </a:ln>
        </p:spPr>
      </p:pic>
      <p:sp>
        <p:nvSpPr>
          <p:cNvPr id="426" name="Shape 426"/>
          <p:cNvSpPr/>
          <p:nvPr/>
        </p:nvSpPr>
        <p:spPr>
          <a:xfrm>
            <a:off x="4591106" y="592455"/>
            <a:ext cx="2846933"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dirty="0" smtClean="0"/>
              <a:t>XML </a:t>
            </a:r>
            <a:r>
              <a:rPr dirty="0"/>
              <a:t>Schema</a:t>
            </a:r>
          </a:p>
        </p:txBody>
      </p: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hape 260"/>
          <p:cNvSpPr>
            <a:spLocks noGrp="1"/>
          </p:cNvSpPr>
          <p:nvPr>
            <p:ph type="ctrTitle"/>
          </p:nvPr>
        </p:nvSpPr>
        <p:spPr>
          <a:prstGeom prst="rect">
            <a:avLst/>
          </a:prstGeom>
        </p:spPr>
        <p:txBody>
          <a:bodyPr/>
          <a:lstStyle>
            <a:lvl1pPr defTabSz="549148">
              <a:defRPr sz="7519"/>
            </a:lvl1pPr>
          </a:lstStyle>
          <a:p>
            <a:r>
              <a:t>Application Programmable Interface</a:t>
            </a:r>
          </a:p>
        </p:txBody>
      </p:sp>
      <p:sp>
        <p:nvSpPr>
          <p:cNvPr id="261" name="Shape 261"/>
          <p:cNvSpPr>
            <a:spLocks noGrp="1"/>
          </p:cNvSpPr>
          <p:nvPr>
            <p:ph type="subTitle" sz="quarter" idx="1"/>
          </p:nvPr>
        </p:nvSpPr>
        <p:spPr>
          <a:prstGeom prst="rect">
            <a:avLst/>
          </a:prstGeom>
        </p:spPr>
        <p:txBody>
          <a:bodyPr/>
          <a:lstStyle/>
          <a:p>
            <a:r>
              <a:rPr dirty="0"/>
              <a:t>Lesson </a:t>
            </a:r>
            <a:r>
              <a:rPr lang="en-US" dirty="0"/>
              <a:t>4</a:t>
            </a:r>
            <a:endParaRPr dirty="0"/>
          </a:p>
          <a:p>
            <a:r>
              <a:rPr lang="en-US" dirty="0" smtClean="0"/>
              <a:t>Modifying the </a:t>
            </a:r>
            <a:r>
              <a:rPr dirty="0" smtClean="0"/>
              <a:t>Schema</a:t>
            </a:r>
            <a:endParaRPr dirty="0"/>
          </a:p>
        </p:txBody>
      </p:sp>
    </p:spTree>
    <p:extLst>
      <p:ext uri="{BB962C8B-B14F-4D97-AF65-F5344CB8AC3E}">
        <p14:creationId xmlns:p14="http://schemas.microsoft.com/office/powerpoint/2010/main" val="1439040220"/>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Shape 430"/>
          <p:cNvSpPr/>
          <p:nvPr/>
        </p:nvSpPr>
        <p:spPr>
          <a:xfrm>
            <a:off x="489848" y="3265780"/>
            <a:ext cx="12321791" cy="116840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300"/>
            </a:pPr>
            <a:r>
              <a:rPr b="1">
                <a:latin typeface="Helvetica"/>
                <a:ea typeface="Helvetica"/>
                <a:cs typeface="Helvetica"/>
                <a:sym typeface="Helvetica"/>
              </a:rPr>
              <a:t>User prompt&gt;</a:t>
            </a:r>
            <a:r>
              <a:t> curl -d "&lt;configConfMos&gt;&lt;inConfigs&gt;&lt;pair key=‘org-root/psu-policy'&gt;&lt;computePsuPolicy redundancy='grid'&gt;&lt;/computePsuPolicy&gt;&lt;/pair&gt;&lt;/inConfigs&gt;&lt;/configConfMos&gt;" </a:t>
            </a:r>
            <a:r>
              <a:rPr>
                <a:hlinkClick r:id="rId3"/>
              </a:rPr>
              <a:t>http://192.168.104.132/nuova</a:t>
            </a:r>
          </a:p>
        </p:txBody>
      </p:sp>
      <p:sp>
        <p:nvSpPr>
          <p:cNvPr id="431" name="Shape 431"/>
          <p:cNvSpPr/>
          <p:nvPr/>
        </p:nvSpPr>
        <p:spPr>
          <a:xfrm>
            <a:off x="4680875" y="592455"/>
            <a:ext cx="2667397"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lang="en-US" dirty="0" smtClean="0"/>
              <a:t>Using </a:t>
            </a:r>
            <a:r>
              <a:rPr dirty="0" smtClean="0"/>
              <a:t>CURL</a:t>
            </a:r>
            <a:endParaRPr dirty="0"/>
          </a:p>
        </p:txBody>
      </p:sp>
      <p:pic>
        <p:nvPicPr>
          <p:cNvPr id="432" name="Screen Shot 2015-10-23 at 6.19.54 PM.png"/>
          <p:cNvPicPr>
            <a:picLocks noChangeAspect="1"/>
          </p:cNvPicPr>
          <p:nvPr/>
        </p:nvPicPr>
        <p:blipFill>
          <a:blip r:embed="rId4">
            <a:extLst/>
          </a:blip>
          <a:stretch>
            <a:fillRect/>
          </a:stretch>
        </p:blipFill>
        <p:spPr>
          <a:xfrm>
            <a:off x="7971688" y="1925233"/>
            <a:ext cx="4046127" cy="1168401"/>
          </a:xfrm>
          <a:prstGeom prst="rect">
            <a:avLst/>
          </a:prstGeom>
          <a:ln w="12700">
            <a:miter lim="400000"/>
          </a:ln>
        </p:spPr>
      </p:pic>
      <p:sp>
        <p:nvSpPr>
          <p:cNvPr id="433" name="Shape 433"/>
          <p:cNvSpPr/>
          <p:nvPr/>
        </p:nvSpPr>
        <p:spPr>
          <a:xfrm>
            <a:off x="35115" y="7275849"/>
            <a:ext cx="11947181" cy="139525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100"/>
            </a:lvl1pPr>
          </a:lstStyle>
          <a:p>
            <a:r>
              <a:rPr dirty="0"/>
              <a:t>&lt;configConfMos cookie="" response="yes"&gt; &lt;outConfigs&gt; &lt;pair key="org-root/psu-policy"&gt; </a:t>
            </a:r>
            <a:endParaRPr lang="en-US" dirty="0" smtClean="0"/>
          </a:p>
          <a:p>
            <a:r>
              <a:rPr dirty="0" smtClean="0"/>
              <a:t>&lt;</a:t>
            </a:r>
            <a:r>
              <a:rPr dirty="0"/>
              <a:t>computePsuPolicy descr="" dn="org-root/psu-policy" intId="31640" name="PSUPolicy" </a:t>
            </a:r>
            <a:endParaRPr lang="en-US" dirty="0" smtClean="0"/>
          </a:p>
          <a:p>
            <a:r>
              <a:rPr smtClean="0"/>
              <a:t>policyLevel</a:t>
            </a:r>
            <a:r>
              <a:t>="0" policyOwner="local" redundancy="grid" status="modified"/&gt; &lt;/pair&gt; &lt;/</a:t>
            </a:r>
            <a:r>
              <a:rPr/>
              <a:t>outConfigs</a:t>
            </a:r>
            <a:r>
              <a:rPr smtClean="0"/>
              <a:t>&gt;</a:t>
            </a:r>
            <a:endParaRPr lang="en-US" smtClean="0"/>
          </a:p>
          <a:p>
            <a:r>
              <a:rPr smtClean="0"/>
              <a:t> </a:t>
            </a:r>
            <a:r>
              <a:t>&lt;/configConfMos&gt;</a:t>
            </a:r>
          </a:p>
        </p:txBody>
      </p:sp>
      <p:pic>
        <p:nvPicPr>
          <p:cNvPr id="434" name="Screen Shot 2015-10-26 at 5.21.18 PM.png"/>
          <p:cNvPicPr>
            <a:picLocks noChangeAspect="1"/>
          </p:cNvPicPr>
          <p:nvPr/>
        </p:nvPicPr>
        <p:blipFill>
          <a:blip r:embed="rId5">
            <a:extLst/>
          </a:blip>
          <a:stretch>
            <a:fillRect/>
          </a:stretch>
        </p:blipFill>
        <p:spPr>
          <a:xfrm>
            <a:off x="7889246" y="5963483"/>
            <a:ext cx="4211012" cy="1063953"/>
          </a:xfrm>
          <a:prstGeom prst="rect">
            <a:avLst/>
          </a:prstGeom>
          <a:ln w="12700">
            <a:miter lim="400000"/>
          </a:ln>
        </p:spPr>
      </p:pic>
      <p:sp>
        <p:nvSpPr>
          <p:cNvPr id="435" name="Shape 435"/>
          <p:cNvSpPr/>
          <p:nvPr/>
        </p:nvSpPr>
        <p:spPr>
          <a:xfrm>
            <a:off x="1918990" y="2185583"/>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Input</a:t>
            </a:r>
          </a:p>
        </p:txBody>
      </p:sp>
      <p:sp>
        <p:nvSpPr>
          <p:cNvPr id="436" name="Shape 436"/>
          <p:cNvSpPr/>
          <p:nvPr/>
        </p:nvSpPr>
        <p:spPr>
          <a:xfrm>
            <a:off x="1741139" y="6171609"/>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Output</a:t>
            </a:r>
          </a:p>
        </p:txBody>
      </p:sp>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Shape 440"/>
          <p:cNvSpPr/>
          <p:nvPr/>
        </p:nvSpPr>
        <p:spPr>
          <a:xfrm>
            <a:off x="4193561" y="592455"/>
            <a:ext cx="3642024"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lang="en-US" dirty="0" smtClean="0"/>
              <a:t>Using </a:t>
            </a:r>
            <a:r>
              <a:rPr dirty="0" smtClean="0"/>
              <a:t>POSTMAN</a:t>
            </a:r>
            <a:endParaRPr dirty="0"/>
          </a:p>
        </p:txBody>
      </p:sp>
      <p:pic>
        <p:nvPicPr>
          <p:cNvPr id="441" name="Screen Shot 2015-10-23 at 6.19.54 PM.png"/>
          <p:cNvPicPr>
            <a:picLocks noChangeAspect="1"/>
          </p:cNvPicPr>
          <p:nvPr/>
        </p:nvPicPr>
        <p:blipFill>
          <a:blip r:embed="rId3">
            <a:extLst/>
          </a:blip>
          <a:stretch>
            <a:fillRect/>
          </a:stretch>
        </p:blipFill>
        <p:spPr>
          <a:xfrm>
            <a:off x="8138575" y="2203377"/>
            <a:ext cx="4046127" cy="1168401"/>
          </a:xfrm>
          <a:prstGeom prst="rect">
            <a:avLst/>
          </a:prstGeom>
          <a:ln w="12700">
            <a:miter lim="400000"/>
          </a:ln>
        </p:spPr>
      </p:pic>
      <p:pic>
        <p:nvPicPr>
          <p:cNvPr id="442" name="Screen Shot 2015-10-26 at 5.21.18 PM.png"/>
          <p:cNvPicPr>
            <a:picLocks noChangeAspect="1"/>
          </p:cNvPicPr>
          <p:nvPr/>
        </p:nvPicPr>
        <p:blipFill>
          <a:blip r:embed="rId4">
            <a:extLst/>
          </a:blip>
          <a:stretch>
            <a:fillRect/>
          </a:stretch>
        </p:blipFill>
        <p:spPr>
          <a:xfrm>
            <a:off x="8056133" y="6909175"/>
            <a:ext cx="4211011" cy="1063953"/>
          </a:xfrm>
          <a:prstGeom prst="rect">
            <a:avLst/>
          </a:prstGeom>
          <a:ln w="12700">
            <a:miter lim="400000"/>
          </a:ln>
        </p:spPr>
      </p:pic>
      <p:pic>
        <p:nvPicPr>
          <p:cNvPr id="443" name="Screen Shot 2015-10-26 at 5.24.04 PM.png"/>
          <p:cNvPicPr>
            <a:picLocks noChangeAspect="1"/>
          </p:cNvPicPr>
          <p:nvPr/>
        </p:nvPicPr>
        <p:blipFill>
          <a:blip r:embed="rId5">
            <a:extLst/>
          </a:blip>
          <a:stretch>
            <a:fillRect/>
          </a:stretch>
        </p:blipFill>
        <p:spPr>
          <a:xfrm>
            <a:off x="129473" y="1751311"/>
            <a:ext cx="7503178" cy="6250978"/>
          </a:xfrm>
          <a:prstGeom prst="rect">
            <a:avLst/>
          </a:prstGeom>
          <a:ln w="12700">
            <a:miter lim="400000"/>
          </a:ln>
        </p:spPr>
      </p:pic>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Shape 494"/>
          <p:cNvSpPr/>
          <p:nvPr/>
        </p:nvSpPr>
        <p:spPr>
          <a:xfrm>
            <a:off x="759746" y="1455822"/>
            <a:ext cx="7700826" cy="40421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pPr>
            <a:r>
              <a:rPr lang="en-US" dirty="0"/>
              <a:t>from </a:t>
            </a:r>
            <a:r>
              <a:rPr lang="en-US" dirty="0" err="1"/>
              <a:t>ucsmsdk.ucshandle</a:t>
            </a:r>
            <a:r>
              <a:rPr lang="en-US" dirty="0"/>
              <a:t> </a:t>
            </a:r>
            <a:r>
              <a:rPr lang="en-US" dirty="0" smtClean="0"/>
              <a:t>import </a:t>
            </a:r>
            <a:r>
              <a:rPr lang="en-US" dirty="0" err="1" smtClean="0"/>
              <a:t>UcsHandle</a:t>
            </a:r>
            <a:endParaRPr lang="en-US" dirty="0" smtClean="0"/>
          </a:p>
          <a:p>
            <a:pPr algn="l">
              <a:defRPr sz="1600"/>
            </a:pPr>
            <a:r>
              <a:rPr lang="en-US" dirty="0" smtClean="0"/>
              <a:t>from </a:t>
            </a:r>
            <a:r>
              <a:rPr lang="en-US" dirty="0" err="1"/>
              <a:t>ucsmsdk.mometa.compute.ComputePsuPolicy</a:t>
            </a:r>
            <a:r>
              <a:rPr lang="en-US" dirty="0"/>
              <a:t> </a:t>
            </a:r>
            <a:r>
              <a:rPr lang="en-US" dirty="0" smtClean="0"/>
              <a:t>import </a:t>
            </a:r>
            <a:r>
              <a:rPr lang="en-US" dirty="0" err="1" smtClean="0"/>
              <a:t>ComputePsuPolicy</a:t>
            </a:r>
            <a:endParaRPr lang="en-US" dirty="0" smtClean="0"/>
          </a:p>
          <a:p>
            <a:pPr algn="l">
              <a:defRPr sz="1600"/>
            </a:pPr>
            <a:endParaRPr lang="en-US" dirty="0" smtClean="0"/>
          </a:p>
          <a:p>
            <a:pPr algn="l">
              <a:defRPr sz="1600"/>
            </a:pPr>
            <a:r>
              <a:rPr lang="en-US" i="1" dirty="0" smtClean="0">
                <a:solidFill>
                  <a:schemeClr val="bg1">
                    <a:lumMod val="50000"/>
                  </a:schemeClr>
                </a:solidFill>
              </a:rPr>
              <a:t># </a:t>
            </a:r>
            <a:r>
              <a:rPr lang="en-US" i="1" dirty="0">
                <a:solidFill>
                  <a:schemeClr val="bg1">
                    <a:lumMod val="50000"/>
                  </a:schemeClr>
                </a:solidFill>
              </a:rPr>
              <a:t>Create a connection </a:t>
            </a:r>
            <a:r>
              <a:rPr lang="en-US" i="1" dirty="0" smtClean="0">
                <a:solidFill>
                  <a:schemeClr val="bg1">
                    <a:lumMod val="50000"/>
                  </a:schemeClr>
                </a:solidFill>
              </a:rPr>
              <a:t>handle</a:t>
            </a:r>
          </a:p>
          <a:p>
            <a:pPr algn="l">
              <a:defRPr sz="1600"/>
            </a:pPr>
            <a:r>
              <a:rPr lang="en-US" dirty="0" smtClean="0"/>
              <a:t>handle </a:t>
            </a:r>
            <a:r>
              <a:rPr lang="en-US" dirty="0"/>
              <a:t>= </a:t>
            </a:r>
            <a:r>
              <a:rPr lang="en-US" dirty="0" err="1"/>
              <a:t>UcsHandle</a:t>
            </a:r>
            <a:r>
              <a:rPr lang="en-US" dirty="0"/>
              <a:t>("172.16.48.135", "cisco", "cisco</a:t>
            </a:r>
            <a:r>
              <a:rPr lang="en-US" dirty="0" smtClean="0"/>
              <a:t>")</a:t>
            </a:r>
          </a:p>
          <a:p>
            <a:pPr algn="l">
              <a:defRPr sz="1600"/>
            </a:pPr>
            <a:endParaRPr lang="en-US" dirty="0" smtClean="0"/>
          </a:p>
          <a:p>
            <a:pPr algn="l">
              <a:defRPr sz="1600"/>
            </a:pPr>
            <a:r>
              <a:rPr lang="en-US" i="1" dirty="0" smtClean="0">
                <a:solidFill>
                  <a:schemeClr val="bg1">
                    <a:lumMod val="50000"/>
                  </a:schemeClr>
                </a:solidFill>
              </a:rPr>
              <a:t># </a:t>
            </a:r>
            <a:r>
              <a:rPr lang="en-US" i="1" dirty="0">
                <a:solidFill>
                  <a:schemeClr val="bg1">
                    <a:lumMod val="50000"/>
                  </a:schemeClr>
                </a:solidFill>
              </a:rPr>
              <a:t>Login to the </a:t>
            </a:r>
            <a:r>
              <a:rPr lang="en-US" i="1" dirty="0" smtClean="0">
                <a:solidFill>
                  <a:schemeClr val="bg1">
                    <a:lumMod val="50000"/>
                  </a:schemeClr>
                </a:solidFill>
              </a:rPr>
              <a:t>server</a:t>
            </a:r>
          </a:p>
          <a:p>
            <a:pPr algn="l">
              <a:defRPr sz="1600"/>
            </a:pPr>
            <a:r>
              <a:rPr lang="en-US" dirty="0" err="1" smtClean="0"/>
              <a:t>handle.login</a:t>
            </a:r>
            <a:r>
              <a:rPr lang="en-US" dirty="0" smtClean="0"/>
              <a:t>()</a:t>
            </a:r>
          </a:p>
          <a:p>
            <a:pPr algn="l">
              <a:defRPr sz="1600"/>
            </a:pPr>
            <a:endParaRPr lang="en-US" dirty="0"/>
          </a:p>
          <a:p>
            <a:pPr algn="l">
              <a:defRPr sz="1600"/>
            </a:pPr>
            <a:r>
              <a:rPr lang="en-US" i="1" dirty="0">
                <a:solidFill>
                  <a:schemeClr val="bg1">
                    <a:lumMod val="50000"/>
                  </a:schemeClr>
                </a:solidFill>
              </a:rPr>
              <a:t># Login to the </a:t>
            </a:r>
            <a:r>
              <a:rPr lang="en-US" i="1" dirty="0" smtClean="0">
                <a:solidFill>
                  <a:schemeClr val="bg1">
                    <a:lumMod val="50000"/>
                  </a:schemeClr>
                </a:solidFill>
              </a:rPr>
              <a:t>server</a:t>
            </a:r>
            <a:endParaRPr lang="en-US" dirty="0" smtClean="0"/>
          </a:p>
          <a:p>
            <a:pPr algn="l">
              <a:defRPr sz="1600"/>
            </a:pPr>
            <a:r>
              <a:rPr lang="en-US" dirty="0" err="1" smtClean="0"/>
              <a:t>powerpol</a:t>
            </a:r>
            <a:r>
              <a:rPr lang="en-US" dirty="0" smtClean="0"/>
              <a:t> </a:t>
            </a:r>
            <a:r>
              <a:rPr lang="en-US" dirty="0"/>
              <a:t>= </a:t>
            </a:r>
            <a:r>
              <a:rPr lang="en-US" dirty="0" err="1"/>
              <a:t>ComputePsuPolicy</a:t>
            </a:r>
            <a:r>
              <a:rPr lang="en-US" dirty="0"/>
              <a:t>(</a:t>
            </a:r>
            <a:r>
              <a:rPr lang="en-US" dirty="0" err="1"/>
              <a:t>parent_mo_or_dn</a:t>
            </a:r>
            <a:r>
              <a:rPr lang="en-US" dirty="0"/>
              <a:t>= "org-root", redundancy = 'grid' </a:t>
            </a:r>
            <a:r>
              <a:rPr lang="en-US" dirty="0" smtClean="0"/>
              <a:t>)</a:t>
            </a:r>
          </a:p>
          <a:p>
            <a:pPr algn="l">
              <a:defRPr sz="1600"/>
            </a:pPr>
            <a:r>
              <a:rPr lang="en-US" dirty="0" err="1" smtClean="0"/>
              <a:t>handle.add_mo</a:t>
            </a:r>
            <a:r>
              <a:rPr lang="en-US" dirty="0" smtClean="0"/>
              <a:t>(</a:t>
            </a:r>
            <a:r>
              <a:rPr lang="en-US" dirty="0" err="1" smtClean="0"/>
              <a:t>powerpol</a:t>
            </a:r>
            <a:r>
              <a:rPr lang="en-US" dirty="0"/>
              <a:t>, </a:t>
            </a:r>
            <a:r>
              <a:rPr lang="en-US" dirty="0" err="1"/>
              <a:t>modify_present</a:t>
            </a:r>
            <a:r>
              <a:rPr lang="en-US" dirty="0"/>
              <a:t> = True</a:t>
            </a:r>
            <a:r>
              <a:rPr lang="en-US" dirty="0" smtClean="0"/>
              <a:t>)</a:t>
            </a:r>
          </a:p>
          <a:p>
            <a:pPr algn="l">
              <a:defRPr sz="1600"/>
            </a:pPr>
            <a:endParaRPr lang="en-US" dirty="0" smtClean="0"/>
          </a:p>
          <a:p>
            <a:pPr algn="l">
              <a:defRPr sz="1600"/>
            </a:pPr>
            <a:r>
              <a:rPr lang="en-US" i="1" dirty="0" smtClean="0">
                <a:solidFill>
                  <a:schemeClr val="bg1">
                    <a:lumMod val="50000"/>
                  </a:schemeClr>
                </a:solidFill>
              </a:rPr>
              <a:t>#</a:t>
            </a:r>
            <a:r>
              <a:rPr lang="en-US" i="1" dirty="0">
                <a:solidFill>
                  <a:schemeClr val="bg1">
                    <a:lumMod val="50000"/>
                  </a:schemeClr>
                </a:solidFill>
              </a:rPr>
              <a:t>commit the configuration and </a:t>
            </a:r>
            <a:r>
              <a:rPr lang="en-US" i="1" dirty="0" smtClean="0">
                <a:solidFill>
                  <a:schemeClr val="bg1">
                    <a:lumMod val="50000"/>
                  </a:schemeClr>
                </a:solidFill>
              </a:rPr>
              <a:t>logout</a:t>
            </a:r>
          </a:p>
          <a:p>
            <a:pPr algn="l">
              <a:defRPr sz="1600"/>
            </a:pPr>
            <a:r>
              <a:rPr lang="en-US" dirty="0" err="1" smtClean="0"/>
              <a:t>handle.commit</a:t>
            </a:r>
            <a:r>
              <a:rPr lang="en-US" dirty="0" smtClean="0"/>
              <a:t>()</a:t>
            </a:r>
          </a:p>
          <a:p>
            <a:pPr algn="l">
              <a:defRPr sz="1600"/>
            </a:pPr>
            <a:r>
              <a:rPr lang="en-US" dirty="0" err="1" smtClean="0"/>
              <a:t>handle.logout</a:t>
            </a:r>
            <a:r>
              <a:rPr lang="en-US" dirty="0"/>
              <a:t>()</a:t>
            </a:r>
            <a:endParaRPr dirty="0"/>
          </a:p>
        </p:txBody>
      </p:sp>
      <p:sp>
        <p:nvSpPr>
          <p:cNvPr id="495" name="Shape 495"/>
          <p:cNvSpPr/>
          <p:nvPr/>
        </p:nvSpPr>
        <p:spPr>
          <a:xfrm>
            <a:off x="6646074" y="5404819"/>
            <a:ext cx="5546390" cy="3765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400"/>
            </a:pPr>
            <a:r>
              <a:rPr>
                <a:solidFill>
                  <a:schemeClr val="tx1"/>
                </a:solidFill>
              </a:rPr>
              <a:t>&lt;xs:attribute name=</a:t>
            </a:r>
            <a:r>
              <a:rPr>
                <a:solidFill>
                  <a:schemeClr val="tx1"/>
                </a:solidFill>
                <a:latin typeface="Helvetica"/>
                <a:ea typeface="Helvetica"/>
                <a:cs typeface="Helvetica"/>
                <a:sym typeface="Helvetica"/>
              </a:rPr>
              <a:t>"redundancy"</a:t>
            </a:r>
            <a:r>
              <a:rPr>
                <a:solidFill>
                  <a:schemeClr val="tx1"/>
                </a:solidFill>
              </a:rPr>
              <a:t>&gt;</a:t>
            </a:r>
          </a:p>
          <a:p>
            <a:pPr algn="l">
              <a:defRPr sz="1400"/>
            </a:pPr>
            <a:r>
              <a:rPr dirty="0">
                <a:solidFill>
                  <a:schemeClr val="tx1"/>
                </a:solidFill>
              </a:rPr>
              <a:t>                &lt;xs:annotation&gt;</a:t>
            </a:r>
          </a:p>
          <a:p>
            <a:pPr algn="l">
              <a:defRPr sz="1400"/>
            </a:pPr>
            <a:r>
              <a:rPr dirty="0">
                <a:solidFill>
                  <a:schemeClr val="tx1"/>
                </a:solidFill>
              </a:rPr>
              <a:t>                    &lt;xs:appinfo&gt;</a:t>
            </a:r>
          </a:p>
          <a:p>
            <a:pPr algn="l">
              <a:defRPr sz="1400"/>
            </a:pPr>
            <a:r>
              <a:rPr dirty="0">
                <a:solidFill>
                  <a:schemeClr val="tx1"/>
                </a:solidFill>
              </a:rPr>
              <a:t>                         &lt;moProperty value="computePsuDef:redundancy"/&gt;</a:t>
            </a:r>
          </a:p>
          <a:p>
            <a:pPr algn="l">
              <a:defRPr sz="1400"/>
            </a:pPr>
            <a:r>
              <a:rPr dirty="0">
                <a:solidFill>
                  <a:schemeClr val="tx1"/>
                </a:solidFill>
              </a:rPr>
              <a:t>                         &lt;label value="Redundancy" default="true"/&gt;</a:t>
            </a:r>
          </a:p>
          <a:p>
            <a:pPr algn="l">
              <a:defRPr sz="1400"/>
            </a:pPr>
            <a:r>
              <a:rPr dirty="0">
                <a:solidFill>
                  <a:schemeClr val="tx1"/>
                </a:solidFill>
              </a:rPr>
              <a:t>                         &lt;externAccess value="readWrite"/&gt;</a:t>
            </a:r>
          </a:p>
          <a:p>
            <a:pPr algn="l">
              <a:defRPr sz="1400"/>
            </a:pPr>
            <a:r>
              <a:rPr dirty="0">
                <a:solidFill>
                  <a:schemeClr val="tx1"/>
                </a:solidFill>
              </a:rPr>
              <a:t>                         &lt;description value="NO COMMENTS"/&gt;</a:t>
            </a:r>
          </a:p>
          <a:p>
            <a:pPr algn="l">
              <a:defRPr sz="1400"/>
            </a:pPr>
            <a:r>
              <a:rPr dirty="0">
                <a:solidFill>
                  <a:schemeClr val="tx1"/>
                </a:solidFill>
              </a:rPr>
              <a:t>                    &lt;/xs:appinfo&gt;</a:t>
            </a:r>
          </a:p>
          <a:p>
            <a:pPr algn="l">
              <a:defRPr sz="1400"/>
            </a:pPr>
            <a:r>
              <a:rPr dirty="0">
                <a:solidFill>
                  <a:schemeClr val="tx1"/>
                </a:solidFill>
              </a:rPr>
              <a:t>                &lt;/xs:annotation&gt;</a:t>
            </a:r>
          </a:p>
          <a:p>
            <a:pPr algn="l">
              <a:defRPr sz="1400"/>
            </a:pPr>
            <a:r>
              <a:rPr dirty="0">
                <a:solidFill>
                  <a:schemeClr val="tx1"/>
                </a:solidFill>
              </a:rPr>
              <a:t>                &lt;xs:simpleType&gt;</a:t>
            </a:r>
          </a:p>
          <a:p>
            <a:pPr algn="l">
              <a:defRPr sz="1400"/>
            </a:pPr>
            <a:r>
              <a:rPr dirty="0">
                <a:solidFill>
                  <a:schemeClr val="tx1"/>
                </a:solidFill>
              </a:rPr>
              <a:t>                    &lt;xs:restriction base="xs:string"&gt;</a:t>
            </a:r>
          </a:p>
          <a:p>
            <a:pPr algn="l">
              <a:defRPr sz="1400"/>
            </a:pPr>
            <a:r>
              <a:rPr dirty="0">
                <a:solidFill>
                  <a:schemeClr val="tx1"/>
                </a:solidFill>
              </a:rPr>
              <a:t>                         &lt;xs:enumeration value="non-redundant"/&gt;</a:t>
            </a:r>
          </a:p>
          <a:p>
            <a:pPr algn="l">
              <a:defRPr sz="1400"/>
            </a:pPr>
            <a:r>
              <a:rPr dirty="0">
                <a:solidFill>
                  <a:schemeClr val="tx1"/>
                </a:solidFill>
              </a:rPr>
              <a:t>                         &lt;xs:enumeration value="n+1"/&gt;</a:t>
            </a:r>
          </a:p>
          <a:p>
            <a:pPr algn="l">
              <a:defRPr sz="1400"/>
            </a:pPr>
            <a:r>
              <a:rPr dirty="0">
                <a:solidFill>
                  <a:schemeClr val="tx1"/>
                </a:solidFill>
              </a:rPr>
              <a:t>                         &lt;xs:enumeration value=</a:t>
            </a:r>
            <a:r>
              <a:rPr dirty="0">
                <a:solidFill>
                  <a:schemeClr val="tx1"/>
                </a:solidFill>
                <a:latin typeface="Helvetica"/>
                <a:ea typeface="Helvetica"/>
                <a:cs typeface="Helvetica"/>
                <a:sym typeface="Helvetica"/>
              </a:rPr>
              <a:t>"grid"</a:t>
            </a:r>
            <a:r>
              <a:rPr dirty="0">
                <a:solidFill>
                  <a:schemeClr val="tx1"/>
                </a:solidFill>
              </a:rPr>
              <a:t>/&gt;</a:t>
            </a:r>
          </a:p>
          <a:p>
            <a:pPr algn="l">
              <a:defRPr sz="1400"/>
            </a:pPr>
            <a:r>
              <a:rPr dirty="0">
                <a:solidFill>
                  <a:schemeClr val="tx1"/>
                </a:solidFill>
              </a:rPr>
              <a:t>                    &lt;/xs:restriction&gt;</a:t>
            </a:r>
          </a:p>
          <a:p>
            <a:pPr algn="l">
              <a:defRPr sz="1400"/>
            </a:pPr>
            <a:r>
              <a:rPr dirty="0">
                <a:solidFill>
                  <a:schemeClr val="tx1"/>
                </a:solidFill>
              </a:rPr>
              <a:t>                &lt;/xs:simpleType&gt;</a:t>
            </a:r>
          </a:p>
          <a:p>
            <a:pPr algn="l">
              <a:defRPr sz="1400"/>
            </a:pPr>
            <a:r>
              <a:rPr dirty="0">
                <a:solidFill>
                  <a:schemeClr val="tx1"/>
                </a:solidFill>
              </a:rPr>
              <a:t>            &lt;/xs:attribute&gt;</a:t>
            </a:r>
          </a:p>
        </p:txBody>
      </p:sp>
      <p:sp>
        <p:nvSpPr>
          <p:cNvPr id="5" name="Shape 476"/>
          <p:cNvSpPr/>
          <p:nvPr/>
        </p:nvSpPr>
        <p:spPr>
          <a:xfrm>
            <a:off x="3372827" y="592455"/>
            <a:ext cx="5283498"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lang="en-US" dirty="0" smtClean="0"/>
              <a:t>Using </a:t>
            </a:r>
            <a:r>
              <a:rPr dirty="0" smtClean="0"/>
              <a:t>Pytho</a:t>
            </a:r>
            <a:r>
              <a:rPr lang="en-US" dirty="0" smtClean="0"/>
              <a:t>n with an API</a:t>
            </a:r>
            <a:endParaRPr dirty="0"/>
          </a:p>
        </p:txBody>
      </p:sp>
    </p:spTree>
    <p:extLst>
      <p:ext uri="{BB962C8B-B14F-4D97-AF65-F5344CB8AC3E}">
        <p14:creationId xmlns:p14="http://schemas.microsoft.com/office/powerpoint/2010/main" val="1581148857"/>
      </p:ext>
    </p:extLst>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Shape 494"/>
          <p:cNvSpPr/>
          <p:nvPr/>
        </p:nvSpPr>
        <p:spPr>
          <a:xfrm>
            <a:off x="759746" y="1455822"/>
            <a:ext cx="7809830" cy="40421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pPr>
            <a:r>
              <a:rPr lang="en-US" b="1" dirty="0"/>
              <a:t>from </a:t>
            </a:r>
            <a:r>
              <a:rPr lang="en-US" b="1" dirty="0" err="1">
                <a:solidFill>
                  <a:schemeClr val="accent5"/>
                </a:solidFill>
              </a:rPr>
              <a:t>ucsmsdk</a:t>
            </a:r>
            <a:r>
              <a:rPr lang="en-US" b="1" dirty="0" err="1"/>
              <a:t>.</a:t>
            </a:r>
            <a:r>
              <a:rPr lang="en-US" b="1" dirty="0" err="1">
                <a:solidFill>
                  <a:schemeClr val="accent2"/>
                </a:solidFill>
              </a:rPr>
              <a:t>ucshandle</a:t>
            </a:r>
            <a:r>
              <a:rPr lang="en-US" b="1" dirty="0"/>
              <a:t> </a:t>
            </a:r>
            <a:r>
              <a:rPr lang="en-US" b="1" dirty="0" smtClean="0"/>
              <a:t>import </a:t>
            </a:r>
            <a:r>
              <a:rPr lang="en-US" b="1" dirty="0" err="1" smtClean="0">
                <a:solidFill>
                  <a:srgbClr val="00B050"/>
                </a:solidFill>
              </a:rPr>
              <a:t>UcsHandle</a:t>
            </a:r>
            <a:endParaRPr lang="en-US" b="1" dirty="0" smtClean="0">
              <a:solidFill>
                <a:srgbClr val="00B050"/>
              </a:solidFill>
            </a:endParaRPr>
          </a:p>
          <a:p>
            <a:pPr algn="l">
              <a:defRPr sz="1600"/>
            </a:pPr>
            <a:r>
              <a:rPr lang="en-US" b="1" dirty="0" smtClean="0"/>
              <a:t>from </a:t>
            </a:r>
            <a:r>
              <a:rPr lang="en-US" b="1" dirty="0" err="1">
                <a:solidFill>
                  <a:schemeClr val="accent5"/>
                </a:solidFill>
              </a:rPr>
              <a:t>ucsmsdk</a:t>
            </a:r>
            <a:r>
              <a:rPr lang="en-US" b="1" dirty="0" err="1">
                <a:solidFill>
                  <a:srgbClr val="FF40FF"/>
                </a:solidFill>
              </a:rPr>
              <a:t>.</a:t>
            </a:r>
            <a:r>
              <a:rPr lang="en-US" b="1" dirty="0" err="1">
                <a:solidFill>
                  <a:srgbClr val="92D050"/>
                </a:solidFill>
              </a:rPr>
              <a:t>mometa</a:t>
            </a:r>
            <a:r>
              <a:rPr lang="en-US" b="1" dirty="0" err="1">
                <a:solidFill>
                  <a:srgbClr val="FF40FF"/>
                </a:solidFill>
              </a:rPr>
              <a:t>.</a:t>
            </a:r>
            <a:r>
              <a:rPr lang="en-US" b="1" dirty="0" err="1">
                <a:solidFill>
                  <a:schemeClr val="accent5">
                    <a:lumMod val="60000"/>
                    <a:lumOff val="40000"/>
                  </a:schemeClr>
                </a:solidFill>
              </a:rPr>
              <a:t>compute</a:t>
            </a:r>
            <a:r>
              <a:rPr lang="en-US" b="1" dirty="0" err="1"/>
              <a:t>.</a:t>
            </a:r>
            <a:r>
              <a:rPr lang="en-US" b="1" dirty="0" err="1">
                <a:solidFill>
                  <a:srgbClr val="FF40FF"/>
                </a:solidFill>
              </a:rPr>
              <a:t>ComputePsuPolicy</a:t>
            </a:r>
            <a:r>
              <a:rPr lang="en-US" b="1" dirty="0"/>
              <a:t> </a:t>
            </a:r>
            <a:r>
              <a:rPr lang="en-US" b="1" dirty="0" smtClean="0"/>
              <a:t>import </a:t>
            </a:r>
            <a:r>
              <a:rPr lang="en-US" b="1" dirty="0" err="1" smtClean="0">
                <a:solidFill>
                  <a:srgbClr val="FF40FF"/>
                </a:solidFill>
              </a:rPr>
              <a:t>ComputePsuPolicy</a:t>
            </a:r>
            <a:endParaRPr lang="en-US" b="1" dirty="0" smtClean="0">
              <a:solidFill>
                <a:srgbClr val="FF40FF"/>
              </a:solidFill>
            </a:endParaRPr>
          </a:p>
          <a:p>
            <a:pPr algn="l">
              <a:defRPr sz="1600"/>
            </a:pPr>
            <a:endParaRPr lang="en-US" dirty="0" smtClean="0"/>
          </a:p>
          <a:p>
            <a:pPr algn="l">
              <a:defRPr sz="1600"/>
            </a:pPr>
            <a:r>
              <a:rPr lang="en-US" i="1" dirty="0" smtClean="0">
                <a:solidFill>
                  <a:schemeClr val="bg1">
                    <a:lumMod val="50000"/>
                  </a:schemeClr>
                </a:solidFill>
              </a:rPr>
              <a:t># </a:t>
            </a:r>
            <a:r>
              <a:rPr lang="en-US" i="1" dirty="0">
                <a:solidFill>
                  <a:schemeClr val="bg1">
                    <a:lumMod val="50000"/>
                  </a:schemeClr>
                </a:solidFill>
              </a:rPr>
              <a:t>Create a connection </a:t>
            </a:r>
            <a:r>
              <a:rPr lang="en-US" i="1" dirty="0" smtClean="0">
                <a:solidFill>
                  <a:schemeClr val="bg1">
                    <a:lumMod val="50000"/>
                  </a:schemeClr>
                </a:solidFill>
              </a:rPr>
              <a:t>handle</a:t>
            </a:r>
          </a:p>
          <a:p>
            <a:pPr algn="l">
              <a:defRPr sz="1600"/>
            </a:pPr>
            <a:r>
              <a:rPr lang="en-US" dirty="0" smtClean="0"/>
              <a:t>handle </a:t>
            </a:r>
            <a:r>
              <a:rPr lang="en-US" dirty="0"/>
              <a:t>= </a:t>
            </a:r>
            <a:r>
              <a:rPr lang="en-US" dirty="0" err="1"/>
              <a:t>UcsHandle</a:t>
            </a:r>
            <a:r>
              <a:rPr lang="en-US" dirty="0"/>
              <a:t>("172.16.48.135", "cisco", "cisco</a:t>
            </a:r>
            <a:r>
              <a:rPr lang="en-US" dirty="0" smtClean="0"/>
              <a:t>")</a:t>
            </a:r>
          </a:p>
          <a:p>
            <a:pPr algn="l">
              <a:defRPr sz="1600"/>
            </a:pPr>
            <a:endParaRPr lang="en-US" dirty="0" smtClean="0"/>
          </a:p>
          <a:p>
            <a:pPr algn="l">
              <a:defRPr sz="1600"/>
            </a:pPr>
            <a:r>
              <a:rPr lang="en-US" i="1" dirty="0" smtClean="0">
                <a:solidFill>
                  <a:schemeClr val="bg1">
                    <a:lumMod val="50000"/>
                  </a:schemeClr>
                </a:solidFill>
              </a:rPr>
              <a:t># </a:t>
            </a:r>
            <a:r>
              <a:rPr lang="en-US" i="1" dirty="0">
                <a:solidFill>
                  <a:schemeClr val="bg1">
                    <a:lumMod val="50000"/>
                  </a:schemeClr>
                </a:solidFill>
              </a:rPr>
              <a:t>Login to the </a:t>
            </a:r>
            <a:r>
              <a:rPr lang="en-US" i="1" dirty="0" smtClean="0">
                <a:solidFill>
                  <a:schemeClr val="bg1">
                    <a:lumMod val="50000"/>
                  </a:schemeClr>
                </a:solidFill>
              </a:rPr>
              <a:t>server</a:t>
            </a:r>
          </a:p>
          <a:p>
            <a:pPr algn="l">
              <a:defRPr sz="1600"/>
            </a:pPr>
            <a:r>
              <a:rPr lang="en-US" dirty="0" err="1" smtClean="0"/>
              <a:t>handle.login</a:t>
            </a:r>
            <a:r>
              <a:rPr lang="en-US" dirty="0" smtClean="0"/>
              <a:t>()</a:t>
            </a:r>
          </a:p>
          <a:p>
            <a:pPr algn="l">
              <a:defRPr sz="1600"/>
            </a:pPr>
            <a:endParaRPr lang="en-US" dirty="0"/>
          </a:p>
          <a:p>
            <a:pPr algn="l">
              <a:defRPr sz="1600"/>
            </a:pPr>
            <a:r>
              <a:rPr lang="en-US" i="1" dirty="0">
                <a:solidFill>
                  <a:schemeClr val="bg1">
                    <a:lumMod val="50000"/>
                  </a:schemeClr>
                </a:solidFill>
              </a:rPr>
              <a:t># Login to the </a:t>
            </a:r>
            <a:r>
              <a:rPr lang="en-US" i="1" dirty="0" smtClean="0">
                <a:solidFill>
                  <a:schemeClr val="bg1">
                    <a:lumMod val="50000"/>
                  </a:schemeClr>
                </a:solidFill>
              </a:rPr>
              <a:t>server</a:t>
            </a:r>
            <a:endParaRPr lang="en-US" dirty="0" smtClean="0"/>
          </a:p>
          <a:p>
            <a:pPr algn="l">
              <a:defRPr sz="1600"/>
            </a:pPr>
            <a:r>
              <a:rPr lang="en-US" dirty="0" err="1" smtClean="0"/>
              <a:t>powerpol</a:t>
            </a:r>
            <a:r>
              <a:rPr lang="en-US" dirty="0" smtClean="0"/>
              <a:t> </a:t>
            </a:r>
            <a:r>
              <a:rPr lang="en-US" dirty="0"/>
              <a:t>= </a:t>
            </a:r>
            <a:r>
              <a:rPr lang="en-US" dirty="0" err="1"/>
              <a:t>ComputePsuPolicy</a:t>
            </a:r>
            <a:r>
              <a:rPr lang="en-US" dirty="0"/>
              <a:t>(</a:t>
            </a:r>
            <a:r>
              <a:rPr lang="en-US" dirty="0" err="1"/>
              <a:t>parent_mo_or_dn</a:t>
            </a:r>
            <a:r>
              <a:rPr lang="en-US" dirty="0"/>
              <a:t>= "org-root", redundancy = 'grid' </a:t>
            </a:r>
            <a:r>
              <a:rPr lang="en-US" dirty="0" smtClean="0"/>
              <a:t>)</a:t>
            </a:r>
          </a:p>
          <a:p>
            <a:pPr algn="l">
              <a:defRPr sz="1600"/>
            </a:pPr>
            <a:r>
              <a:rPr lang="en-US" dirty="0" err="1" smtClean="0"/>
              <a:t>handle.add_mo</a:t>
            </a:r>
            <a:r>
              <a:rPr lang="en-US" dirty="0" smtClean="0"/>
              <a:t>(</a:t>
            </a:r>
            <a:r>
              <a:rPr lang="en-US" dirty="0" err="1" smtClean="0"/>
              <a:t>powerpol</a:t>
            </a:r>
            <a:r>
              <a:rPr lang="en-US" dirty="0"/>
              <a:t>, </a:t>
            </a:r>
            <a:r>
              <a:rPr lang="en-US" dirty="0" err="1"/>
              <a:t>modify_present</a:t>
            </a:r>
            <a:r>
              <a:rPr lang="en-US" dirty="0"/>
              <a:t> = True</a:t>
            </a:r>
            <a:r>
              <a:rPr lang="en-US" dirty="0" smtClean="0"/>
              <a:t>)</a:t>
            </a:r>
          </a:p>
          <a:p>
            <a:pPr algn="l">
              <a:defRPr sz="1600"/>
            </a:pPr>
            <a:endParaRPr lang="en-US" dirty="0" smtClean="0"/>
          </a:p>
          <a:p>
            <a:pPr algn="l">
              <a:defRPr sz="1600"/>
            </a:pPr>
            <a:r>
              <a:rPr lang="en-US" i="1" dirty="0" smtClean="0">
                <a:solidFill>
                  <a:schemeClr val="bg1">
                    <a:lumMod val="50000"/>
                  </a:schemeClr>
                </a:solidFill>
              </a:rPr>
              <a:t>#</a:t>
            </a:r>
            <a:r>
              <a:rPr lang="en-US" i="1" dirty="0">
                <a:solidFill>
                  <a:schemeClr val="bg1">
                    <a:lumMod val="50000"/>
                  </a:schemeClr>
                </a:solidFill>
              </a:rPr>
              <a:t>commit the configuration and </a:t>
            </a:r>
            <a:r>
              <a:rPr lang="en-US" i="1" dirty="0" smtClean="0">
                <a:solidFill>
                  <a:schemeClr val="bg1">
                    <a:lumMod val="50000"/>
                  </a:schemeClr>
                </a:solidFill>
              </a:rPr>
              <a:t>logout</a:t>
            </a:r>
          </a:p>
          <a:p>
            <a:pPr algn="l">
              <a:defRPr sz="1600"/>
            </a:pPr>
            <a:r>
              <a:rPr lang="en-US" dirty="0" err="1" smtClean="0"/>
              <a:t>handle.commit</a:t>
            </a:r>
            <a:r>
              <a:rPr lang="en-US" dirty="0" smtClean="0"/>
              <a:t>()</a:t>
            </a:r>
          </a:p>
          <a:p>
            <a:pPr algn="l">
              <a:defRPr sz="1600"/>
            </a:pPr>
            <a:r>
              <a:rPr lang="en-US" dirty="0" err="1" smtClean="0"/>
              <a:t>handle.logout</a:t>
            </a:r>
            <a:r>
              <a:rPr lang="en-US" dirty="0"/>
              <a:t>()</a:t>
            </a:r>
            <a:endParaRPr dirty="0"/>
          </a:p>
        </p:txBody>
      </p:sp>
      <p:sp>
        <p:nvSpPr>
          <p:cNvPr id="495" name="Shape 495"/>
          <p:cNvSpPr/>
          <p:nvPr/>
        </p:nvSpPr>
        <p:spPr>
          <a:xfrm>
            <a:off x="6646074" y="5404819"/>
            <a:ext cx="5546390" cy="3765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400"/>
            </a:pPr>
            <a:r>
              <a:rPr dirty="0">
                <a:solidFill>
                  <a:schemeClr val="tx1"/>
                </a:solidFill>
              </a:rPr>
              <a:t>&lt;xs:attribute name=</a:t>
            </a:r>
            <a:r>
              <a:rPr dirty="0">
                <a:solidFill>
                  <a:schemeClr val="tx1"/>
                </a:solidFill>
                <a:latin typeface="Helvetica"/>
                <a:ea typeface="Helvetica"/>
                <a:cs typeface="Helvetica"/>
                <a:sym typeface="Helvetica"/>
              </a:rPr>
              <a:t>"redundancy"</a:t>
            </a:r>
            <a:r>
              <a:rPr dirty="0">
                <a:solidFill>
                  <a:schemeClr val="tx1"/>
                </a:solidFill>
              </a:rPr>
              <a:t>&gt;</a:t>
            </a:r>
          </a:p>
          <a:p>
            <a:pPr algn="l">
              <a:defRPr sz="1400"/>
            </a:pPr>
            <a:r>
              <a:rPr dirty="0">
                <a:solidFill>
                  <a:schemeClr val="tx1"/>
                </a:solidFill>
              </a:rPr>
              <a:t>                &lt;xs:annotation&gt;</a:t>
            </a:r>
          </a:p>
          <a:p>
            <a:pPr algn="l">
              <a:defRPr sz="1400"/>
            </a:pPr>
            <a:r>
              <a:rPr dirty="0">
                <a:solidFill>
                  <a:schemeClr val="tx1"/>
                </a:solidFill>
              </a:rPr>
              <a:t>                    &lt;xs:appinfo&gt;</a:t>
            </a:r>
          </a:p>
          <a:p>
            <a:pPr algn="l">
              <a:defRPr sz="1400"/>
            </a:pPr>
            <a:r>
              <a:rPr dirty="0">
                <a:solidFill>
                  <a:schemeClr val="tx1"/>
                </a:solidFill>
              </a:rPr>
              <a:t>                         &lt;moProperty value="computePsuDef:redundancy"/&gt;</a:t>
            </a:r>
          </a:p>
          <a:p>
            <a:pPr algn="l">
              <a:defRPr sz="1400"/>
            </a:pPr>
            <a:r>
              <a:rPr dirty="0">
                <a:solidFill>
                  <a:schemeClr val="tx1"/>
                </a:solidFill>
              </a:rPr>
              <a:t>                         &lt;label value="Redundancy" default="true"/&gt;</a:t>
            </a:r>
          </a:p>
          <a:p>
            <a:pPr algn="l">
              <a:defRPr sz="1400"/>
            </a:pPr>
            <a:r>
              <a:rPr dirty="0">
                <a:solidFill>
                  <a:schemeClr val="tx1"/>
                </a:solidFill>
              </a:rPr>
              <a:t>                         &lt;externAccess value="readWrite"/&gt;</a:t>
            </a:r>
          </a:p>
          <a:p>
            <a:pPr algn="l">
              <a:defRPr sz="1400"/>
            </a:pPr>
            <a:r>
              <a:rPr dirty="0">
                <a:solidFill>
                  <a:schemeClr val="tx1"/>
                </a:solidFill>
              </a:rPr>
              <a:t>                         &lt;description value="NO COMMENTS"/&gt;</a:t>
            </a:r>
          </a:p>
          <a:p>
            <a:pPr algn="l">
              <a:defRPr sz="1400"/>
            </a:pPr>
            <a:r>
              <a:rPr dirty="0">
                <a:solidFill>
                  <a:schemeClr val="tx1"/>
                </a:solidFill>
              </a:rPr>
              <a:t>                    &lt;/xs:appinfo&gt;</a:t>
            </a:r>
          </a:p>
          <a:p>
            <a:pPr algn="l">
              <a:defRPr sz="1400"/>
            </a:pPr>
            <a:r>
              <a:rPr dirty="0">
                <a:solidFill>
                  <a:schemeClr val="tx1"/>
                </a:solidFill>
              </a:rPr>
              <a:t>                &lt;/xs:annotation&gt;</a:t>
            </a:r>
          </a:p>
          <a:p>
            <a:pPr algn="l">
              <a:defRPr sz="1400"/>
            </a:pPr>
            <a:r>
              <a:rPr dirty="0">
                <a:solidFill>
                  <a:schemeClr val="tx1"/>
                </a:solidFill>
              </a:rPr>
              <a:t>                &lt;xs:simpleType&gt;</a:t>
            </a:r>
          </a:p>
          <a:p>
            <a:pPr algn="l">
              <a:defRPr sz="1400"/>
            </a:pPr>
            <a:r>
              <a:rPr dirty="0">
                <a:solidFill>
                  <a:schemeClr val="tx1"/>
                </a:solidFill>
              </a:rPr>
              <a:t>                    &lt;xs:restriction base="xs:string"&gt;</a:t>
            </a:r>
          </a:p>
          <a:p>
            <a:pPr algn="l">
              <a:defRPr sz="1400"/>
            </a:pPr>
            <a:r>
              <a:rPr dirty="0">
                <a:solidFill>
                  <a:schemeClr val="tx1"/>
                </a:solidFill>
              </a:rPr>
              <a:t>                         &lt;xs:enumeration value="non-redundant"/&gt;</a:t>
            </a:r>
          </a:p>
          <a:p>
            <a:pPr algn="l">
              <a:defRPr sz="1400"/>
            </a:pPr>
            <a:r>
              <a:rPr dirty="0">
                <a:solidFill>
                  <a:schemeClr val="tx1"/>
                </a:solidFill>
              </a:rPr>
              <a:t>                         &lt;xs:enumeration value="n+1"/&gt;</a:t>
            </a:r>
          </a:p>
          <a:p>
            <a:pPr algn="l">
              <a:defRPr sz="1400"/>
            </a:pPr>
            <a:r>
              <a:rPr dirty="0">
                <a:solidFill>
                  <a:schemeClr val="tx1"/>
                </a:solidFill>
              </a:rPr>
              <a:t>                         &lt;xs:enumeration value=</a:t>
            </a:r>
            <a:r>
              <a:rPr dirty="0">
                <a:solidFill>
                  <a:schemeClr val="tx1"/>
                </a:solidFill>
                <a:latin typeface="Helvetica"/>
                <a:ea typeface="Helvetica"/>
                <a:cs typeface="Helvetica"/>
                <a:sym typeface="Helvetica"/>
              </a:rPr>
              <a:t>"grid"</a:t>
            </a:r>
            <a:r>
              <a:rPr dirty="0">
                <a:solidFill>
                  <a:schemeClr val="tx1"/>
                </a:solidFill>
              </a:rPr>
              <a:t>/&gt;</a:t>
            </a:r>
          </a:p>
          <a:p>
            <a:pPr algn="l">
              <a:defRPr sz="1400"/>
            </a:pPr>
            <a:r>
              <a:rPr dirty="0">
                <a:solidFill>
                  <a:schemeClr val="tx1"/>
                </a:solidFill>
              </a:rPr>
              <a:t>                    &lt;/xs:restriction&gt;</a:t>
            </a:r>
          </a:p>
          <a:p>
            <a:pPr algn="l">
              <a:defRPr sz="1400"/>
            </a:pPr>
            <a:r>
              <a:rPr dirty="0">
                <a:solidFill>
                  <a:schemeClr val="tx1"/>
                </a:solidFill>
              </a:rPr>
              <a:t>                &lt;/xs:simpleType&gt;</a:t>
            </a:r>
          </a:p>
          <a:p>
            <a:pPr algn="l">
              <a:defRPr sz="1400"/>
            </a:pPr>
            <a:r>
              <a:rPr dirty="0">
                <a:solidFill>
                  <a:schemeClr val="tx1"/>
                </a:solidFill>
              </a:rPr>
              <a:t>            &lt;/xs:attribute&gt;</a:t>
            </a:r>
          </a:p>
        </p:txBody>
      </p:sp>
      <p:sp>
        <p:nvSpPr>
          <p:cNvPr id="5" name="Shape 476"/>
          <p:cNvSpPr/>
          <p:nvPr/>
        </p:nvSpPr>
        <p:spPr>
          <a:xfrm>
            <a:off x="3372827" y="592455"/>
            <a:ext cx="5283498"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lang="en-US" dirty="0" smtClean="0"/>
              <a:t>Using </a:t>
            </a:r>
            <a:r>
              <a:rPr dirty="0" smtClean="0"/>
              <a:t>Pytho</a:t>
            </a:r>
            <a:r>
              <a:rPr lang="en-US" dirty="0" smtClean="0"/>
              <a:t>n with an API</a:t>
            </a:r>
            <a:endParaRPr dirty="0"/>
          </a:p>
        </p:txBody>
      </p:sp>
    </p:spTree>
    <p:extLst>
      <p:ext uri="{BB962C8B-B14F-4D97-AF65-F5344CB8AC3E}">
        <p14:creationId xmlns:p14="http://schemas.microsoft.com/office/powerpoint/2010/main" val="453132319"/>
      </p:ext>
    </p:extLst>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Shape 494"/>
          <p:cNvSpPr/>
          <p:nvPr/>
        </p:nvSpPr>
        <p:spPr>
          <a:xfrm>
            <a:off x="759746" y="1455822"/>
            <a:ext cx="7809830" cy="40421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pPr>
            <a:r>
              <a:rPr lang="en-US" dirty="0">
                <a:solidFill>
                  <a:schemeClr val="tx1"/>
                </a:solidFill>
              </a:rPr>
              <a:t>from </a:t>
            </a:r>
            <a:r>
              <a:rPr lang="en-US" dirty="0" err="1">
                <a:solidFill>
                  <a:schemeClr val="tx1"/>
                </a:solidFill>
              </a:rPr>
              <a:t>ucsmsdk.ucshandle</a:t>
            </a:r>
            <a:r>
              <a:rPr lang="en-US" dirty="0">
                <a:solidFill>
                  <a:schemeClr val="tx1"/>
                </a:solidFill>
              </a:rPr>
              <a:t> </a:t>
            </a:r>
            <a:r>
              <a:rPr lang="en-US" dirty="0" smtClean="0">
                <a:solidFill>
                  <a:schemeClr val="tx1"/>
                </a:solidFill>
              </a:rPr>
              <a:t>import </a:t>
            </a:r>
            <a:r>
              <a:rPr lang="en-US" b="1" dirty="0" err="1" smtClean="0">
                <a:solidFill>
                  <a:srgbClr val="00B050"/>
                </a:solidFill>
              </a:rPr>
              <a:t>UcsHandle</a:t>
            </a:r>
            <a:endParaRPr lang="en-US" b="1" dirty="0" smtClean="0">
              <a:solidFill>
                <a:srgbClr val="00B050"/>
              </a:solidFill>
            </a:endParaRPr>
          </a:p>
          <a:p>
            <a:pPr algn="l">
              <a:defRPr sz="1600"/>
            </a:pPr>
            <a:r>
              <a:rPr lang="en-US" dirty="0" smtClean="0">
                <a:solidFill>
                  <a:schemeClr val="tx1"/>
                </a:solidFill>
              </a:rPr>
              <a:t>from </a:t>
            </a:r>
            <a:r>
              <a:rPr lang="en-US" dirty="0" err="1">
                <a:solidFill>
                  <a:schemeClr val="tx1"/>
                </a:solidFill>
              </a:rPr>
              <a:t>ucsmsdk.mometa.compute.ComputePsuPolicy</a:t>
            </a:r>
            <a:r>
              <a:rPr lang="en-US" dirty="0">
                <a:solidFill>
                  <a:schemeClr val="tx1"/>
                </a:solidFill>
              </a:rPr>
              <a:t> </a:t>
            </a:r>
            <a:r>
              <a:rPr lang="en-US" dirty="0" smtClean="0">
                <a:solidFill>
                  <a:schemeClr val="tx1"/>
                </a:solidFill>
              </a:rPr>
              <a:t>import </a:t>
            </a:r>
            <a:r>
              <a:rPr lang="en-US" dirty="0" err="1" smtClean="0">
                <a:solidFill>
                  <a:schemeClr val="tx1"/>
                </a:solidFill>
              </a:rPr>
              <a:t>ComputePsuPolicy</a:t>
            </a:r>
            <a:endParaRPr lang="en-US" dirty="0" smtClean="0">
              <a:solidFill>
                <a:schemeClr val="tx1"/>
              </a:solidFill>
            </a:endParaRPr>
          </a:p>
          <a:p>
            <a:pPr algn="l">
              <a:defRPr sz="1600"/>
            </a:pPr>
            <a:endParaRPr lang="en-US" dirty="0" smtClean="0"/>
          </a:p>
          <a:p>
            <a:pPr algn="l">
              <a:defRPr sz="1600"/>
            </a:pPr>
            <a:r>
              <a:rPr lang="en-US" b="1" i="1" dirty="0" smtClean="0">
                <a:solidFill>
                  <a:schemeClr val="bg1">
                    <a:lumMod val="50000"/>
                  </a:schemeClr>
                </a:solidFill>
              </a:rPr>
              <a:t># </a:t>
            </a:r>
            <a:r>
              <a:rPr lang="en-US" b="1" i="1" dirty="0">
                <a:solidFill>
                  <a:schemeClr val="bg1">
                    <a:lumMod val="50000"/>
                  </a:schemeClr>
                </a:solidFill>
              </a:rPr>
              <a:t>Create a connection </a:t>
            </a:r>
            <a:r>
              <a:rPr lang="en-US" b="1" i="1" dirty="0" smtClean="0">
                <a:solidFill>
                  <a:schemeClr val="bg1">
                    <a:lumMod val="50000"/>
                  </a:schemeClr>
                </a:solidFill>
              </a:rPr>
              <a:t>handle</a:t>
            </a:r>
          </a:p>
          <a:p>
            <a:pPr algn="l">
              <a:defRPr sz="1600"/>
            </a:pPr>
            <a:r>
              <a:rPr lang="en-US" b="1" dirty="0" smtClean="0">
                <a:solidFill>
                  <a:srgbClr val="FFC000"/>
                </a:solidFill>
              </a:rPr>
              <a:t>handle</a:t>
            </a:r>
            <a:r>
              <a:rPr lang="en-US" b="1" dirty="0" smtClean="0"/>
              <a:t> </a:t>
            </a:r>
            <a:r>
              <a:rPr lang="en-US" b="1" dirty="0"/>
              <a:t>= </a:t>
            </a:r>
            <a:r>
              <a:rPr lang="en-US" b="1" dirty="0" err="1">
                <a:solidFill>
                  <a:srgbClr val="00B050"/>
                </a:solidFill>
              </a:rPr>
              <a:t>UcsHandle</a:t>
            </a:r>
            <a:r>
              <a:rPr lang="en-US" b="1" dirty="0"/>
              <a:t>("172.16.48.135", "</a:t>
            </a:r>
            <a:r>
              <a:rPr lang="en-US" b="1" dirty="0">
                <a:solidFill>
                  <a:srgbClr val="942093"/>
                </a:solidFill>
              </a:rPr>
              <a:t>cisco</a:t>
            </a:r>
            <a:r>
              <a:rPr lang="en-US" b="1" dirty="0"/>
              <a:t>", "</a:t>
            </a:r>
            <a:r>
              <a:rPr lang="en-US" b="1" dirty="0">
                <a:solidFill>
                  <a:srgbClr val="00B0F0"/>
                </a:solidFill>
              </a:rPr>
              <a:t>cisco</a:t>
            </a:r>
            <a:r>
              <a:rPr lang="en-US" b="1" dirty="0" smtClean="0"/>
              <a:t>")</a:t>
            </a:r>
          </a:p>
          <a:p>
            <a:pPr algn="l">
              <a:defRPr sz="1600"/>
            </a:pPr>
            <a:endParaRPr lang="en-US" dirty="0" smtClean="0"/>
          </a:p>
          <a:p>
            <a:pPr algn="l">
              <a:defRPr sz="1600"/>
            </a:pPr>
            <a:r>
              <a:rPr lang="en-US" i="1" dirty="0" smtClean="0">
                <a:solidFill>
                  <a:schemeClr val="bg1">
                    <a:lumMod val="50000"/>
                  </a:schemeClr>
                </a:solidFill>
              </a:rPr>
              <a:t># </a:t>
            </a:r>
            <a:r>
              <a:rPr lang="en-US" i="1" dirty="0">
                <a:solidFill>
                  <a:schemeClr val="bg1">
                    <a:lumMod val="50000"/>
                  </a:schemeClr>
                </a:solidFill>
              </a:rPr>
              <a:t>Login to the </a:t>
            </a:r>
            <a:r>
              <a:rPr lang="en-US" i="1" dirty="0" smtClean="0">
                <a:solidFill>
                  <a:schemeClr val="bg1">
                    <a:lumMod val="50000"/>
                  </a:schemeClr>
                </a:solidFill>
              </a:rPr>
              <a:t>server</a:t>
            </a:r>
          </a:p>
          <a:p>
            <a:pPr algn="l">
              <a:defRPr sz="1600"/>
            </a:pPr>
            <a:r>
              <a:rPr lang="en-US" dirty="0" err="1" smtClean="0"/>
              <a:t>handle.login</a:t>
            </a:r>
            <a:r>
              <a:rPr lang="en-US" dirty="0" smtClean="0"/>
              <a:t>()</a:t>
            </a:r>
          </a:p>
          <a:p>
            <a:pPr algn="l">
              <a:defRPr sz="1600"/>
            </a:pPr>
            <a:endParaRPr lang="en-US" dirty="0"/>
          </a:p>
          <a:p>
            <a:pPr algn="l">
              <a:defRPr sz="1600"/>
            </a:pPr>
            <a:r>
              <a:rPr lang="en-US" i="1" dirty="0">
                <a:solidFill>
                  <a:schemeClr val="bg1">
                    <a:lumMod val="50000"/>
                  </a:schemeClr>
                </a:solidFill>
              </a:rPr>
              <a:t># Login to the </a:t>
            </a:r>
            <a:r>
              <a:rPr lang="en-US" i="1" dirty="0" smtClean="0">
                <a:solidFill>
                  <a:schemeClr val="bg1">
                    <a:lumMod val="50000"/>
                  </a:schemeClr>
                </a:solidFill>
              </a:rPr>
              <a:t>server</a:t>
            </a:r>
            <a:endParaRPr lang="en-US" dirty="0" smtClean="0"/>
          </a:p>
          <a:p>
            <a:pPr algn="l">
              <a:defRPr sz="1600"/>
            </a:pPr>
            <a:r>
              <a:rPr lang="en-US" dirty="0" err="1" smtClean="0"/>
              <a:t>powerpol</a:t>
            </a:r>
            <a:r>
              <a:rPr lang="en-US" dirty="0" smtClean="0"/>
              <a:t> </a:t>
            </a:r>
            <a:r>
              <a:rPr lang="en-US" dirty="0"/>
              <a:t>= </a:t>
            </a:r>
            <a:r>
              <a:rPr lang="en-US" dirty="0" err="1"/>
              <a:t>ComputePsuPolicy</a:t>
            </a:r>
            <a:r>
              <a:rPr lang="en-US" dirty="0"/>
              <a:t>(</a:t>
            </a:r>
            <a:r>
              <a:rPr lang="en-US" dirty="0" err="1"/>
              <a:t>parent_mo_or_dn</a:t>
            </a:r>
            <a:r>
              <a:rPr lang="en-US" dirty="0"/>
              <a:t>= "org-root", redundancy = 'grid' </a:t>
            </a:r>
            <a:r>
              <a:rPr lang="en-US" dirty="0" smtClean="0"/>
              <a:t>)</a:t>
            </a:r>
          </a:p>
          <a:p>
            <a:pPr algn="l">
              <a:defRPr sz="1600"/>
            </a:pPr>
            <a:r>
              <a:rPr lang="en-US" dirty="0" err="1" smtClean="0"/>
              <a:t>handle.add_mo</a:t>
            </a:r>
            <a:r>
              <a:rPr lang="en-US" dirty="0" smtClean="0"/>
              <a:t>(</a:t>
            </a:r>
            <a:r>
              <a:rPr lang="en-US" dirty="0" err="1" smtClean="0"/>
              <a:t>powerpol</a:t>
            </a:r>
            <a:r>
              <a:rPr lang="en-US" dirty="0"/>
              <a:t>, </a:t>
            </a:r>
            <a:r>
              <a:rPr lang="en-US" dirty="0" err="1"/>
              <a:t>modify_present</a:t>
            </a:r>
            <a:r>
              <a:rPr lang="en-US" dirty="0"/>
              <a:t> = True</a:t>
            </a:r>
            <a:r>
              <a:rPr lang="en-US" dirty="0" smtClean="0"/>
              <a:t>)</a:t>
            </a:r>
          </a:p>
          <a:p>
            <a:pPr algn="l">
              <a:defRPr sz="1600"/>
            </a:pPr>
            <a:endParaRPr lang="en-US" dirty="0" smtClean="0"/>
          </a:p>
          <a:p>
            <a:pPr algn="l">
              <a:defRPr sz="1600"/>
            </a:pPr>
            <a:r>
              <a:rPr lang="en-US" i="1" dirty="0" smtClean="0">
                <a:solidFill>
                  <a:schemeClr val="bg1">
                    <a:lumMod val="50000"/>
                  </a:schemeClr>
                </a:solidFill>
              </a:rPr>
              <a:t>#</a:t>
            </a:r>
            <a:r>
              <a:rPr lang="en-US" i="1" dirty="0">
                <a:solidFill>
                  <a:schemeClr val="bg1">
                    <a:lumMod val="50000"/>
                  </a:schemeClr>
                </a:solidFill>
              </a:rPr>
              <a:t>commit the configuration and </a:t>
            </a:r>
            <a:r>
              <a:rPr lang="en-US" i="1" dirty="0" smtClean="0">
                <a:solidFill>
                  <a:schemeClr val="bg1">
                    <a:lumMod val="50000"/>
                  </a:schemeClr>
                </a:solidFill>
              </a:rPr>
              <a:t>logout</a:t>
            </a:r>
          </a:p>
          <a:p>
            <a:pPr algn="l">
              <a:defRPr sz="1600"/>
            </a:pPr>
            <a:r>
              <a:rPr lang="en-US" dirty="0" err="1" smtClean="0"/>
              <a:t>handle.commit</a:t>
            </a:r>
            <a:r>
              <a:rPr lang="en-US" dirty="0" smtClean="0"/>
              <a:t>()</a:t>
            </a:r>
          </a:p>
          <a:p>
            <a:pPr algn="l">
              <a:defRPr sz="1600"/>
            </a:pPr>
            <a:r>
              <a:rPr lang="en-US" dirty="0" err="1" smtClean="0"/>
              <a:t>handle.logout</a:t>
            </a:r>
            <a:r>
              <a:rPr lang="en-US" dirty="0"/>
              <a:t>()</a:t>
            </a:r>
            <a:endParaRPr dirty="0"/>
          </a:p>
        </p:txBody>
      </p:sp>
      <p:sp>
        <p:nvSpPr>
          <p:cNvPr id="495" name="Shape 495"/>
          <p:cNvSpPr/>
          <p:nvPr/>
        </p:nvSpPr>
        <p:spPr>
          <a:xfrm>
            <a:off x="6646074" y="5404819"/>
            <a:ext cx="5546390" cy="3765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400"/>
            </a:pPr>
            <a:r>
              <a:rPr>
                <a:solidFill>
                  <a:schemeClr val="tx1"/>
                </a:solidFill>
              </a:rPr>
              <a:t>&lt;xs:attribute name=</a:t>
            </a:r>
            <a:r>
              <a:rPr>
                <a:solidFill>
                  <a:schemeClr val="tx1"/>
                </a:solidFill>
                <a:latin typeface="Helvetica"/>
                <a:ea typeface="Helvetica"/>
                <a:cs typeface="Helvetica"/>
                <a:sym typeface="Helvetica"/>
              </a:rPr>
              <a:t>"redundancy"</a:t>
            </a:r>
            <a:r>
              <a:rPr>
                <a:solidFill>
                  <a:schemeClr val="tx1"/>
                </a:solidFill>
              </a:rPr>
              <a:t>&gt;</a:t>
            </a:r>
          </a:p>
          <a:p>
            <a:pPr algn="l">
              <a:defRPr sz="1400"/>
            </a:pPr>
            <a:r>
              <a:rPr dirty="0">
                <a:solidFill>
                  <a:schemeClr val="tx1"/>
                </a:solidFill>
              </a:rPr>
              <a:t>                &lt;xs:annotation&gt;</a:t>
            </a:r>
          </a:p>
          <a:p>
            <a:pPr algn="l">
              <a:defRPr sz="1400"/>
            </a:pPr>
            <a:r>
              <a:rPr dirty="0">
                <a:solidFill>
                  <a:schemeClr val="tx1"/>
                </a:solidFill>
              </a:rPr>
              <a:t>                    &lt;xs:appinfo&gt;</a:t>
            </a:r>
          </a:p>
          <a:p>
            <a:pPr algn="l">
              <a:defRPr sz="1400"/>
            </a:pPr>
            <a:r>
              <a:rPr dirty="0">
                <a:solidFill>
                  <a:schemeClr val="tx1"/>
                </a:solidFill>
              </a:rPr>
              <a:t>                         &lt;moProperty value="computePsuDef:redundancy"/&gt;</a:t>
            </a:r>
          </a:p>
          <a:p>
            <a:pPr algn="l">
              <a:defRPr sz="1400"/>
            </a:pPr>
            <a:r>
              <a:rPr dirty="0">
                <a:solidFill>
                  <a:schemeClr val="tx1"/>
                </a:solidFill>
              </a:rPr>
              <a:t>                         &lt;label value="Redundancy" default="true"/&gt;</a:t>
            </a:r>
          </a:p>
          <a:p>
            <a:pPr algn="l">
              <a:defRPr sz="1400"/>
            </a:pPr>
            <a:r>
              <a:rPr dirty="0">
                <a:solidFill>
                  <a:schemeClr val="tx1"/>
                </a:solidFill>
              </a:rPr>
              <a:t>                         &lt;externAccess value="readWrite"/&gt;</a:t>
            </a:r>
          </a:p>
          <a:p>
            <a:pPr algn="l">
              <a:defRPr sz="1400"/>
            </a:pPr>
            <a:r>
              <a:rPr dirty="0">
                <a:solidFill>
                  <a:schemeClr val="tx1"/>
                </a:solidFill>
              </a:rPr>
              <a:t>                         &lt;description value="NO COMMENTS"/&gt;</a:t>
            </a:r>
          </a:p>
          <a:p>
            <a:pPr algn="l">
              <a:defRPr sz="1400"/>
            </a:pPr>
            <a:r>
              <a:rPr dirty="0">
                <a:solidFill>
                  <a:schemeClr val="tx1"/>
                </a:solidFill>
              </a:rPr>
              <a:t>                    &lt;/xs:appinfo&gt;</a:t>
            </a:r>
          </a:p>
          <a:p>
            <a:pPr algn="l">
              <a:defRPr sz="1400"/>
            </a:pPr>
            <a:r>
              <a:rPr dirty="0">
                <a:solidFill>
                  <a:schemeClr val="tx1"/>
                </a:solidFill>
              </a:rPr>
              <a:t>                &lt;/xs:annotation&gt;</a:t>
            </a:r>
          </a:p>
          <a:p>
            <a:pPr algn="l">
              <a:defRPr sz="1400"/>
            </a:pPr>
            <a:r>
              <a:rPr dirty="0">
                <a:solidFill>
                  <a:schemeClr val="tx1"/>
                </a:solidFill>
              </a:rPr>
              <a:t>                &lt;xs:simpleType&gt;</a:t>
            </a:r>
          </a:p>
          <a:p>
            <a:pPr algn="l">
              <a:defRPr sz="1400"/>
            </a:pPr>
            <a:r>
              <a:rPr dirty="0">
                <a:solidFill>
                  <a:schemeClr val="tx1"/>
                </a:solidFill>
              </a:rPr>
              <a:t>                    &lt;xs:restriction base="xs:string"&gt;</a:t>
            </a:r>
          </a:p>
          <a:p>
            <a:pPr algn="l">
              <a:defRPr sz="1400"/>
            </a:pPr>
            <a:r>
              <a:rPr dirty="0">
                <a:solidFill>
                  <a:schemeClr val="tx1"/>
                </a:solidFill>
              </a:rPr>
              <a:t>                         &lt;xs:enumeration value="non-redundant"/&gt;</a:t>
            </a:r>
          </a:p>
          <a:p>
            <a:pPr algn="l">
              <a:defRPr sz="1400"/>
            </a:pPr>
            <a:r>
              <a:rPr dirty="0">
                <a:solidFill>
                  <a:schemeClr val="tx1"/>
                </a:solidFill>
              </a:rPr>
              <a:t>                         &lt;xs:enumeration value="n+1"/&gt;</a:t>
            </a:r>
          </a:p>
          <a:p>
            <a:pPr algn="l">
              <a:defRPr sz="1400"/>
            </a:pPr>
            <a:r>
              <a:rPr dirty="0">
                <a:solidFill>
                  <a:schemeClr val="tx1"/>
                </a:solidFill>
              </a:rPr>
              <a:t>                         &lt;xs:enumeration value=</a:t>
            </a:r>
            <a:r>
              <a:rPr dirty="0">
                <a:solidFill>
                  <a:schemeClr val="tx1"/>
                </a:solidFill>
                <a:latin typeface="Helvetica"/>
                <a:ea typeface="Helvetica"/>
                <a:cs typeface="Helvetica"/>
                <a:sym typeface="Helvetica"/>
              </a:rPr>
              <a:t>"grid"</a:t>
            </a:r>
            <a:r>
              <a:rPr dirty="0">
                <a:solidFill>
                  <a:schemeClr val="tx1"/>
                </a:solidFill>
              </a:rPr>
              <a:t>/&gt;</a:t>
            </a:r>
          </a:p>
          <a:p>
            <a:pPr algn="l">
              <a:defRPr sz="1400"/>
            </a:pPr>
            <a:r>
              <a:rPr dirty="0">
                <a:solidFill>
                  <a:schemeClr val="tx1"/>
                </a:solidFill>
              </a:rPr>
              <a:t>                    &lt;/xs:restriction&gt;</a:t>
            </a:r>
          </a:p>
          <a:p>
            <a:pPr algn="l">
              <a:defRPr sz="1400"/>
            </a:pPr>
            <a:r>
              <a:rPr dirty="0">
                <a:solidFill>
                  <a:schemeClr val="tx1"/>
                </a:solidFill>
              </a:rPr>
              <a:t>                &lt;/xs:simpleType&gt;</a:t>
            </a:r>
          </a:p>
          <a:p>
            <a:pPr algn="l">
              <a:defRPr sz="1400"/>
            </a:pPr>
            <a:r>
              <a:rPr dirty="0">
                <a:solidFill>
                  <a:schemeClr val="tx1"/>
                </a:solidFill>
              </a:rPr>
              <a:t>            &lt;/xs:attribute&gt;</a:t>
            </a:r>
          </a:p>
        </p:txBody>
      </p:sp>
      <p:sp>
        <p:nvSpPr>
          <p:cNvPr id="5" name="Shape 476"/>
          <p:cNvSpPr/>
          <p:nvPr/>
        </p:nvSpPr>
        <p:spPr>
          <a:xfrm>
            <a:off x="3372827" y="592455"/>
            <a:ext cx="5283498"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lang="en-US" dirty="0" smtClean="0"/>
              <a:t>Using </a:t>
            </a:r>
            <a:r>
              <a:rPr dirty="0" smtClean="0"/>
              <a:t>Pytho</a:t>
            </a:r>
            <a:r>
              <a:rPr lang="en-US" dirty="0" smtClean="0"/>
              <a:t>n with an API</a:t>
            </a:r>
            <a:endParaRPr dirty="0"/>
          </a:p>
        </p:txBody>
      </p:sp>
    </p:spTree>
    <p:extLst>
      <p:ext uri="{BB962C8B-B14F-4D97-AF65-F5344CB8AC3E}">
        <p14:creationId xmlns:p14="http://schemas.microsoft.com/office/powerpoint/2010/main" val="1489554688"/>
      </p:ext>
    </p:extLst>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Shape 494"/>
          <p:cNvSpPr/>
          <p:nvPr/>
        </p:nvSpPr>
        <p:spPr>
          <a:xfrm>
            <a:off x="759746" y="1455822"/>
            <a:ext cx="7809830" cy="40421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pPr>
            <a:r>
              <a:rPr lang="en-US" dirty="0">
                <a:solidFill>
                  <a:schemeClr val="tx1"/>
                </a:solidFill>
              </a:rPr>
              <a:t>from </a:t>
            </a:r>
            <a:r>
              <a:rPr lang="en-US" dirty="0" err="1">
                <a:solidFill>
                  <a:schemeClr val="tx1"/>
                </a:solidFill>
              </a:rPr>
              <a:t>ucsmsdk.ucshandle</a:t>
            </a:r>
            <a:r>
              <a:rPr lang="en-US" dirty="0">
                <a:solidFill>
                  <a:schemeClr val="tx1"/>
                </a:solidFill>
              </a:rPr>
              <a:t> </a:t>
            </a:r>
            <a:r>
              <a:rPr lang="en-US" dirty="0" smtClean="0">
                <a:solidFill>
                  <a:schemeClr val="tx1"/>
                </a:solidFill>
              </a:rPr>
              <a:t>import </a:t>
            </a:r>
            <a:r>
              <a:rPr lang="en-US" dirty="0" err="1" smtClean="0">
                <a:solidFill>
                  <a:schemeClr val="tx1"/>
                </a:solidFill>
              </a:rPr>
              <a:t>UcsHandle</a:t>
            </a:r>
            <a:endParaRPr lang="en-US" dirty="0" smtClean="0">
              <a:solidFill>
                <a:schemeClr val="tx1"/>
              </a:solidFill>
            </a:endParaRPr>
          </a:p>
          <a:p>
            <a:pPr algn="l">
              <a:defRPr sz="1600"/>
            </a:pPr>
            <a:r>
              <a:rPr lang="en-US" dirty="0" smtClean="0">
                <a:solidFill>
                  <a:schemeClr val="tx1"/>
                </a:solidFill>
              </a:rPr>
              <a:t>from </a:t>
            </a:r>
            <a:r>
              <a:rPr lang="en-US" dirty="0" err="1">
                <a:solidFill>
                  <a:schemeClr val="tx1"/>
                </a:solidFill>
              </a:rPr>
              <a:t>ucsmsdk.mometa.compute.ComputePsuPolicy</a:t>
            </a:r>
            <a:r>
              <a:rPr lang="en-US" dirty="0">
                <a:solidFill>
                  <a:schemeClr val="tx1"/>
                </a:solidFill>
              </a:rPr>
              <a:t> </a:t>
            </a:r>
            <a:r>
              <a:rPr lang="en-US" dirty="0" smtClean="0">
                <a:solidFill>
                  <a:schemeClr val="tx1"/>
                </a:solidFill>
              </a:rPr>
              <a:t>import </a:t>
            </a:r>
            <a:r>
              <a:rPr lang="en-US" dirty="0" err="1" smtClean="0">
                <a:solidFill>
                  <a:schemeClr val="tx1"/>
                </a:solidFill>
              </a:rPr>
              <a:t>ComputePsuPolicy</a:t>
            </a:r>
            <a:endParaRPr lang="en-US" dirty="0" smtClean="0">
              <a:solidFill>
                <a:schemeClr val="tx1"/>
              </a:solidFill>
            </a:endParaRPr>
          </a:p>
          <a:p>
            <a:pPr algn="l">
              <a:defRPr sz="1600"/>
            </a:pPr>
            <a:endParaRPr lang="en-US" dirty="0" smtClean="0"/>
          </a:p>
          <a:p>
            <a:pPr algn="l">
              <a:defRPr sz="1600"/>
            </a:pPr>
            <a:r>
              <a:rPr lang="en-US" b="1" i="1" dirty="0" smtClean="0">
                <a:solidFill>
                  <a:schemeClr val="bg1">
                    <a:lumMod val="50000"/>
                  </a:schemeClr>
                </a:solidFill>
              </a:rPr>
              <a:t># </a:t>
            </a:r>
            <a:r>
              <a:rPr lang="en-US" b="1" i="1" dirty="0">
                <a:solidFill>
                  <a:schemeClr val="bg1">
                    <a:lumMod val="50000"/>
                  </a:schemeClr>
                </a:solidFill>
              </a:rPr>
              <a:t>Create a connection </a:t>
            </a:r>
            <a:r>
              <a:rPr lang="en-US" b="1" i="1" dirty="0" smtClean="0">
                <a:solidFill>
                  <a:schemeClr val="bg1">
                    <a:lumMod val="50000"/>
                  </a:schemeClr>
                </a:solidFill>
              </a:rPr>
              <a:t>handle</a:t>
            </a:r>
          </a:p>
          <a:p>
            <a:pPr algn="l">
              <a:defRPr sz="1600"/>
            </a:pPr>
            <a:r>
              <a:rPr lang="en-US" b="1" dirty="0" smtClean="0">
                <a:solidFill>
                  <a:srgbClr val="FFC000"/>
                </a:solidFill>
              </a:rPr>
              <a:t>handle</a:t>
            </a:r>
            <a:r>
              <a:rPr lang="en-US" b="1" dirty="0" smtClean="0"/>
              <a:t> </a:t>
            </a:r>
            <a:r>
              <a:rPr lang="en-US" b="1" dirty="0"/>
              <a:t>= </a:t>
            </a:r>
            <a:r>
              <a:rPr lang="en-US" b="1" dirty="0" err="1">
                <a:solidFill>
                  <a:srgbClr val="00B050"/>
                </a:solidFill>
              </a:rPr>
              <a:t>UcsHandle</a:t>
            </a:r>
            <a:r>
              <a:rPr lang="en-US" b="1" dirty="0"/>
              <a:t>("172.16.48.135", "</a:t>
            </a:r>
            <a:r>
              <a:rPr lang="en-US" b="1" dirty="0">
                <a:solidFill>
                  <a:srgbClr val="942093"/>
                </a:solidFill>
              </a:rPr>
              <a:t>cisco</a:t>
            </a:r>
            <a:r>
              <a:rPr lang="en-US" b="1" dirty="0"/>
              <a:t>", "</a:t>
            </a:r>
            <a:r>
              <a:rPr lang="en-US" b="1" dirty="0">
                <a:solidFill>
                  <a:srgbClr val="00B0F0"/>
                </a:solidFill>
              </a:rPr>
              <a:t>cisco</a:t>
            </a:r>
            <a:r>
              <a:rPr lang="en-US" b="1" dirty="0" smtClean="0"/>
              <a:t>")</a:t>
            </a:r>
          </a:p>
          <a:p>
            <a:pPr algn="l">
              <a:defRPr sz="1600"/>
            </a:pPr>
            <a:endParaRPr lang="en-US" dirty="0" smtClean="0"/>
          </a:p>
          <a:p>
            <a:pPr algn="l">
              <a:defRPr sz="1600"/>
            </a:pPr>
            <a:r>
              <a:rPr lang="en-US" b="1" i="1" dirty="0" smtClean="0">
                <a:solidFill>
                  <a:schemeClr val="bg1">
                    <a:lumMod val="50000"/>
                  </a:schemeClr>
                </a:solidFill>
              </a:rPr>
              <a:t># </a:t>
            </a:r>
            <a:r>
              <a:rPr lang="en-US" b="1" i="1" dirty="0">
                <a:solidFill>
                  <a:schemeClr val="bg1">
                    <a:lumMod val="50000"/>
                  </a:schemeClr>
                </a:solidFill>
              </a:rPr>
              <a:t>Login to the </a:t>
            </a:r>
            <a:r>
              <a:rPr lang="en-US" b="1" i="1" dirty="0" smtClean="0">
                <a:solidFill>
                  <a:schemeClr val="bg1">
                    <a:lumMod val="50000"/>
                  </a:schemeClr>
                </a:solidFill>
              </a:rPr>
              <a:t>server</a:t>
            </a:r>
          </a:p>
          <a:p>
            <a:pPr algn="l">
              <a:defRPr sz="1600"/>
            </a:pPr>
            <a:r>
              <a:rPr lang="en-US" b="1" dirty="0" err="1" smtClean="0">
                <a:solidFill>
                  <a:srgbClr val="FFC000"/>
                </a:solidFill>
              </a:rPr>
              <a:t>handle</a:t>
            </a:r>
            <a:r>
              <a:rPr lang="en-US" dirty="0" err="1" smtClean="0"/>
              <a:t>.</a:t>
            </a:r>
            <a:r>
              <a:rPr lang="en-US" b="1" dirty="0" err="1" smtClean="0"/>
              <a:t>login</a:t>
            </a:r>
            <a:r>
              <a:rPr lang="en-US" b="1" dirty="0" smtClean="0"/>
              <a:t>()</a:t>
            </a:r>
          </a:p>
          <a:p>
            <a:pPr algn="l">
              <a:defRPr sz="1600"/>
            </a:pPr>
            <a:endParaRPr lang="en-US" dirty="0"/>
          </a:p>
          <a:p>
            <a:pPr algn="l">
              <a:defRPr sz="1600"/>
            </a:pPr>
            <a:r>
              <a:rPr lang="en-US" i="1" dirty="0">
                <a:solidFill>
                  <a:schemeClr val="bg1">
                    <a:lumMod val="50000"/>
                  </a:schemeClr>
                </a:solidFill>
              </a:rPr>
              <a:t># Login to the </a:t>
            </a:r>
            <a:r>
              <a:rPr lang="en-US" i="1" dirty="0" smtClean="0">
                <a:solidFill>
                  <a:schemeClr val="bg1">
                    <a:lumMod val="50000"/>
                  </a:schemeClr>
                </a:solidFill>
              </a:rPr>
              <a:t>server</a:t>
            </a:r>
            <a:endParaRPr lang="en-US" dirty="0" smtClean="0"/>
          </a:p>
          <a:p>
            <a:pPr algn="l">
              <a:defRPr sz="1600"/>
            </a:pPr>
            <a:r>
              <a:rPr lang="en-US" dirty="0" err="1" smtClean="0"/>
              <a:t>powerpol</a:t>
            </a:r>
            <a:r>
              <a:rPr lang="en-US" dirty="0" smtClean="0"/>
              <a:t> </a:t>
            </a:r>
            <a:r>
              <a:rPr lang="en-US" dirty="0"/>
              <a:t>= </a:t>
            </a:r>
            <a:r>
              <a:rPr lang="en-US" dirty="0" err="1"/>
              <a:t>ComputePsuPolicy</a:t>
            </a:r>
            <a:r>
              <a:rPr lang="en-US" dirty="0"/>
              <a:t>(</a:t>
            </a:r>
            <a:r>
              <a:rPr lang="en-US" dirty="0" err="1"/>
              <a:t>parent_mo_or_dn</a:t>
            </a:r>
            <a:r>
              <a:rPr lang="en-US" dirty="0"/>
              <a:t>= "org-root", redundancy = 'grid' </a:t>
            </a:r>
            <a:r>
              <a:rPr lang="en-US" dirty="0" smtClean="0"/>
              <a:t>)</a:t>
            </a:r>
          </a:p>
          <a:p>
            <a:pPr algn="l">
              <a:defRPr sz="1600"/>
            </a:pPr>
            <a:r>
              <a:rPr lang="en-US" dirty="0" err="1" smtClean="0"/>
              <a:t>handle.add_mo</a:t>
            </a:r>
            <a:r>
              <a:rPr lang="en-US" dirty="0" smtClean="0"/>
              <a:t>(</a:t>
            </a:r>
            <a:r>
              <a:rPr lang="en-US" dirty="0" err="1" smtClean="0"/>
              <a:t>powerpol</a:t>
            </a:r>
            <a:r>
              <a:rPr lang="en-US" dirty="0"/>
              <a:t>, </a:t>
            </a:r>
            <a:r>
              <a:rPr lang="en-US" dirty="0" err="1"/>
              <a:t>modify_present</a:t>
            </a:r>
            <a:r>
              <a:rPr lang="en-US" dirty="0"/>
              <a:t> = True</a:t>
            </a:r>
            <a:r>
              <a:rPr lang="en-US" dirty="0" smtClean="0"/>
              <a:t>)</a:t>
            </a:r>
          </a:p>
          <a:p>
            <a:pPr algn="l">
              <a:defRPr sz="1600"/>
            </a:pPr>
            <a:endParaRPr lang="en-US" dirty="0" smtClean="0"/>
          </a:p>
          <a:p>
            <a:pPr algn="l">
              <a:defRPr sz="1600"/>
            </a:pPr>
            <a:r>
              <a:rPr lang="en-US" i="1" dirty="0" smtClean="0">
                <a:solidFill>
                  <a:schemeClr val="bg1">
                    <a:lumMod val="50000"/>
                  </a:schemeClr>
                </a:solidFill>
              </a:rPr>
              <a:t>#</a:t>
            </a:r>
            <a:r>
              <a:rPr lang="en-US" i="1" dirty="0">
                <a:solidFill>
                  <a:schemeClr val="bg1">
                    <a:lumMod val="50000"/>
                  </a:schemeClr>
                </a:solidFill>
              </a:rPr>
              <a:t>commit the configuration and </a:t>
            </a:r>
            <a:r>
              <a:rPr lang="en-US" i="1" dirty="0" smtClean="0">
                <a:solidFill>
                  <a:schemeClr val="bg1">
                    <a:lumMod val="50000"/>
                  </a:schemeClr>
                </a:solidFill>
              </a:rPr>
              <a:t>logout</a:t>
            </a:r>
          </a:p>
          <a:p>
            <a:pPr algn="l">
              <a:defRPr sz="1600"/>
            </a:pPr>
            <a:r>
              <a:rPr lang="en-US" dirty="0" err="1" smtClean="0"/>
              <a:t>handle.commit</a:t>
            </a:r>
            <a:r>
              <a:rPr lang="en-US" dirty="0" smtClean="0"/>
              <a:t>()</a:t>
            </a:r>
          </a:p>
          <a:p>
            <a:pPr algn="l">
              <a:defRPr sz="1600"/>
            </a:pPr>
            <a:r>
              <a:rPr lang="en-US" dirty="0" err="1" smtClean="0"/>
              <a:t>handle.logout</a:t>
            </a:r>
            <a:r>
              <a:rPr lang="en-US" dirty="0"/>
              <a:t>()</a:t>
            </a:r>
            <a:endParaRPr dirty="0"/>
          </a:p>
        </p:txBody>
      </p:sp>
      <p:sp>
        <p:nvSpPr>
          <p:cNvPr id="495" name="Shape 495"/>
          <p:cNvSpPr/>
          <p:nvPr/>
        </p:nvSpPr>
        <p:spPr>
          <a:xfrm>
            <a:off x="6646074" y="5404819"/>
            <a:ext cx="5546390" cy="3765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400"/>
            </a:pPr>
            <a:r>
              <a:rPr>
                <a:solidFill>
                  <a:schemeClr val="tx1"/>
                </a:solidFill>
              </a:rPr>
              <a:t>&lt;xs:attribute name=</a:t>
            </a:r>
            <a:r>
              <a:rPr>
                <a:solidFill>
                  <a:schemeClr val="tx1"/>
                </a:solidFill>
                <a:latin typeface="Helvetica"/>
                <a:ea typeface="Helvetica"/>
                <a:cs typeface="Helvetica"/>
                <a:sym typeface="Helvetica"/>
              </a:rPr>
              <a:t>"redundancy"</a:t>
            </a:r>
            <a:r>
              <a:rPr>
                <a:solidFill>
                  <a:schemeClr val="tx1"/>
                </a:solidFill>
              </a:rPr>
              <a:t>&gt;</a:t>
            </a:r>
          </a:p>
          <a:p>
            <a:pPr algn="l">
              <a:defRPr sz="1400"/>
            </a:pPr>
            <a:r>
              <a:rPr>
                <a:solidFill>
                  <a:schemeClr val="tx1"/>
                </a:solidFill>
              </a:rPr>
              <a:t>                &lt;xs:annotation&gt;</a:t>
            </a:r>
          </a:p>
          <a:p>
            <a:pPr algn="l">
              <a:defRPr sz="1400"/>
            </a:pPr>
            <a:r>
              <a:rPr>
                <a:solidFill>
                  <a:schemeClr val="tx1"/>
                </a:solidFill>
              </a:rPr>
              <a:t>                    &lt;xs:appinfo&gt;</a:t>
            </a:r>
          </a:p>
          <a:p>
            <a:pPr algn="l">
              <a:defRPr sz="1400"/>
            </a:pPr>
            <a:r>
              <a:rPr>
                <a:solidFill>
                  <a:schemeClr val="tx1"/>
                </a:solidFill>
              </a:rPr>
              <a:t>                         &lt;moProperty value="computePsuDef:redundancy"/&gt;</a:t>
            </a:r>
          </a:p>
          <a:p>
            <a:pPr algn="l">
              <a:defRPr sz="1400"/>
            </a:pPr>
            <a:r>
              <a:rPr>
                <a:solidFill>
                  <a:schemeClr val="tx1"/>
                </a:solidFill>
              </a:rPr>
              <a:t>                         &lt;label value="Redundancy" default="true"/&gt;</a:t>
            </a:r>
          </a:p>
          <a:p>
            <a:pPr algn="l">
              <a:defRPr sz="1400"/>
            </a:pPr>
            <a:r>
              <a:rPr>
                <a:solidFill>
                  <a:schemeClr val="tx1"/>
                </a:solidFill>
              </a:rPr>
              <a:t>                         &lt;externAccess value="readWrite"/&gt;</a:t>
            </a:r>
          </a:p>
          <a:p>
            <a:pPr algn="l">
              <a:defRPr sz="1400"/>
            </a:pPr>
            <a:r>
              <a:rPr>
                <a:solidFill>
                  <a:schemeClr val="tx1"/>
                </a:solidFill>
              </a:rPr>
              <a:t>                         &lt;description value="NO COMMENTS"/&gt;</a:t>
            </a:r>
          </a:p>
          <a:p>
            <a:pPr algn="l">
              <a:defRPr sz="1400"/>
            </a:pPr>
            <a:r>
              <a:rPr>
                <a:solidFill>
                  <a:schemeClr val="tx1"/>
                </a:solidFill>
              </a:rPr>
              <a:t>                    &lt;/xs:appinfo&gt;</a:t>
            </a:r>
          </a:p>
          <a:p>
            <a:pPr algn="l">
              <a:defRPr sz="1400"/>
            </a:pPr>
            <a:r>
              <a:rPr>
                <a:solidFill>
                  <a:schemeClr val="tx1"/>
                </a:solidFill>
              </a:rPr>
              <a:t>                &lt;/xs:annotation&gt;</a:t>
            </a:r>
          </a:p>
          <a:p>
            <a:pPr algn="l">
              <a:defRPr sz="1400"/>
            </a:pPr>
            <a:r>
              <a:rPr>
                <a:solidFill>
                  <a:schemeClr val="tx1"/>
                </a:solidFill>
              </a:rPr>
              <a:t>                &lt;xs:simpleType&gt;</a:t>
            </a:r>
          </a:p>
          <a:p>
            <a:pPr algn="l">
              <a:defRPr sz="1400"/>
            </a:pPr>
            <a:r>
              <a:rPr>
                <a:solidFill>
                  <a:schemeClr val="tx1"/>
                </a:solidFill>
              </a:rPr>
              <a:t>                    &lt;xs:restriction base="xs:string"&gt;</a:t>
            </a:r>
          </a:p>
          <a:p>
            <a:pPr algn="l">
              <a:defRPr sz="1400"/>
            </a:pPr>
            <a:r>
              <a:rPr>
                <a:solidFill>
                  <a:schemeClr val="tx1"/>
                </a:solidFill>
              </a:rPr>
              <a:t>                         &lt;xs:enumeration value="non-redundant"/&gt;</a:t>
            </a:r>
          </a:p>
          <a:p>
            <a:pPr algn="l">
              <a:defRPr sz="1400"/>
            </a:pPr>
            <a:r>
              <a:rPr>
                <a:solidFill>
                  <a:schemeClr val="tx1"/>
                </a:solidFill>
              </a:rPr>
              <a:t>                         &lt;xs:enumeration value="n+1"/&gt;</a:t>
            </a:r>
          </a:p>
          <a:p>
            <a:pPr algn="l">
              <a:defRPr sz="1400"/>
            </a:pPr>
            <a:r>
              <a:rPr>
                <a:solidFill>
                  <a:schemeClr val="tx1"/>
                </a:solidFill>
              </a:rPr>
              <a:t>                         &lt;xs:enumeration value=</a:t>
            </a:r>
            <a:r>
              <a:rPr>
                <a:solidFill>
                  <a:schemeClr val="tx1"/>
                </a:solidFill>
                <a:latin typeface="Helvetica"/>
                <a:ea typeface="Helvetica"/>
                <a:cs typeface="Helvetica"/>
                <a:sym typeface="Helvetica"/>
              </a:rPr>
              <a:t>"grid"</a:t>
            </a:r>
            <a:r>
              <a:rPr>
                <a:solidFill>
                  <a:schemeClr val="tx1"/>
                </a:solidFill>
              </a:rPr>
              <a:t>/&gt;</a:t>
            </a:r>
          </a:p>
          <a:p>
            <a:pPr algn="l">
              <a:defRPr sz="1400"/>
            </a:pPr>
            <a:r>
              <a:rPr>
                <a:solidFill>
                  <a:schemeClr val="tx1"/>
                </a:solidFill>
              </a:rPr>
              <a:t>                    &lt;/xs:restriction&gt;</a:t>
            </a:r>
          </a:p>
          <a:p>
            <a:pPr algn="l">
              <a:defRPr sz="1400"/>
            </a:pPr>
            <a:r>
              <a:rPr>
                <a:solidFill>
                  <a:schemeClr val="tx1"/>
                </a:solidFill>
              </a:rPr>
              <a:t>                &lt;/xs:simpleType&gt;</a:t>
            </a:r>
          </a:p>
          <a:p>
            <a:pPr algn="l">
              <a:defRPr sz="1400"/>
            </a:pPr>
            <a:r>
              <a:rPr>
                <a:solidFill>
                  <a:schemeClr val="tx1"/>
                </a:solidFill>
              </a:rPr>
              <a:t>            &lt;/xs:attribute&gt;</a:t>
            </a:r>
          </a:p>
        </p:txBody>
      </p:sp>
      <p:sp>
        <p:nvSpPr>
          <p:cNvPr id="5" name="Shape 476"/>
          <p:cNvSpPr/>
          <p:nvPr/>
        </p:nvSpPr>
        <p:spPr>
          <a:xfrm>
            <a:off x="3372827" y="592455"/>
            <a:ext cx="5283498"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lang="en-US" dirty="0" smtClean="0"/>
              <a:t>Using </a:t>
            </a:r>
            <a:r>
              <a:rPr dirty="0" smtClean="0"/>
              <a:t>Pytho</a:t>
            </a:r>
            <a:r>
              <a:rPr lang="en-US" dirty="0" smtClean="0"/>
              <a:t>n with an API</a:t>
            </a:r>
            <a:endParaRPr dirty="0"/>
          </a:p>
        </p:txBody>
      </p:sp>
    </p:spTree>
    <p:extLst>
      <p:ext uri="{BB962C8B-B14F-4D97-AF65-F5344CB8AC3E}">
        <p14:creationId xmlns:p14="http://schemas.microsoft.com/office/powerpoint/2010/main" val="1728768137"/>
      </p:ext>
    </p:extLst>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Shape 494"/>
          <p:cNvSpPr/>
          <p:nvPr/>
        </p:nvSpPr>
        <p:spPr>
          <a:xfrm>
            <a:off x="759746" y="1455822"/>
            <a:ext cx="8173712" cy="40421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pPr>
            <a:r>
              <a:rPr lang="en-US" dirty="0">
                <a:solidFill>
                  <a:schemeClr val="tx1"/>
                </a:solidFill>
              </a:rPr>
              <a:t>from </a:t>
            </a:r>
            <a:r>
              <a:rPr lang="en-US" dirty="0" err="1">
                <a:solidFill>
                  <a:schemeClr val="tx1"/>
                </a:solidFill>
              </a:rPr>
              <a:t>ucsmsdk.ucshandle</a:t>
            </a:r>
            <a:r>
              <a:rPr lang="en-US" dirty="0">
                <a:solidFill>
                  <a:schemeClr val="tx1"/>
                </a:solidFill>
              </a:rPr>
              <a:t> </a:t>
            </a:r>
            <a:r>
              <a:rPr lang="en-US" dirty="0" smtClean="0">
                <a:solidFill>
                  <a:schemeClr val="tx1"/>
                </a:solidFill>
              </a:rPr>
              <a:t>import </a:t>
            </a:r>
            <a:r>
              <a:rPr lang="en-US" dirty="0" err="1" smtClean="0">
                <a:solidFill>
                  <a:schemeClr val="tx1"/>
                </a:solidFill>
              </a:rPr>
              <a:t>UcsHandle</a:t>
            </a:r>
            <a:endParaRPr lang="en-US" dirty="0" smtClean="0">
              <a:solidFill>
                <a:schemeClr val="tx1"/>
              </a:solidFill>
            </a:endParaRPr>
          </a:p>
          <a:p>
            <a:pPr algn="l">
              <a:defRPr sz="1600"/>
            </a:pPr>
            <a:r>
              <a:rPr lang="en-US" dirty="0" smtClean="0">
                <a:solidFill>
                  <a:schemeClr val="tx1"/>
                </a:solidFill>
              </a:rPr>
              <a:t>from </a:t>
            </a:r>
            <a:r>
              <a:rPr lang="en-US" dirty="0" err="1">
                <a:solidFill>
                  <a:schemeClr val="tx1"/>
                </a:solidFill>
              </a:rPr>
              <a:t>ucsmsdk.mometa.compute.ComputePsuPolicy</a:t>
            </a:r>
            <a:r>
              <a:rPr lang="en-US" dirty="0">
                <a:solidFill>
                  <a:schemeClr val="tx1"/>
                </a:solidFill>
              </a:rPr>
              <a:t> </a:t>
            </a:r>
            <a:r>
              <a:rPr lang="en-US" dirty="0" smtClean="0">
                <a:solidFill>
                  <a:schemeClr val="tx1"/>
                </a:solidFill>
              </a:rPr>
              <a:t>import </a:t>
            </a:r>
            <a:r>
              <a:rPr lang="en-US" b="1" dirty="0" err="1" smtClean="0">
                <a:solidFill>
                  <a:srgbClr val="FF40FF"/>
                </a:solidFill>
              </a:rPr>
              <a:t>ComputePsuPolicy</a:t>
            </a:r>
            <a:endParaRPr lang="en-US" b="1" dirty="0" smtClean="0">
              <a:solidFill>
                <a:srgbClr val="FF40FF"/>
              </a:solidFill>
            </a:endParaRPr>
          </a:p>
          <a:p>
            <a:pPr algn="l">
              <a:defRPr sz="1600"/>
            </a:pPr>
            <a:endParaRPr lang="en-US" dirty="0" smtClean="0"/>
          </a:p>
          <a:p>
            <a:pPr algn="l">
              <a:defRPr sz="1600"/>
            </a:pPr>
            <a:r>
              <a:rPr lang="en-US" b="1" i="1" dirty="0" smtClean="0">
                <a:solidFill>
                  <a:schemeClr val="bg1">
                    <a:lumMod val="50000"/>
                  </a:schemeClr>
                </a:solidFill>
              </a:rPr>
              <a:t># </a:t>
            </a:r>
            <a:r>
              <a:rPr lang="en-US" b="1" i="1" dirty="0">
                <a:solidFill>
                  <a:schemeClr val="bg1">
                    <a:lumMod val="50000"/>
                  </a:schemeClr>
                </a:solidFill>
              </a:rPr>
              <a:t>Create a connection </a:t>
            </a:r>
            <a:r>
              <a:rPr lang="en-US" b="1" i="1" dirty="0" smtClean="0">
                <a:solidFill>
                  <a:schemeClr val="bg1">
                    <a:lumMod val="50000"/>
                  </a:schemeClr>
                </a:solidFill>
              </a:rPr>
              <a:t>handle</a:t>
            </a:r>
          </a:p>
          <a:p>
            <a:pPr algn="l">
              <a:defRPr sz="1600"/>
            </a:pPr>
            <a:r>
              <a:rPr lang="en-US" b="1" dirty="0" smtClean="0">
                <a:solidFill>
                  <a:srgbClr val="FFC000"/>
                </a:solidFill>
              </a:rPr>
              <a:t>handle</a:t>
            </a:r>
            <a:r>
              <a:rPr lang="en-US" b="1" dirty="0" smtClean="0"/>
              <a:t> </a:t>
            </a:r>
            <a:r>
              <a:rPr lang="en-US" b="1" dirty="0"/>
              <a:t>= </a:t>
            </a:r>
            <a:r>
              <a:rPr lang="en-US" b="1" dirty="0" err="1">
                <a:solidFill>
                  <a:srgbClr val="00B050"/>
                </a:solidFill>
              </a:rPr>
              <a:t>UcsHandle</a:t>
            </a:r>
            <a:r>
              <a:rPr lang="en-US" b="1" dirty="0"/>
              <a:t>("172.16.48.135", "</a:t>
            </a:r>
            <a:r>
              <a:rPr lang="en-US" b="1" dirty="0">
                <a:solidFill>
                  <a:srgbClr val="942093"/>
                </a:solidFill>
              </a:rPr>
              <a:t>cisco</a:t>
            </a:r>
            <a:r>
              <a:rPr lang="en-US" b="1" dirty="0"/>
              <a:t>", "</a:t>
            </a:r>
            <a:r>
              <a:rPr lang="en-US" b="1" dirty="0">
                <a:solidFill>
                  <a:srgbClr val="00B0F0"/>
                </a:solidFill>
              </a:rPr>
              <a:t>cisco</a:t>
            </a:r>
            <a:r>
              <a:rPr lang="en-US" b="1" dirty="0" smtClean="0"/>
              <a:t>")</a:t>
            </a:r>
          </a:p>
          <a:p>
            <a:pPr algn="l">
              <a:defRPr sz="1600"/>
            </a:pPr>
            <a:endParaRPr lang="en-US" dirty="0" smtClean="0"/>
          </a:p>
          <a:p>
            <a:pPr algn="l">
              <a:defRPr sz="1600"/>
            </a:pPr>
            <a:r>
              <a:rPr lang="en-US" b="1" i="1" dirty="0" smtClean="0">
                <a:solidFill>
                  <a:schemeClr val="bg1">
                    <a:lumMod val="50000"/>
                  </a:schemeClr>
                </a:solidFill>
              </a:rPr>
              <a:t># </a:t>
            </a:r>
            <a:r>
              <a:rPr lang="en-US" b="1" i="1" dirty="0">
                <a:solidFill>
                  <a:schemeClr val="bg1">
                    <a:lumMod val="50000"/>
                  </a:schemeClr>
                </a:solidFill>
              </a:rPr>
              <a:t>Login to the </a:t>
            </a:r>
            <a:r>
              <a:rPr lang="en-US" b="1" i="1" dirty="0" smtClean="0">
                <a:solidFill>
                  <a:schemeClr val="bg1">
                    <a:lumMod val="50000"/>
                  </a:schemeClr>
                </a:solidFill>
              </a:rPr>
              <a:t>server</a:t>
            </a:r>
          </a:p>
          <a:p>
            <a:pPr algn="l">
              <a:defRPr sz="1600"/>
            </a:pPr>
            <a:r>
              <a:rPr lang="en-US" b="1" dirty="0" err="1" smtClean="0">
                <a:solidFill>
                  <a:srgbClr val="FFC000"/>
                </a:solidFill>
              </a:rPr>
              <a:t>handle</a:t>
            </a:r>
            <a:r>
              <a:rPr lang="en-US" dirty="0" err="1" smtClean="0"/>
              <a:t>.</a:t>
            </a:r>
            <a:r>
              <a:rPr lang="en-US" b="1" dirty="0" err="1" smtClean="0"/>
              <a:t>login</a:t>
            </a:r>
            <a:r>
              <a:rPr lang="en-US" b="1" dirty="0" smtClean="0"/>
              <a:t>()</a:t>
            </a:r>
          </a:p>
          <a:p>
            <a:pPr algn="l">
              <a:defRPr sz="1600"/>
            </a:pPr>
            <a:endParaRPr lang="en-US" dirty="0"/>
          </a:p>
          <a:p>
            <a:pPr algn="l">
              <a:defRPr sz="1600"/>
            </a:pPr>
            <a:r>
              <a:rPr lang="en-US" i="1" dirty="0">
                <a:solidFill>
                  <a:schemeClr val="bg1">
                    <a:lumMod val="50000"/>
                  </a:schemeClr>
                </a:solidFill>
              </a:rPr>
              <a:t># Login to the </a:t>
            </a:r>
            <a:r>
              <a:rPr lang="en-US" i="1" dirty="0" smtClean="0">
                <a:solidFill>
                  <a:schemeClr val="bg1">
                    <a:lumMod val="50000"/>
                  </a:schemeClr>
                </a:solidFill>
              </a:rPr>
              <a:t>server</a:t>
            </a:r>
            <a:endParaRPr lang="en-US" dirty="0" smtClean="0"/>
          </a:p>
          <a:p>
            <a:pPr algn="l">
              <a:defRPr sz="1600"/>
            </a:pPr>
            <a:r>
              <a:rPr lang="en-US" b="1" dirty="0" err="1" smtClean="0">
                <a:solidFill>
                  <a:schemeClr val="accent6"/>
                </a:solidFill>
              </a:rPr>
              <a:t>powerpol</a:t>
            </a:r>
            <a:r>
              <a:rPr lang="en-US" dirty="0" smtClean="0"/>
              <a:t> </a:t>
            </a:r>
            <a:r>
              <a:rPr lang="en-US" dirty="0"/>
              <a:t>= </a:t>
            </a:r>
            <a:r>
              <a:rPr lang="en-US" b="1" dirty="0" err="1" smtClean="0">
                <a:solidFill>
                  <a:srgbClr val="FF40FF"/>
                </a:solidFill>
              </a:rPr>
              <a:t>ComputePsuPolicy</a:t>
            </a:r>
            <a:r>
              <a:rPr lang="en-US" b="1" dirty="0" smtClean="0"/>
              <a:t>(</a:t>
            </a:r>
            <a:r>
              <a:rPr lang="en-US" b="1" dirty="0" err="1" smtClean="0">
                <a:solidFill>
                  <a:srgbClr val="D883FF"/>
                </a:solidFill>
              </a:rPr>
              <a:t>parent_mo_or_dn</a:t>
            </a:r>
            <a:r>
              <a:rPr lang="en-US" b="1" dirty="0" smtClean="0">
                <a:solidFill>
                  <a:schemeClr val="accent1">
                    <a:lumMod val="75000"/>
                  </a:schemeClr>
                </a:solidFill>
              </a:rPr>
              <a:t>= </a:t>
            </a:r>
            <a:r>
              <a:rPr lang="en-US" b="1" dirty="0" smtClean="0"/>
              <a:t>”</a:t>
            </a:r>
            <a:r>
              <a:rPr lang="en-US" b="1" dirty="0" smtClean="0">
                <a:solidFill>
                  <a:schemeClr val="tx1">
                    <a:lumMod val="75000"/>
                    <a:lumOff val="25000"/>
                  </a:schemeClr>
                </a:solidFill>
              </a:rPr>
              <a:t>org-root</a:t>
            </a:r>
            <a:r>
              <a:rPr lang="en-US" b="1" dirty="0" smtClean="0"/>
              <a:t>"</a:t>
            </a:r>
            <a:r>
              <a:rPr lang="en-US" b="1" dirty="0" smtClean="0">
                <a:solidFill>
                  <a:schemeClr val="accent1">
                    <a:lumMod val="75000"/>
                  </a:schemeClr>
                </a:solidFill>
              </a:rPr>
              <a:t> </a:t>
            </a:r>
            <a:r>
              <a:rPr lang="en-US" b="1" dirty="0" smtClean="0">
                <a:solidFill>
                  <a:srgbClr val="FF0000"/>
                </a:solidFill>
              </a:rPr>
              <a:t>redundancy</a:t>
            </a:r>
            <a:r>
              <a:rPr lang="en-US" b="1" dirty="0" smtClean="0"/>
              <a:t> </a:t>
            </a:r>
            <a:r>
              <a:rPr lang="en-US" b="1" dirty="0"/>
              <a:t>= '</a:t>
            </a:r>
            <a:r>
              <a:rPr lang="en-US" b="1" dirty="0">
                <a:solidFill>
                  <a:schemeClr val="accent5">
                    <a:lumMod val="60000"/>
                    <a:lumOff val="40000"/>
                  </a:schemeClr>
                </a:solidFill>
              </a:rPr>
              <a:t>grid</a:t>
            </a:r>
            <a:r>
              <a:rPr lang="en-US" b="1" dirty="0"/>
              <a:t>' </a:t>
            </a:r>
            <a:r>
              <a:rPr lang="en-US" b="1" dirty="0" smtClean="0"/>
              <a:t>)</a:t>
            </a:r>
          </a:p>
          <a:p>
            <a:pPr algn="l">
              <a:defRPr sz="1600"/>
            </a:pPr>
            <a:r>
              <a:rPr lang="en-US" b="1" dirty="0" err="1">
                <a:solidFill>
                  <a:srgbClr val="FFC000"/>
                </a:solidFill>
              </a:rPr>
              <a:t>h</a:t>
            </a:r>
            <a:r>
              <a:rPr lang="en-US" b="1" dirty="0" err="1" smtClean="0">
                <a:solidFill>
                  <a:srgbClr val="FFC000"/>
                </a:solidFill>
              </a:rPr>
              <a:t>andle</a:t>
            </a:r>
            <a:r>
              <a:rPr lang="en-US" b="1" dirty="0" err="1" smtClean="0">
                <a:solidFill>
                  <a:schemeClr val="tx1">
                    <a:lumMod val="75000"/>
                    <a:lumOff val="25000"/>
                  </a:schemeClr>
                </a:solidFill>
              </a:rPr>
              <a:t>.</a:t>
            </a:r>
            <a:r>
              <a:rPr lang="en-US" b="1" dirty="0" err="1" smtClean="0">
                <a:solidFill>
                  <a:schemeClr val="tx1"/>
                </a:solidFill>
              </a:rPr>
              <a:t>add_mo</a:t>
            </a:r>
            <a:r>
              <a:rPr lang="en-US" b="1" dirty="0" smtClean="0"/>
              <a:t>(</a:t>
            </a:r>
            <a:r>
              <a:rPr lang="en-US" b="1" dirty="0" err="1" smtClean="0">
                <a:solidFill>
                  <a:schemeClr val="accent6"/>
                </a:solidFill>
              </a:rPr>
              <a:t>powerpol</a:t>
            </a:r>
            <a:r>
              <a:rPr lang="en-US" b="1" dirty="0"/>
              <a:t>, </a:t>
            </a:r>
            <a:r>
              <a:rPr lang="en-US" b="1" dirty="0" err="1"/>
              <a:t>modify_present</a:t>
            </a:r>
            <a:r>
              <a:rPr lang="en-US" b="1" dirty="0"/>
              <a:t> = </a:t>
            </a:r>
            <a:r>
              <a:rPr lang="en-US" b="1" dirty="0">
                <a:solidFill>
                  <a:srgbClr val="0070C0"/>
                </a:solidFill>
              </a:rPr>
              <a:t>True</a:t>
            </a:r>
            <a:r>
              <a:rPr lang="en-US" b="1" dirty="0" smtClean="0"/>
              <a:t>)</a:t>
            </a:r>
          </a:p>
          <a:p>
            <a:pPr algn="l">
              <a:defRPr sz="1600"/>
            </a:pPr>
            <a:endParaRPr lang="en-US" dirty="0" smtClean="0"/>
          </a:p>
          <a:p>
            <a:pPr algn="l">
              <a:defRPr sz="1600"/>
            </a:pPr>
            <a:r>
              <a:rPr lang="en-US" i="1" dirty="0" smtClean="0">
                <a:solidFill>
                  <a:schemeClr val="bg1">
                    <a:lumMod val="50000"/>
                  </a:schemeClr>
                </a:solidFill>
              </a:rPr>
              <a:t>#</a:t>
            </a:r>
            <a:r>
              <a:rPr lang="en-US" i="1" dirty="0">
                <a:solidFill>
                  <a:schemeClr val="bg1">
                    <a:lumMod val="50000"/>
                  </a:schemeClr>
                </a:solidFill>
              </a:rPr>
              <a:t>commit the configuration and </a:t>
            </a:r>
            <a:r>
              <a:rPr lang="en-US" i="1" dirty="0" smtClean="0">
                <a:solidFill>
                  <a:schemeClr val="bg1">
                    <a:lumMod val="50000"/>
                  </a:schemeClr>
                </a:solidFill>
              </a:rPr>
              <a:t>logout</a:t>
            </a:r>
          </a:p>
          <a:p>
            <a:pPr algn="l">
              <a:defRPr sz="1600"/>
            </a:pPr>
            <a:r>
              <a:rPr lang="en-US" b="1" dirty="0" err="1" smtClean="0">
                <a:solidFill>
                  <a:srgbClr val="FFC000"/>
                </a:solidFill>
              </a:rPr>
              <a:t>handle</a:t>
            </a:r>
            <a:r>
              <a:rPr lang="en-US" b="1" dirty="0" err="1" smtClean="0"/>
              <a:t>.commit</a:t>
            </a:r>
            <a:r>
              <a:rPr lang="en-US" b="1" dirty="0" smtClean="0"/>
              <a:t>()</a:t>
            </a:r>
          </a:p>
          <a:p>
            <a:pPr algn="l">
              <a:defRPr sz="1600"/>
            </a:pPr>
            <a:r>
              <a:rPr lang="en-US" b="1" dirty="0" err="1" smtClean="0">
                <a:solidFill>
                  <a:srgbClr val="FFC000"/>
                </a:solidFill>
              </a:rPr>
              <a:t>handle</a:t>
            </a:r>
            <a:r>
              <a:rPr lang="en-US" b="1" dirty="0" err="1" smtClean="0"/>
              <a:t>.logout</a:t>
            </a:r>
            <a:r>
              <a:rPr lang="en-US" b="1" dirty="0"/>
              <a:t>()</a:t>
            </a:r>
            <a:endParaRPr b="1" dirty="0"/>
          </a:p>
        </p:txBody>
      </p:sp>
      <p:sp>
        <p:nvSpPr>
          <p:cNvPr id="495" name="Shape 495"/>
          <p:cNvSpPr/>
          <p:nvPr/>
        </p:nvSpPr>
        <p:spPr>
          <a:xfrm>
            <a:off x="6646074" y="5401432"/>
            <a:ext cx="5572228" cy="377190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400"/>
            </a:pPr>
            <a:r>
              <a:rPr dirty="0"/>
              <a:t>&lt;xs:attribute name=</a:t>
            </a:r>
            <a:r>
              <a:rPr b="1" dirty="0">
                <a:solidFill>
                  <a:srgbClr val="FF2F92"/>
                </a:solidFill>
                <a:latin typeface="Helvetica"/>
                <a:ea typeface="Helvetica"/>
                <a:cs typeface="Helvetica"/>
                <a:sym typeface="Helvetica"/>
              </a:rPr>
              <a:t>"redundancy"</a:t>
            </a:r>
            <a:r>
              <a:rPr dirty="0"/>
              <a:t>&gt;</a:t>
            </a:r>
          </a:p>
          <a:p>
            <a:pPr algn="l">
              <a:defRPr sz="1400"/>
            </a:pPr>
            <a:r>
              <a:rPr dirty="0"/>
              <a:t>                &lt;xs:annotation&gt;</a:t>
            </a:r>
          </a:p>
          <a:p>
            <a:pPr algn="l">
              <a:defRPr sz="1400"/>
            </a:pPr>
            <a:r>
              <a:rPr dirty="0"/>
              <a:t>                    &lt;</a:t>
            </a:r>
            <a:r>
              <a:rPr dirty="0">
                <a:solidFill>
                  <a:schemeClr val="tx1"/>
                </a:solidFill>
              </a:rPr>
              <a:t>xs:appinfo</a:t>
            </a:r>
            <a:r>
              <a:rPr dirty="0"/>
              <a:t>&gt;</a:t>
            </a:r>
          </a:p>
          <a:p>
            <a:pPr algn="l">
              <a:defRPr sz="1400"/>
            </a:pPr>
            <a:r>
              <a:rPr dirty="0"/>
              <a:t>                         &lt;moProperty value="computePsuDef:redundancy"/&gt;</a:t>
            </a:r>
          </a:p>
          <a:p>
            <a:pPr algn="l">
              <a:defRPr sz="1400"/>
            </a:pPr>
            <a:r>
              <a:rPr dirty="0"/>
              <a:t>                         &lt;label value="Redundancy" default="true"/&gt;</a:t>
            </a:r>
          </a:p>
          <a:p>
            <a:pPr algn="l">
              <a:defRPr sz="1400"/>
            </a:pPr>
            <a:r>
              <a:rPr dirty="0"/>
              <a:t>                         &lt;externAccess value="readWrite"/&gt;</a:t>
            </a:r>
          </a:p>
          <a:p>
            <a:pPr algn="l">
              <a:defRPr sz="1400"/>
            </a:pPr>
            <a:r>
              <a:rPr dirty="0"/>
              <a:t>                         &lt;description value="NO COMMENTS"/&gt;</a:t>
            </a:r>
          </a:p>
          <a:p>
            <a:pPr algn="l">
              <a:defRPr sz="1400"/>
            </a:pPr>
            <a:r>
              <a:rPr dirty="0"/>
              <a:t>                    &lt;/xs:appinfo&gt;</a:t>
            </a:r>
          </a:p>
          <a:p>
            <a:pPr algn="l">
              <a:defRPr sz="1400"/>
            </a:pPr>
            <a:r>
              <a:rPr dirty="0"/>
              <a:t>                &lt;/xs:annotation&gt;</a:t>
            </a:r>
          </a:p>
          <a:p>
            <a:pPr algn="l">
              <a:defRPr sz="1400"/>
            </a:pPr>
            <a:r>
              <a:rPr dirty="0"/>
              <a:t>                &lt;xs:simpleType&gt;</a:t>
            </a:r>
          </a:p>
          <a:p>
            <a:pPr algn="l">
              <a:defRPr sz="1400"/>
            </a:pPr>
            <a:r>
              <a:rPr dirty="0"/>
              <a:t>                    &lt;xs:restriction base="xs:string"&gt;</a:t>
            </a:r>
          </a:p>
          <a:p>
            <a:pPr algn="l">
              <a:defRPr sz="1400"/>
            </a:pPr>
            <a:r>
              <a:rPr dirty="0"/>
              <a:t>                         &lt;xs:enumeration value="non-redundant"/&gt;</a:t>
            </a:r>
          </a:p>
          <a:p>
            <a:pPr algn="l">
              <a:defRPr sz="1400"/>
            </a:pPr>
            <a:r>
              <a:rPr dirty="0"/>
              <a:t>                         &lt;xs:enumeration value="n+1"/&gt;</a:t>
            </a:r>
          </a:p>
          <a:p>
            <a:pPr algn="l">
              <a:defRPr sz="1400"/>
            </a:pPr>
            <a:r>
              <a:rPr dirty="0"/>
              <a:t>                         &lt;xs:enumeration value=</a:t>
            </a:r>
            <a:r>
              <a:rPr b="1" dirty="0">
                <a:solidFill>
                  <a:srgbClr val="FF7E79"/>
                </a:solidFill>
                <a:latin typeface="Helvetica"/>
                <a:ea typeface="Helvetica"/>
                <a:cs typeface="Helvetica"/>
                <a:sym typeface="Helvetica"/>
              </a:rPr>
              <a:t>"grid"</a:t>
            </a:r>
            <a:r>
              <a:rPr dirty="0"/>
              <a:t>/&gt;</a:t>
            </a:r>
          </a:p>
          <a:p>
            <a:pPr algn="l">
              <a:defRPr sz="1400"/>
            </a:pPr>
            <a:r>
              <a:rPr dirty="0"/>
              <a:t>                    &lt;/xs:restriction&gt;</a:t>
            </a:r>
          </a:p>
          <a:p>
            <a:pPr algn="l">
              <a:defRPr sz="1400"/>
            </a:pPr>
            <a:r>
              <a:rPr dirty="0"/>
              <a:t>                &lt;/xs:simpleType&gt;</a:t>
            </a:r>
          </a:p>
          <a:p>
            <a:pPr algn="l">
              <a:defRPr sz="1400"/>
            </a:pPr>
            <a:r>
              <a:rPr dirty="0"/>
              <a:t>            &lt;/xs:attribute&gt;</a:t>
            </a:r>
          </a:p>
        </p:txBody>
      </p:sp>
      <p:sp>
        <p:nvSpPr>
          <p:cNvPr id="5" name="Shape 476"/>
          <p:cNvSpPr/>
          <p:nvPr/>
        </p:nvSpPr>
        <p:spPr>
          <a:xfrm>
            <a:off x="3372827" y="592455"/>
            <a:ext cx="5283498"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lang="en-US" dirty="0" smtClean="0"/>
              <a:t>Using </a:t>
            </a:r>
            <a:r>
              <a:rPr dirty="0" smtClean="0"/>
              <a:t>Pytho</a:t>
            </a:r>
            <a:r>
              <a:rPr lang="en-US" dirty="0" smtClean="0"/>
              <a:t>n with an API</a:t>
            </a:r>
            <a:endParaRPr dirty="0"/>
          </a:p>
        </p:txBody>
      </p:sp>
    </p:spTree>
    <p:extLst>
      <p:ext uri="{BB962C8B-B14F-4D97-AF65-F5344CB8AC3E}">
        <p14:creationId xmlns:p14="http://schemas.microsoft.com/office/powerpoint/2010/main" val="1021498882"/>
      </p:ext>
    </p:extLst>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Shape 494"/>
          <p:cNvSpPr/>
          <p:nvPr/>
        </p:nvSpPr>
        <p:spPr>
          <a:xfrm>
            <a:off x="282226" y="1790147"/>
            <a:ext cx="9496189" cy="35496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pPr>
            <a:r>
              <a:rPr lang="en-US" dirty="0"/>
              <a:t>import </a:t>
            </a:r>
            <a:r>
              <a:rPr lang="en-US" dirty="0" smtClean="0"/>
              <a:t>requests</a:t>
            </a:r>
          </a:p>
          <a:p>
            <a:pPr algn="l">
              <a:defRPr sz="1600"/>
            </a:pPr>
            <a:endParaRPr lang="en-US" dirty="0"/>
          </a:p>
          <a:p>
            <a:pPr algn="l">
              <a:defRPr sz="1600"/>
            </a:pPr>
            <a:r>
              <a:rPr lang="en-US" dirty="0" err="1" smtClean="0"/>
              <a:t>url</a:t>
            </a:r>
            <a:r>
              <a:rPr lang="en-US" dirty="0" smtClean="0"/>
              <a:t> </a:t>
            </a:r>
            <a:r>
              <a:rPr lang="en-US" dirty="0"/>
              <a:t>= </a:t>
            </a:r>
            <a:r>
              <a:rPr lang="en-US" dirty="0" smtClean="0"/>
              <a:t>‘http</a:t>
            </a:r>
            <a:r>
              <a:rPr lang="en-US" dirty="0"/>
              <a:t>://172.16.48.135/</a:t>
            </a:r>
            <a:r>
              <a:rPr lang="en-US" dirty="0" err="1"/>
              <a:t>nuova</a:t>
            </a:r>
            <a:r>
              <a:rPr lang="en-US" dirty="0" smtClean="0"/>
              <a:t>/’</a:t>
            </a:r>
            <a:endParaRPr lang="en-US" dirty="0" smtClean="0"/>
          </a:p>
          <a:p>
            <a:pPr algn="l">
              <a:defRPr sz="1600"/>
            </a:pPr>
            <a:r>
              <a:rPr lang="en-US" dirty="0" smtClean="0"/>
              <a:t>headers </a:t>
            </a:r>
            <a:r>
              <a:rPr lang="en-US" dirty="0"/>
              <a:t>= {    </a:t>
            </a:r>
            <a:endParaRPr lang="en-US" dirty="0" smtClean="0"/>
          </a:p>
          <a:p>
            <a:pPr algn="l">
              <a:defRPr sz="1600"/>
            </a:pPr>
            <a:r>
              <a:rPr lang="en-US" dirty="0" smtClean="0"/>
              <a:t>        'content-type</a:t>
            </a:r>
            <a:r>
              <a:rPr lang="en-US" dirty="0"/>
              <a:t>': "application/xml</a:t>
            </a:r>
            <a:r>
              <a:rPr lang="en-US" dirty="0" smtClean="0"/>
              <a:t>",</a:t>
            </a:r>
          </a:p>
          <a:p>
            <a:pPr algn="l">
              <a:defRPr sz="1600"/>
            </a:pPr>
            <a:r>
              <a:rPr lang="en-US" dirty="0" smtClean="0"/>
              <a:t>        'cache-control</a:t>
            </a:r>
            <a:r>
              <a:rPr lang="en-US" dirty="0"/>
              <a:t>': "no-cache"    </a:t>
            </a:r>
            <a:endParaRPr lang="en-US" dirty="0" smtClean="0"/>
          </a:p>
          <a:p>
            <a:pPr algn="l">
              <a:defRPr sz="1600"/>
            </a:pPr>
            <a:r>
              <a:rPr lang="en-US" dirty="0"/>
              <a:t> </a:t>
            </a:r>
            <a:r>
              <a:rPr lang="en-US" dirty="0" smtClean="0"/>
              <a:t>       }</a:t>
            </a:r>
          </a:p>
          <a:p>
            <a:pPr algn="l">
              <a:defRPr sz="1600"/>
            </a:pPr>
            <a:endParaRPr lang="en-US" dirty="0"/>
          </a:p>
          <a:p>
            <a:pPr algn="l">
              <a:defRPr sz="1600"/>
            </a:pPr>
            <a:r>
              <a:rPr lang="en-US" dirty="0" smtClean="0"/>
              <a:t>data </a:t>
            </a:r>
            <a:r>
              <a:rPr lang="en-US" dirty="0"/>
              <a:t>= </a:t>
            </a:r>
            <a:r>
              <a:rPr lang="en-US" b="1" dirty="0"/>
              <a:t>'&lt;</a:t>
            </a:r>
            <a:r>
              <a:rPr lang="en-US" b="1" dirty="0" err="1"/>
              <a:t>configConfMos</a:t>
            </a:r>
            <a:r>
              <a:rPr lang="en-US" b="1" dirty="0"/>
              <a:t> </a:t>
            </a:r>
            <a:r>
              <a:rPr lang="en-US" b="1" dirty="0" err="1"/>
              <a:t>inHierarchical</a:t>
            </a:r>
            <a:r>
              <a:rPr lang="en-US" b="1" dirty="0"/>
              <a:t>="no"&gt;&lt;</a:t>
            </a:r>
            <a:r>
              <a:rPr lang="en-US" b="1" dirty="0" err="1"/>
              <a:t>inConfigs</a:t>
            </a:r>
            <a:r>
              <a:rPr lang="en-US" b="1" dirty="0"/>
              <a:t>&gt;&lt;pair</a:t>
            </a:r>
            <a:r>
              <a:rPr lang="en-US" b="1" dirty="0" smtClean="0"/>
              <a:t>\</a:t>
            </a:r>
          </a:p>
          <a:p>
            <a:pPr algn="l">
              <a:defRPr sz="1600"/>
            </a:pPr>
            <a:r>
              <a:rPr lang="en-US" b="1" dirty="0"/>
              <a:t>	</a:t>
            </a:r>
            <a:r>
              <a:rPr lang="en-US" b="1" dirty="0" smtClean="0"/>
              <a:t>  key</a:t>
            </a:r>
            <a:r>
              <a:rPr lang="en-US" b="1" dirty="0"/>
              <a:t>="org-root/</a:t>
            </a:r>
            <a:r>
              <a:rPr lang="en-US" b="1" dirty="0" err="1"/>
              <a:t>psu</a:t>
            </a:r>
            <a:r>
              <a:rPr lang="en-US" b="1" dirty="0"/>
              <a:t>-policy"&gt;&lt;</a:t>
            </a:r>
            <a:r>
              <a:rPr lang="en-US" b="1" dirty="0" err="1"/>
              <a:t>computePsuPolicy</a:t>
            </a:r>
            <a:r>
              <a:rPr lang="en-US" b="1" dirty="0"/>
              <a:t> </a:t>
            </a:r>
            <a:r>
              <a:rPr lang="en-US" b="1" dirty="0" err="1"/>
              <a:t>descr</a:t>
            </a:r>
            <a:r>
              <a:rPr lang="en-US" b="1" dirty="0" smtClean="0"/>
              <a:t>=""\</a:t>
            </a:r>
          </a:p>
          <a:p>
            <a:pPr algn="l">
              <a:defRPr sz="1600"/>
            </a:pPr>
            <a:r>
              <a:rPr lang="en-US" b="1" dirty="0" smtClean="0"/>
              <a:t>            </a:t>
            </a:r>
            <a:r>
              <a:rPr lang="en-US" b="1" dirty="0" err="1" smtClean="0"/>
              <a:t>dn</a:t>
            </a:r>
            <a:r>
              <a:rPr lang="en-US" b="1" dirty="0"/>
              <a:t>="org-root/</a:t>
            </a:r>
            <a:r>
              <a:rPr lang="en-US" b="1" dirty="0" err="1"/>
              <a:t>psu-policy"policyOwner</a:t>
            </a:r>
            <a:r>
              <a:rPr lang="en-US" b="1" dirty="0"/>
              <a:t>="</a:t>
            </a:r>
            <a:r>
              <a:rPr lang="en-US" b="1" dirty="0" smtClean="0"/>
              <a:t>local” </a:t>
            </a:r>
            <a:r>
              <a:rPr lang="en-US" b="1" dirty="0" smtClean="0">
                <a:solidFill>
                  <a:srgbClr val="FF0000"/>
                </a:solidFill>
              </a:rPr>
              <a:t>redundancy</a:t>
            </a:r>
            <a:r>
              <a:rPr lang="en-US" b="1" dirty="0"/>
              <a:t>="</a:t>
            </a:r>
            <a:r>
              <a:rPr lang="en-US" b="1" dirty="0">
                <a:solidFill>
                  <a:schemeClr val="accent5">
                    <a:lumMod val="60000"/>
                    <a:lumOff val="40000"/>
                  </a:schemeClr>
                </a:solidFill>
              </a:rPr>
              <a:t>grid</a:t>
            </a:r>
            <a:r>
              <a:rPr lang="en-US" b="1" dirty="0" smtClean="0"/>
              <a:t>"&gt;&lt;/</a:t>
            </a:r>
            <a:r>
              <a:rPr lang="en-US" b="1" dirty="0" err="1"/>
              <a:t>computePsuPolicy</a:t>
            </a:r>
            <a:r>
              <a:rPr lang="en-US" b="1" dirty="0" smtClean="0"/>
              <a:t>&gt;\</a:t>
            </a:r>
          </a:p>
          <a:p>
            <a:pPr algn="l">
              <a:defRPr sz="1600"/>
            </a:pPr>
            <a:r>
              <a:rPr lang="en-US" b="1" dirty="0" smtClean="0"/>
              <a:t>            &lt;/</a:t>
            </a:r>
            <a:r>
              <a:rPr lang="en-US" b="1" dirty="0"/>
              <a:t>pair&gt;&lt;/</a:t>
            </a:r>
            <a:r>
              <a:rPr lang="en-US" b="1" dirty="0" err="1"/>
              <a:t>inConfigs</a:t>
            </a:r>
            <a:r>
              <a:rPr lang="en-US" b="1" dirty="0"/>
              <a:t>&gt;&lt;/</a:t>
            </a:r>
            <a:r>
              <a:rPr lang="en-US" b="1" dirty="0" err="1"/>
              <a:t>configConfMos</a:t>
            </a:r>
            <a:r>
              <a:rPr lang="en-US" b="1" dirty="0" smtClean="0"/>
              <a:t>&gt;’</a:t>
            </a:r>
          </a:p>
          <a:p>
            <a:pPr algn="l">
              <a:defRPr sz="1600"/>
            </a:pPr>
            <a:endParaRPr lang="en-US" dirty="0"/>
          </a:p>
          <a:p>
            <a:pPr algn="l">
              <a:defRPr sz="1600"/>
            </a:pPr>
            <a:r>
              <a:rPr lang="en-US" dirty="0" smtClean="0"/>
              <a:t>response </a:t>
            </a:r>
            <a:r>
              <a:rPr lang="en-US" dirty="0"/>
              <a:t>= </a:t>
            </a:r>
            <a:r>
              <a:rPr lang="en-US" dirty="0" err="1" smtClean="0"/>
              <a:t>requests.post</a:t>
            </a:r>
            <a:r>
              <a:rPr lang="en-US" dirty="0" smtClean="0"/>
              <a:t>(</a:t>
            </a:r>
            <a:r>
              <a:rPr lang="en-US" dirty="0" err="1" smtClean="0"/>
              <a:t>url</a:t>
            </a:r>
            <a:r>
              <a:rPr lang="en-US" dirty="0"/>
              <a:t>, headers=headers, data = data</a:t>
            </a:r>
            <a:r>
              <a:rPr lang="en-US" dirty="0" smtClean="0"/>
              <a:t>)</a:t>
            </a:r>
          </a:p>
        </p:txBody>
      </p:sp>
      <p:sp>
        <p:nvSpPr>
          <p:cNvPr id="495" name="Shape 495"/>
          <p:cNvSpPr/>
          <p:nvPr/>
        </p:nvSpPr>
        <p:spPr>
          <a:xfrm>
            <a:off x="6646074" y="5401432"/>
            <a:ext cx="5572228" cy="377190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400"/>
            </a:pPr>
            <a:r>
              <a:t>&lt;xs:attribute name=</a:t>
            </a:r>
            <a:r>
              <a:rPr b="1">
                <a:solidFill>
                  <a:srgbClr val="FF2F92"/>
                </a:solidFill>
                <a:latin typeface="Helvetica"/>
                <a:ea typeface="Helvetica"/>
                <a:cs typeface="Helvetica"/>
                <a:sym typeface="Helvetica"/>
              </a:rPr>
              <a:t>"redundancy"</a:t>
            </a:r>
            <a:r>
              <a:t>&gt;</a:t>
            </a:r>
          </a:p>
          <a:p>
            <a:pPr algn="l">
              <a:defRPr sz="1400"/>
            </a:pPr>
            <a:r>
              <a:t>                &lt;xs:annotation&gt;</a:t>
            </a:r>
          </a:p>
          <a:p>
            <a:pPr algn="l">
              <a:defRPr sz="1400"/>
            </a:pPr>
            <a:r>
              <a:t>                    &lt;xs:appinfo&gt;</a:t>
            </a:r>
          </a:p>
          <a:p>
            <a:pPr algn="l">
              <a:defRPr sz="1400"/>
            </a:pPr>
            <a:r>
              <a:t>                         &lt;moProperty value="computePsuDef:redundancy"/&gt;</a:t>
            </a:r>
          </a:p>
          <a:p>
            <a:pPr algn="l">
              <a:defRPr sz="1400"/>
            </a:pPr>
            <a:r>
              <a:t>                         &lt;label value="Redundancy" default="true"/&gt;</a:t>
            </a:r>
          </a:p>
          <a:p>
            <a:pPr algn="l">
              <a:defRPr sz="1400"/>
            </a:pPr>
            <a:r>
              <a:t>                         &lt;externAccess value="readWrite"/&gt;</a:t>
            </a:r>
          </a:p>
          <a:p>
            <a:pPr algn="l">
              <a:defRPr sz="1400"/>
            </a:pPr>
            <a:r>
              <a:t>                         &lt;description value="NO COMMENTS"/&gt;</a:t>
            </a:r>
          </a:p>
          <a:p>
            <a:pPr algn="l">
              <a:defRPr sz="1400"/>
            </a:pPr>
            <a:r>
              <a:t>                    &lt;/xs:appinfo&gt;</a:t>
            </a:r>
          </a:p>
          <a:p>
            <a:pPr algn="l">
              <a:defRPr sz="1400"/>
            </a:pPr>
            <a:r>
              <a:t>                &lt;/xs:annotation&gt;</a:t>
            </a:r>
          </a:p>
          <a:p>
            <a:pPr algn="l">
              <a:defRPr sz="1400"/>
            </a:pPr>
            <a:r>
              <a:t>                &lt;xs:simpleType&gt;</a:t>
            </a:r>
          </a:p>
          <a:p>
            <a:pPr algn="l">
              <a:defRPr sz="1400"/>
            </a:pPr>
            <a:r>
              <a:t>                    &lt;xs:restriction base="xs:string"&gt;</a:t>
            </a:r>
          </a:p>
          <a:p>
            <a:pPr algn="l">
              <a:defRPr sz="1400"/>
            </a:pPr>
            <a:r>
              <a:t>                         &lt;xs:enumeration value="non-redundant"/&gt;</a:t>
            </a:r>
          </a:p>
          <a:p>
            <a:pPr algn="l">
              <a:defRPr sz="1400"/>
            </a:pPr>
            <a:r>
              <a:t>                         &lt;xs:enumeration value="n+1"/&gt;</a:t>
            </a:r>
          </a:p>
          <a:p>
            <a:pPr algn="l">
              <a:defRPr sz="1400"/>
            </a:pPr>
            <a:r>
              <a:t>                         &lt;xs:enumeration value=</a:t>
            </a:r>
            <a:r>
              <a:rPr b="1">
                <a:solidFill>
                  <a:srgbClr val="FF7E79"/>
                </a:solidFill>
                <a:latin typeface="Helvetica"/>
                <a:ea typeface="Helvetica"/>
                <a:cs typeface="Helvetica"/>
                <a:sym typeface="Helvetica"/>
              </a:rPr>
              <a:t>"grid"</a:t>
            </a:r>
            <a:r>
              <a:t>/&gt;</a:t>
            </a:r>
          </a:p>
          <a:p>
            <a:pPr algn="l">
              <a:defRPr sz="1400"/>
            </a:pPr>
            <a:r>
              <a:t>                    &lt;/xs:restriction&gt;</a:t>
            </a:r>
          </a:p>
          <a:p>
            <a:pPr algn="l">
              <a:defRPr sz="1400"/>
            </a:pPr>
            <a:r>
              <a:t>                &lt;/xs:simpleType&gt;</a:t>
            </a:r>
          </a:p>
          <a:p>
            <a:pPr algn="l">
              <a:defRPr sz="1400"/>
            </a:pPr>
            <a:r>
              <a:t>            &lt;/xs:attribute&gt;</a:t>
            </a:r>
          </a:p>
        </p:txBody>
      </p:sp>
      <p:sp>
        <p:nvSpPr>
          <p:cNvPr id="496" name="Shape 496"/>
          <p:cNvSpPr/>
          <p:nvPr/>
        </p:nvSpPr>
        <p:spPr>
          <a:xfrm>
            <a:off x="2757275" y="592455"/>
            <a:ext cx="6514605"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lang="en-US" dirty="0" smtClean="0"/>
              <a:t>PYTHON without the native API</a:t>
            </a:r>
            <a:endParaRPr dirty="0"/>
          </a:p>
        </p:txBody>
      </p:sp>
    </p:spTree>
    <p:extLst>
      <p:ext uri="{BB962C8B-B14F-4D97-AF65-F5344CB8AC3E}">
        <p14:creationId xmlns:p14="http://schemas.microsoft.com/office/powerpoint/2010/main" val="1379464210"/>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Shape 528"/>
          <p:cNvSpPr/>
          <p:nvPr/>
        </p:nvSpPr>
        <p:spPr>
          <a:xfrm>
            <a:off x="4373099" y="592455"/>
            <a:ext cx="3282951"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dirty="0" smtClean="0"/>
              <a:t>REST</a:t>
            </a:r>
            <a:r>
              <a:rPr lang="en-US" dirty="0" smtClean="0"/>
              <a:t> Overview</a:t>
            </a:r>
            <a:endParaRPr dirty="0"/>
          </a:p>
        </p:txBody>
      </p:sp>
      <p:sp>
        <p:nvSpPr>
          <p:cNvPr id="2" name="Rounded Rectangle 1"/>
          <p:cNvSpPr/>
          <p:nvPr/>
        </p:nvSpPr>
        <p:spPr>
          <a:xfrm>
            <a:off x="2225040" y="3505200"/>
            <a:ext cx="914400" cy="914400"/>
          </a:xfrm>
          <a:prstGeom prst="roundRect">
            <a:avLst/>
          </a:prstGeom>
          <a:no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5" name="Left-Right Arrow 4"/>
          <p:cNvSpPr/>
          <p:nvPr/>
        </p:nvSpPr>
        <p:spPr>
          <a:xfrm>
            <a:off x="3689008" y="3423920"/>
            <a:ext cx="4825071" cy="345440"/>
          </a:xfrm>
          <a:prstGeom prst="leftRightArrow">
            <a:avLst/>
          </a:prstGeom>
          <a:no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54" name="Rounded Rectangle 53"/>
          <p:cNvSpPr/>
          <p:nvPr/>
        </p:nvSpPr>
        <p:spPr>
          <a:xfrm>
            <a:off x="8889707" y="3505200"/>
            <a:ext cx="914400" cy="914400"/>
          </a:xfrm>
          <a:prstGeom prst="roundRect">
            <a:avLst/>
          </a:prstGeom>
          <a:no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6" name="TextBox 5"/>
          <p:cNvSpPr txBox="1"/>
          <p:nvPr/>
        </p:nvSpPr>
        <p:spPr>
          <a:xfrm>
            <a:off x="5787749" y="3675142"/>
            <a:ext cx="453650"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smtClean="0">
                <a:ln>
                  <a:noFill/>
                </a:ln>
                <a:solidFill>
                  <a:srgbClr val="000000"/>
                </a:solidFill>
                <a:effectLst/>
                <a:uFillTx/>
                <a:latin typeface="+mn-lt"/>
                <a:ea typeface="+mn-ea"/>
                <a:cs typeface="+mn-cs"/>
                <a:sym typeface="Helvetica Light"/>
              </a:rPr>
              <a:t>SSH)</a:t>
            </a:r>
            <a:endParaRPr kumimoji="0" lang="en-US" sz="1200" b="0" i="0" u="none" strike="noStrike" cap="none" spc="0" normalizeH="0" baseline="0" dirty="0">
              <a:ln>
                <a:noFill/>
              </a:ln>
              <a:solidFill>
                <a:srgbClr val="000000"/>
              </a:solidFill>
              <a:effectLst/>
              <a:uFillTx/>
              <a:latin typeface="+mn-lt"/>
              <a:ea typeface="+mn-ea"/>
              <a:cs typeface="+mn-cs"/>
              <a:sym typeface="Helvetica Light"/>
            </a:endParaRPr>
          </a:p>
        </p:txBody>
      </p:sp>
      <p:cxnSp>
        <p:nvCxnSpPr>
          <p:cNvPr id="8" name="Straight Arrow Connector 7"/>
          <p:cNvCxnSpPr/>
          <p:nvPr/>
        </p:nvCxnSpPr>
        <p:spPr>
          <a:xfrm flipV="1">
            <a:off x="3850640" y="2712720"/>
            <a:ext cx="4429760" cy="10160"/>
          </a:xfrm>
          <a:prstGeom prst="straightConnector1">
            <a:avLst/>
          </a:prstGeom>
          <a:noFill/>
          <a:ln w="2857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0" name="TextBox 9"/>
          <p:cNvSpPr txBox="1"/>
          <p:nvPr/>
        </p:nvSpPr>
        <p:spPr>
          <a:xfrm>
            <a:off x="5234713" y="2374067"/>
            <a:ext cx="1559722"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1600" dirty="0" smtClean="0"/>
              <a:t>Sending Strings</a:t>
            </a:r>
            <a:endParaRPr kumimoji="0" lang="en-US" sz="1600" b="0" i="0" u="none" strike="noStrike" cap="none" spc="0" normalizeH="0" baseline="0" dirty="0">
              <a:ln>
                <a:noFill/>
              </a:ln>
              <a:solidFill>
                <a:srgbClr val="000000"/>
              </a:solidFill>
              <a:effectLst/>
              <a:uFillTx/>
              <a:sym typeface="Helvetica Light"/>
            </a:endParaRPr>
          </a:p>
        </p:txBody>
      </p:sp>
      <p:cxnSp>
        <p:nvCxnSpPr>
          <p:cNvPr id="60" name="Straight Arrow Connector 59"/>
          <p:cNvCxnSpPr/>
          <p:nvPr/>
        </p:nvCxnSpPr>
        <p:spPr>
          <a:xfrm flipH="1">
            <a:off x="3850640" y="3058160"/>
            <a:ext cx="4429760" cy="3373"/>
          </a:xfrm>
          <a:prstGeom prst="straightConnector1">
            <a:avLst/>
          </a:prstGeom>
          <a:noFill/>
          <a:ln w="2857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65" name="TextBox 64"/>
          <p:cNvSpPr txBox="1"/>
          <p:nvPr/>
        </p:nvSpPr>
        <p:spPr>
          <a:xfrm>
            <a:off x="5160975" y="2749987"/>
            <a:ext cx="1707199"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1600" dirty="0" smtClean="0"/>
              <a:t>Receiving Strings</a:t>
            </a:r>
            <a:endParaRPr kumimoji="0" lang="en-US" sz="1600" b="0" i="0" u="none" strike="noStrike" cap="none" spc="0" normalizeH="0" baseline="0" dirty="0">
              <a:ln>
                <a:noFill/>
              </a:ln>
              <a:solidFill>
                <a:srgbClr val="000000"/>
              </a:solidFill>
              <a:effectLst/>
              <a:uFillTx/>
              <a:sym typeface="Helvetica Light"/>
            </a:endParaRPr>
          </a:p>
        </p:txBody>
      </p:sp>
      <p:sp>
        <p:nvSpPr>
          <p:cNvPr id="15" name="TextBox 14"/>
          <p:cNvSpPr txBox="1"/>
          <p:nvPr/>
        </p:nvSpPr>
        <p:spPr>
          <a:xfrm>
            <a:off x="2224126" y="4508420"/>
            <a:ext cx="915314"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smtClean="0">
                <a:ln>
                  <a:noFill/>
                </a:ln>
                <a:solidFill>
                  <a:srgbClr val="000000"/>
                </a:solidFill>
                <a:effectLst/>
                <a:uFillTx/>
                <a:latin typeface="+mn-lt"/>
                <a:ea typeface="+mn-ea"/>
                <a:cs typeface="+mn-cs"/>
                <a:sym typeface="Helvetica Light"/>
              </a:rPr>
              <a:t>Source</a:t>
            </a:r>
            <a:endParaRPr kumimoji="0" lang="en-US" sz="20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67" name="TextBox 66"/>
          <p:cNvSpPr txBox="1"/>
          <p:nvPr/>
        </p:nvSpPr>
        <p:spPr>
          <a:xfrm>
            <a:off x="8630480" y="4354532"/>
            <a:ext cx="1432853"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smtClean="0">
                <a:ln>
                  <a:noFill/>
                </a:ln>
                <a:solidFill>
                  <a:srgbClr val="000000"/>
                </a:solidFill>
                <a:effectLst/>
                <a:uFillTx/>
                <a:latin typeface="+mn-lt"/>
                <a:ea typeface="+mn-ea"/>
                <a:cs typeface="+mn-cs"/>
                <a:sym typeface="Helvetica Light"/>
              </a:rPr>
              <a:t>Switch/</a:t>
            </a:r>
          </a:p>
          <a:p>
            <a:pPr marL="0" marR="0" indent="0" algn="ctr" defTabSz="584200" rtl="0" fontAlgn="auto" latinLnBrk="0" hangingPunct="0">
              <a:lnSpc>
                <a:spcPct val="100000"/>
              </a:lnSpc>
              <a:spcBef>
                <a:spcPts val="0"/>
              </a:spcBef>
              <a:spcAft>
                <a:spcPts val="0"/>
              </a:spcAft>
              <a:buClrTx/>
              <a:buSzTx/>
              <a:buFontTx/>
              <a:buNone/>
              <a:tabLst/>
            </a:pPr>
            <a:r>
              <a:rPr lang="en-US" sz="2000" dirty="0" smtClean="0"/>
              <a:t>Router</a:t>
            </a:r>
            <a:endParaRPr kumimoji="0" lang="en-US" sz="2000" b="0" i="0" u="none" strike="noStrike" cap="none" spc="0" normalizeH="0" baseline="0" dirty="0">
              <a:ln>
                <a:noFill/>
              </a:ln>
              <a:solidFill>
                <a:srgbClr val="000000"/>
              </a:solidFill>
              <a:effectLst/>
              <a:uFillTx/>
              <a:latin typeface="+mn-lt"/>
              <a:ea typeface="+mn-ea"/>
              <a:cs typeface="+mn-cs"/>
              <a:sym typeface="Helvetica Light"/>
            </a:endParaRPr>
          </a:p>
        </p:txBody>
      </p:sp>
      <p:cxnSp>
        <p:nvCxnSpPr>
          <p:cNvPr id="17" name="Straight Arrow Connector 16"/>
          <p:cNvCxnSpPr/>
          <p:nvPr/>
        </p:nvCxnSpPr>
        <p:spPr>
          <a:xfrm flipH="1">
            <a:off x="9482161" y="2854960"/>
            <a:ext cx="433999" cy="858509"/>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8" name="TextBox 17"/>
          <p:cNvSpPr txBox="1"/>
          <p:nvPr/>
        </p:nvSpPr>
        <p:spPr>
          <a:xfrm>
            <a:off x="9392247" y="2395478"/>
            <a:ext cx="1065996"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smtClean="0">
                <a:ln>
                  <a:noFill/>
                </a:ln>
                <a:solidFill>
                  <a:srgbClr val="000000"/>
                </a:solidFill>
                <a:effectLst/>
                <a:uFillTx/>
                <a:latin typeface="+mn-lt"/>
                <a:ea typeface="+mn-ea"/>
                <a:cs typeface="+mn-cs"/>
                <a:sym typeface="Helvetica Light"/>
              </a:rPr>
              <a:t>Configuration </a:t>
            </a:r>
          </a:p>
          <a:p>
            <a:pPr marL="0" marR="0" indent="0" algn="ctr" defTabSz="584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smtClean="0">
                <a:ln>
                  <a:noFill/>
                </a:ln>
                <a:solidFill>
                  <a:srgbClr val="000000"/>
                </a:solidFill>
                <a:effectLst/>
                <a:uFillTx/>
                <a:latin typeface="+mn-lt"/>
                <a:ea typeface="+mn-ea"/>
                <a:cs typeface="+mn-cs"/>
                <a:sym typeface="Helvetica Light"/>
              </a:rPr>
              <a:t>File</a:t>
            </a:r>
            <a:endParaRPr kumimoji="0" lang="en-US" sz="12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45" name="Rounded Rectangle 44"/>
          <p:cNvSpPr/>
          <p:nvPr/>
        </p:nvSpPr>
        <p:spPr>
          <a:xfrm>
            <a:off x="2225040" y="6929098"/>
            <a:ext cx="914400" cy="914400"/>
          </a:xfrm>
          <a:prstGeom prst="roundRect">
            <a:avLst/>
          </a:prstGeom>
          <a:no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46" name="Left-Right Arrow 45"/>
          <p:cNvSpPr/>
          <p:nvPr/>
        </p:nvSpPr>
        <p:spPr>
          <a:xfrm>
            <a:off x="3689008" y="6847818"/>
            <a:ext cx="4825071" cy="345440"/>
          </a:xfrm>
          <a:prstGeom prst="leftRightArrow">
            <a:avLst/>
          </a:prstGeom>
          <a:no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47" name="Rounded Rectangle 46"/>
          <p:cNvSpPr/>
          <p:nvPr/>
        </p:nvSpPr>
        <p:spPr>
          <a:xfrm>
            <a:off x="8889707" y="6929098"/>
            <a:ext cx="914400" cy="914400"/>
          </a:xfrm>
          <a:prstGeom prst="roundRect">
            <a:avLst/>
          </a:prstGeom>
          <a:no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48" name="TextBox 47"/>
          <p:cNvSpPr txBox="1"/>
          <p:nvPr/>
        </p:nvSpPr>
        <p:spPr>
          <a:xfrm>
            <a:off x="5685957" y="7113214"/>
            <a:ext cx="657231"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smtClean="0">
                <a:ln>
                  <a:noFill/>
                </a:ln>
                <a:solidFill>
                  <a:srgbClr val="000000"/>
                </a:solidFill>
                <a:effectLst/>
                <a:uFillTx/>
                <a:latin typeface="+mn-lt"/>
                <a:ea typeface="+mn-ea"/>
                <a:cs typeface="+mn-cs"/>
                <a:sym typeface="Helvetica Light"/>
              </a:rPr>
              <a:t>HTTP(s)</a:t>
            </a:r>
          </a:p>
          <a:p>
            <a:pPr marL="0" marR="0" indent="0" algn="ctr" defTabSz="584200" rtl="0" fontAlgn="auto" latinLnBrk="0" hangingPunct="0">
              <a:lnSpc>
                <a:spcPct val="100000"/>
              </a:lnSpc>
              <a:spcBef>
                <a:spcPts val="0"/>
              </a:spcBef>
              <a:spcAft>
                <a:spcPts val="0"/>
              </a:spcAft>
              <a:buClrTx/>
              <a:buSzTx/>
              <a:buFontTx/>
              <a:buNone/>
              <a:tabLst/>
            </a:pPr>
            <a:r>
              <a:rPr lang="en-US" sz="1200" dirty="0" smtClean="0"/>
              <a:t>SSH</a:t>
            </a:r>
            <a:endParaRPr kumimoji="0" lang="en-US" sz="1200" b="0" i="0" u="none" strike="noStrike" cap="none" spc="0" normalizeH="0" baseline="0" dirty="0">
              <a:ln>
                <a:noFill/>
              </a:ln>
              <a:solidFill>
                <a:srgbClr val="000000"/>
              </a:solidFill>
              <a:effectLst/>
              <a:uFillTx/>
              <a:latin typeface="+mn-lt"/>
              <a:ea typeface="+mn-ea"/>
              <a:cs typeface="+mn-cs"/>
              <a:sym typeface="Helvetica Light"/>
            </a:endParaRPr>
          </a:p>
        </p:txBody>
      </p:sp>
      <p:cxnSp>
        <p:nvCxnSpPr>
          <p:cNvPr id="49" name="Straight Arrow Connector 48"/>
          <p:cNvCxnSpPr/>
          <p:nvPr/>
        </p:nvCxnSpPr>
        <p:spPr>
          <a:xfrm flipV="1">
            <a:off x="3850640" y="6136618"/>
            <a:ext cx="4429760" cy="10160"/>
          </a:xfrm>
          <a:prstGeom prst="straightConnector1">
            <a:avLst/>
          </a:prstGeom>
          <a:noFill/>
          <a:ln w="2857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50" name="TextBox 49"/>
          <p:cNvSpPr txBox="1"/>
          <p:nvPr/>
        </p:nvSpPr>
        <p:spPr>
          <a:xfrm>
            <a:off x="5015902" y="5797965"/>
            <a:ext cx="1997342"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1600" dirty="0" smtClean="0"/>
              <a:t>Post , Modify, Delete</a:t>
            </a:r>
            <a:endParaRPr kumimoji="0" lang="en-US" sz="1600" b="0" i="0" u="none" strike="noStrike" cap="none" spc="0" normalizeH="0" baseline="0" dirty="0">
              <a:ln>
                <a:noFill/>
              </a:ln>
              <a:solidFill>
                <a:srgbClr val="000000"/>
              </a:solidFill>
              <a:effectLst/>
              <a:uFillTx/>
              <a:sym typeface="Helvetica Light"/>
            </a:endParaRPr>
          </a:p>
        </p:txBody>
      </p:sp>
      <p:cxnSp>
        <p:nvCxnSpPr>
          <p:cNvPr id="51" name="Straight Arrow Connector 50"/>
          <p:cNvCxnSpPr/>
          <p:nvPr/>
        </p:nvCxnSpPr>
        <p:spPr>
          <a:xfrm flipH="1">
            <a:off x="3850640" y="6482058"/>
            <a:ext cx="4429760" cy="3373"/>
          </a:xfrm>
          <a:prstGeom prst="straightConnector1">
            <a:avLst/>
          </a:prstGeom>
          <a:noFill/>
          <a:ln w="2857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52" name="TextBox 51"/>
          <p:cNvSpPr txBox="1"/>
          <p:nvPr/>
        </p:nvSpPr>
        <p:spPr>
          <a:xfrm>
            <a:off x="5797366" y="6173885"/>
            <a:ext cx="434414"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1600" dirty="0" smtClean="0"/>
              <a:t>Get</a:t>
            </a:r>
            <a:endParaRPr kumimoji="0" lang="en-US" sz="1600" b="0" i="0" u="none" strike="noStrike" cap="none" spc="0" normalizeH="0" baseline="0" dirty="0">
              <a:ln>
                <a:noFill/>
              </a:ln>
              <a:solidFill>
                <a:srgbClr val="000000"/>
              </a:solidFill>
              <a:effectLst/>
              <a:uFillTx/>
              <a:sym typeface="Helvetica Light"/>
            </a:endParaRPr>
          </a:p>
        </p:txBody>
      </p:sp>
      <p:sp>
        <p:nvSpPr>
          <p:cNvPr id="53" name="TextBox 52"/>
          <p:cNvSpPr txBox="1"/>
          <p:nvPr/>
        </p:nvSpPr>
        <p:spPr>
          <a:xfrm>
            <a:off x="2224126" y="7932318"/>
            <a:ext cx="915314"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smtClean="0">
                <a:ln>
                  <a:noFill/>
                </a:ln>
                <a:solidFill>
                  <a:srgbClr val="000000"/>
                </a:solidFill>
                <a:effectLst/>
                <a:uFillTx/>
                <a:latin typeface="+mn-lt"/>
                <a:ea typeface="+mn-ea"/>
                <a:cs typeface="+mn-cs"/>
                <a:sym typeface="Helvetica Light"/>
              </a:rPr>
              <a:t>Source</a:t>
            </a:r>
            <a:endParaRPr kumimoji="0" lang="en-US" sz="20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55" name="TextBox 54"/>
          <p:cNvSpPr txBox="1"/>
          <p:nvPr/>
        </p:nvSpPr>
        <p:spPr>
          <a:xfrm>
            <a:off x="8630480" y="7932318"/>
            <a:ext cx="1432853"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000" dirty="0" smtClean="0"/>
              <a:t>Appliance</a:t>
            </a:r>
            <a:endParaRPr kumimoji="0" lang="en-US" sz="2000" b="0" i="0" u="none" strike="noStrike" cap="none" spc="0" normalizeH="0" baseline="0" dirty="0">
              <a:ln>
                <a:noFill/>
              </a:ln>
              <a:solidFill>
                <a:srgbClr val="000000"/>
              </a:solidFill>
              <a:effectLst/>
              <a:uFillTx/>
              <a:latin typeface="+mn-lt"/>
              <a:ea typeface="+mn-ea"/>
              <a:cs typeface="+mn-cs"/>
              <a:sym typeface="Helvetica Light"/>
            </a:endParaRPr>
          </a:p>
        </p:txBody>
      </p:sp>
      <p:grpSp>
        <p:nvGrpSpPr>
          <p:cNvPr id="56" name="Group 55"/>
          <p:cNvGrpSpPr/>
          <p:nvPr/>
        </p:nvGrpSpPr>
        <p:grpSpPr>
          <a:xfrm>
            <a:off x="9000815" y="7137367"/>
            <a:ext cx="692181" cy="520681"/>
            <a:chOff x="2517666" y="3815311"/>
            <a:chExt cx="7084663" cy="3878330"/>
          </a:xfrm>
        </p:grpSpPr>
        <p:sp>
          <p:nvSpPr>
            <p:cNvPr id="57" name="Shape 562"/>
            <p:cNvSpPr/>
            <p:nvPr/>
          </p:nvSpPr>
          <p:spPr>
            <a:xfrm>
              <a:off x="9094668" y="6597532"/>
              <a:ext cx="349049" cy="891777"/>
            </a:xfrm>
            <a:prstGeom prst="line">
              <a:avLst/>
            </a:prstGeom>
            <a:ln w="63500">
              <a:solidFill>
                <a:srgbClr val="000000"/>
              </a:solidFill>
              <a:miter lim="400000"/>
            </a:ln>
          </p:spPr>
          <p:txBody>
            <a:bodyPr lIns="50800" tIns="50800" rIns="50800" bIns="50800" anchor="ctr"/>
            <a:lstStyle/>
            <a:p>
              <a:pPr>
                <a:defRPr sz="2400"/>
              </a:pPr>
              <a:endParaRPr/>
            </a:p>
          </p:txBody>
        </p:sp>
        <p:sp>
          <p:nvSpPr>
            <p:cNvPr id="58" name="Shape 563"/>
            <p:cNvSpPr/>
            <p:nvPr/>
          </p:nvSpPr>
          <p:spPr>
            <a:xfrm flipH="1">
              <a:off x="8545357" y="6724531"/>
              <a:ext cx="454479" cy="899136"/>
            </a:xfrm>
            <a:prstGeom prst="line">
              <a:avLst/>
            </a:prstGeom>
            <a:ln w="63500">
              <a:solidFill>
                <a:srgbClr val="000000"/>
              </a:solidFill>
              <a:miter lim="400000"/>
            </a:ln>
          </p:spPr>
          <p:txBody>
            <a:bodyPr lIns="50800" tIns="50800" rIns="50800" bIns="50800" anchor="ctr"/>
            <a:lstStyle/>
            <a:p>
              <a:pPr>
                <a:defRPr sz="2400"/>
              </a:pPr>
              <a:endParaRPr/>
            </a:p>
          </p:txBody>
        </p:sp>
        <p:sp>
          <p:nvSpPr>
            <p:cNvPr id="59" name="Shape 564"/>
            <p:cNvSpPr/>
            <p:nvPr/>
          </p:nvSpPr>
          <p:spPr>
            <a:xfrm>
              <a:off x="7095319" y="6574000"/>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61" name="Shape 565"/>
            <p:cNvSpPr/>
            <p:nvPr/>
          </p:nvSpPr>
          <p:spPr>
            <a:xfrm flipH="1">
              <a:off x="6546008" y="6701000"/>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62" name="Shape 566"/>
            <p:cNvSpPr/>
            <p:nvPr/>
          </p:nvSpPr>
          <p:spPr>
            <a:xfrm>
              <a:off x="3151779" y="6611607"/>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63" name="Shape 567"/>
            <p:cNvSpPr/>
            <p:nvPr/>
          </p:nvSpPr>
          <p:spPr>
            <a:xfrm flipH="1">
              <a:off x="2602468" y="6738607"/>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64" name="Shape 568"/>
            <p:cNvSpPr/>
            <p:nvPr/>
          </p:nvSpPr>
          <p:spPr>
            <a:xfrm flipH="1">
              <a:off x="4606218" y="6637007"/>
              <a:ext cx="521968"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66" name="Shape 569"/>
            <p:cNvSpPr/>
            <p:nvPr/>
          </p:nvSpPr>
          <p:spPr>
            <a:xfrm>
              <a:off x="5070570" y="6611607"/>
              <a:ext cx="349048"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98" name="Shape 570"/>
            <p:cNvSpPr/>
            <p:nvPr/>
          </p:nvSpPr>
          <p:spPr>
            <a:xfrm>
              <a:off x="7950690" y="5234139"/>
              <a:ext cx="1163503" cy="1477762"/>
            </a:xfrm>
            <a:prstGeom prst="line">
              <a:avLst/>
            </a:prstGeom>
            <a:ln w="63500">
              <a:solidFill>
                <a:srgbClr val="000000"/>
              </a:solidFill>
              <a:miter lim="400000"/>
            </a:ln>
          </p:spPr>
          <p:txBody>
            <a:bodyPr lIns="50800" tIns="50800" rIns="50800" bIns="50800" anchor="ctr"/>
            <a:lstStyle/>
            <a:p>
              <a:pPr>
                <a:defRPr sz="2400"/>
              </a:pPr>
              <a:endParaRPr/>
            </a:p>
          </p:txBody>
        </p:sp>
        <p:sp>
          <p:nvSpPr>
            <p:cNvPr id="99" name="Shape 571"/>
            <p:cNvSpPr/>
            <p:nvPr/>
          </p:nvSpPr>
          <p:spPr>
            <a:xfrm flipH="1">
              <a:off x="3102523" y="5297857"/>
              <a:ext cx="945639" cy="1274126"/>
            </a:xfrm>
            <a:prstGeom prst="line">
              <a:avLst/>
            </a:prstGeom>
            <a:ln w="63500">
              <a:solidFill>
                <a:srgbClr val="000000"/>
              </a:solidFill>
              <a:miter lim="400000"/>
            </a:ln>
          </p:spPr>
          <p:txBody>
            <a:bodyPr lIns="50800" tIns="50800" rIns="50800" bIns="50800" anchor="ctr"/>
            <a:lstStyle/>
            <a:p>
              <a:pPr>
                <a:defRPr sz="2400"/>
              </a:pPr>
              <a:endParaRPr/>
            </a:p>
          </p:txBody>
        </p:sp>
        <p:sp>
          <p:nvSpPr>
            <p:cNvPr id="100" name="Shape 572"/>
            <p:cNvSpPr/>
            <p:nvPr/>
          </p:nvSpPr>
          <p:spPr>
            <a:xfrm flipH="1">
              <a:off x="7098183" y="5145239"/>
              <a:ext cx="941408" cy="1375534"/>
            </a:xfrm>
            <a:prstGeom prst="line">
              <a:avLst/>
            </a:prstGeom>
            <a:ln w="63500">
              <a:solidFill>
                <a:srgbClr val="000000"/>
              </a:solidFill>
              <a:miter lim="400000"/>
            </a:ln>
          </p:spPr>
          <p:txBody>
            <a:bodyPr lIns="50800" tIns="50800" rIns="50800" bIns="50800" anchor="ctr"/>
            <a:lstStyle/>
            <a:p>
              <a:pPr>
                <a:defRPr sz="2400"/>
              </a:pPr>
              <a:endParaRPr/>
            </a:p>
          </p:txBody>
        </p:sp>
        <p:sp>
          <p:nvSpPr>
            <p:cNvPr id="101" name="Shape 573"/>
            <p:cNvSpPr/>
            <p:nvPr/>
          </p:nvSpPr>
          <p:spPr>
            <a:xfrm flipH="1" flipV="1">
              <a:off x="6166283" y="4154857"/>
              <a:ext cx="1783532" cy="1143410"/>
            </a:xfrm>
            <a:prstGeom prst="line">
              <a:avLst/>
            </a:prstGeom>
            <a:ln w="63500">
              <a:solidFill>
                <a:srgbClr val="000000"/>
              </a:solidFill>
              <a:miter lim="400000"/>
            </a:ln>
          </p:spPr>
          <p:txBody>
            <a:bodyPr lIns="50800" tIns="50800" rIns="50800" bIns="50800" anchor="ctr"/>
            <a:lstStyle/>
            <a:p>
              <a:pPr>
                <a:defRPr sz="2400"/>
              </a:pPr>
              <a:endParaRPr/>
            </a:p>
          </p:txBody>
        </p:sp>
        <p:sp>
          <p:nvSpPr>
            <p:cNvPr id="102" name="Shape 574"/>
            <p:cNvSpPr/>
            <p:nvPr/>
          </p:nvSpPr>
          <p:spPr>
            <a:xfrm>
              <a:off x="4124361" y="5297857"/>
              <a:ext cx="1002552" cy="1345139"/>
            </a:xfrm>
            <a:prstGeom prst="line">
              <a:avLst/>
            </a:prstGeom>
            <a:ln w="63500">
              <a:solidFill>
                <a:srgbClr val="000000"/>
              </a:solidFill>
              <a:miter lim="400000"/>
            </a:ln>
          </p:spPr>
          <p:txBody>
            <a:bodyPr lIns="50800" tIns="50800" rIns="50800" bIns="50800" anchor="ctr"/>
            <a:lstStyle/>
            <a:p>
              <a:pPr>
                <a:defRPr sz="2400"/>
              </a:pPr>
              <a:endParaRPr/>
            </a:p>
          </p:txBody>
        </p:sp>
        <p:sp>
          <p:nvSpPr>
            <p:cNvPr id="103" name="Shape 575"/>
            <p:cNvSpPr/>
            <p:nvPr/>
          </p:nvSpPr>
          <p:spPr>
            <a:xfrm flipV="1">
              <a:off x="4124361" y="4027857"/>
              <a:ext cx="1914923" cy="1270001"/>
            </a:xfrm>
            <a:prstGeom prst="line">
              <a:avLst/>
            </a:prstGeom>
            <a:ln w="63500">
              <a:solidFill>
                <a:srgbClr val="000000"/>
              </a:solidFill>
              <a:miter lim="400000"/>
            </a:ln>
          </p:spPr>
          <p:txBody>
            <a:bodyPr lIns="50800" tIns="50800" rIns="50800" bIns="50800" anchor="ctr"/>
            <a:lstStyle/>
            <a:p>
              <a:pPr>
                <a:defRPr sz="2400"/>
              </a:pPr>
              <a:endParaRPr/>
            </a:p>
          </p:txBody>
        </p:sp>
        <p:sp>
          <p:nvSpPr>
            <p:cNvPr id="104" name="Shape 577"/>
            <p:cNvSpPr/>
            <p:nvPr/>
          </p:nvSpPr>
          <p:spPr>
            <a:xfrm>
              <a:off x="5758145" y="3815311"/>
              <a:ext cx="512854" cy="496557"/>
            </a:xfrm>
            <a:prstGeom prst="ellipse">
              <a:avLst/>
            </a:prstGeom>
            <a:blipFill>
              <a:blip r:embed="rId3"/>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5" name="Shape 578"/>
            <p:cNvSpPr/>
            <p:nvPr/>
          </p:nvSpPr>
          <p:spPr>
            <a:xfrm>
              <a:off x="3808333" y="5036467"/>
              <a:ext cx="512854" cy="496556"/>
            </a:xfrm>
            <a:prstGeom prst="ellipse">
              <a:avLst/>
            </a:prstGeom>
            <a:blipFill>
              <a:blip r:embed="rId4"/>
            </a:blipFill>
            <a:ln w="12700">
              <a:miter lim="400000"/>
            </a:ln>
            <a:effectLst>
              <a:outerShdw blurRad="50800" dist="127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6" name="Shape 579"/>
            <p:cNvSpPr/>
            <p:nvPr/>
          </p:nvSpPr>
          <p:spPr>
            <a:xfrm>
              <a:off x="7681012" y="5036467"/>
              <a:ext cx="512854" cy="496556"/>
            </a:xfrm>
            <a:prstGeom prst="ellipse">
              <a:avLst/>
            </a:prstGeom>
            <a:blipFill>
              <a:blip r:embed="rId5"/>
            </a:blipFill>
            <a:ln w="12700">
              <a:miter lim="400000"/>
            </a:ln>
            <a:effectLst>
              <a:outerShdw blurRad="25400" dist="25400" dir="2388334" rotWithShape="0">
                <a:srgbClr val="000000">
                  <a:alpha val="79310"/>
                </a:srgbClr>
              </a:outerShdw>
            </a:effectLst>
          </p:spPr>
          <p:txBody>
            <a:bodyPr lIns="50800" tIns="50800" rIns="50800" bIns="50800" anchor="ctr"/>
            <a:lstStyle/>
            <a:p>
              <a:pPr>
                <a:defRPr sz="2400">
                  <a:solidFill>
                    <a:srgbClr val="FFFFFF"/>
                  </a:solidFill>
                </a:defRPr>
              </a:pPr>
              <a:endParaRPr/>
            </a:p>
          </p:txBody>
        </p:sp>
        <p:sp>
          <p:nvSpPr>
            <p:cNvPr id="107" name="Shape 580"/>
            <p:cNvSpPr/>
            <p:nvPr/>
          </p:nvSpPr>
          <p:spPr>
            <a:xfrm>
              <a:off x="4825396" y="6368760"/>
              <a:ext cx="512854" cy="496556"/>
            </a:xfrm>
            <a:prstGeom prst="ellipse">
              <a:avLst/>
            </a:prstGeom>
            <a:solidFill>
              <a:schemeClr val="accent4">
                <a:hueOff val="384618"/>
                <a:satOff val="3869"/>
                <a:lumOff val="580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8" name="Shape 581"/>
            <p:cNvSpPr/>
            <p:nvPr/>
          </p:nvSpPr>
          <p:spPr>
            <a:xfrm>
              <a:off x="8777848" y="6368760"/>
              <a:ext cx="512854" cy="496556"/>
            </a:xfrm>
            <a:prstGeom prst="ellipse">
              <a:avLst/>
            </a:prstGeom>
            <a:blipFill>
              <a:blip r:embed="rId6"/>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9" name="Shape 585"/>
            <p:cNvSpPr/>
            <p:nvPr/>
          </p:nvSpPr>
          <p:spPr>
            <a:xfrm>
              <a:off x="6801622" y="6368760"/>
              <a:ext cx="512854" cy="496556"/>
            </a:xfrm>
            <a:prstGeom prst="ellipse">
              <a:avLst/>
            </a:prstGeom>
            <a:solidFill>
              <a:schemeClr val="accent5">
                <a:hueOff val="-444211"/>
                <a:satOff val="-14915"/>
                <a:lumOff val="22857"/>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10" name="Shape 586"/>
            <p:cNvSpPr/>
            <p:nvPr/>
          </p:nvSpPr>
          <p:spPr>
            <a:xfrm>
              <a:off x="2849169" y="6368760"/>
              <a:ext cx="512854" cy="496556"/>
            </a:xfrm>
            <a:prstGeom prst="ellipse">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11" name="Shape 591"/>
            <p:cNvSpPr/>
            <p:nvPr/>
          </p:nvSpPr>
          <p:spPr>
            <a:xfrm>
              <a:off x="5344599"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12" name="Shape 592"/>
            <p:cNvSpPr/>
            <p:nvPr/>
          </p:nvSpPr>
          <p:spPr>
            <a:xfrm>
              <a:off x="4486588"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13" name="Shape 593"/>
            <p:cNvSpPr/>
            <p:nvPr/>
          </p:nvSpPr>
          <p:spPr>
            <a:xfrm>
              <a:off x="339198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14" name="Shape 594"/>
            <p:cNvSpPr/>
            <p:nvPr/>
          </p:nvSpPr>
          <p:spPr>
            <a:xfrm>
              <a:off x="251766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15" name="Shape 595"/>
            <p:cNvSpPr/>
            <p:nvPr/>
          </p:nvSpPr>
          <p:spPr>
            <a:xfrm>
              <a:off x="7313521"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16" name="Shape 596"/>
            <p:cNvSpPr/>
            <p:nvPr/>
          </p:nvSpPr>
          <p:spPr>
            <a:xfrm>
              <a:off x="6455510"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17" name="Shape 597"/>
            <p:cNvSpPr/>
            <p:nvPr/>
          </p:nvSpPr>
          <p:spPr>
            <a:xfrm>
              <a:off x="9324232"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18" name="Shape 598"/>
            <p:cNvSpPr/>
            <p:nvPr/>
          </p:nvSpPr>
          <p:spPr>
            <a:xfrm>
              <a:off x="8466221" y="7430248"/>
              <a:ext cx="278098"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grpSp>
      <p:cxnSp>
        <p:nvCxnSpPr>
          <p:cNvPr id="119" name="Straight Arrow Connector 118"/>
          <p:cNvCxnSpPr/>
          <p:nvPr/>
        </p:nvCxnSpPr>
        <p:spPr>
          <a:xfrm flipH="1">
            <a:off x="9482161" y="6278858"/>
            <a:ext cx="433999" cy="858509"/>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20" name="TextBox 119"/>
          <p:cNvSpPr txBox="1"/>
          <p:nvPr/>
        </p:nvSpPr>
        <p:spPr>
          <a:xfrm>
            <a:off x="9457400" y="5992989"/>
            <a:ext cx="854401"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smtClean="0">
                <a:ln>
                  <a:noFill/>
                </a:ln>
                <a:solidFill>
                  <a:srgbClr val="000000"/>
                </a:solidFill>
                <a:effectLst/>
                <a:uFillTx/>
                <a:latin typeface="+mn-lt"/>
                <a:ea typeface="+mn-ea"/>
                <a:cs typeface="+mn-cs"/>
                <a:sym typeface="Helvetica Light"/>
              </a:rPr>
              <a:t>Tree (MIM)</a:t>
            </a:r>
            <a:endParaRPr kumimoji="0" lang="en-US" sz="12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121" name="Shape 528"/>
          <p:cNvSpPr/>
          <p:nvPr/>
        </p:nvSpPr>
        <p:spPr>
          <a:xfrm>
            <a:off x="5604205" y="4179362"/>
            <a:ext cx="820738"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lang="en-US" dirty="0" smtClean="0"/>
              <a:t>CLI</a:t>
            </a:r>
            <a:endParaRPr dirty="0"/>
          </a:p>
        </p:txBody>
      </p:sp>
      <p:sp>
        <p:nvSpPr>
          <p:cNvPr id="122" name="Shape 528"/>
          <p:cNvSpPr/>
          <p:nvPr/>
        </p:nvSpPr>
        <p:spPr>
          <a:xfrm>
            <a:off x="5399021" y="7809821"/>
            <a:ext cx="1231107"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lang="en-US" dirty="0" smtClean="0"/>
              <a:t>REST</a:t>
            </a:r>
            <a:endParaRPr dirty="0"/>
          </a:p>
        </p:txBody>
      </p:sp>
      <p:sp>
        <p:nvSpPr>
          <p:cNvPr id="3" name="Rectangle 2"/>
          <p:cNvSpPr/>
          <p:nvPr/>
        </p:nvSpPr>
        <p:spPr>
          <a:xfrm>
            <a:off x="1818640" y="1879600"/>
            <a:ext cx="8639603" cy="3373120"/>
          </a:xfrm>
          <a:prstGeom prst="rect">
            <a:avLst/>
          </a:prstGeom>
          <a:no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23" name="Rectangle 122"/>
          <p:cNvSpPr/>
          <p:nvPr/>
        </p:nvSpPr>
        <p:spPr>
          <a:xfrm>
            <a:off x="1818640" y="5392661"/>
            <a:ext cx="8639603" cy="3373120"/>
          </a:xfrm>
          <a:prstGeom prst="rect">
            <a:avLst/>
          </a:prstGeom>
          <a:noFill/>
          <a:ln w="12700" cap="flat">
            <a:solidFill>
              <a:schemeClr val="tx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494938499"/>
      </p:ext>
    </p:extLst>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3" name="Shape 1163"/>
          <p:cNvSpPr>
            <a:spLocks noGrp="1"/>
          </p:cNvSpPr>
          <p:nvPr>
            <p:ph type="ctrTitle"/>
          </p:nvPr>
        </p:nvSpPr>
        <p:spPr>
          <a:prstGeom prst="rect">
            <a:avLst/>
          </a:prstGeom>
        </p:spPr>
        <p:txBody>
          <a:bodyPr/>
          <a:lstStyle>
            <a:lvl1pPr defTabSz="549148">
              <a:defRPr sz="7519"/>
            </a:lvl1pPr>
          </a:lstStyle>
          <a:p>
            <a:r>
              <a:t>Application Programmable Interface</a:t>
            </a:r>
          </a:p>
        </p:txBody>
      </p:sp>
      <p:sp>
        <p:nvSpPr>
          <p:cNvPr id="1164" name="Shape 1164"/>
          <p:cNvSpPr>
            <a:spLocks noGrp="1"/>
          </p:cNvSpPr>
          <p:nvPr>
            <p:ph type="subTitle" sz="quarter" idx="1"/>
          </p:nvPr>
        </p:nvSpPr>
        <p:spPr>
          <a:prstGeom prst="rect">
            <a:avLst/>
          </a:prstGeom>
        </p:spPr>
        <p:txBody>
          <a:bodyPr/>
          <a:lstStyle/>
          <a:p>
            <a:r>
              <a:rPr dirty="0"/>
              <a:t>Lesson </a:t>
            </a:r>
            <a:r>
              <a:rPr lang="en-US" dirty="0" smtClean="0"/>
              <a:t>5</a:t>
            </a:r>
            <a:endParaRPr dirty="0"/>
          </a:p>
          <a:p>
            <a:r>
              <a:rPr lang="en-US" dirty="0" smtClean="0"/>
              <a:t>Data </a:t>
            </a:r>
            <a:r>
              <a:rPr lang="en-US" dirty="0" err="1" smtClean="0"/>
              <a:t>Maniputation</a:t>
            </a:r>
            <a:r>
              <a:rPr lang="en-US" dirty="0" smtClean="0"/>
              <a:t> and Extraction</a:t>
            </a:r>
            <a:endParaRPr dirty="0"/>
          </a:p>
        </p:txBody>
      </p:sp>
    </p:spTree>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Shape 240"/>
          <p:cNvSpPr/>
          <p:nvPr/>
        </p:nvSpPr>
        <p:spPr>
          <a:xfrm>
            <a:off x="3311779" y="558800"/>
            <a:ext cx="540558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Loading JSON</a:t>
            </a:r>
          </a:p>
        </p:txBody>
      </p:sp>
      <p:grpSp>
        <p:nvGrpSpPr>
          <p:cNvPr id="243" name="Group 243"/>
          <p:cNvGrpSpPr/>
          <p:nvPr/>
        </p:nvGrpSpPr>
        <p:grpSpPr>
          <a:xfrm>
            <a:off x="2894503" y="1670050"/>
            <a:ext cx="6496127" cy="4749800"/>
            <a:chOff x="0" y="0"/>
            <a:chExt cx="6496126" cy="4749800"/>
          </a:xfrm>
        </p:grpSpPr>
        <p:sp>
          <p:nvSpPr>
            <p:cNvPr id="242" name="Shape 242"/>
            <p:cNvSpPr/>
            <p:nvPr/>
          </p:nvSpPr>
          <p:spPr>
            <a:xfrm>
              <a:off x="215899" y="139700"/>
              <a:ext cx="6064328" cy="41910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a:defRPr sz="2700"/>
              </a:pPr>
              <a:r>
                <a:t>import simplejson as json</a:t>
              </a:r>
            </a:p>
            <a:p>
              <a:pPr algn="l">
                <a:defRPr sz="2700"/>
              </a:pPr>
              <a:endParaRPr/>
            </a:p>
            <a:p>
              <a:pPr algn="l">
                <a:defRPr sz="2700"/>
              </a:pPr>
              <a:endParaRPr/>
            </a:p>
            <a:p>
              <a:pPr algn="l">
                <a:defRPr sz="2700"/>
              </a:pPr>
              <a:r>
                <a:t>file = "/home/student/parse_json.json" </a:t>
              </a:r>
            </a:p>
            <a:p>
              <a:pPr algn="l">
                <a:defRPr sz="2700"/>
              </a:pPr>
              <a:r>
                <a:t>test = open(file, 'r')</a:t>
              </a:r>
            </a:p>
            <a:p>
              <a:pPr algn="l">
                <a:defRPr sz="2700"/>
              </a:pPr>
              <a:r>
                <a:t>readfile = test.read()</a:t>
              </a:r>
            </a:p>
            <a:p>
              <a:pPr algn="l">
                <a:defRPr sz="2700"/>
              </a:pPr>
              <a:r>
                <a:t>data = json.loads(readfile)</a:t>
              </a:r>
            </a:p>
            <a:p>
              <a:pPr algn="l">
                <a:defRPr sz="2700"/>
              </a:pPr>
              <a:r>
                <a:t>test.close()</a:t>
              </a:r>
            </a:p>
            <a:p>
              <a:pPr algn="l">
                <a:defRPr sz="2700"/>
              </a:pPr>
              <a:r>
                <a:t>		</a:t>
              </a:r>
            </a:p>
            <a:p>
              <a:pPr algn="l">
                <a:defRPr sz="2700"/>
              </a:pPr>
              <a:r>
                <a:t>print data</a:t>
              </a:r>
            </a:p>
          </p:txBody>
        </p:sp>
        <p:pic>
          <p:nvPicPr>
            <p:cNvPr id="241" name="Picture 240"/>
            <p:cNvPicPr>
              <a:picLocks/>
            </p:cNvPicPr>
            <p:nvPr/>
          </p:nvPicPr>
          <p:blipFill>
            <a:blip r:embed="rId3">
              <a:extLst/>
            </a:blip>
            <a:stretch>
              <a:fillRect/>
            </a:stretch>
          </p:blipFill>
          <p:spPr>
            <a:xfrm>
              <a:off x="0" y="-1"/>
              <a:ext cx="6496127" cy="4749801"/>
            </a:xfrm>
            <a:prstGeom prst="rect">
              <a:avLst/>
            </a:prstGeom>
            <a:effectLst/>
          </p:spPr>
        </p:pic>
      </p:grpSp>
      <p:sp>
        <p:nvSpPr>
          <p:cNvPr id="244" name="Shape 244"/>
          <p:cNvSpPr/>
          <p:nvPr/>
        </p:nvSpPr>
        <p:spPr>
          <a:xfrm>
            <a:off x="134429" y="6532277"/>
            <a:ext cx="13056459" cy="22262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300"/>
            </a:lvl1pPr>
          </a:lstStyle>
          <a:p>
            <a:r>
              <a:rPr dirty="0"/>
              <a:t>{'TOP_OBJ': {'attributes': {'ownerKey': u'', 'name': 'TEST1_OBJECT', </a:t>
            </a:r>
            <a:endParaRPr lang="en-US" dirty="0" smtClean="0"/>
          </a:p>
          <a:p>
            <a:r>
              <a:rPr dirty="0" smtClean="0"/>
              <a:t>'descr</a:t>
            </a:r>
            <a:r>
              <a:rPr dirty="0"/>
              <a:t>': 'This is a main section', 'ownerTag': u''}, 'children': [{'OBJ1': {'attributes': </a:t>
            </a:r>
            <a:endParaRPr lang="en-US" dirty="0" smtClean="0"/>
          </a:p>
          <a:p>
            <a:r>
              <a:rPr dirty="0" smtClean="0"/>
              <a:t>{</a:t>
            </a:r>
            <a:r>
              <a:rPr dirty="0"/>
              <a:t>'ownerKey': u'', 'name': 'TEST2_OBJECT', 'descr': 'This is a second section', 'ownerTag': u</a:t>
            </a:r>
            <a:r>
              <a:rPr dirty="0" smtClean="0"/>
              <a:t>''}}},</a:t>
            </a:r>
            <a:endParaRPr lang="en-US" dirty="0" smtClean="0"/>
          </a:p>
          <a:p>
            <a:r>
              <a:rPr dirty="0" smtClean="0"/>
              <a:t> </a:t>
            </a:r>
            <a:r>
              <a:rPr dirty="0"/>
              <a:t>{'OBJ2': {'attributes': {'ownerKey': u'', 'name': 'TEST2_OBJECT', </a:t>
            </a:r>
            <a:endParaRPr lang="en-US" dirty="0" smtClean="0"/>
          </a:p>
          <a:p>
            <a:r>
              <a:rPr dirty="0" smtClean="0"/>
              <a:t>'descr</a:t>
            </a:r>
            <a:r>
              <a:rPr dirty="0"/>
              <a:t>': 'This is a second section', 'ownerTag': u''}, 'children': [{'SUB_OBJ2': </a:t>
            </a:r>
            <a:endParaRPr lang="en-US" dirty="0" smtClean="0"/>
          </a:p>
          <a:p>
            <a:r>
              <a:rPr dirty="0" smtClean="0"/>
              <a:t>{</a:t>
            </a:r>
            <a:r>
              <a:rPr dirty="0"/>
              <a:t>'attributes': {'prio': '1', 'type': 'String', 'name': 'TEST3_OBJECT', 'descr': 'This is third section'}}}]}}]}}</a:t>
            </a:r>
          </a:p>
        </p:txBody>
      </p:sp>
    </p:spTree>
    <p:extLst>
      <p:ext uri="{BB962C8B-B14F-4D97-AF65-F5344CB8AC3E}">
        <p14:creationId xmlns:p14="http://schemas.microsoft.com/office/powerpoint/2010/main" val="1408584785"/>
      </p:ext>
    </p:extLst>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nvSpPr>
        <p:spPr>
          <a:xfrm>
            <a:off x="3311779" y="558800"/>
            <a:ext cx="540558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Parsing JSON (Keys)</a:t>
            </a:r>
          </a:p>
        </p:txBody>
      </p:sp>
      <p:sp>
        <p:nvSpPr>
          <p:cNvPr id="249" name="Shape 249"/>
          <p:cNvSpPr/>
          <p:nvPr/>
        </p:nvSpPr>
        <p:spPr>
          <a:xfrm>
            <a:off x="442230" y="1579033"/>
            <a:ext cx="7313167" cy="703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latin typeface="Courier"/>
                <a:ea typeface="Courier"/>
                <a:cs typeface="Courier"/>
                <a:sym typeface="Courier"/>
              </a:defRPr>
            </a:pPr>
            <a:r>
              <a:rPr dirty="0"/>
              <a:t>{</a:t>
            </a:r>
          </a:p>
          <a:p>
            <a:pPr algn="l">
              <a:defRPr sz="1200">
                <a:latin typeface="Courier"/>
                <a:ea typeface="Courier"/>
                <a:cs typeface="Courier"/>
                <a:sym typeface="Courier"/>
              </a:defRPr>
            </a:pPr>
            <a:r>
              <a:rPr dirty="0"/>
              <a:t>	"TOP_OBJ":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a main section",</a:t>
            </a:r>
          </a:p>
          <a:p>
            <a:pPr algn="l">
              <a:defRPr sz="1200">
                <a:latin typeface="Courier"/>
                <a:ea typeface="Courier"/>
                <a:cs typeface="Courier"/>
                <a:sym typeface="Courier"/>
              </a:defRPr>
            </a:pPr>
            <a:r>
              <a:rPr dirty="0"/>
              <a:t>			"name": "TEST1_OBJECT",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"children": [{</a:t>
            </a:r>
          </a:p>
          <a:p>
            <a:pPr algn="l">
              <a:defRPr sz="1200">
                <a:latin typeface="Courier"/>
                <a:ea typeface="Courier"/>
                <a:cs typeface="Courier"/>
                <a:sym typeface="Courier"/>
              </a:defRPr>
            </a:pPr>
            <a:r>
              <a:rPr dirty="0"/>
              <a:t>			"OBJ1":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a second section",</a:t>
            </a:r>
          </a:p>
          <a:p>
            <a:pPr algn="l">
              <a:defRPr sz="1200">
                <a:latin typeface="Courier"/>
                <a:ea typeface="Courier"/>
                <a:cs typeface="Courier"/>
                <a:sym typeface="Courier"/>
              </a:defRPr>
            </a:pPr>
            <a:r>
              <a:rPr dirty="0"/>
              <a:t>					"name": "TEST2_OBJECT",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 {</a:t>
            </a:r>
          </a:p>
          <a:p>
            <a:pPr algn="l">
              <a:defRPr sz="1200">
                <a:latin typeface="Courier"/>
                <a:ea typeface="Courier"/>
                <a:cs typeface="Courier"/>
                <a:sym typeface="Courier"/>
              </a:defRPr>
            </a:pPr>
            <a:r>
              <a:rPr dirty="0"/>
              <a:t>			"OBJ2":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a second section",</a:t>
            </a:r>
          </a:p>
          <a:p>
            <a:pPr algn="l">
              <a:defRPr sz="1200">
                <a:latin typeface="Courier"/>
                <a:ea typeface="Courier"/>
                <a:cs typeface="Courier"/>
                <a:sym typeface="Courier"/>
              </a:defRPr>
            </a:pPr>
            <a:r>
              <a:rPr dirty="0"/>
              <a:t>					"name": "TEST2_OBJECT",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"children": [{</a:t>
            </a:r>
          </a:p>
          <a:p>
            <a:pPr algn="l">
              <a:defRPr sz="1200">
                <a:latin typeface="Courier"/>
                <a:ea typeface="Courier"/>
                <a:cs typeface="Courier"/>
                <a:sym typeface="Courier"/>
              </a:defRPr>
            </a:pPr>
            <a:r>
              <a:rPr dirty="0"/>
              <a:t>					"SUB_OBJ2":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third section",</a:t>
            </a:r>
          </a:p>
          <a:p>
            <a:pPr algn="l">
              <a:defRPr sz="1200">
                <a:latin typeface="Courier"/>
                <a:ea typeface="Courier"/>
                <a:cs typeface="Courier"/>
                <a:sym typeface="Courier"/>
              </a:defRPr>
            </a:pPr>
            <a:r>
              <a:rPr dirty="0"/>
              <a:t>							"type": "String",</a:t>
            </a:r>
          </a:p>
          <a:p>
            <a:pPr algn="l">
              <a:defRPr sz="1200">
                <a:latin typeface="Courier"/>
                <a:ea typeface="Courier"/>
                <a:cs typeface="Courier"/>
                <a:sym typeface="Courier"/>
              </a:defRPr>
            </a:pPr>
            <a:r>
              <a:rPr dirty="0"/>
              <a:t>							"name": "TEST3_OBJECT",</a:t>
            </a:r>
          </a:p>
          <a:p>
            <a:pPr algn="l">
              <a:defRPr sz="1200">
                <a:latin typeface="Courier"/>
                <a:ea typeface="Courier"/>
                <a:cs typeface="Courier"/>
                <a:sym typeface="Courier"/>
              </a:defRPr>
            </a:pPr>
            <a:r>
              <a:rPr dirty="0"/>
              <a:t>							"prio": "1"</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a:t>
            </a:r>
          </a:p>
        </p:txBody>
      </p:sp>
      <p:sp>
        <p:nvSpPr>
          <p:cNvPr id="250" name="Shape 250"/>
          <p:cNvSpPr/>
          <p:nvPr/>
        </p:nvSpPr>
        <p:spPr>
          <a:xfrm>
            <a:off x="8492363" y="1758949"/>
            <a:ext cx="3625190" cy="2755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pPr>
            <a:r>
              <a:t>import simplejson as json</a:t>
            </a:r>
          </a:p>
          <a:p>
            <a:pPr algn="l">
              <a:defRPr sz="1600"/>
            </a:pPr>
            <a:endParaRPr/>
          </a:p>
          <a:p>
            <a:pPr algn="l">
              <a:defRPr sz="1600"/>
            </a:pPr>
            <a:endParaRPr/>
          </a:p>
          <a:p>
            <a:pPr algn="l">
              <a:defRPr sz="1600"/>
            </a:pPr>
            <a:r>
              <a:t>file = "/home/student/parse_json.json" </a:t>
            </a:r>
          </a:p>
          <a:p>
            <a:pPr algn="l">
              <a:defRPr sz="1600"/>
            </a:pPr>
            <a:r>
              <a:t>test = open(file, 'r')</a:t>
            </a:r>
          </a:p>
          <a:p>
            <a:pPr algn="l">
              <a:defRPr sz="1600"/>
            </a:pPr>
            <a:r>
              <a:t>readfile = test.read()</a:t>
            </a:r>
          </a:p>
          <a:p>
            <a:pPr algn="l">
              <a:defRPr sz="1600"/>
            </a:pPr>
            <a:r>
              <a:t>data = json.loads(readfile)</a:t>
            </a:r>
          </a:p>
          <a:p>
            <a:pPr algn="l">
              <a:defRPr sz="1600"/>
            </a:pPr>
            <a:r>
              <a:t>test.close()</a:t>
            </a:r>
          </a:p>
          <a:p>
            <a:pPr algn="l">
              <a:defRPr sz="1600"/>
            </a:pPr>
            <a:r>
              <a:t>		</a:t>
            </a:r>
          </a:p>
          <a:p>
            <a:pPr algn="l">
              <a:defRPr sz="1600"/>
            </a:pPr>
            <a:r>
              <a:t>data1 = data["TOP_OBJ"]["attributes"]</a:t>
            </a:r>
          </a:p>
          <a:p>
            <a:pPr algn="l">
              <a:defRPr sz="1600"/>
            </a:pPr>
            <a:r>
              <a:t>print data1["name"]</a:t>
            </a:r>
          </a:p>
        </p:txBody>
      </p:sp>
    </p:spTree>
    <p:extLst>
      <p:ext uri="{BB962C8B-B14F-4D97-AF65-F5344CB8AC3E}">
        <p14:creationId xmlns:p14="http://schemas.microsoft.com/office/powerpoint/2010/main" val="66609296"/>
      </p:ext>
    </p:extLst>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nvSpPr>
        <p:spPr>
          <a:xfrm>
            <a:off x="3311779" y="558800"/>
            <a:ext cx="540558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Parsing JSON (Keys)</a:t>
            </a:r>
          </a:p>
        </p:txBody>
      </p:sp>
      <p:sp>
        <p:nvSpPr>
          <p:cNvPr id="249" name="Shape 249"/>
          <p:cNvSpPr/>
          <p:nvPr/>
        </p:nvSpPr>
        <p:spPr>
          <a:xfrm>
            <a:off x="442230" y="1579033"/>
            <a:ext cx="7313167" cy="703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latin typeface="Courier"/>
                <a:ea typeface="Courier"/>
                <a:cs typeface="Courier"/>
                <a:sym typeface="Courier"/>
              </a:defRPr>
            </a:pPr>
            <a:r>
              <a:rPr dirty="0"/>
              <a:t>{</a:t>
            </a:r>
          </a:p>
          <a:p>
            <a:pPr algn="l">
              <a:defRPr sz="1200">
                <a:latin typeface="Courier"/>
                <a:ea typeface="Courier"/>
                <a:cs typeface="Courier"/>
                <a:sym typeface="Courier"/>
              </a:defRPr>
            </a:pPr>
            <a:r>
              <a:rPr dirty="0"/>
              <a:t>	"TOP_OBJ":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a main section",</a:t>
            </a:r>
          </a:p>
          <a:p>
            <a:pPr algn="l">
              <a:defRPr sz="1200">
                <a:latin typeface="Courier"/>
                <a:ea typeface="Courier"/>
                <a:cs typeface="Courier"/>
                <a:sym typeface="Courier"/>
              </a:defRPr>
            </a:pPr>
            <a:r>
              <a:rPr dirty="0"/>
              <a:t>			"name": "TEST1_OBJECT",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"children": [{</a:t>
            </a:r>
          </a:p>
          <a:p>
            <a:pPr algn="l">
              <a:defRPr sz="1200">
                <a:latin typeface="Courier"/>
                <a:ea typeface="Courier"/>
                <a:cs typeface="Courier"/>
                <a:sym typeface="Courier"/>
              </a:defRPr>
            </a:pPr>
            <a:r>
              <a:rPr dirty="0"/>
              <a:t>			"OBJ1":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a second section",</a:t>
            </a:r>
          </a:p>
          <a:p>
            <a:pPr algn="l">
              <a:defRPr sz="1200">
                <a:latin typeface="Courier"/>
                <a:ea typeface="Courier"/>
                <a:cs typeface="Courier"/>
                <a:sym typeface="Courier"/>
              </a:defRPr>
            </a:pPr>
            <a:r>
              <a:rPr dirty="0"/>
              <a:t>					"name": "TEST2_OBJECT",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 {</a:t>
            </a:r>
          </a:p>
          <a:p>
            <a:pPr algn="l">
              <a:defRPr sz="1200">
                <a:latin typeface="Courier"/>
                <a:ea typeface="Courier"/>
                <a:cs typeface="Courier"/>
                <a:sym typeface="Courier"/>
              </a:defRPr>
            </a:pPr>
            <a:r>
              <a:rPr dirty="0"/>
              <a:t>			"OBJ2":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a second section",</a:t>
            </a:r>
          </a:p>
          <a:p>
            <a:pPr algn="l">
              <a:defRPr sz="1200">
                <a:latin typeface="Courier"/>
                <a:ea typeface="Courier"/>
                <a:cs typeface="Courier"/>
                <a:sym typeface="Courier"/>
              </a:defRPr>
            </a:pPr>
            <a:r>
              <a:rPr dirty="0"/>
              <a:t>					"name": "TEST2_OBJECT",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"children": [{</a:t>
            </a:r>
          </a:p>
          <a:p>
            <a:pPr algn="l">
              <a:defRPr sz="1200">
                <a:latin typeface="Courier"/>
                <a:ea typeface="Courier"/>
                <a:cs typeface="Courier"/>
                <a:sym typeface="Courier"/>
              </a:defRPr>
            </a:pPr>
            <a:r>
              <a:rPr dirty="0"/>
              <a:t>					"SUB_OBJ2":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third section",</a:t>
            </a:r>
          </a:p>
          <a:p>
            <a:pPr algn="l">
              <a:defRPr sz="1200">
                <a:latin typeface="Courier"/>
                <a:ea typeface="Courier"/>
                <a:cs typeface="Courier"/>
                <a:sym typeface="Courier"/>
              </a:defRPr>
            </a:pPr>
            <a:r>
              <a:rPr dirty="0"/>
              <a:t>							"type": "String",</a:t>
            </a:r>
          </a:p>
          <a:p>
            <a:pPr algn="l">
              <a:defRPr sz="1200">
                <a:latin typeface="Courier"/>
                <a:ea typeface="Courier"/>
                <a:cs typeface="Courier"/>
                <a:sym typeface="Courier"/>
              </a:defRPr>
            </a:pPr>
            <a:r>
              <a:rPr dirty="0"/>
              <a:t>							"name": "TEST3_OBJECT",</a:t>
            </a:r>
          </a:p>
          <a:p>
            <a:pPr algn="l">
              <a:defRPr sz="1200">
                <a:latin typeface="Courier"/>
                <a:ea typeface="Courier"/>
                <a:cs typeface="Courier"/>
                <a:sym typeface="Courier"/>
              </a:defRPr>
            </a:pPr>
            <a:r>
              <a:rPr dirty="0"/>
              <a:t>							"prio": "1"</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a:t>
            </a:r>
          </a:p>
        </p:txBody>
      </p:sp>
      <p:sp>
        <p:nvSpPr>
          <p:cNvPr id="250" name="Shape 250"/>
          <p:cNvSpPr/>
          <p:nvPr/>
        </p:nvSpPr>
        <p:spPr>
          <a:xfrm>
            <a:off x="8492363" y="1731387"/>
            <a:ext cx="3592330" cy="281102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pPr>
            <a:r>
              <a:rPr b="1" dirty="0"/>
              <a:t>import </a:t>
            </a:r>
            <a:r>
              <a:rPr b="1" dirty="0">
                <a:solidFill>
                  <a:srgbClr val="FF0000"/>
                </a:solidFill>
              </a:rPr>
              <a:t>simplejson</a:t>
            </a:r>
            <a:r>
              <a:rPr dirty="0"/>
              <a:t> </a:t>
            </a:r>
            <a:r>
              <a:rPr b="1" dirty="0"/>
              <a:t>as</a:t>
            </a:r>
            <a:r>
              <a:rPr dirty="0"/>
              <a:t> </a:t>
            </a:r>
            <a:r>
              <a:rPr b="1" dirty="0">
                <a:solidFill>
                  <a:srgbClr val="7030A0"/>
                </a:solidFill>
              </a:rPr>
              <a:t>json</a:t>
            </a:r>
          </a:p>
          <a:p>
            <a:pPr algn="l">
              <a:defRPr sz="1600"/>
            </a:pPr>
            <a:endParaRPr dirty="0"/>
          </a:p>
          <a:p>
            <a:pPr algn="l">
              <a:defRPr sz="1600"/>
            </a:pPr>
            <a:endParaRPr dirty="0"/>
          </a:p>
          <a:p>
            <a:pPr algn="l">
              <a:defRPr sz="1600"/>
            </a:pPr>
            <a:r>
              <a:rPr dirty="0"/>
              <a:t>file = "/home/student/parse_json.json" </a:t>
            </a:r>
          </a:p>
          <a:p>
            <a:pPr algn="l">
              <a:defRPr sz="1600"/>
            </a:pPr>
            <a:r>
              <a:rPr dirty="0"/>
              <a:t>test = open(file, 'r')</a:t>
            </a:r>
          </a:p>
          <a:p>
            <a:pPr algn="l">
              <a:defRPr sz="1600"/>
            </a:pPr>
            <a:r>
              <a:rPr dirty="0"/>
              <a:t>readfile = test.read()</a:t>
            </a:r>
          </a:p>
          <a:p>
            <a:pPr algn="l">
              <a:defRPr sz="1600"/>
            </a:pPr>
            <a:r>
              <a:rPr dirty="0"/>
              <a:t>data = json.loads(readfile)</a:t>
            </a:r>
          </a:p>
          <a:p>
            <a:pPr algn="l">
              <a:defRPr sz="1600"/>
            </a:pPr>
            <a:r>
              <a:rPr dirty="0"/>
              <a:t>test.close()</a:t>
            </a:r>
          </a:p>
          <a:p>
            <a:pPr algn="l">
              <a:defRPr sz="1600"/>
            </a:pPr>
            <a:r>
              <a:rPr dirty="0"/>
              <a:t>		</a:t>
            </a:r>
          </a:p>
          <a:p>
            <a:pPr algn="l">
              <a:defRPr sz="1600"/>
            </a:pPr>
            <a:r>
              <a:rPr dirty="0"/>
              <a:t>data1 = data["TOP_OBJ"]["attributes"]</a:t>
            </a:r>
          </a:p>
          <a:p>
            <a:pPr algn="l">
              <a:defRPr sz="1600"/>
            </a:pPr>
            <a:r>
              <a:rPr dirty="0"/>
              <a:t>print data1["name"]</a:t>
            </a:r>
          </a:p>
        </p:txBody>
      </p:sp>
    </p:spTree>
    <p:extLst>
      <p:ext uri="{BB962C8B-B14F-4D97-AF65-F5344CB8AC3E}">
        <p14:creationId xmlns:p14="http://schemas.microsoft.com/office/powerpoint/2010/main" val="999897271"/>
      </p:ext>
    </p:extLst>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nvSpPr>
        <p:spPr>
          <a:xfrm>
            <a:off x="3311779" y="558800"/>
            <a:ext cx="540558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Parsing JSON (Keys)</a:t>
            </a:r>
          </a:p>
        </p:txBody>
      </p:sp>
      <p:sp>
        <p:nvSpPr>
          <p:cNvPr id="249" name="Shape 249"/>
          <p:cNvSpPr/>
          <p:nvPr/>
        </p:nvSpPr>
        <p:spPr>
          <a:xfrm>
            <a:off x="442230" y="1579033"/>
            <a:ext cx="7313167" cy="703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latin typeface="Courier"/>
                <a:ea typeface="Courier"/>
                <a:cs typeface="Courier"/>
                <a:sym typeface="Courier"/>
              </a:defRPr>
            </a:pPr>
            <a:r>
              <a:rPr dirty="0"/>
              <a:t>{</a:t>
            </a:r>
          </a:p>
          <a:p>
            <a:pPr algn="l">
              <a:defRPr sz="1200">
                <a:latin typeface="Courier"/>
                <a:ea typeface="Courier"/>
                <a:cs typeface="Courier"/>
                <a:sym typeface="Courier"/>
              </a:defRPr>
            </a:pPr>
            <a:r>
              <a:rPr dirty="0"/>
              <a:t>	"TOP_OBJ":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a main section",</a:t>
            </a:r>
          </a:p>
          <a:p>
            <a:pPr algn="l">
              <a:defRPr sz="1200">
                <a:latin typeface="Courier"/>
                <a:ea typeface="Courier"/>
                <a:cs typeface="Courier"/>
                <a:sym typeface="Courier"/>
              </a:defRPr>
            </a:pPr>
            <a:r>
              <a:rPr dirty="0"/>
              <a:t>			"name": "TEST1_OBJECT",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"children": [{</a:t>
            </a:r>
          </a:p>
          <a:p>
            <a:pPr algn="l">
              <a:defRPr sz="1200">
                <a:latin typeface="Courier"/>
                <a:ea typeface="Courier"/>
                <a:cs typeface="Courier"/>
                <a:sym typeface="Courier"/>
              </a:defRPr>
            </a:pPr>
            <a:r>
              <a:rPr dirty="0"/>
              <a:t>			"OBJ1":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a second section",</a:t>
            </a:r>
          </a:p>
          <a:p>
            <a:pPr algn="l">
              <a:defRPr sz="1200">
                <a:latin typeface="Courier"/>
                <a:ea typeface="Courier"/>
                <a:cs typeface="Courier"/>
                <a:sym typeface="Courier"/>
              </a:defRPr>
            </a:pPr>
            <a:r>
              <a:rPr dirty="0"/>
              <a:t>					"name": "TEST2_OBJECT",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 {</a:t>
            </a:r>
          </a:p>
          <a:p>
            <a:pPr algn="l">
              <a:defRPr sz="1200">
                <a:latin typeface="Courier"/>
                <a:ea typeface="Courier"/>
                <a:cs typeface="Courier"/>
                <a:sym typeface="Courier"/>
              </a:defRPr>
            </a:pPr>
            <a:r>
              <a:rPr dirty="0"/>
              <a:t>			"OBJ2":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a second section",</a:t>
            </a:r>
          </a:p>
          <a:p>
            <a:pPr algn="l">
              <a:defRPr sz="1200">
                <a:latin typeface="Courier"/>
                <a:ea typeface="Courier"/>
                <a:cs typeface="Courier"/>
                <a:sym typeface="Courier"/>
              </a:defRPr>
            </a:pPr>
            <a:r>
              <a:rPr dirty="0"/>
              <a:t>					"name": "TEST2_OBJECT",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"children": [{</a:t>
            </a:r>
          </a:p>
          <a:p>
            <a:pPr algn="l">
              <a:defRPr sz="1200">
                <a:latin typeface="Courier"/>
                <a:ea typeface="Courier"/>
                <a:cs typeface="Courier"/>
                <a:sym typeface="Courier"/>
              </a:defRPr>
            </a:pPr>
            <a:r>
              <a:rPr dirty="0"/>
              <a:t>					"SUB_OBJ2":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third section",</a:t>
            </a:r>
          </a:p>
          <a:p>
            <a:pPr algn="l">
              <a:defRPr sz="1200">
                <a:latin typeface="Courier"/>
                <a:ea typeface="Courier"/>
                <a:cs typeface="Courier"/>
                <a:sym typeface="Courier"/>
              </a:defRPr>
            </a:pPr>
            <a:r>
              <a:rPr dirty="0"/>
              <a:t>							"type": "String",</a:t>
            </a:r>
          </a:p>
          <a:p>
            <a:pPr algn="l">
              <a:defRPr sz="1200">
                <a:latin typeface="Courier"/>
                <a:ea typeface="Courier"/>
                <a:cs typeface="Courier"/>
                <a:sym typeface="Courier"/>
              </a:defRPr>
            </a:pPr>
            <a:r>
              <a:rPr dirty="0"/>
              <a:t>							"name": "TEST3_OBJECT",</a:t>
            </a:r>
          </a:p>
          <a:p>
            <a:pPr algn="l">
              <a:defRPr sz="1200">
                <a:latin typeface="Courier"/>
                <a:ea typeface="Courier"/>
                <a:cs typeface="Courier"/>
                <a:sym typeface="Courier"/>
              </a:defRPr>
            </a:pPr>
            <a:r>
              <a:rPr dirty="0"/>
              <a:t>							"prio": "1"</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a:t>
            </a:r>
          </a:p>
        </p:txBody>
      </p:sp>
      <p:sp>
        <p:nvSpPr>
          <p:cNvPr id="250" name="Shape 250"/>
          <p:cNvSpPr/>
          <p:nvPr/>
        </p:nvSpPr>
        <p:spPr>
          <a:xfrm>
            <a:off x="8492363" y="1731387"/>
            <a:ext cx="3925755" cy="281102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pPr>
            <a:r>
              <a:rPr b="1" dirty="0"/>
              <a:t>import </a:t>
            </a:r>
            <a:r>
              <a:rPr b="1" dirty="0">
                <a:solidFill>
                  <a:srgbClr val="FF0000"/>
                </a:solidFill>
              </a:rPr>
              <a:t>simplejson</a:t>
            </a:r>
            <a:r>
              <a:rPr dirty="0"/>
              <a:t> </a:t>
            </a:r>
            <a:r>
              <a:rPr b="1" dirty="0"/>
              <a:t>as</a:t>
            </a:r>
            <a:r>
              <a:rPr dirty="0"/>
              <a:t> </a:t>
            </a:r>
            <a:r>
              <a:rPr b="1" dirty="0">
                <a:solidFill>
                  <a:srgbClr val="7030A0"/>
                </a:solidFill>
              </a:rPr>
              <a:t>json</a:t>
            </a:r>
          </a:p>
          <a:p>
            <a:pPr algn="l">
              <a:defRPr sz="1600"/>
            </a:pPr>
            <a:endParaRPr dirty="0"/>
          </a:p>
          <a:p>
            <a:pPr algn="l">
              <a:defRPr sz="1600"/>
            </a:pPr>
            <a:endParaRPr dirty="0"/>
          </a:p>
          <a:p>
            <a:pPr algn="l">
              <a:defRPr sz="1600"/>
            </a:pPr>
            <a:r>
              <a:rPr b="1" dirty="0">
                <a:solidFill>
                  <a:srgbClr val="00B050"/>
                </a:solidFill>
              </a:rPr>
              <a:t>file</a:t>
            </a:r>
            <a:r>
              <a:rPr dirty="0"/>
              <a:t> = </a:t>
            </a:r>
            <a:r>
              <a:rPr b="1" dirty="0">
                <a:solidFill>
                  <a:srgbClr val="FFC000"/>
                </a:solidFill>
              </a:rPr>
              <a:t>"/home/student/parse_json.json</a:t>
            </a:r>
            <a:r>
              <a:rPr b="1" dirty="0"/>
              <a:t>" </a:t>
            </a:r>
          </a:p>
          <a:p>
            <a:pPr algn="l">
              <a:defRPr sz="1600"/>
            </a:pPr>
            <a:r>
              <a:rPr b="1" dirty="0">
                <a:solidFill>
                  <a:srgbClr val="00B0F0"/>
                </a:solidFill>
              </a:rPr>
              <a:t>test</a:t>
            </a:r>
            <a:r>
              <a:rPr dirty="0"/>
              <a:t> = </a:t>
            </a:r>
            <a:r>
              <a:rPr b="1" dirty="0">
                <a:solidFill>
                  <a:srgbClr val="C00000"/>
                </a:solidFill>
              </a:rPr>
              <a:t>open</a:t>
            </a:r>
            <a:r>
              <a:rPr dirty="0"/>
              <a:t>(</a:t>
            </a:r>
            <a:r>
              <a:rPr b="1" dirty="0">
                <a:solidFill>
                  <a:srgbClr val="00B050"/>
                </a:solidFill>
              </a:rPr>
              <a:t>file</a:t>
            </a:r>
            <a:r>
              <a:rPr dirty="0"/>
              <a:t>, 'r')</a:t>
            </a:r>
          </a:p>
          <a:p>
            <a:pPr algn="l">
              <a:defRPr sz="1600"/>
            </a:pPr>
            <a:r>
              <a:rPr b="1" dirty="0">
                <a:solidFill>
                  <a:schemeClr val="accent5">
                    <a:lumMod val="60000"/>
                    <a:lumOff val="40000"/>
                  </a:schemeClr>
                </a:solidFill>
              </a:rPr>
              <a:t>readfile</a:t>
            </a:r>
            <a:r>
              <a:rPr dirty="0"/>
              <a:t> = </a:t>
            </a:r>
            <a:r>
              <a:rPr b="1" dirty="0">
                <a:solidFill>
                  <a:srgbClr val="00B0F0"/>
                </a:solidFill>
              </a:rPr>
              <a:t>test</a:t>
            </a:r>
            <a:r>
              <a:rPr dirty="0"/>
              <a:t>.</a:t>
            </a:r>
            <a:r>
              <a:rPr b="1" dirty="0"/>
              <a:t>read()</a:t>
            </a:r>
          </a:p>
          <a:p>
            <a:pPr algn="l">
              <a:defRPr sz="1600"/>
            </a:pPr>
            <a:r>
              <a:rPr b="1" dirty="0">
                <a:solidFill>
                  <a:schemeClr val="accent1">
                    <a:lumMod val="75000"/>
                  </a:schemeClr>
                </a:solidFill>
              </a:rPr>
              <a:t>data</a:t>
            </a:r>
            <a:r>
              <a:rPr dirty="0"/>
              <a:t> = </a:t>
            </a:r>
            <a:r>
              <a:rPr b="1" dirty="0">
                <a:solidFill>
                  <a:srgbClr val="7030A0"/>
                </a:solidFill>
              </a:rPr>
              <a:t>json</a:t>
            </a:r>
            <a:r>
              <a:rPr dirty="0"/>
              <a:t>.</a:t>
            </a:r>
            <a:r>
              <a:rPr b="1" dirty="0">
                <a:solidFill>
                  <a:schemeClr val="tx1"/>
                </a:solidFill>
              </a:rPr>
              <a:t>loads</a:t>
            </a:r>
            <a:r>
              <a:rPr b="1" dirty="0"/>
              <a:t>(</a:t>
            </a:r>
            <a:r>
              <a:rPr b="1" dirty="0">
                <a:solidFill>
                  <a:schemeClr val="accent5">
                    <a:lumMod val="60000"/>
                    <a:lumOff val="40000"/>
                  </a:schemeClr>
                </a:solidFill>
              </a:rPr>
              <a:t>readfile</a:t>
            </a:r>
            <a:r>
              <a:rPr b="1" dirty="0"/>
              <a:t>)</a:t>
            </a:r>
          </a:p>
          <a:p>
            <a:pPr algn="l">
              <a:defRPr sz="1600"/>
            </a:pPr>
            <a:r>
              <a:rPr b="1" dirty="0">
                <a:solidFill>
                  <a:schemeClr val="accent1">
                    <a:lumMod val="60000"/>
                    <a:lumOff val="40000"/>
                  </a:schemeClr>
                </a:solidFill>
              </a:rPr>
              <a:t>test</a:t>
            </a:r>
            <a:r>
              <a:rPr b="1" dirty="0"/>
              <a:t>.close()</a:t>
            </a:r>
          </a:p>
          <a:p>
            <a:pPr algn="l">
              <a:defRPr sz="1600"/>
            </a:pPr>
            <a:r>
              <a:rPr dirty="0"/>
              <a:t>		</a:t>
            </a:r>
          </a:p>
          <a:p>
            <a:pPr algn="l">
              <a:defRPr sz="1600"/>
            </a:pPr>
            <a:r>
              <a:rPr dirty="0"/>
              <a:t>data1 = data["TOP_OBJ"]["attributes"]</a:t>
            </a:r>
          </a:p>
          <a:p>
            <a:pPr algn="l">
              <a:defRPr sz="1600"/>
            </a:pPr>
            <a:r>
              <a:rPr dirty="0"/>
              <a:t>print data1["name"]</a:t>
            </a:r>
          </a:p>
        </p:txBody>
      </p:sp>
    </p:spTree>
    <p:extLst>
      <p:ext uri="{BB962C8B-B14F-4D97-AF65-F5344CB8AC3E}">
        <p14:creationId xmlns:p14="http://schemas.microsoft.com/office/powerpoint/2010/main" val="854114554"/>
      </p:ext>
    </p:extLst>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nvSpPr>
        <p:spPr>
          <a:xfrm>
            <a:off x="3311779" y="558800"/>
            <a:ext cx="540558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Parsing JSON (Keys)</a:t>
            </a:r>
          </a:p>
        </p:txBody>
      </p:sp>
      <p:sp>
        <p:nvSpPr>
          <p:cNvPr id="249" name="Shape 249"/>
          <p:cNvSpPr/>
          <p:nvPr/>
        </p:nvSpPr>
        <p:spPr>
          <a:xfrm>
            <a:off x="442230" y="1579033"/>
            <a:ext cx="7313167" cy="703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latin typeface="Courier"/>
                <a:ea typeface="Courier"/>
                <a:cs typeface="Courier"/>
                <a:sym typeface="Courier"/>
              </a:defRPr>
            </a:pPr>
            <a:r>
              <a:rPr dirty="0"/>
              <a:t>{</a:t>
            </a:r>
          </a:p>
          <a:p>
            <a:pPr algn="l">
              <a:defRPr sz="1200">
                <a:latin typeface="Courier"/>
                <a:ea typeface="Courier"/>
                <a:cs typeface="Courier"/>
                <a:sym typeface="Courier"/>
              </a:defRPr>
            </a:pPr>
            <a:r>
              <a:rPr dirty="0"/>
              <a:t>	"TOP_OBJ":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a main section",</a:t>
            </a:r>
          </a:p>
          <a:p>
            <a:pPr algn="l">
              <a:defRPr sz="1200">
                <a:latin typeface="Courier"/>
                <a:ea typeface="Courier"/>
                <a:cs typeface="Courier"/>
                <a:sym typeface="Courier"/>
              </a:defRPr>
            </a:pPr>
            <a:r>
              <a:rPr dirty="0"/>
              <a:t>			"name": "TEST1_OBJECT",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"children": [{</a:t>
            </a:r>
          </a:p>
          <a:p>
            <a:pPr algn="l">
              <a:defRPr sz="1200">
                <a:latin typeface="Courier"/>
                <a:ea typeface="Courier"/>
                <a:cs typeface="Courier"/>
                <a:sym typeface="Courier"/>
              </a:defRPr>
            </a:pPr>
            <a:r>
              <a:rPr dirty="0"/>
              <a:t>			"OBJ1":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a second section",</a:t>
            </a:r>
          </a:p>
          <a:p>
            <a:pPr algn="l">
              <a:defRPr sz="1200">
                <a:latin typeface="Courier"/>
                <a:ea typeface="Courier"/>
                <a:cs typeface="Courier"/>
                <a:sym typeface="Courier"/>
              </a:defRPr>
            </a:pPr>
            <a:r>
              <a:rPr dirty="0"/>
              <a:t>					"name": "TEST2_OBJECT",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 {</a:t>
            </a:r>
          </a:p>
          <a:p>
            <a:pPr algn="l">
              <a:defRPr sz="1200">
                <a:latin typeface="Courier"/>
                <a:ea typeface="Courier"/>
                <a:cs typeface="Courier"/>
                <a:sym typeface="Courier"/>
              </a:defRPr>
            </a:pPr>
            <a:r>
              <a:rPr dirty="0"/>
              <a:t>			"OBJ2":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a second section",</a:t>
            </a:r>
          </a:p>
          <a:p>
            <a:pPr algn="l">
              <a:defRPr sz="1200">
                <a:latin typeface="Courier"/>
                <a:ea typeface="Courier"/>
                <a:cs typeface="Courier"/>
                <a:sym typeface="Courier"/>
              </a:defRPr>
            </a:pPr>
            <a:r>
              <a:rPr dirty="0"/>
              <a:t>					"name": "TEST2_OBJECT",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"children": [{</a:t>
            </a:r>
          </a:p>
          <a:p>
            <a:pPr algn="l">
              <a:defRPr sz="1200">
                <a:latin typeface="Courier"/>
                <a:ea typeface="Courier"/>
                <a:cs typeface="Courier"/>
                <a:sym typeface="Courier"/>
              </a:defRPr>
            </a:pPr>
            <a:r>
              <a:rPr dirty="0"/>
              <a:t>					"SUB_OBJ2":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third section",</a:t>
            </a:r>
          </a:p>
          <a:p>
            <a:pPr algn="l">
              <a:defRPr sz="1200">
                <a:latin typeface="Courier"/>
                <a:ea typeface="Courier"/>
                <a:cs typeface="Courier"/>
                <a:sym typeface="Courier"/>
              </a:defRPr>
            </a:pPr>
            <a:r>
              <a:rPr dirty="0"/>
              <a:t>							"type": "String",</a:t>
            </a:r>
          </a:p>
          <a:p>
            <a:pPr algn="l">
              <a:defRPr sz="1200">
                <a:latin typeface="Courier"/>
                <a:ea typeface="Courier"/>
                <a:cs typeface="Courier"/>
                <a:sym typeface="Courier"/>
              </a:defRPr>
            </a:pPr>
            <a:r>
              <a:rPr dirty="0"/>
              <a:t>							"name": "TEST3_OBJECT",</a:t>
            </a:r>
          </a:p>
          <a:p>
            <a:pPr algn="l">
              <a:defRPr sz="1200">
                <a:latin typeface="Courier"/>
                <a:ea typeface="Courier"/>
                <a:cs typeface="Courier"/>
                <a:sym typeface="Courier"/>
              </a:defRPr>
            </a:pPr>
            <a:r>
              <a:rPr dirty="0"/>
              <a:t>							"prio": "1"</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a:t>
            </a:r>
          </a:p>
        </p:txBody>
      </p:sp>
      <p:sp>
        <p:nvSpPr>
          <p:cNvPr id="250" name="Shape 250"/>
          <p:cNvSpPr/>
          <p:nvPr/>
        </p:nvSpPr>
        <p:spPr>
          <a:xfrm>
            <a:off x="8492363" y="1731387"/>
            <a:ext cx="3592330" cy="281102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pPr>
            <a:r>
              <a:rPr dirty="0"/>
              <a:t>import simplejson as json</a:t>
            </a:r>
          </a:p>
          <a:p>
            <a:pPr algn="l">
              <a:defRPr sz="1600"/>
            </a:pPr>
            <a:endParaRPr dirty="0"/>
          </a:p>
          <a:p>
            <a:pPr algn="l">
              <a:defRPr sz="1600"/>
            </a:pPr>
            <a:endParaRPr dirty="0"/>
          </a:p>
          <a:p>
            <a:pPr algn="l">
              <a:defRPr sz="1600"/>
            </a:pPr>
            <a:r>
              <a:rPr dirty="0"/>
              <a:t>file = "/home/student/parse_json.json" </a:t>
            </a:r>
          </a:p>
          <a:p>
            <a:pPr algn="l">
              <a:defRPr sz="1600"/>
            </a:pPr>
            <a:r>
              <a:rPr dirty="0"/>
              <a:t>test = open(file, 'r')</a:t>
            </a:r>
          </a:p>
          <a:p>
            <a:pPr algn="l">
              <a:defRPr sz="1600"/>
            </a:pPr>
            <a:r>
              <a:rPr dirty="0"/>
              <a:t>readfile = test.read()</a:t>
            </a:r>
          </a:p>
          <a:p>
            <a:pPr algn="l">
              <a:defRPr sz="1600"/>
            </a:pPr>
            <a:r>
              <a:rPr lang="en-US" b="1" dirty="0">
                <a:solidFill>
                  <a:schemeClr val="accent1">
                    <a:lumMod val="75000"/>
                  </a:schemeClr>
                </a:solidFill>
              </a:rPr>
              <a:t>data</a:t>
            </a:r>
            <a:r>
              <a:rPr lang="en-US" dirty="0"/>
              <a:t> = </a:t>
            </a:r>
            <a:r>
              <a:rPr lang="en-US" b="1" dirty="0" err="1">
                <a:solidFill>
                  <a:srgbClr val="7030A0"/>
                </a:solidFill>
              </a:rPr>
              <a:t>json</a:t>
            </a:r>
            <a:r>
              <a:rPr lang="en-US" dirty="0" err="1"/>
              <a:t>.</a:t>
            </a:r>
            <a:r>
              <a:rPr lang="en-US" b="1" dirty="0" err="1">
                <a:solidFill>
                  <a:schemeClr val="tx1"/>
                </a:solidFill>
              </a:rPr>
              <a:t>loads</a:t>
            </a:r>
            <a:r>
              <a:rPr lang="en-US" b="1" dirty="0"/>
              <a:t>(</a:t>
            </a:r>
            <a:r>
              <a:rPr lang="en-US" b="1" dirty="0" err="1">
                <a:solidFill>
                  <a:schemeClr val="accent5">
                    <a:lumMod val="60000"/>
                    <a:lumOff val="40000"/>
                  </a:schemeClr>
                </a:solidFill>
              </a:rPr>
              <a:t>readfile</a:t>
            </a:r>
            <a:r>
              <a:rPr lang="en-US" b="1" dirty="0"/>
              <a:t>)</a:t>
            </a:r>
          </a:p>
          <a:p>
            <a:pPr algn="l">
              <a:defRPr sz="1600"/>
            </a:pPr>
            <a:r>
              <a:rPr dirty="0" smtClean="0"/>
              <a:t>test.close</a:t>
            </a:r>
            <a:r>
              <a:rPr dirty="0"/>
              <a:t>()</a:t>
            </a:r>
          </a:p>
          <a:p>
            <a:pPr algn="l">
              <a:defRPr sz="1600"/>
            </a:pPr>
            <a:r>
              <a:rPr dirty="0"/>
              <a:t>		</a:t>
            </a:r>
          </a:p>
          <a:p>
            <a:pPr algn="l">
              <a:defRPr sz="1600"/>
            </a:pPr>
            <a:r>
              <a:rPr b="1" dirty="0">
                <a:solidFill>
                  <a:srgbClr val="FF0000"/>
                </a:solidFill>
              </a:rPr>
              <a:t>data1</a:t>
            </a:r>
            <a:r>
              <a:rPr dirty="0"/>
              <a:t> = </a:t>
            </a:r>
            <a:r>
              <a:rPr b="1" dirty="0">
                <a:solidFill>
                  <a:schemeClr val="accent1">
                    <a:lumMod val="75000"/>
                  </a:schemeClr>
                </a:solidFill>
              </a:rPr>
              <a:t>data</a:t>
            </a:r>
            <a:r>
              <a:rPr dirty="0"/>
              <a:t>["TOP_OBJ"]["attributes"]</a:t>
            </a:r>
          </a:p>
          <a:p>
            <a:pPr algn="l">
              <a:defRPr sz="1600"/>
            </a:pPr>
            <a:r>
              <a:rPr dirty="0"/>
              <a:t>print data1["name"]</a:t>
            </a:r>
          </a:p>
        </p:txBody>
      </p:sp>
    </p:spTree>
    <p:extLst>
      <p:ext uri="{BB962C8B-B14F-4D97-AF65-F5344CB8AC3E}">
        <p14:creationId xmlns:p14="http://schemas.microsoft.com/office/powerpoint/2010/main" val="545561613"/>
      </p:ext>
    </p:extLst>
  </p:cSld>
  <p:clrMapOvr>
    <a:masterClrMapping/>
  </p:clrMapOvr>
  <p:transition spd="slow"/>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nvSpPr>
        <p:spPr>
          <a:xfrm>
            <a:off x="3311779" y="558800"/>
            <a:ext cx="540558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Parsing JSON (Keys)</a:t>
            </a:r>
          </a:p>
        </p:txBody>
      </p:sp>
      <p:sp>
        <p:nvSpPr>
          <p:cNvPr id="249" name="Shape 249"/>
          <p:cNvSpPr/>
          <p:nvPr/>
        </p:nvSpPr>
        <p:spPr>
          <a:xfrm>
            <a:off x="442230" y="1444652"/>
            <a:ext cx="7300075" cy="730456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latin typeface="Courier"/>
                <a:ea typeface="Courier"/>
                <a:cs typeface="Courier"/>
                <a:sym typeface="Courier"/>
              </a:defRPr>
            </a:pPr>
            <a:r>
              <a:rPr b="1" dirty="0">
                <a:solidFill>
                  <a:srgbClr val="942093"/>
                </a:solidFill>
              </a:rPr>
              <a:t>{</a:t>
            </a:r>
          </a:p>
          <a:p>
            <a:pPr algn="l">
              <a:defRPr sz="1200">
                <a:latin typeface="Courier"/>
                <a:ea typeface="Courier"/>
                <a:cs typeface="Courier"/>
                <a:sym typeface="Courier"/>
              </a:defRPr>
            </a:pPr>
            <a:r>
              <a:rPr b="1" dirty="0">
                <a:solidFill>
                  <a:srgbClr val="942093"/>
                </a:solidFill>
              </a:rPr>
              <a:t>	"TOP_OBJ": </a:t>
            </a:r>
            <a:r>
              <a:rPr dirty="0"/>
              <a:t>{</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a main section",</a:t>
            </a:r>
          </a:p>
          <a:p>
            <a:pPr algn="l">
              <a:defRPr sz="1200">
                <a:latin typeface="Courier"/>
                <a:ea typeface="Courier"/>
                <a:cs typeface="Courier"/>
                <a:sym typeface="Courier"/>
              </a:defRPr>
            </a:pPr>
            <a:r>
              <a:rPr dirty="0"/>
              <a:t>			"name": "TEST1_OBJECT",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"children": [{</a:t>
            </a:r>
          </a:p>
          <a:p>
            <a:pPr algn="l">
              <a:defRPr sz="1200">
                <a:latin typeface="Courier"/>
                <a:ea typeface="Courier"/>
                <a:cs typeface="Courier"/>
                <a:sym typeface="Courier"/>
              </a:defRPr>
            </a:pPr>
            <a:r>
              <a:rPr dirty="0"/>
              <a:t>			"OBJ1":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a second section",</a:t>
            </a:r>
          </a:p>
          <a:p>
            <a:pPr algn="l">
              <a:defRPr sz="1200">
                <a:latin typeface="Courier"/>
                <a:ea typeface="Courier"/>
                <a:cs typeface="Courier"/>
                <a:sym typeface="Courier"/>
              </a:defRPr>
            </a:pPr>
            <a:r>
              <a:rPr dirty="0"/>
              <a:t>					"name": "TEST2_OBJECT",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 {</a:t>
            </a:r>
          </a:p>
          <a:p>
            <a:pPr algn="l">
              <a:defRPr sz="1200">
                <a:latin typeface="Courier"/>
                <a:ea typeface="Courier"/>
                <a:cs typeface="Courier"/>
                <a:sym typeface="Courier"/>
              </a:defRPr>
            </a:pPr>
            <a:r>
              <a:rPr dirty="0"/>
              <a:t>			"OBJ2":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a second section",</a:t>
            </a:r>
          </a:p>
          <a:p>
            <a:pPr algn="l">
              <a:defRPr sz="1200">
                <a:latin typeface="Courier"/>
                <a:ea typeface="Courier"/>
                <a:cs typeface="Courier"/>
                <a:sym typeface="Courier"/>
              </a:defRPr>
            </a:pPr>
            <a:r>
              <a:rPr dirty="0"/>
              <a:t>					"name": "TEST2_OBJECT",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"children": [{</a:t>
            </a:r>
          </a:p>
          <a:p>
            <a:pPr algn="l">
              <a:defRPr sz="1200">
                <a:latin typeface="Courier"/>
                <a:ea typeface="Courier"/>
                <a:cs typeface="Courier"/>
                <a:sym typeface="Courier"/>
              </a:defRPr>
            </a:pPr>
            <a:r>
              <a:rPr dirty="0"/>
              <a:t>					"SUB_OBJ2":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third section",</a:t>
            </a:r>
          </a:p>
          <a:p>
            <a:pPr algn="l">
              <a:defRPr sz="1200">
                <a:latin typeface="Courier"/>
                <a:ea typeface="Courier"/>
                <a:cs typeface="Courier"/>
                <a:sym typeface="Courier"/>
              </a:defRPr>
            </a:pPr>
            <a:r>
              <a:rPr dirty="0"/>
              <a:t>							"type": "String",</a:t>
            </a:r>
          </a:p>
          <a:p>
            <a:pPr algn="l">
              <a:defRPr sz="1200">
                <a:latin typeface="Courier"/>
                <a:ea typeface="Courier"/>
                <a:cs typeface="Courier"/>
                <a:sym typeface="Courier"/>
              </a:defRPr>
            </a:pPr>
            <a:r>
              <a:rPr dirty="0"/>
              <a:t>							"name": "TEST3_OBJECT",</a:t>
            </a:r>
          </a:p>
          <a:p>
            <a:pPr algn="l">
              <a:defRPr sz="1200">
                <a:latin typeface="Courier"/>
                <a:ea typeface="Courier"/>
                <a:cs typeface="Courier"/>
                <a:sym typeface="Courier"/>
              </a:defRPr>
            </a:pPr>
            <a:r>
              <a:rPr dirty="0"/>
              <a:t>							"prio": "1"</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a:t>
            </a:r>
          </a:p>
        </p:txBody>
      </p:sp>
      <p:sp>
        <p:nvSpPr>
          <p:cNvPr id="250" name="Shape 250"/>
          <p:cNvSpPr/>
          <p:nvPr/>
        </p:nvSpPr>
        <p:spPr>
          <a:xfrm>
            <a:off x="8492363" y="1731387"/>
            <a:ext cx="3749424" cy="281102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pPr>
            <a:r>
              <a:rPr dirty="0"/>
              <a:t>import simplejson as json</a:t>
            </a:r>
          </a:p>
          <a:p>
            <a:pPr algn="l">
              <a:defRPr sz="1600"/>
            </a:pPr>
            <a:endParaRPr dirty="0"/>
          </a:p>
          <a:p>
            <a:pPr algn="l">
              <a:defRPr sz="1600"/>
            </a:pPr>
            <a:endParaRPr dirty="0"/>
          </a:p>
          <a:p>
            <a:pPr algn="l">
              <a:defRPr sz="1600"/>
            </a:pPr>
            <a:r>
              <a:rPr dirty="0"/>
              <a:t>file = "/home/student/parse_json.json" </a:t>
            </a:r>
          </a:p>
          <a:p>
            <a:pPr algn="l">
              <a:defRPr sz="1600"/>
            </a:pPr>
            <a:r>
              <a:rPr dirty="0"/>
              <a:t>test = open(file, 'r')</a:t>
            </a:r>
          </a:p>
          <a:p>
            <a:pPr algn="l">
              <a:defRPr sz="1600"/>
            </a:pPr>
            <a:r>
              <a:rPr dirty="0"/>
              <a:t>readfile = test.read()</a:t>
            </a:r>
          </a:p>
          <a:p>
            <a:pPr algn="l">
              <a:defRPr sz="1600"/>
            </a:pPr>
            <a:r>
              <a:rPr lang="en-US" b="1" dirty="0">
                <a:solidFill>
                  <a:schemeClr val="accent1">
                    <a:lumMod val="75000"/>
                  </a:schemeClr>
                </a:solidFill>
              </a:rPr>
              <a:t>data</a:t>
            </a:r>
            <a:r>
              <a:rPr lang="en-US" dirty="0"/>
              <a:t> = </a:t>
            </a:r>
            <a:r>
              <a:rPr lang="en-US" b="1" dirty="0" err="1">
                <a:solidFill>
                  <a:srgbClr val="7030A0"/>
                </a:solidFill>
              </a:rPr>
              <a:t>json</a:t>
            </a:r>
            <a:r>
              <a:rPr lang="en-US" dirty="0" err="1"/>
              <a:t>.</a:t>
            </a:r>
            <a:r>
              <a:rPr lang="en-US" b="1" dirty="0" err="1">
                <a:solidFill>
                  <a:schemeClr val="tx1"/>
                </a:solidFill>
              </a:rPr>
              <a:t>loads</a:t>
            </a:r>
            <a:r>
              <a:rPr lang="en-US" b="1" dirty="0"/>
              <a:t>(</a:t>
            </a:r>
            <a:r>
              <a:rPr lang="en-US" b="1" dirty="0" err="1">
                <a:solidFill>
                  <a:schemeClr val="accent5">
                    <a:lumMod val="60000"/>
                    <a:lumOff val="40000"/>
                  </a:schemeClr>
                </a:solidFill>
              </a:rPr>
              <a:t>readfile</a:t>
            </a:r>
            <a:r>
              <a:rPr lang="en-US" b="1" dirty="0"/>
              <a:t>)</a:t>
            </a:r>
          </a:p>
          <a:p>
            <a:pPr algn="l">
              <a:defRPr sz="1600"/>
            </a:pPr>
            <a:r>
              <a:rPr dirty="0" smtClean="0"/>
              <a:t>test.close</a:t>
            </a:r>
            <a:r>
              <a:rPr dirty="0"/>
              <a:t>()</a:t>
            </a:r>
          </a:p>
          <a:p>
            <a:pPr algn="l">
              <a:defRPr sz="1600"/>
            </a:pPr>
            <a:r>
              <a:rPr dirty="0"/>
              <a:t>		</a:t>
            </a:r>
          </a:p>
          <a:p>
            <a:pPr algn="l">
              <a:defRPr sz="1600"/>
            </a:pPr>
            <a:r>
              <a:rPr b="1" dirty="0">
                <a:solidFill>
                  <a:srgbClr val="FF0000"/>
                </a:solidFill>
              </a:rPr>
              <a:t>data1</a:t>
            </a:r>
            <a:r>
              <a:rPr dirty="0"/>
              <a:t> = </a:t>
            </a:r>
            <a:r>
              <a:rPr b="1" dirty="0">
                <a:solidFill>
                  <a:schemeClr val="accent1">
                    <a:lumMod val="75000"/>
                  </a:schemeClr>
                </a:solidFill>
              </a:rPr>
              <a:t>data</a:t>
            </a:r>
            <a:r>
              <a:rPr b="1" dirty="0"/>
              <a:t>["</a:t>
            </a:r>
            <a:r>
              <a:rPr b="1" dirty="0">
                <a:solidFill>
                  <a:srgbClr val="942093"/>
                </a:solidFill>
              </a:rPr>
              <a:t>TOP_OBJ</a:t>
            </a:r>
            <a:r>
              <a:rPr b="1" dirty="0"/>
              <a:t>"]</a:t>
            </a:r>
            <a:r>
              <a:rPr dirty="0"/>
              <a:t>["attributes"]</a:t>
            </a:r>
          </a:p>
          <a:p>
            <a:pPr algn="l">
              <a:defRPr sz="1600"/>
            </a:pPr>
            <a:r>
              <a:rPr dirty="0"/>
              <a:t>print data1["name"]</a:t>
            </a:r>
          </a:p>
        </p:txBody>
      </p:sp>
    </p:spTree>
    <p:extLst>
      <p:ext uri="{BB962C8B-B14F-4D97-AF65-F5344CB8AC3E}">
        <p14:creationId xmlns:p14="http://schemas.microsoft.com/office/powerpoint/2010/main" val="1867962988"/>
      </p:ext>
    </p:extLst>
  </p:cSld>
  <p:clrMapOvr>
    <a:masterClrMapping/>
  </p:clrMapOvr>
  <p:transition spd="slow"/>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nvSpPr>
        <p:spPr>
          <a:xfrm>
            <a:off x="3311779" y="558800"/>
            <a:ext cx="540558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Parsing JSON (Keys)</a:t>
            </a:r>
          </a:p>
        </p:txBody>
      </p:sp>
      <p:sp>
        <p:nvSpPr>
          <p:cNvPr id="249" name="Shape 249"/>
          <p:cNvSpPr/>
          <p:nvPr/>
        </p:nvSpPr>
        <p:spPr>
          <a:xfrm>
            <a:off x="442230" y="1444652"/>
            <a:ext cx="7300075" cy="730456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latin typeface="Courier"/>
                <a:ea typeface="Courier"/>
                <a:cs typeface="Courier"/>
                <a:sym typeface="Courier"/>
              </a:defRPr>
            </a:pPr>
            <a:r>
              <a:rPr b="1" dirty="0">
                <a:solidFill>
                  <a:srgbClr val="942093"/>
                </a:solidFill>
              </a:rPr>
              <a:t>{</a:t>
            </a:r>
          </a:p>
          <a:p>
            <a:pPr algn="l">
              <a:defRPr sz="1200">
                <a:latin typeface="Courier"/>
                <a:ea typeface="Courier"/>
                <a:cs typeface="Courier"/>
                <a:sym typeface="Courier"/>
              </a:defRPr>
            </a:pPr>
            <a:r>
              <a:rPr b="1" dirty="0">
                <a:solidFill>
                  <a:srgbClr val="942093"/>
                </a:solidFill>
              </a:rPr>
              <a:t>	"TOP_OBJ": </a:t>
            </a:r>
            <a:r>
              <a:rPr b="1" dirty="0">
                <a:solidFill>
                  <a:srgbClr val="00B050"/>
                </a:solidFill>
              </a:rPr>
              <a:t>{</a:t>
            </a:r>
          </a:p>
          <a:p>
            <a:pPr algn="l">
              <a:defRPr sz="1200">
                <a:latin typeface="Courier"/>
                <a:ea typeface="Courier"/>
                <a:cs typeface="Courier"/>
                <a:sym typeface="Courier"/>
              </a:defRPr>
            </a:pPr>
            <a:r>
              <a:rPr b="1" dirty="0">
                <a:solidFill>
                  <a:srgbClr val="00B050"/>
                </a:solidFill>
              </a:rPr>
              <a:t>		"attributes"</a:t>
            </a:r>
            <a:r>
              <a:rPr dirty="0"/>
              <a:t>: {</a:t>
            </a:r>
          </a:p>
          <a:p>
            <a:pPr algn="l">
              <a:defRPr sz="1200">
                <a:latin typeface="Courier"/>
                <a:ea typeface="Courier"/>
                <a:cs typeface="Courier"/>
                <a:sym typeface="Courier"/>
              </a:defRPr>
            </a:pPr>
            <a:r>
              <a:rPr dirty="0"/>
              <a:t>			"descr": "This is a main section",</a:t>
            </a:r>
          </a:p>
          <a:p>
            <a:pPr algn="l">
              <a:defRPr sz="1200">
                <a:latin typeface="Courier"/>
                <a:ea typeface="Courier"/>
                <a:cs typeface="Courier"/>
                <a:sym typeface="Courier"/>
              </a:defRPr>
            </a:pPr>
            <a:r>
              <a:rPr dirty="0"/>
              <a:t>			"name": "TEST1_OBJECT",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"children": [{</a:t>
            </a:r>
          </a:p>
          <a:p>
            <a:pPr algn="l">
              <a:defRPr sz="1200">
                <a:latin typeface="Courier"/>
                <a:ea typeface="Courier"/>
                <a:cs typeface="Courier"/>
                <a:sym typeface="Courier"/>
              </a:defRPr>
            </a:pPr>
            <a:r>
              <a:rPr dirty="0"/>
              <a:t>			"OBJ1":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a second section",</a:t>
            </a:r>
          </a:p>
          <a:p>
            <a:pPr algn="l">
              <a:defRPr sz="1200">
                <a:latin typeface="Courier"/>
                <a:ea typeface="Courier"/>
                <a:cs typeface="Courier"/>
                <a:sym typeface="Courier"/>
              </a:defRPr>
            </a:pPr>
            <a:r>
              <a:rPr dirty="0"/>
              <a:t>					"name": "TEST2_OBJECT",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 {</a:t>
            </a:r>
          </a:p>
          <a:p>
            <a:pPr algn="l">
              <a:defRPr sz="1200">
                <a:latin typeface="Courier"/>
                <a:ea typeface="Courier"/>
                <a:cs typeface="Courier"/>
                <a:sym typeface="Courier"/>
              </a:defRPr>
            </a:pPr>
            <a:r>
              <a:rPr dirty="0"/>
              <a:t>			"OBJ2":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a second section",</a:t>
            </a:r>
          </a:p>
          <a:p>
            <a:pPr algn="l">
              <a:defRPr sz="1200">
                <a:latin typeface="Courier"/>
                <a:ea typeface="Courier"/>
                <a:cs typeface="Courier"/>
                <a:sym typeface="Courier"/>
              </a:defRPr>
            </a:pPr>
            <a:r>
              <a:rPr dirty="0"/>
              <a:t>					"name": "TEST2_OBJECT",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"children": [{</a:t>
            </a:r>
          </a:p>
          <a:p>
            <a:pPr algn="l">
              <a:defRPr sz="1200">
                <a:latin typeface="Courier"/>
                <a:ea typeface="Courier"/>
                <a:cs typeface="Courier"/>
                <a:sym typeface="Courier"/>
              </a:defRPr>
            </a:pPr>
            <a:r>
              <a:rPr dirty="0"/>
              <a:t>					"SUB_OBJ2":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third section",</a:t>
            </a:r>
          </a:p>
          <a:p>
            <a:pPr algn="l">
              <a:defRPr sz="1200">
                <a:latin typeface="Courier"/>
                <a:ea typeface="Courier"/>
                <a:cs typeface="Courier"/>
                <a:sym typeface="Courier"/>
              </a:defRPr>
            </a:pPr>
            <a:r>
              <a:rPr dirty="0"/>
              <a:t>							"type": "String",</a:t>
            </a:r>
          </a:p>
          <a:p>
            <a:pPr algn="l">
              <a:defRPr sz="1200">
                <a:latin typeface="Courier"/>
                <a:ea typeface="Courier"/>
                <a:cs typeface="Courier"/>
                <a:sym typeface="Courier"/>
              </a:defRPr>
            </a:pPr>
            <a:r>
              <a:rPr dirty="0"/>
              <a:t>							"name": "TEST3_OBJECT",</a:t>
            </a:r>
          </a:p>
          <a:p>
            <a:pPr algn="l">
              <a:defRPr sz="1200">
                <a:latin typeface="Courier"/>
                <a:ea typeface="Courier"/>
                <a:cs typeface="Courier"/>
                <a:sym typeface="Courier"/>
              </a:defRPr>
            </a:pPr>
            <a:r>
              <a:rPr dirty="0"/>
              <a:t>							"prio": "1"</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a:t>
            </a:r>
          </a:p>
        </p:txBody>
      </p:sp>
      <p:sp>
        <p:nvSpPr>
          <p:cNvPr id="250" name="Shape 250"/>
          <p:cNvSpPr/>
          <p:nvPr/>
        </p:nvSpPr>
        <p:spPr>
          <a:xfrm>
            <a:off x="8492363" y="1731387"/>
            <a:ext cx="3869649" cy="281102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pPr>
            <a:r>
              <a:rPr dirty="0"/>
              <a:t>import simplejson as json</a:t>
            </a:r>
          </a:p>
          <a:p>
            <a:pPr algn="l">
              <a:defRPr sz="1600"/>
            </a:pPr>
            <a:endParaRPr dirty="0"/>
          </a:p>
          <a:p>
            <a:pPr algn="l">
              <a:defRPr sz="1600"/>
            </a:pPr>
            <a:endParaRPr dirty="0"/>
          </a:p>
          <a:p>
            <a:pPr algn="l">
              <a:defRPr sz="1600"/>
            </a:pPr>
            <a:r>
              <a:rPr dirty="0"/>
              <a:t>file = "/home/student/parse_json.json" </a:t>
            </a:r>
          </a:p>
          <a:p>
            <a:pPr algn="l">
              <a:defRPr sz="1600"/>
            </a:pPr>
            <a:r>
              <a:rPr dirty="0"/>
              <a:t>test = open(file, 'r')</a:t>
            </a:r>
          </a:p>
          <a:p>
            <a:pPr algn="l">
              <a:defRPr sz="1600"/>
            </a:pPr>
            <a:r>
              <a:rPr dirty="0"/>
              <a:t>readfile = test.read()</a:t>
            </a:r>
          </a:p>
          <a:p>
            <a:pPr algn="l">
              <a:defRPr sz="1600"/>
            </a:pPr>
            <a:r>
              <a:rPr lang="en-US" b="1" dirty="0">
                <a:solidFill>
                  <a:schemeClr val="accent1">
                    <a:lumMod val="75000"/>
                  </a:schemeClr>
                </a:solidFill>
              </a:rPr>
              <a:t>data</a:t>
            </a:r>
            <a:r>
              <a:rPr lang="en-US" dirty="0"/>
              <a:t> = </a:t>
            </a:r>
            <a:r>
              <a:rPr lang="en-US" b="1" dirty="0" err="1">
                <a:solidFill>
                  <a:srgbClr val="7030A0"/>
                </a:solidFill>
              </a:rPr>
              <a:t>json</a:t>
            </a:r>
            <a:r>
              <a:rPr lang="en-US" dirty="0" err="1"/>
              <a:t>.</a:t>
            </a:r>
            <a:r>
              <a:rPr lang="en-US" b="1" dirty="0" err="1">
                <a:solidFill>
                  <a:schemeClr val="tx1"/>
                </a:solidFill>
              </a:rPr>
              <a:t>loads</a:t>
            </a:r>
            <a:r>
              <a:rPr lang="en-US" b="1" dirty="0"/>
              <a:t>(</a:t>
            </a:r>
            <a:r>
              <a:rPr lang="en-US" b="1" dirty="0" err="1">
                <a:solidFill>
                  <a:schemeClr val="accent5">
                    <a:lumMod val="60000"/>
                    <a:lumOff val="40000"/>
                  </a:schemeClr>
                </a:solidFill>
              </a:rPr>
              <a:t>readfile</a:t>
            </a:r>
            <a:r>
              <a:rPr lang="en-US" b="1" dirty="0"/>
              <a:t>)</a:t>
            </a:r>
          </a:p>
          <a:p>
            <a:pPr algn="l">
              <a:defRPr sz="1600"/>
            </a:pPr>
            <a:r>
              <a:rPr dirty="0" smtClean="0"/>
              <a:t>test.close</a:t>
            </a:r>
            <a:r>
              <a:rPr dirty="0"/>
              <a:t>()</a:t>
            </a:r>
          </a:p>
          <a:p>
            <a:pPr algn="l">
              <a:defRPr sz="1600"/>
            </a:pPr>
            <a:r>
              <a:rPr dirty="0"/>
              <a:t>		</a:t>
            </a:r>
          </a:p>
          <a:p>
            <a:pPr algn="l">
              <a:defRPr sz="1600"/>
            </a:pPr>
            <a:r>
              <a:rPr b="1" dirty="0">
                <a:solidFill>
                  <a:srgbClr val="FF0000"/>
                </a:solidFill>
              </a:rPr>
              <a:t>data1</a:t>
            </a:r>
            <a:r>
              <a:rPr dirty="0"/>
              <a:t> = </a:t>
            </a:r>
            <a:r>
              <a:rPr b="1" dirty="0">
                <a:solidFill>
                  <a:schemeClr val="accent1">
                    <a:lumMod val="75000"/>
                  </a:schemeClr>
                </a:solidFill>
              </a:rPr>
              <a:t>data</a:t>
            </a:r>
            <a:r>
              <a:rPr b="1" dirty="0"/>
              <a:t>["</a:t>
            </a:r>
            <a:r>
              <a:rPr b="1" dirty="0">
                <a:solidFill>
                  <a:srgbClr val="942093"/>
                </a:solidFill>
              </a:rPr>
              <a:t>TOP_OBJ</a:t>
            </a:r>
            <a:r>
              <a:rPr b="1" dirty="0"/>
              <a:t>"]["</a:t>
            </a:r>
            <a:r>
              <a:rPr b="1" dirty="0">
                <a:solidFill>
                  <a:srgbClr val="00B050"/>
                </a:solidFill>
              </a:rPr>
              <a:t>attributes</a:t>
            </a:r>
            <a:r>
              <a:rPr b="1" dirty="0"/>
              <a:t>"]</a:t>
            </a:r>
          </a:p>
          <a:p>
            <a:pPr algn="l">
              <a:defRPr sz="1600"/>
            </a:pPr>
            <a:r>
              <a:rPr dirty="0"/>
              <a:t>print data1["name"]</a:t>
            </a:r>
          </a:p>
        </p:txBody>
      </p:sp>
    </p:spTree>
    <p:extLst>
      <p:ext uri="{BB962C8B-B14F-4D97-AF65-F5344CB8AC3E}">
        <p14:creationId xmlns:p14="http://schemas.microsoft.com/office/powerpoint/2010/main" val="1663912819"/>
      </p:ext>
    </p:extLst>
  </p:cSld>
  <p:clrMapOvr>
    <a:masterClrMapping/>
  </p:clrMapOvr>
  <p:transition spd="slow"/>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nvSpPr>
        <p:spPr>
          <a:xfrm>
            <a:off x="3311779" y="558800"/>
            <a:ext cx="540558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Parsing JSON (Keys)</a:t>
            </a:r>
          </a:p>
        </p:txBody>
      </p:sp>
      <p:sp>
        <p:nvSpPr>
          <p:cNvPr id="249" name="Shape 249"/>
          <p:cNvSpPr/>
          <p:nvPr/>
        </p:nvSpPr>
        <p:spPr>
          <a:xfrm>
            <a:off x="442230" y="1444652"/>
            <a:ext cx="7300075" cy="730456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latin typeface="Courier"/>
                <a:ea typeface="Courier"/>
                <a:cs typeface="Courier"/>
                <a:sym typeface="Courier"/>
              </a:defRPr>
            </a:pPr>
            <a:r>
              <a:rPr b="1" dirty="0">
                <a:solidFill>
                  <a:srgbClr val="942093"/>
                </a:solidFill>
              </a:rPr>
              <a:t>{</a:t>
            </a:r>
          </a:p>
          <a:p>
            <a:pPr algn="l">
              <a:defRPr sz="1200">
                <a:latin typeface="Courier"/>
                <a:ea typeface="Courier"/>
                <a:cs typeface="Courier"/>
                <a:sym typeface="Courier"/>
              </a:defRPr>
            </a:pPr>
            <a:r>
              <a:rPr b="1" dirty="0">
                <a:solidFill>
                  <a:srgbClr val="942093"/>
                </a:solidFill>
              </a:rPr>
              <a:t>	"TOP_OBJ": </a:t>
            </a:r>
            <a:r>
              <a:rPr b="1" dirty="0">
                <a:solidFill>
                  <a:srgbClr val="00B050"/>
                </a:solidFill>
              </a:rPr>
              <a:t>{</a:t>
            </a:r>
          </a:p>
          <a:p>
            <a:pPr algn="l">
              <a:defRPr sz="1200">
                <a:latin typeface="Courier"/>
                <a:ea typeface="Courier"/>
                <a:cs typeface="Courier"/>
                <a:sym typeface="Courier"/>
              </a:defRPr>
            </a:pPr>
            <a:r>
              <a:rPr b="1" dirty="0">
                <a:solidFill>
                  <a:srgbClr val="00B050"/>
                </a:solidFill>
              </a:rPr>
              <a:t>		"attributes"</a:t>
            </a:r>
            <a:r>
              <a:rPr dirty="0"/>
              <a:t>: {</a:t>
            </a:r>
          </a:p>
          <a:p>
            <a:pPr algn="l">
              <a:defRPr sz="1200">
                <a:latin typeface="Courier"/>
                <a:ea typeface="Courier"/>
                <a:cs typeface="Courier"/>
                <a:sym typeface="Courier"/>
              </a:defRPr>
            </a:pPr>
            <a:r>
              <a:rPr dirty="0"/>
              <a:t>			"descr": "This is a main section",</a:t>
            </a:r>
          </a:p>
          <a:p>
            <a:pPr algn="l">
              <a:defRPr sz="1200">
                <a:latin typeface="Courier"/>
                <a:ea typeface="Courier"/>
                <a:cs typeface="Courier"/>
                <a:sym typeface="Courier"/>
              </a:defRPr>
            </a:pPr>
            <a:r>
              <a:rPr dirty="0"/>
              <a:t>			</a:t>
            </a:r>
            <a:r>
              <a:rPr b="1" dirty="0">
                <a:solidFill>
                  <a:srgbClr val="7A81FF"/>
                </a:solidFill>
              </a:rPr>
              <a:t>"name": "TEST1_OBJECT</a:t>
            </a:r>
            <a:r>
              <a:rPr dirty="0"/>
              <a: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"children": [{</a:t>
            </a:r>
          </a:p>
          <a:p>
            <a:pPr algn="l">
              <a:defRPr sz="1200">
                <a:latin typeface="Courier"/>
                <a:ea typeface="Courier"/>
                <a:cs typeface="Courier"/>
                <a:sym typeface="Courier"/>
              </a:defRPr>
            </a:pPr>
            <a:r>
              <a:rPr dirty="0"/>
              <a:t>			"OBJ1":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a second section",</a:t>
            </a:r>
          </a:p>
          <a:p>
            <a:pPr algn="l">
              <a:defRPr sz="1200">
                <a:latin typeface="Courier"/>
                <a:ea typeface="Courier"/>
                <a:cs typeface="Courier"/>
                <a:sym typeface="Courier"/>
              </a:defRPr>
            </a:pPr>
            <a:r>
              <a:rPr dirty="0"/>
              <a:t>					"name": "TEST2_OBJECT",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 {</a:t>
            </a:r>
          </a:p>
          <a:p>
            <a:pPr algn="l">
              <a:defRPr sz="1200">
                <a:latin typeface="Courier"/>
                <a:ea typeface="Courier"/>
                <a:cs typeface="Courier"/>
                <a:sym typeface="Courier"/>
              </a:defRPr>
            </a:pPr>
            <a:r>
              <a:rPr dirty="0"/>
              <a:t>			"OBJ2":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a second section",</a:t>
            </a:r>
          </a:p>
          <a:p>
            <a:pPr algn="l">
              <a:defRPr sz="1200">
                <a:latin typeface="Courier"/>
                <a:ea typeface="Courier"/>
                <a:cs typeface="Courier"/>
                <a:sym typeface="Courier"/>
              </a:defRPr>
            </a:pPr>
            <a:r>
              <a:rPr dirty="0"/>
              <a:t>					"name": "TEST2_OBJECT",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"children": [{</a:t>
            </a:r>
          </a:p>
          <a:p>
            <a:pPr algn="l">
              <a:defRPr sz="1200">
                <a:latin typeface="Courier"/>
                <a:ea typeface="Courier"/>
                <a:cs typeface="Courier"/>
                <a:sym typeface="Courier"/>
              </a:defRPr>
            </a:pPr>
            <a:r>
              <a:rPr dirty="0"/>
              <a:t>					"SUB_OBJ2":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third section",</a:t>
            </a:r>
          </a:p>
          <a:p>
            <a:pPr algn="l">
              <a:defRPr sz="1200">
                <a:latin typeface="Courier"/>
                <a:ea typeface="Courier"/>
                <a:cs typeface="Courier"/>
                <a:sym typeface="Courier"/>
              </a:defRPr>
            </a:pPr>
            <a:r>
              <a:rPr dirty="0"/>
              <a:t>							"type": "String",</a:t>
            </a:r>
          </a:p>
          <a:p>
            <a:pPr algn="l">
              <a:defRPr sz="1200">
                <a:latin typeface="Courier"/>
                <a:ea typeface="Courier"/>
                <a:cs typeface="Courier"/>
                <a:sym typeface="Courier"/>
              </a:defRPr>
            </a:pPr>
            <a:r>
              <a:rPr dirty="0"/>
              <a:t>							"name": "TEST3_OBJECT",</a:t>
            </a:r>
          </a:p>
          <a:p>
            <a:pPr algn="l">
              <a:defRPr sz="1200">
                <a:latin typeface="Courier"/>
                <a:ea typeface="Courier"/>
                <a:cs typeface="Courier"/>
                <a:sym typeface="Courier"/>
              </a:defRPr>
            </a:pPr>
            <a:r>
              <a:rPr dirty="0"/>
              <a:t>							"prio": "1"</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a:t>
            </a:r>
          </a:p>
        </p:txBody>
      </p:sp>
      <p:sp>
        <p:nvSpPr>
          <p:cNvPr id="250" name="Shape 250"/>
          <p:cNvSpPr/>
          <p:nvPr/>
        </p:nvSpPr>
        <p:spPr>
          <a:xfrm>
            <a:off x="8492363" y="1731387"/>
            <a:ext cx="3869649" cy="281102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pPr>
            <a:r>
              <a:rPr dirty="0"/>
              <a:t>import simplejson as json</a:t>
            </a:r>
          </a:p>
          <a:p>
            <a:pPr algn="l">
              <a:defRPr sz="1600"/>
            </a:pPr>
            <a:endParaRPr dirty="0"/>
          </a:p>
          <a:p>
            <a:pPr algn="l">
              <a:defRPr sz="1600"/>
            </a:pPr>
            <a:endParaRPr dirty="0"/>
          </a:p>
          <a:p>
            <a:pPr algn="l">
              <a:defRPr sz="1600"/>
            </a:pPr>
            <a:r>
              <a:rPr dirty="0"/>
              <a:t>file = "/home/student/parse_json.json" </a:t>
            </a:r>
          </a:p>
          <a:p>
            <a:pPr algn="l">
              <a:defRPr sz="1600"/>
            </a:pPr>
            <a:r>
              <a:rPr dirty="0"/>
              <a:t>test = open(file, 'r')</a:t>
            </a:r>
          </a:p>
          <a:p>
            <a:pPr algn="l">
              <a:defRPr sz="1600"/>
            </a:pPr>
            <a:r>
              <a:rPr dirty="0"/>
              <a:t>readfile = test.read()</a:t>
            </a:r>
          </a:p>
          <a:p>
            <a:pPr algn="l">
              <a:defRPr sz="1600"/>
            </a:pPr>
            <a:r>
              <a:rPr lang="en-US" b="1" dirty="0">
                <a:solidFill>
                  <a:schemeClr val="accent1">
                    <a:lumMod val="75000"/>
                  </a:schemeClr>
                </a:solidFill>
              </a:rPr>
              <a:t>data</a:t>
            </a:r>
            <a:r>
              <a:rPr lang="en-US" dirty="0"/>
              <a:t> = </a:t>
            </a:r>
            <a:r>
              <a:rPr lang="en-US" b="1" dirty="0" err="1">
                <a:solidFill>
                  <a:srgbClr val="7030A0"/>
                </a:solidFill>
              </a:rPr>
              <a:t>json</a:t>
            </a:r>
            <a:r>
              <a:rPr lang="en-US" dirty="0" err="1"/>
              <a:t>.</a:t>
            </a:r>
            <a:r>
              <a:rPr lang="en-US" b="1" dirty="0" err="1">
                <a:solidFill>
                  <a:schemeClr val="tx1"/>
                </a:solidFill>
              </a:rPr>
              <a:t>loads</a:t>
            </a:r>
            <a:r>
              <a:rPr lang="en-US" b="1" dirty="0"/>
              <a:t>(</a:t>
            </a:r>
            <a:r>
              <a:rPr lang="en-US" b="1" dirty="0" err="1">
                <a:solidFill>
                  <a:schemeClr val="accent5">
                    <a:lumMod val="60000"/>
                    <a:lumOff val="40000"/>
                  </a:schemeClr>
                </a:solidFill>
              </a:rPr>
              <a:t>readfile</a:t>
            </a:r>
            <a:r>
              <a:rPr lang="en-US" b="1" dirty="0"/>
              <a:t>)</a:t>
            </a:r>
          </a:p>
          <a:p>
            <a:pPr algn="l">
              <a:defRPr sz="1600"/>
            </a:pPr>
            <a:r>
              <a:rPr dirty="0" smtClean="0"/>
              <a:t>test.close</a:t>
            </a:r>
            <a:r>
              <a:rPr dirty="0"/>
              <a:t>()</a:t>
            </a:r>
          </a:p>
          <a:p>
            <a:pPr algn="l">
              <a:defRPr sz="1600"/>
            </a:pPr>
            <a:r>
              <a:rPr dirty="0"/>
              <a:t>		</a:t>
            </a:r>
          </a:p>
          <a:p>
            <a:pPr algn="l">
              <a:defRPr sz="1600"/>
            </a:pPr>
            <a:r>
              <a:rPr b="1" dirty="0">
                <a:solidFill>
                  <a:srgbClr val="FF0000"/>
                </a:solidFill>
              </a:rPr>
              <a:t>data1</a:t>
            </a:r>
            <a:r>
              <a:rPr dirty="0"/>
              <a:t> = </a:t>
            </a:r>
            <a:r>
              <a:rPr b="1" dirty="0">
                <a:solidFill>
                  <a:schemeClr val="accent1">
                    <a:lumMod val="75000"/>
                  </a:schemeClr>
                </a:solidFill>
              </a:rPr>
              <a:t>data</a:t>
            </a:r>
            <a:r>
              <a:rPr b="1" dirty="0"/>
              <a:t>["</a:t>
            </a:r>
            <a:r>
              <a:rPr b="1" dirty="0">
                <a:solidFill>
                  <a:srgbClr val="942093"/>
                </a:solidFill>
              </a:rPr>
              <a:t>TOP_OBJ</a:t>
            </a:r>
            <a:r>
              <a:rPr b="1" dirty="0"/>
              <a:t>"]["</a:t>
            </a:r>
            <a:r>
              <a:rPr b="1" dirty="0">
                <a:solidFill>
                  <a:srgbClr val="00B050"/>
                </a:solidFill>
              </a:rPr>
              <a:t>attributes</a:t>
            </a:r>
            <a:r>
              <a:rPr b="1" dirty="0"/>
              <a:t>"]</a:t>
            </a:r>
          </a:p>
          <a:p>
            <a:pPr algn="l">
              <a:defRPr sz="1600"/>
            </a:pPr>
            <a:r>
              <a:rPr b="1" dirty="0"/>
              <a:t>print</a:t>
            </a:r>
            <a:r>
              <a:rPr dirty="0"/>
              <a:t> </a:t>
            </a:r>
            <a:r>
              <a:rPr b="1" dirty="0">
                <a:solidFill>
                  <a:srgbClr val="FF0000"/>
                </a:solidFill>
              </a:rPr>
              <a:t>data1</a:t>
            </a:r>
            <a:r>
              <a:rPr b="1" dirty="0"/>
              <a:t>["</a:t>
            </a:r>
            <a:r>
              <a:rPr b="1" dirty="0">
                <a:solidFill>
                  <a:srgbClr val="7A81FF"/>
                </a:solidFill>
              </a:rPr>
              <a:t>name</a:t>
            </a:r>
            <a:r>
              <a:rPr b="1" dirty="0"/>
              <a:t>"]</a:t>
            </a:r>
          </a:p>
        </p:txBody>
      </p:sp>
    </p:spTree>
    <p:extLst>
      <p:ext uri="{BB962C8B-B14F-4D97-AF65-F5344CB8AC3E}">
        <p14:creationId xmlns:p14="http://schemas.microsoft.com/office/powerpoint/2010/main" val="1877589014"/>
      </p:ext>
    </p:extLst>
  </p:cSld>
  <p:clrMapOvr>
    <a:masterClrMapping/>
  </p:clrMapOvr>
  <p:transition spd="slow"/>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Shape 254"/>
          <p:cNvSpPr/>
          <p:nvPr/>
        </p:nvSpPr>
        <p:spPr>
          <a:xfrm>
            <a:off x="3311779" y="558800"/>
            <a:ext cx="540558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Parsing JSON(Lists)</a:t>
            </a:r>
          </a:p>
        </p:txBody>
      </p:sp>
      <p:sp>
        <p:nvSpPr>
          <p:cNvPr id="255" name="Shape 255"/>
          <p:cNvSpPr/>
          <p:nvPr/>
        </p:nvSpPr>
        <p:spPr>
          <a:xfrm>
            <a:off x="442230" y="1579033"/>
            <a:ext cx="7313167" cy="703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latin typeface="Courier"/>
                <a:ea typeface="Courier"/>
                <a:cs typeface="Courier"/>
                <a:sym typeface="Courier"/>
              </a:defRPr>
            </a:pPr>
            <a:r>
              <a:t>{</a:t>
            </a:r>
          </a:p>
          <a:p>
            <a:pPr algn="l">
              <a:defRPr sz="1200">
                <a:latin typeface="Courier"/>
                <a:ea typeface="Courier"/>
                <a:cs typeface="Courier"/>
                <a:sym typeface="Courier"/>
              </a:defRPr>
            </a:pPr>
            <a:r>
              <a:t>	"TOP_OBJ": {</a:t>
            </a:r>
          </a:p>
          <a:p>
            <a:pPr algn="l">
              <a:defRPr sz="1200">
                <a:latin typeface="Courier"/>
                <a:ea typeface="Courier"/>
                <a:cs typeface="Courier"/>
                <a:sym typeface="Courier"/>
              </a:defRPr>
            </a:pPr>
            <a:r>
              <a:t>		"attributes": {</a:t>
            </a:r>
          </a:p>
          <a:p>
            <a:pPr algn="l">
              <a:defRPr sz="1200">
                <a:latin typeface="Courier"/>
                <a:ea typeface="Courier"/>
                <a:cs typeface="Courier"/>
                <a:sym typeface="Courier"/>
              </a:defRPr>
            </a:pPr>
            <a:r>
              <a:t>			"descr": "This is a main section",</a:t>
            </a:r>
          </a:p>
          <a:p>
            <a:pPr algn="l">
              <a:defRPr sz="1200">
                <a:latin typeface="Courier"/>
                <a:ea typeface="Courier"/>
                <a:cs typeface="Courier"/>
                <a:sym typeface="Courier"/>
              </a:defRPr>
            </a:pPr>
            <a:r>
              <a:t>			"name": "TEST1_OBJECT",</a:t>
            </a:r>
          </a:p>
          <a:p>
            <a:pPr algn="l">
              <a:defRPr sz="1200">
                <a:latin typeface="Courier"/>
                <a:ea typeface="Courier"/>
                <a:cs typeface="Courier"/>
                <a:sym typeface="Courier"/>
              </a:defRPr>
            </a:pPr>
            <a:r>
              <a:t>			"ownerKey": "",</a:t>
            </a:r>
          </a:p>
          <a:p>
            <a:pPr algn="l">
              <a:defRPr sz="1200">
                <a:latin typeface="Courier"/>
                <a:ea typeface="Courier"/>
                <a:cs typeface="Courier"/>
                <a:sym typeface="Courier"/>
              </a:defRPr>
            </a:pPr>
            <a:r>
              <a:t>			"ownerTag": ""</a:t>
            </a:r>
          </a:p>
          <a:p>
            <a:pPr algn="l">
              <a:defRPr sz="1200">
                <a:latin typeface="Courier"/>
                <a:ea typeface="Courier"/>
                <a:cs typeface="Courier"/>
                <a:sym typeface="Courier"/>
              </a:defRPr>
            </a:pPr>
            <a:r>
              <a:t>		},</a:t>
            </a:r>
          </a:p>
          <a:p>
            <a:pPr algn="l">
              <a:defRPr sz="1200">
                <a:latin typeface="Courier"/>
                <a:ea typeface="Courier"/>
                <a:cs typeface="Courier"/>
                <a:sym typeface="Courier"/>
              </a:defRPr>
            </a:pPr>
            <a:r>
              <a:t>		"children": [{</a:t>
            </a:r>
          </a:p>
          <a:p>
            <a:pPr algn="l">
              <a:defRPr sz="1200">
                <a:latin typeface="Courier"/>
                <a:ea typeface="Courier"/>
                <a:cs typeface="Courier"/>
                <a:sym typeface="Courier"/>
              </a:defRPr>
            </a:pPr>
            <a:r>
              <a:t>			"OBJ1": {</a:t>
            </a:r>
          </a:p>
          <a:p>
            <a:pPr algn="l">
              <a:defRPr sz="1200">
                <a:latin typeface="Courier"/>
                <a:ea typeface="Courier"/>
                <a:cs typeface="Courier"/>
                <a:sym typeface="Courier"/>
              </a:defRPr>
            </a:pPr>
            <a:r>
              <a:t>				"attributes": {</a:t>
            </a:r>
          </a:p>
          <a:p>
            <a:pPr algn="l">
              <a:defRPr sz="1200">
                <a:latin typeface="Courier"/>
                <a:ea typeface="Courier"/>
                <a:cs typeface="Courier"/>
                <a:sym typeface="Courier"/>
              </a:defRPr>
            </a:pPr>
            <a:r>
              <a:t>					"descr": "This is a second section",</a:t>
            </a:r>
          </a:p>
          <a:p>
            <a:pPr algn="l">
              <a:defRPr sz="1200">
                <a:latin typeface="Courier"/>
                <a:ea typeface="Courier"/>
                <a:cs typeface="Courier"/>
                <a:sym typeface="Courier"/>
              </a:defRPr>
            </a:pPr>
            <a:r>
              <a:t>					"name": "TEST2_OBJECT",</a:t>
            </a:r>
          </a:p>
          <a:p>
            <a:pPr algn="l">
              <a:defRPr sz="1200">
                <a:latin typeface="Courier"/>
                <a:ea typeface="Courier"/>
                <a:cs typeface="Courier"/>
                <a:sym typeface="Courier"/>
              </a:defRPr>
            </a:pPr>
            <a:r>
              <a:t>					"ownerKey": "",</a:t>
            </a:r>
          </a:p>
          <a:p>
            <a:pPr algn="l">
              <a:defRPr sz="1200">
                <a:latin typeface="Courier"/>
                <a:ea typeface="Courier"/>
                <a:cs typeface="Courier"/>
                <a:sym typeface="Courier"/>
              </a:defRPr>
            </a:pPr>
            <a:r>
              <a:t>					"ownerTag": ""</a:t>
            </a:r>
          </a:p>
          <a:p>
            <a:pPr algn="l">
              <a:defRPr sz="1200">
                <a:latin typeface="Courier"/>
                <a:ea typeface="Courier"/>
                <a:cs typeface="Courier"/>
                <a:sym typeface="Courier"/>
              </a:defRPr>
            </a:pPr>
            <a:r>
              <a:t>				}</a:t>
            </a:r>
          </a:p>
          <a:p>
            <a:pPr algn="l">
              <a:defRPr sz="1200">
                <a:latin typeface="Courier"/>
                <a:ea typeface="Courier"/>
                <a:cs typeface="Courier"/>
                <a:sym typeface="Courier"/>
              </a:defRPr>
            </a:pPr>
            <a:r>
              <a:t>			}</a:t>
            </a:r>
          </a:p>
          <a:p>
            <a:pPr algn="l">
              <a:defRPr sz="1200">
                <a:latin typeface="Courier"/>
                <a:ea typeface="Courier"/>
                <a:cs typeface="Courier"/>
                <a:sym typeface="Courier"/>
              </a:defRPr>
            </a:pPr>
            <a:r>
              <a:t>		}, {</a:t>
            </a:r>
          </a:p>
          <a:p>
            <a:pPr algn="l">
              <a:defRPr sz="1200">
                <a:latin typeface="Courier"/>
                <a:ea typeface="Courier"/>
                <a:cs typeface="Courier"/>
                <a:sym typeface="Courier"/>
              </a:defRPr>
            </a:pPr>
            <a:r>
              <a:t>			"OBJ2": {</a:t>
            </a:r>
          </a:p>
          <a:p>
            <a:pPr algn="l">
              <a:defRPr sz="1200">
                <a:latin typeface="Courier"/>
                <a:ea typeface="Courier"/>
                <a:cs typeface="Courier"/>
                <a:sym typeface="Courier"/>
              </a:defRPr>
            </a:pPr>
            <a:r>
              <a:t>				"attributes": {</a:t>
            </a:r>
          </a:p>
          <a:p>
            <a:pPr algn="l">
              <a:defRPr sz="1200">
                <a:latin typeface="Courier"/>
                <a:ea typeface="Courier"/>
                <a:cs typeface="Courier"/>
                <a:sym typeface="Courier"/>
              </a:defRPr>
            </a:pPr>
            <a:r>
              <a:t>					"descr": "This is a second section",</a:t>
            </a:r>
          </a:p>
          <a:p>
            <a:pPr algn="l">
              <a:defRPr sz="1200">
                <a:latin typeface="Courier"/>
                <a:ea typeface="Courier"/>
                <a:cs typeface="Courier"/>
                <a:sym typeface="Courier"/>
              </a:defRPr>
            </a:pPr>
            <a:r>
              <a:t>					"name": "TEST2_OBJECT",</a:t>
            </a:r>
          </a:p>
          <a:p>
            <a:pPr algn="l">
              <a:defRPr sz="1200">
                <a:latin typeface="Courier"/>
                <a:ea typeface="Courier"/>
                <a:cs typeface="Courier"/>
                <a:sym typeface="Courier"/>
              </a:defRPr>
            </a:pPr>
            <a:r>
              <a:t>					"ownerKey": "",</a:t>
            </a:r>
          </a:p>
          <a:p>
            <a:pPr algn="l">
              <a:defRPr sz="1200">
                <a:latin typeface="Courier"/>
                <a:ea typeface="Courier"/>
                <a:cs typeface="Courier"/>
                <a:sym typeface="Courier"/>
              </a:defRPr>
            </a:pPr>
            <a:r>
              <a:t>					"ownerTag": ""</a:t>
            </a:r>
          </a:p>
          <a:p>
            <a:pPr algn="l">
              <a:defRPr sz="1200">
                <a:latin typeface="Courier"/>
                <a:ea typeface="Courier"/>
                <a:cs typeface="Courier"/>
                <a:sym typeface="Courier"/>
              </a:defRPr>
            </a:pPr>
            <a:r>
              <a:t>				},</a:t>
            </a:r>
          </a:p>
          <a:p>
            <a:pPr algn="l">
              <a:defRPr sz="1200">
                <a:latin typeface="Courier"/>
                <a:ea typeface="Courier"/>
                <a:cs typeface="Courier"/>
                <a:sym typeface="Courier"/>
              </a:defRPr>
            </a:pPr>
            <a:r>
              <a:t>				"children": [{</a:t>
            </a:r>
          </a:p>
          <a:p>
            <a:pPr algn="l">
              <a:defRPr sz="1200">
                <a:latin typeface="Courier"/>
                <a:ea typeface="Courier"/>
                <a:cs typeface="Courier"/>
                <a:sym typeface="Courier"/>
              </a:defRPr>
            </a:pPr>
            <a:r>
              <a:t>					"SUB_OBJ2": {</a:t>
            </a:r>
          </a:p>
          <a:p>
            <a:pPr algn="l">
              <a:defRPr sz="1200">
                <a:latin typeface="Courier"/>
                <a:ea typeface="Courier"/>
                <a:cs typeface="Courier"/>
                <a:sym typeface="Courier"/>
              </a:defRPr>
            </a:pPr>
            <a:r>
              <a:t>						"attributes": {</a:t>
            </a:r>
          </a:p>
          <a:p>
            <a:pPr algn="l">
              <a:defRPr sz="1200">
                <a:latin typeface="Courier"/>
                <a:ea typeface="Courier"/>
                <a:cs typeface="Courier"/>
                <a:sym typeface="Courier"/>
              </a:defRPr>
            </a:pPr>
            <a:r>
              <a:t>							"descr": "This is third section",</a:t>
            </a:r>
          </a:p>
          <a:p>
            <a:pPr algn="l">
              <a:defRPr sz="1200">
                <a:latin typeface="Courier"/>
                <a:ea typeface="Courier"/>
                <a:cs typeface="Courier"/>
                <a:sym typeface="Courier"/>
              </a:defRPr>
            </a:pPr>
            <a:r>
              <a:t>							"type": "String",</a:t>
            </a:r>
          </a:p>
          <a:p>
            <a:pPr algn="l">
              <a:defRPr sz="1200">
                <a:latin typeface="Courier"/>
                <a:ea typeface="Courier"/>
                <a:cs typeface="Courier"/>
                <a:sym typeface="Courier"/>
              </a:defRPr>
            </a:pPr>
            <a:r>
              <a:t>							"name": "TEST3_OBJECT",</a:t>
            </a:r>
          </a:p>
          <a:p>
            <a:pPr algn="l">
              <a:defRPr sz="1200">
                <a:latin typeface="Courier"/>
                <a:ea typeface="Courier"/>
                <a:cs typeface="Courier"/>
                <a:sym typeface="Courier"/>
              </a:defRPr>
            </a:pPr>
            <a:r>
              <a:t>							"prio": "1"</a:t>
            </a:r>
          </a:p>
          <a:p>
            <a:pPr algn="l">
              <a:defRPr sz="1200">
                <a:latin typeface="Courier"/>
                <a:ea typeface="Courier"/>
                <a:cs typeface="Courier"/>
                <a:sym typeface="Courier"/>
              </a:defRPr>
            </a:pPr>
            <a:r>
              <a:t>						}</a:t>
            </a:r>
          </a:p>
          <a:p>
            <a:pPr algn="l">
              <a:defRPr sz="1200">
                <a:latin typeface="Courier"/>
                <a:ea typeface="Courier"/>
                <a:cs typeface="Courier"/>
                <a:sym typeface="Courier"/>
              </a:defRPr>
            </a:pPr>
            <a:r>
              <a:t>					}</a:t>
            </a:r>
          </a:p>
          <a:p>
            <a:pPr algn="l">
              <a:defRPr sz="1200">
                <a:latin typeface="Courier"/>
                <a:ea typeface="Courier"/>
                <a:cs typeface="Courier"/>
                <a:sym typeface="Courier"/>
              </a:defRPr>
            </a:pPr>
            <a:r>
              <a:t>				}]</a:t>
            </a:r>
          </a:p>
          <a:p>
            <a:pPr algn="l">
              <a:defRPr sz="1200">
                <a:latin typeface="Courier"/>
                <a:ea typeface="Courier"/>
                <a:cs typeface="Courier"/>
                <a:sym typeface="Courier"/>
              </a:defRPr>
            </a:pPr>
            <a:r>
              <a:t>			}</a:t>
            </a:r>
          </a:p>
          <a:p>
            <a:pPr algn="l">
              <a:defRPr sz="1200">
                <a:latin typeface="Courier"/>
                <a:ea typeface="Courier"/>
                <a:cs typeface="Courier"/>
                <a:sym typeface="Courier"/>
              </a:defRPr>
            </a:pPr>
            <a:r>
              <a:t>		}]</a:t>
            </a:r>
          </a:p>
          <a:p>
            <a:pPr algn="l">
              <a:defRPr sz="1200">
                <a:latin typeface="Courier"/>
                <a:ea typeface="Courier"/>
                <a:cs typeface="Courier"/>
                <a:sym typeface="Courier"/>
              </a:defRPr>
            </a:pPr>
            <a:r>
              <a:t>	}</a:t>
            </a:r>
          </a:p>
          <a:p>
            <a:pPr algn="l">
              <a:defRPr sz="1200">
                <a:latin typeface="Courier"/>
                <a:ea typeface="Courier"/>
                <a:cs typeface="Courier"/>
                <a:sym typeface="Courier"/>
              </a:defRPr>
            </a:pPr>
            <a:r>
              <a:t>}</a:t>
            </a:r>
          </a:p>
        </p:txBody>
      </p:sp>
      <p:sp>
        <p:nvSpPr>
          <p:cNvPr id="256" name="Shape 256"/>
          <p:cNvSpPr/>
          <p:nvPr/>
        </p:nvSpPr>
        <p:spPr>
          <a:xfrm>
            <a:off x="8492363" y="1638300"/>
            <a:ext cx="3625190" cy="299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pPr>
            <a:r>
              <a:rPr dirty="0"/>
              <a:t>import simplejson as json</a:t>
            </a:r>
          </a:p>
          <a:p>
            <a:pPr algn="l">
              <a:defRPr sz="1600"/>
            </a:pPr>
            <a:endParaRPr dirty="0"/>
          </a:p>
          <a:p>
            <a:pPr algn="l">
              <a:defRPr sz="1600"/>
            </a:pPr>
            <a:endParaRPr dirty="0"/>
          </a:p>
          <a:p>
            <a:pPr algn="l">
              <a:defRPr sz="1600"/>
            </a:pPr>
            <a:r>
              <a:rPr dirty="0"/>
              <a:t>file = "/home/student/parse_json.json" </a:t>
            </a:r>
          </a:p>
          <a:p>
            <a:pPr algn="l">
              <a:defRPr sz="1600"/>
            </a:pPr>
            <a:r>
              <a:rPr dirty="0"/>
              <a:t>test = open(file, 'r')</a:t>
            </a:r>
          </a:p>
          <a:p>
            <a:pPr algn="l">
              <a:defRPr sz="1600"/>
            </a:pPr>
            <a:r>
              <a:rPr dirty="0"/>
              <a:t>readfile = test.read()</a:t>
            </a:r>
          </a:p>
          <a:p>
            <a:pPr algn="l">
              <a:defRPr sz="1600"/>
            </a:pPr>
            <a:r>
              <a:rPr dirty="0"/>
              <a:t>data = json.loads(readfile)</a:t>
            </a:r>
          </a:p>
          <a:p>
            <a:pPr algn="l">
              <a:defRPr sz="1600"/>
            </a:pPr>
            <a:r>
              <a:rPr dirty="0"/>
              <a:t>test.close()</a:t>
            </a:r>
          </a:p>
          <a:p>
            <a:pPr algn="l">
              <a:defRPr sz="1600"/>
            </a:pPr>
            <a:r>
              <a:rPr dirty="0"/>
              <a:t>		</a:t>
            </a:r>
          </a:p>
          <a:p>
            <a:pPr algn="l">
              <a:defRPr sz="1600"/>
            </a:pPr>
            <a:r>
              <a:rPr dirty="0"/>
              <a:t>data1 = data["TOP_OBJ"]["children"]</a:t>
            </a:r>
          </a:p>
          <a:p>
            <a:pPr algn="l">
              <a:defRPr sz="1600"/>
            </a:pPr>
            <a:r>
              <a:rPr dirty="0"/>
              <a:t>print data1[0]</a:t>
            </a:r>
          </a:p>
          <a:p>
            <a:pPr algn="l">
              <a:defRPr sz="1600"/>
            </a:pPr>
            <a:r>
              <a:rPr dirty="0"/>
              <a:t>print data1[1]</a:t>
            </a:r>
          </a:p>
        </p:txBody>
      </p:sp>
    </p:spTree>
    <p:extLst>
      <p:ext uri="{BB962C8B-B14F-4D97-AF65-F5344CB8AC3E}">
        <p14:creationId xmlns:p14="http://schemas.microsoft.com/office/powerpoint/2010/main" val="2026082951"/>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Shape 576"/>
          <p:cNvSpPr/>
          <p:nvPr/>
        </p:nvSpPr>
        <p:spPr>
          <a:xfrm>
            <a:off x="2680334" y="592455"/>
            <a:ext cx="6668492"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lang="en-US" dirty="0" smtClean="0"/>
              <a:t>Management Information Model</a:t>
            </a:r>
            <a:endParaRPr dirty="0"/>
          </a:p>
        </p:txBody>
      </p:sp>
      <p:sp>
        <p:nvSpPr>
          <p:cNvPr id="48" name="Shape 626"/>
          <p:cNvSpPr/>
          <p:nvPr/>
        </p:nvSpPr>
        <p:spPr>
          <a:xfrm>
            <a:off x="1717305" y="2304807"/>
            <a:ext cx="8976817"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dirty="0"/>
              <a:t>HTTP</a:t>
            </a:r>
            <a:r>
              <a:rPr dirty="0" smtClean="0"/>
              <a:t>:</a:t>
            </a:r>
            <a:r>
              <a:rPr lang="en-US" dirty="0" smtClean="0"/>
              <a:t>/</a:t>
            </a:r>
            <a:r>
              <a:rPr dirty="0" smtClean="0"/>
              <a:t>/</a:t>
            </a:r>
            <a:r>
              <a:rPr dirty="0"/>
              <a:t>10.1.1.1/root/parent1/child2/object3</a:t>
            </a:r>
          </a:p>
        </p:txBody>
      </p:sp>
      <p:sp>
        <p:nvSpPr>
          <p:cNvPr id="50" name="Shape 562"/>
          <p:cNvSpPr/>
          <p:nvPr/>
        </p:nvSpPr>
        <p:spPr>
          <a:xfrm>
            <a:off x="9094668" y="6597532"/>
            <a:ext cx="349049" cy="891777"/>
          </a:xfrm>
          <a:prstGeom prst="line">
            <a:avLst/>
          </a:prstGeom>
          <a:ln w="63500">
            <a:solidFill>
              <a:srgbClr val="000000"/>
            </a:solidFill>
            <a:miter lim="400000"/>
          </a:ln>
        </p:spPr>
        <p:txBody>
          <a:bodyPr lIns="50800" tIns="50800" rIns="50800" bIns="50800" anchor="ctr"/>
          <a:lstStyle/>
          <a:p>
            <a:pPr>
              <a:defRPr sz="2400"/>
            </a:pPr>
            <a:endParaRPr/>
          </a:p>
        </p:txBody>
      </p:sp>
      <p:sp>
        <p:nvSpPr>
          <p:cNvPr id="51" name="Shape 563"/>
          <p:cNvSpPr/>
          <p:nvPr/>
        </p:nvSpPr>
        <p:spPr>
          <a:xfrm flipH="1">
            <a:off x="8545357" y="6724531"/>
            <a:ext cx="454479" cy="899136"/>
          </a:xfrm>
          <a:prstGeom prst="line">
            <a:avLst/>
          </a:prstGeom>
          <a:ln w="63500">
            <a:solidFill>
              <a:srgbClr val="000000"/>
            </a:solidFill>
            <a:miter lim="400000"/>
          </a:ln>
        </p:spPr>
        <p:txBody>
          <a:bodyPr lIns="50800" tIns="50800" rIns="50800" bIns="50800" anchor="ctr"/>
          <a:lstStyle/>
          <a:p>
            <a:pPr>
              <a:defRPr sz="2400"/>
            </a:pPr>
            <a:endParaRPr/>
          </a:p>
        </p:txBody>
      </p:sp>
      <p:sp>
        <p:nvSpPr>
          <p:cNvPr id="52" name="Shape 564"/>
          <p:cNvSpPr/>
          <p:nvPr/>
        </p:nvSpPr>
        <p:spPr>
          <a:xfrm>
            <a:off x="7095319" y="6574000"/>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53" name="Shape 565"/>
          <p:cNvSpPr/>
          <p:nvPr/>
        </p:nvSpPr>
        <p:spPr>
          <a:xfrm flipH="1">
            <a:off x="6546008" y="6701000"/>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54" name="Shape 566"/>
          <p:cNvSpPr/>
          <p:nvPr/>
        </p:nvSpPr>
        <p:spPr>
          <a:xfrm>
            <a:off x="3151779" y="6611607"/>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55" name="Shape 567"/>
          <p:cNvSpPr/>
          <p:nvPr/>
        </p:nvSpPr>
        <p:spPr>
          <a:xfrm flipH="1">
            <a:off x="2602468" y="6738607"/>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56" name="Shape 568"/>
          <p:cNvSpPr/>
          <p:nvPr/>
        </p:nvSpPr>
        <p:spPr>
          <a:xfrm flipH="1">
            <a:off x="4606218" y="6637007"/>
            <a:ext cx="521968"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57" name="Shape 569"/>
          <p:cNvSpPr/>
          <p:nvPr/>
        </p:nvSpPr>
        <p:spPr>
          <a:xfrm>
            <a:off x="5070570" y="6611607"/>
            <a:ext cx="349048"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58" name="Shape 570"/>
          <p:cNvSpPr/>
          <p:nvPr/>
        </p:nvSpPr>
        <p:spPr>
          <a:xfrm>
            <a:off x="7950690" y="5234139"/>
            <a:ext cx="1163503" cy="1477762"/>
          </a:xfrm>
          <a:prstGeom prst="line">
            <a:avLst/>
          </a:prstGeom>
          <a:ln w="63500">
            <a:solidFill>
              <a:srgbClr val="000000"/>
            </a:solidFill>
            <a:miter lim="400000"/>
          </a:ln>
        </p:spPr>
        <p:txBody>
          <a:bodyPr lIns="50800" tIns="50800" rIns="50800" bIns="50800" anchor="ctr"/>
          <a:lstStyle/>
          <a:p>
            <a:pPr>
              <a:defRPr sz="2400"/>
            </a:pPr>
            <a:endParaRPr/>
          </a:p>
        </p:txBody>
      </p:sp>
      <p:sp>
        <p:nvSpPr>
          <p:cNvPr id="59" name="Shape 571"/>
          <p:cNvSpPr/>
          <p:nvPr/>
        </p:nvSpPr>
        <p:spPr>
          <a:xfrm flipH="1">
            <a:off x="3102523" y="5297857"/>
            <a:ext cx="945639" cy="1274126"/>
          </a:xfrm>
          <a:prstGeom prst="line">
            <a:avLst/>
          </a:prstGeom>
          <a:ln w="63500">
            <a:solidFill>
              <a:srgbClr val="000000"/>
            </a:solidFill>
            <a:miter lim="400000"/>
          </a:ln>
        </p:spPr>
        <p:txBody>
          <a:bodyPr lIns="50800" tIns="50800" rIns="50800" bIns="50800" anchor="ctr"/>
          <a:lstStyle/>
          <a:p>
            <a:pPr>
              <a:defRPr sz="2400"/>
            </a:pPr>
            <a:endParaRPr/>
          </a:p>
        </p:txBody>
      </p:sp>
      <p:sp>
        <p:nvSpPr>
          <p:cNvPr id="60" name="Shape 572"/>
          <p:cNvSpPr/>
          <p:nvPr/>
        </p:nvSpPr>
        <p:spPr>
          <a:xfrm flipH="1">
            <a:off x="7098183" y="5145239"/>
            <a:ext cx="941408" cy="1375534"/>
          </a:xfrm>
          <a:prstGeom prst="line">
            <a:avLst/>
          </a:prstGeom>
          <a:ln w="63500">
            <a:solidFill>
              <a:srgbClr val="000000"/>
            </a:solidFill>
            <a:miter lim="400000"/>
          </a:ln>
        </p:spPr>
        <p:txBody>
          <a:bodyPr lIns="50800" tIns="50800" rIns="50800" bIns="50800" anchor="ctr"/>
          <a:lstStyle/>
          <a:p>
            <a:pPr>
              <a:defRPr sz="2400"/>
            </a:pPr>
            <a:endParaRPr/>
          </a:p>
        </p:txBody>
      </p:sp>
      <p:sp>
        <p:nvSpPr>
          <p:cNvPr id="61" name="Shape 573"/>
          <p:cNvSpPr/>
          <p:nvPr/>
        </p:nvSpPr>
        <p:spPr>
          <a:xfrm flipH="1" flipV="1">
            <a:off x="6166283" y="4154857"/>
            <a:ext cx="1783532" cy="1143410"/>
          </a:xfrm>
          <a:prstGeom prst="line">
            <a:avLst/>
          </a:prstGeom>
          <a:ln w="63500">
            <a:solidFill>
              <a:srgbClr val="000000"/>
            </a:solidFill>
            <a:miter lim="400000"/>
          </a:ln>
        </p:spPr>
        <p:txBody>
          <a:bodyPr lIns="50800" tIns="50800" rIns="50800" bIns="50800" anchor="ctr"/>
          <a:lstStyle/>
          <a:p>
            <a:pPr>
              <a:defRPr sz="2400"/>
            </a:pPr>
            <a:endParaRPr/>
          </a:p>
        </p:txBody>
      </p:sp>
      <p:sp>
        <p:nvSpPr>
          <p:cNvPr id="62" name="Shape 574"/>
          <p:cNvSpPr/>
          <p:nvPr/>
        </p:nvSpPr>
        <p:spPr>
          <a:xfrm>
            <a:off x="4124361" y="5297857"/>
            <a:ext cx="1002552" cy="1345139"/>
          </a:xfrm>
          <a:prstGeom prst="line">
            <a:avLst/>
          </a:prstGeom>
          <a:ln w="63500">
            <a:solidFill>
              <a:srgbClr val="000000"/>
            </a:solidFill>
            <a:miter lim="400000"/>
          </a:ln>
        </p:spPr>
        <p:txBody>
          <a:bodyPr lIns="50800" tIns="50800" rIns="50800" bIns="50800" anchor="ctr"/>
          <a:lstStyle/>
          <a:p>
            <a:pPr>
              <a:defRPr sz="2400"/>
            </a:pPr>
            <a:endParaRPr/>
          </a:p>
        </p:txBody>
      </p:sp>
      <p:sp>
        <p:nvSpPr>
          <p:cNvPr id="63" name="Shape 575"/>
          <p:cNvSpPr/>
          <p:nvPr/>
        </p:nvSpPr>
        <p:spPr>
          <a:xfrm flipV="1">
            <a:off x="4124361" y="4027857"/>
            <a:ext cx="1914923" cy="1270001"/>
          </a:xfrm>
          <a:prstGeom prst="line">
            <a:avLst/>
          </a:prstGeom>
          <a:ln w="63500">
            <a:solidFill>
              <a:srgbClr val="000000"/>
            </a:solidFill>
            <a:miter lim="400000"/>
          </a:ln>
        </p:spPr>
        <p:txBody>
          <a:bodyPr lIns="50800" tIns="50800" rIns="50800" bIns="50800" anchor="ctr"/>
          <a:lstStyle/>
          <a:p>
            <a:pPr>
              <a:defRPr sz="2400"/>
            </a:pPr>
            <a:endParaRPr/>
          </a:p>
        </p:txBody>
      </p:sp>
      <p:sp>
        <p:nvSpPr>
          <p:cNvPr id="64" name="Shape 577"/>
          <p:cNvSpPr/>
          <p:nvPr/>
        </p:nvSpPr>
        <p:spPr>
          <a:xfrm>
            <a:off x="5758145" y="3815311"/>
            <a:ext cx="512854" cy="496557"/>
          </a:xfrm>
          <a:prstGeom prst="ellipse">
            <a:avLst/>
          </a:prstGeom>
          <a:blipFill>
            <a:blip r:embed="rId3"/>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65" name="Shape 578"/>
          <p:cNvSpPr/>
          <p:nvPr/>
        </p:nvSpPr>
        <p:spPr>
          <a:xfrm>
            <a:off x="3808333" y="5036467"/>
            <a:ext cx="512854" cy="496556"/>
          </a:xfrm>
          <a:prstGeom prst="ellipse">
            <a:avLst/>
          </a:prstGeom>
          <a:blipFill>
            <a:blip r:embed="rId4"/>
          </a:blipFill>
          <a:ln w="12700">
            <a:miter lim="400000"/>
          </a:ln>
          <a:effectLst>
            <a:outerShdw blurRad="50800" dist="127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66" name="Shape 579"/>
          <p:cNvSpPr/>
          <p:nvPr/>
        </p:nvSpPr>
        <p:spPr>
          <a:xfrm>
            <a:off x="7681012" y="5036467"/>
            <a:ext cx="512854" cy="496556"/>
          </a:xfrm>
          <a:prstGeom prst="ellipse">
            <a:avLst/>
          </a:prstGeom>
          <a:blipFill>
            <a:blip r:embed="rId5"/>
          </a:blipFill>
          <a:ln w="12700">
            <a:miter lim="400000"/>
          </a:ln>
          <a:effectLst>
            <a:outerShdw blurRad="25400" dist="25400" dir="2388334" rotWithShape="0">
              <a:srgbClr val="000000">
                <a:alpha val="79310"/>
              </a:srgbClr>
            </a:outerShdw>
          </a:effectLst>
        </p:spPr>
        <p:txBody>
          <a:bodyPr lIns="50800" tIns="50800" rIns="50800" bIns="50800" anchor="ctr"/>
          <a:lstStyle/>
          <a:p>
            <a:pPr>
              <a:defRPr sz="2400">
                <a:solidFill>
                  <a:srgbClr val="FFFFFF"/>
                </a:solidFill>
              </a:defRPr>
            </a:pPr>
            <a:endParaRPr/>
          </a:p>
        </p:txBody>
      </p:sp>
      <p:sp>
        <p:nvSpPr>
          <p:cNvPr id="67" name="Shape 580"/>
          <p:cNvSpPr/>
          <p:nvPr/>
        </p:nvSpPr>
        <p:spPr>
          <a:xfrm>
            <a:off x="4825396" y="6368760"/>
            <a:ext cx="512854" cy="496556"/>
          </a:xfrm>
          <a:prstGeom prst="ellipse">
            <a:avLst/>
          </a:prstGeom>
          <a:solidFill>
            <a:schemeClr val="accent4">
              <a:hueOff val="384618"/>
              <a:satOff val="3869"/>
              <a:lumOff val="580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68" name="Shape 581"/>
          <p:cNvSpPr/>
          <p:nvPr/>
        </p:nvSpPr>
        <p:spPr>
          <a:xfrm>
            <a:off x="8777848" y="6368760"/>
            <a:ext cx="512854" cy="496556"/>
          </a:xfrm>
          <a:prstGeom prst="ellipse">
            <a:avLst/>
          </a:prstGeom>
          <a:blipFill>
            <a:blip r:embed="rId6"/>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69" name="Shape 582"/>
          <p:cNvSpPr/>
          <p:nvPr/>
        </p:nvSpPr>
        <p:spPr>
          <a:xfrm>
            <a:off x="6297351" y="3761759"/>
            <a:ext cx="70678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5"/>
                </a:solidFill>
                <a:latin typeface="Helvetica"/>
                <a:ea typeface="Helvetica"/>
                <a:cs typeface="Helvetica"/>
                <a:sym typeface="Helvetica"/>
              </a:defRPr>
            </a:lvl1pPr>
          </a:lstStyle>
          <a:p>
            <a:r>
              <a:t>root</a:t>
            </a:r>
          </a:p>
        </p:txBody>
      </p:sp>
      <p:sp>
        <p:nvSpPr>
          <p:cNvPr id="70" name="Shape 583"/>
          <p:cNvSpPr/>
          <p:nvPr/>
        </p:nvSpPr>
        <p:spPr>
          <a:xfrm>
            <a:off x="8185551" y="5049795"/>
            <a:ext cx="1215332"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6">
                    <a:lumOff val="-8741"/>
                  </a:schemeClr>
                </a:solidFill>
                <a:latin typeface="Helvetica"/>
                <a:ea typeface="Helvetica"/>
                <a:cs typeface="Helvetica"/>
                <a:sym typeface="Helvetica"/>
              </a:defRPr>
            </a:lvl1pPr>
          </a:lstStyle>
          <a:p>
            <a:r>
              <a:t>parent2</a:t>
            </a:r>
          </a:p>
        </p:txBody>
      </p:sp>
      <p:sp>
        <p:nvSpPr>
          <p:cNvPr id="71" name="Shape 584"/>
          <p:cNvSpPr/>
          <p:nvPr/>
        </p:nvSpPr>
        <p:spPr>
          <a:xfrm>
            <a:off x="2545689" y="5049795"/>
            <a:ext cx="1215331"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2"/>
                </a:solidFill>
                <a:latin typeface="Helvetica"/>
                <a:ea typeface="Helvetica"/>
                <a:cs typeface="Helvetica"/>
                <a:sym typeface="Helvetica"/>
              </a:defRPr>
            </a:lvl1pPr>
          </a:lstStyle>
          <a:p>
            <a:r>
              <a:t>parent1</a:t>
            </a:r>
          </a:p>
        </p:txBody>
      </p:sp>
      <p:sp>
        <p:nvSpPr>
          <p:cNvPr id="72" name="Shape 585"/>
          <p:cNvSpPr/>
          <p:nvPr/>
        </p:nvSpPr>
        <p:spPr>
          <a:xfrm>
            <a:off x="6801622" y="6368760"/>
            <a:ext cx="512854" cy="496556"/>
          </a:xfrm>
          <a:prstGeom prst="ellipse">
            <a:avLst/>
          </a:prstGeom>
          <a:solidFill>
            <a:schemeClr val="accent5">
              <a:hueOff val="-444211"/>
              <a:satOff val="-14915"/>
              <a:lumOff val="22857"/>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3" name="Shape 586"/>
          <p:cNvSpPr/>
          <p:nvPr/>
        </p:nvSpPr>
        <p:spPr>
          <a:xfrm>
            <a:off x="2849169" y="6368760"/>
            <a:ext cx="512854" cy="496556"/>
          </a:xfrm>
          <a:prstGeom prst="ellipse">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4" name="Shape 587"/>
          <p:cNvSpPr/>
          <p:nvPr/>
        </p:nvSpPr>
        <p:spPr>
          <a:xfrm>
            <a:off x="1792173" y="6368760"/>
            <a:ext cx="99506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t>child1</a:t>
            </a:r>
          </a:p>
        </p:txBody>
      </p:sp>
      <p:sp>
        <p:nvSpPr>
          <p:cNvPr id="75" name="Shape 588"/>
          <p:cNvSpPr/>
          <p:nvPr/>
        </p:nvSpPr>
        <p:spPr>
          <a:xfrm>
            <a:off x="3786942" y="6382087"/>
            <a:ext cx="99506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4">
                    <a:hueOff val="384618"/>
                    <a:satOff val="3869"/>
                    <a:lumOff val="5802"/>
                  </a:schemeClr>
                </a:solidFill>
                <a:latin typeface="Helvetica"/>
                <a:ea typeface="Helvetica"/>
                <a:cs typeface="Helvetica"/>
                <a:sym typeface="Helvetica"/>
              </a:defRPr>
            </a:lvl1pPr>
          </a:lstStyle>
          <a:p>
            <a:r>
              <a:t>child2</a:t>
            </a:r>
          </a:p>
        </p:txBody>
      </p:sp>
      <p:sp>
        <p:nvSpPr>
          <p:cNvPr id="76" name="Shape 589"/>
          <p:cNvSpPr/>
          <p:nvPr/>
        </p:nvSpPr>
        <p:spPr>
          <a:xfrm>
            <a:off x="5708180" y="6368760"/>
            <a:ext cx="99506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5">
                    <a:hueOff val="-444211"/>
                    <a:satOff val="-14915"/>
                    <a:lumOff val="22857"/>
                  </a:schemeClr>
                </a:solidFill>
                <a:latin typeface="Helvetica"/>
                <a:ea typeface="Helvetica"/>
                <a:cs typeface="Helvetica"/>
                <a:sym typeface="Helvetica"/>
              </a:defRPr>
            </a:lvl1pPr>
          </a:lstStyle>
          <a:p>
            <a:r>
              <a:t>child3</a:t>
            </a:r>
          </a:p>
        </p:txBody>
      </p:sp>
      <p:sp>
        <p:nvSpPr>
          <p:cNvPr id="77" name="Shape 590"/>
          <p:cNvSpPr/>
          <p:nvPr/>
        </p:nvSpPr>
        <p:spPr>
          <a:xfrm>
            <a:off x="7683765" y="6382087"/>
            <a:ext cx="99506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1"/>
                </a:solidFill>
                <a:latin typeface="Helvetica"/>
                <a:ea typeface="Helvetica"/>
                <a:cs typeface="Helvetica"/>
                <a:sym typeface="Helvetica"/>
              </a:defRPr>
            </a:lvl1pPr>
          </a:lstStyle>
          <a:p>
            <a:r>
              <a:t>child4</a:t>
            </a:r>
          </a:p>
        </p:txBody>
      </p:sp>
      <p:sp>
        <p:nvSpPr>
          <p:cNvPr id="78" name="Shape 591"/>
          <p:cNvSpPr/>
          <p:nvPr/>
        </p:nvSpPr>
        <p:spPr>
          <a:xfrm>
            <a:off x="5344599"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9" name="Shape 592"/>
          <p:cNvSpPr/>
          <p:nvPr/>
        </p:nvSpPr>
        <p:spPr>
          <a:xfrm>
            <a:off x="4486588"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0" name="Shape 593"/>
          <p:cNvSpPr/>
          <p:nvPr/>
        </p:nvSpPr>
        <p:spPr>
          <a:xfrm>
            <a:off x="339198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1" name="Shape 594"/>
          <p:cNvSpPr/>
          <p:nvPr/>
        </p:nvSpPr>
        <p:spPr>
          <a:xfrm>
            <a:off x="251766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2" name="Shape 595"/>
          <p:cNvSpPr/>
          <p:nvPr/>
        </p:nvSpPr>
        <p:spPr>
          <a:xfrm>
            <a:off x="7313521"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3" name="Shape 596"/>
          <p:cNvSpPr/>
          <p:nvPr/>
        </p:nvSpPr>
        <p:spPr>
          <a:xfrm>
            <a:off x="6455510"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4" name="Shape 597"/>
          <p:cNvSpPr/>
          <p:nvPr/>
        </p:nvSpPr>
        <p:spPr>
          <a:xfrm>
            <a:off x="9324232"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5" name="Shape 598"/>
          <p:cNvSpPr/>
          <p:nvPr/>
        </p:nvSpPr>
        <p:spPr>
          <a:xfrm>
            <a:off x="8466221" y="7430248"/>
            <a:ext cx="278098"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86" name="Shape 599"/>
          <p:cNvSpPr/>
          <p:nvPr/>
        </p:nvSpPr>
        <p:spPr>
          <a:xfrm>
            <a:off x="2303082" y="7714380"/>
            <a:ext cx="70726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t>object1</a:t>
            </a:r>
          </a:p>
        </p:txBody>
      </p:sp>
      <p:sp>
        <p:nvSpPr>
          <p:cNvPr id="87" name="Shape 600"/>
          <p:cNvSpPr/>
          <p:nvPr/>
        </p:nvSpPr>
        <p:spPr>
          <a:xfrm>
            <a:off x="3177402" y="7714380"/>
            <a:ext cx="70726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t>object2</a:t>
            </a:r>
          </a:p>
        </p:txBody>
      </p:sp>
      <p:sp>
        <p:nvSpPr>
          <p:cNvPr id="88" name="Shape 601"/>
          <p:cNvSpPr/>
          <p:nvPr/>
        </p:nvSpPr>
        <p:spPr>
          <a:xfrm>
            <a:off x="4272005" y="7714380"/>
            <a:ext cx="70726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t>object3</a:t>
            </a:r>
          </a:p>
        </p:txBody>
      </p:sp>
      <p:sp>
        <p:nvSpPr>
          <p:cNvPr id="89" name="Shape 602"/>
          <p:cNvSpPr/>
          <p:nvPr/>
        </p:nvSpPr>
        <p:spPr>
          <a:xfrm>
            <a:off x="5138170" y="7714380"/>
            <a:ext cx="70726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t>object4</a:t>
            </a:r>
          </a:p>
        </p:txBody>
      </p:sp>
      <p:sp>
        <p:nvSpPr>
          <p:cNvPr id="90" name="Shape 603"/>
          <p:cNvSpPr/>
          <p:nvPr/>
        </p:nvSpPr>
        <p:spPr>
          <a:xfrm>
            <a:off x="6245126" y="7714380"/>
            <a:ext cx="70726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t>object5</a:t>
            </a:r>
          </a:p>
        </p:txBody>
      </p:sp>
      <p:sp>
        <p:nvSpPr>
          <p:cNvPr id="91" name="Shape 604"/>
          <p:cNvSpPr/>
          <p:nvPr/>
        </p:nvSpPr>
        <p:spPr>
          <a:xfrm>
            <a:off x="7098937" y="7714380"/>
            <a:ext cx="70726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t>object6</a:t>
            </a:r>
          </a:p>
        </p:txBody>
      </p:sp>
      <p:sp>
        <p:nvSpPr>
          <p:cNvPr id="92" name="Shape 605"/>
          <p:cNvSpPr/>
          <p:nvPr/>
        </p:nvSpPr>
        <p:spPr>
          <a:xfrm>
            <a:off x="8256346" y="7714380"/>
            <a:ext cx="70726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t>object7</a:t>
            </a:r>
          </a:p>
        </p:txBody>
      </p:sp>
      <p:sp>
        <p:nvSpPr>
          <p:cNvPr id="93" name="Shape 606"/>
          <p:cNvSpPr/>
          <p:nvPr/>
        </p:nvSpPr>
        <p:spPr>
          <a:xfrm>
            <a:off x="9109648" y="7714380"/>
            <a:ext cx="70726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t>object8</a:t>
            </a:r>
          </a:p>
        </p:txBody>
      </p:sp>
      <p:sp>
        <p:nvSpPr>
          <p:cNvPr id="94" name="TextBox 93"/>
          <p:cNvSpPr txBox="1"/>
          <p:nvPr/>
        </p:nvSpPr>
        <p:spPr>
          <a:xfrm>
            <a:off x="4639387" y="1866932"/>
            <a:ext cx="2502288"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1600" dirty="0" smtClean="0"/>
              <a:t>Post , Get,  Modify, Delete</a:t>
            </a:r>
            <a:endParaRPr kumimoji="0" lang="en-US" sz="1600" b="0" i="0" u="none" strike="noStrike" cap="none" spc="0" normalizeH="0" baseline="0" dirty="0">
              <a:ln>
                <a:noFill/>
              </a:ln>
              <a:solidFill>
                <a:srgbClr val="000000"/>
              </a:solidFill>
              <a:effectLst/>
              <a:uFillTx/>
              <a:sym typeface="Helvetica Light"/>
            </a:endParaRPr>
          </a:p>
        </p:txBody>
      </p:sp>
    </p:spTree>
    <p:extLst>
      <p:ext uri="{BB962C8B-B14F-4D97-AF65-F5344CB8AC3E}">
        <p14:creationId xmlns:p14="http://schemas.microsoft.com/office/powerpoint/2010/main" val="1220898010"/>
      </p:ext>
    </p:extLst>
  </p:cSld>
  <p:clrMapOvr>
    <a:masterClrMapping/>
  </p:clrMapOvr>
  <p:transition spd="slow"/>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nvSpPr>
        <p:spPr>
          <a:xfrm>
            <a:off x="3311779" y="558800"/>
            <a:ext cx="540558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Parsing JSON (Keys)</a:t>
            </a:r>
          </a:p>
        </p:txBody>
      </p:sp>
      <p:sp>
        <p:nvSpPr>
          <p:cNvPr id="249" name="Shape 249"/>
          <p:cNvSpPr/>
          <p:nvPr/>
        </p:nvSpPr>
        <p:spPr>
          <a:xfrm>
            <a:off x="442230" y="1444652"/>
            <a:ext cx="7300075" cy="730456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latin typeface="Courier"/>
                <a:ea typeface="Courier"/>
                <a:cs typeface="Courier"/>
                <a:sym typeface="Courier"/>
              </a:defRPr>
            </a:pPr>
            <a:r>
              <a:rPr b="1" dirty="0">
                <a:solidFill>
                  <a:srgbClr val="942093"/>
                </a:solidFill>
              </a:rPr>
              <a:t>{</a:t>
            </a:r>
          </a:p>
          <a:p>
            <a:pPr algn="l">
              <a:defRPr sz="1200">
                <a:latin typeface="Courier"/>
                <a:ea typeface="Courier"/>
                <a:cs typeface="Courier"/>
                <a:sym typeface="Courier"/>
              </a:defRPr>
            </a:pPr>
            <a:r>
              <a:rPr b="1" dirty="0">
                <a:solidFill>
                  <a:srgbClr val="942093"/>
                </a:solidFill>
              </a:rPr>
              <a:t>	"TOP_OBJ": </a:t>
            </a:r>
            <a:r>
              <a:rPr dirty="0">
                <a:solidFill>
                  <a:schemeClr val="tx1"/>
                </a:solidFill>
              </a:rPr>
              <a:t>{</a:t>
            </a:r>
          </a:p>
          <a:p>
            <a:pPr algn="l">
              <a:defRPr sz="1200">
                <a:latin typeface="Courier"/>
                <a:ea typeface="Courier"/>
                <a:cs typeface="Courier"/>
                <a:sym typeface="Courier"/>
              </a:defRPr>
            </a:pPr>
            <a:r>
              <a:rPr dirty="0">
                <a:solidFill>
                  <a:schemeClr val="tx1"/>
                </a:solidFill>
              </a:rPr>
              <a:t>		"attributes"</a:t>
            </a:r>
            <a:r>
              <a:rPr dirty="0"/>
              <a:t>: {</a:t>
            </a:r>
          </a:p>
          <a:p>
            <a:pPr algn="l">
              <a:defRPr sz="1200">
                <a:latin typeface="Courier"/>
                <a:ea typeface="Courier"/>
                <a:cs typeface="Courier"/>
                <a:sym typeface="Courier"/>
              </a:defRPr>
            </a:pPr>
            <a:r>
              <a:rPr dirty="0"/>
              <a:t>			"descr": "This is a main section",</a:t>
            </a:r>
          </a:p>
          <a:p>
            <a:pPr algn="l">
              <a:defRPr sz="1200">
                <a:latin typeface="Courier"/>
                <a:ea typeface="Courier"/>
                <a:cs typeface="Courier"/>
                <a:sym typeface="Courier"/>
              </a:defRPr>
            </a:pPr>
            <a:r>
              <a:rPr dirty="0"/>
              <a:t>			"name": "TEST1_OBJECT",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"children": [{</a:t>
            </a:r>
          </a:p>
          <a:p>
            <a:pPr algn="l">
              <a:defRPr sz="1200">
                <a:latin typeface="Courier"/>
                <a:ea typeface="Courier"/>
                <a:cs typeface="Courier"/>
                <a:sym typeface="Courier"/>
              </a:defRPr>
            </a:pPr>
            <a:r>
              <a:rPr dirty="0"/>
              <a:t>			"OBJ1":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a second section",</a:t>
            </a:r>
          </a:p>
          <a:p>
            <a:pPr algn="l">
              <a:defRPr sz="1200">
                <a:latin typeface="Courier"/>
                <a:ea typeface="Courier"/>
                <a:cs typeface="Courier"/>
                <a:sym typeface="Courier"/>
              </a:defRPr>
            </a:pPr>
            <a:r>
              <a:rPr dirty="0"/>
              <a:t>					"name": "TEST2_OBJECT",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 {</a:t>
            </a:r>
          </a:p>
          <a:p>
            <a:pPr algn="l">
              <a:defRPr sz="1200">
                <a:latin typeface="Courier"/>
                <a:ea typeface="Courier"/>
                <a:cs typeface="Courier"/>
                <a:sym typeface="Courier"/>
              </a:defRPr>
            </a:pPr>
            <a:r>
              <a:rPr dirty="0"/>
              <a:t>			"OBJ2":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a second section",</a:t>
            </a:r>
          </a:p>
          <a:p>
            <a:pPr algn="l">
              <a:defRPr sz="1200">
                <a:latin typeface="Courier"/>
                <a:ea typeface="Courier"/>
                <a:cs typeface="Courier"/>
                <a:sym typeface="Courier"/>
              </a:defRPr>
            </a:pPr>
            <a:r>
              <a:rPr dirty="0"/>
              <a:t>					"name": "TEST2_OBJECT",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"children": [{</a:t>
            </a:r>
          </a:p>
          <a:p>
            <a:pPr algn="l">
              <a:defRPr sz="1200">
                <a:latin typeface="Courier"/>
                <a:ea typeface="Courier"/>
                <a:cs typeface="Courier"/>
                <a:sym typeface="Courier"/>
              </a:defRPr>
            </a:pPr>
            <a:r>
              <a:rPr dirty="0"/>
              <a:t>					"SUB_OBJ2":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third section",</a:t>
            </a:r>
          </a:p>
          <a:p>
            <a:pPr algn="l">
              <a:defRPr sz="1200">
                <a:latin typeface="Courier"/>
                <a:ea typeface="Courier"/>
                <a:cs typeface="Courier"/>
                <a:sym typeface="Courier"/>
              </a:defRPr>
            </a:pPr>
            <a:r>
              <a:rPr dirty="0"/>
              <a:t>							"type": "String",</a:t>
            </a:r>
          </a:p>
          <a:p>
            <a:pPr algn="l">
              <a:defRPr sz="1200">
                <a:latin typeface="Courier"/>
                <a:ea typeface="Courier"/>
                <a:cs typeface="Courier"/>
                <a:sym typeface="Courier"/>
              </a:defRPr>
            </a:pPr>
            <a:r>
              <a:rPr dirty="0"/>
              <a:t>							"name": "TEST3_OBJECT",</a:t>
            </a:r>
          </a:p>
          <a:p>
            <a:pPr algn="l">
              <a:defRPr sz="1200">
                <a:latin typeface="Courier"/>
                <a:ea typeface="Courier"/>
                <a:cs typeface="Courier"/>
                <a:sym typeface="Courier"/>
              </a:defRPr>
            </a:pPr>
            <a:r>
              <a:rPr dirty="0"/>
              <a:t>							"prio": "1"</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a:t>
            </a:r>
          </a:p>
        </p:txBody>
      </p:sp>
      <p:sp>
        <p:nvSpPr>
          <p:cNvPr id="250" name="Shape 250"/>
          <p:cNvSpPr/>
          <p:nvPr/>
        </p:nvSpPr>
        <p:spPr>
          <a:xfrm>
            <a:off x="8492363" y="1608277"/>
            <a:ext cx="3674083" cy="305724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pPr>
            <a:r>
              <a:rPr dirty="0"/>
              <a:t>import simplejson as json</a:t>
            </a:r>
          </a:p>
          <a:p>
            <a:pPr algn="l">
              <a:defRPr sz="1600"/>
            </a:pPr>
            <a:endParaRPr dirty="0"/>
          </a:p>
          <a:p>
            <a:pPr algn="l">
              <a:defRPr sz="1600"/>
            </a:pPr>
            <a:endParaRPr dirty="0"/>
          </a:p>
          <a:p>
            <a:pPr algn="l">
              <a:defRPr sz="1600"/>
            </a:pPr>
            <a:r>
              <a:rPr dirty="0"/>
              <a:t>file = "/home/student/parse_json.json" </a:t>
            </a:r>
          </a:p>
          <a:p>
            <a:pPr algn="l">
              <a:defRPr sz="1600"/>
            </a:pPr>
            <a:r>
              <a:rPr dirty="0"/>
              <a:t>test = open(file, 'r')</a:t>
            </a:r>
          </a:p>
          <a:p>
            <a:pPr algn="l">
              <a:defRPr sz="1600"/>
            </a:pPr>
            <a:r>
              <a:rPr dirty="0"/>
              <a:t>readfile = test.read()</a:t>
            </a:r>
          </a:p>
          <a:p>
            <a:pPr algn="l">
              <a:defRPr sz="1600"/>
            </a:pPr>
            <a:r>
              <a:rPr lang="en-US" b="1" dirty="0">
                <a:solidFill>
                  <a:schemeClr val="accent1">
                    <a:lumMod val="75000"/>
                  </a:schemeClr>
                </a:solidFill>
              </a:rPr>
              <a:t>data</a:t>
            </a:r>
            <a:r>
              <a:rPr lang="en-US" dirty="0"/>
              <a:t> = </a:t>
            </a:r>
            <a:r>
              <a:rPr lang="en-US" b="1" dirty="0" err="1">
                <a:solidFill>
                  <a:srgbClr val="7030A0"/>
                </a:solidFill>
              </a:rPr>
              <a:t>json</a:t>
            </a:r>
            <a:r>
              <a:rPr lang="en-US" dirty="0" err="1"/>
              <a:t>.</a:t>
            </a:r>
            <a:r>
              <a:rPr lang="en-US" b="1" dirty="0" err="1">
                <a:solidFill>
                  <a:schemeClr val="tx1"/>
                </a:solidFill>
              </a:rPr>
              <a:t>loads</a:t>
            </a:r>
            <a:r>
              <a:rPr lang="en-US" b="1" dirty="0"/>
              <a:t>(</a:t>
            </a:r>
            <a:r>
              <a:rPr lang="en-US" b="1" dirty="0" err="1">
                <a:solidFill>
                  <a:schemeClr val="accent5">
                    <a:lumMod val="60000"/>
                    <a:lumOff val="40000"/>
                  </a:schemeClr>
                </a:solidFill>
              </a:rPr>
              <a:t>readfile</a:t>
            </a:r>
            <a:r>
              <a:rPr lang="en-US" b="1" dirty="0"/>
              <a:t>)</a:t>
            </a:r>
          </a:p>
          <a:p>
            <a:pPr algn="l">
              <a:defRPr sz="1600"/>
            </a:pPr>
            <a:r>
              <a:rPr dirty="0" smtClean="0"/>
              <a:t>test.close</a:t>
            </a:r>
            <a:r>
              <a:rPr dirty="0"/>
              <a:t>()</a:t>
            </a:r>
          </a:p>
          <a:p>
            <a:pPr algn="l">
              <a:defRPr sz="1600"/>
            </a:pPr>
            <a:r>
              <a:rPr dirty="0"/>
              <a:t>		</a:t>
            </a:r>
          </a:p>
          <a:p>
            <a:pPr algn="l">
              <a:defRPr sz="1600"/>
            </a:pPr>
            <a:r>
              <a:rPr b="1" dirty="0">
                <a:solidFill>
                  <a:srgbClr val="FF0000"/>
                </a:solidFill>
              </a:rPr>
              <a:t>data1</a:t>
            </a:r>
            <a:r>
              <a:rPr dirty="0"/>
              <a:t> = </a:t>
            </a:r>
            <a:r>
              <a:rPr b="1" dirty="0">
                <a:solidFill>
                  <a:schemeClr val="accent1">
                    <a:lumMod val="75000"/>
                  </a:schemeClr>
                </a:solidFill>
              </a:rPr>
              <a:t>data</a:t>
            </a:r>
            <a:r>
              <a:rPr b="1" dirty="0"/>
              <a:t>["</a:t>
            </a:r>
            <a:r>
              <a:rPr b="1" dirty="0">
                <a:solidFill>
                  <a:srgbClr val="942093"/>
                </a:solidFill>
              </a:rPr>
              <a:t>TOP_OBJ</a:t>
            </a:r>
            <a:r>
              <a:rPr b="1" dirty="0" smtClean="0"/>
              <a:t>"]</a:t>
            </a:r>
            <a:r>
              <a:rPr dirty="0" smtClean="0"/>
              <a:t>["</a:t>
            </a:r>
            <a:r>
              <a:rPr lang="en-US" dirty="0" smtClean="0">
                <a:solidFill>
                  <a:schemeClr val="tx1"/>
                </a:solidFill>
              </a:rPr>
              <a:t>chidren</a:t>
            </a:r>
            <a:r>
              <a:rPr dirty="0" smtClean="0">
                <a:solidFill>
                  <a:schemeClr val="tx1"/>
                </a:solidFill>
              </a:rPr>
              <a:t>"]</a:t>
            </a:r>
            <a:endParaRPr dirty="0">
              <a:solidFill>
                <a:schemeClr val="tx1"/>
              </a:solidFill>
            </a:endParaRPr>
          </a:p>
          <a:p>
            <a:pPr algn="l">
              <a:defRPr sz="1600"/>
            </a:pPr>
            <a:r>
              <a:rPr lang="en-US" dirty="0"/>
              <a:t>print data1[0]</a:t>
            </a:r>
          </a:p>
          <a:p>
            <a:pPr algn="l">
              <a:defRPr sz="1600"/>
            </a:pPr>
            <a:r>
              <a:rPr lang="en-US" dirty="0"/>
              <a:t>print data1[1]</a:t>
            </a:r>
          </a:p>
        </p:txBody>
      </p:sp>
    </p:spTree>
    <p:extLst>
      <p:ext uri="{BB962C8B-B14F-4D97-AF65-F5344CB8AC3E}">
        <p14:creationId xmlns:p14="http://schemas.microsoft.com/office/powerpoint/2010/main" val="2081167356"/>
      </p:ext>
    </p:extLst>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nvSpPr>
        <p:spPr>
          <a:xfrm>
            <a:off x="3311779" y="558800"/>
            <a:ext cx="540558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Parsing JSON (Keys)</a:t>
            </a:r>
          </a:p>
        </p:txBody>
      </p:sp>
      <p:sp>
        <p:nvSpPr>
          <p:cNvPr id="249" name="Shape 249"/>
          <p:cNvSpPr/>
          <p:nvPr/>
        </p:nvSpPr>
        <p:spPr>
          <a:xfrm>
            <a:off x="442230" y="1444652"/>
            <a:ext cx="7300075" cy="730456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latin typeface="Courier"/>
                <a:ea typeface="Courier"/>
                <a:cs typeface="Courier"/>
                <a:sym typeface="Courier"/>
              </a:defRPr>
            </a:pPr>
            <a:r>
              <a:rPr b="1" dirty="0">
                <a:solidFill>
                  <a:srgbClr val="942093"/>
                </a:solidFill>
              </a:rPr>
              <a:t>{</a:t>
            </a:r>
          </a:p>
          <a:p>
            <a:pPr algn="l">
              <a:defRPr sz="1200">
                <a:latin typeface="Courier"/>
                <a:ea typeface="Courier"/>
                <a:cs typeface="Courier"/>
                <a:sym typeface="Courier"/>
              </a:defRPr>
            </a:pPr>
            <a:r>
              <a:rPr b="1" dirty="0">
                <a:solidFill>
                  <a:srgbClr val="942093"/>
                </a:solidFill>
              </a:rPr>
              <a:t>	"TOP_OBJ": </a:t>
            </a:r>
            <a:r>
              <a:rPr dirty="0">
                <a:solidFill>
                  <a:schemeClr val="tx1"/>
                </a:solidFill>
              </a:rPr>
              <a:t>{</a:t>
            </a:r>
          </a:p>
          <a:p>
            <a:pPr algn="l">
              <a:defRPr sz="1200">
                <a:latin typeface="Courier"/>
                <a:ea typeface="Courier"/>
                <a:cs typeface="Courier"/>
                <a:sym typeface="Courier"/>
              </a:defRPr>
            </a:pPr>
            <a:r>
              <a:rPr dirty="0">
                <a:solidFill>
                  <a:schemeClr val="tx1"/>
                </a:solidFill>
              </a:rPr>
              <a:t>		"attributes"</a:t>
            </a:r>
            <a:r>
              <a:rPr dirty="0"/>
              <a:t>: {</a:t>
            </a:r>
          </a:p>
          <a:p>
            <a:pPr algn="l">
              <a:defRPr sz="1200">
                <a:latin typeface="Courier"/>
                <a:ea typeface="Courier"/>
                <a:cs typeface="Courier"/>
                <a:sym typeface="Courier"/>
              </a:defRPr>
            </a:pPr>
            <a:r>
              <a:rPr dirty="0"/>
              <a:t>			"descr": "This is a main section",</a:t>
            </a:r>
          </a:p>
          <a:p>
            <a:pPr algn="l">
              <a:defRPr sz="1200">
                <a:latin typeface="Courier"/>
                <a:ea typeface="Courier"/>
                <a:cs typeface="Courier"/>
                <a:sym typeface="Courier"/>
              </a:defRPr>
            </a:pPr>
            <a:r>
              <a:rPr dirty="0"/>
              <a:t>			"name": "TEST1_OBJECT",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r>
              <a:rPr b="1" dirty="0">
                <a:solidFill>
                  <a:srgbClr val="00B050"/>
                </a:solidFill>
              </a:rPr>
              <a:t>"children": </a:t>
            </a:r>
            <a:r>
              <a:rPr dirty="0"/>
              <a:t>[{</a:t>
            </a:r>
          </a:p>
          <a:p>
            <a:pPr algn="l">
              <a:defRPr sz="1200">
                <a:latin typeface="Courier"/>
                <a:ea typeface="Courier"/>
                <a:cs typeface="Courier"/>
                <a:sym typeface="Courier"/>
              </a:defRPr>
            </a:pPr>
            <a:r>
              <a:rPr dirty="0"/>
              <a:t>			"OBJ1":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a second section",</a:t>
            </a:r>
          </a:p>
          <a:p>
            <a:pPr algn="l">
              <a:defRPr sz="1200">
                <a:latin typeface="Courier"/>
                <a:ea typeface="Courier"/>
                <a:cs typeface="Courier"/>
                <a:sym typeface="Courier"/>
              </a:defRPr>
            </a:pPr>
            <a:r>
              <a:rPr dirty="0"/>
              <a:t>					"name": "TEST2_OBJECT",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 {</a:t>
            </a:r>
          </a:p>
          <a:p>
            <a:pPr algn="l">
              <a:defRPr sz="1200">
                <a:latin typeface="Courier"/>
                <a:ea typeface="Courier"/>
                <a:cs typeface="Courier"/>
                <a:sym typeface="Courier"/>
              </a:defRPr>
            </a:pPr>
            <a:r>
              <a:rPr dirty="0"/>
              <a:t>			"OBJ2":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a second section",</a:t>
            </a:r>
          </a:p>
          <a:p>
            <a:pPr algn="l">
              <a:defRPr sz="1200">
                <a:latin typeface="Courier"/>
                <a:ea typeface="Courier"/>
                <a:cs typeface="Courier"/>
                <a:sym typeface="Courier"/>
              </a:defRPr>
            </a:pPr>
            <a:r>
              <a:rPr dirty="0"/>
              <a:t>					"name": "TEST2_OBJECT",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"children": [{</a:t>
            </a:r>
          </a:p>
          <a:p>
            <a:pPr algn="l">
              <a:defRPr sz="1200">
                <a:latin typeface="Courier"/>
                <a:ea typeface="Courier"/>
                <a:cs typeface="Courier"/>
                <a:sym typeface="Courier"/>
              </a:defRPr>
            </a:pPr>
            <a:r>
              <a:rPr dirty="0"/>
              <a:t>					"SUB_OBJ2": {</a:t>
            </a:r>
          </a:p>
          <a:p>
            <a:pPr algn="l">
              <a:defRPr sz="1200">
                <a:latin typeface="Courier"/>
                <a:ea typeface="Courier"/>
                <a:cs typeface="Courier"/>
                <a:sym typeface="Courier"/>
              </a:defRPr>
            </a:pPr>
            <a:r>
              <a:rPr dirty="0"/>
              <a:t>						"attributes": {</a:t>
            </a:r>
          </a:p>
          <a:p>
            <a:pPr algn="l">
              <a:defRPr sz="1200">
                <a:latin typeface="Courier"/>
                <a:ea typeface="Courier"/>
                <a:cs typeface="Courier"/>
                <a:sym typeface="Courier"/>
              </a:defRPr>
            </a:pPr>
            <a:r>
              <a:rPr dirty="0"/>
              <a:t>							"descr": "This is third section",</a:t>
            </a:r>
          </a:p>
          <a:p>
            <a:pPr algn="l">
              <a:defRPr sz="1200">
                <a:latin typeface="Courier"/>
                <a:ea typeface="Courier"/>
                <a:cs typeface="Courier"/>
                <a:sym typeface="Courier"/>
              </a:defRPr>
            </a:pPr>
            <a:r>
              <a:rPr dirty="0"/>
              <a:t>							"type": "String",</a:t>
            </a:r>
          </a:p>
          <a:p>
            <a:pPr algn="l">
              <a:defRPr sz="1200">
                <a:latin typeface="Courier"/>
                <a:ea typeface="Courier"/>
                <a:cs typeface="Courier"/>
                <a:sym typeface="Courier"/>
              </a:defRPr>
            </a:pPr>
            <a:r>
              <a:rPr dirty="0"/>
              <a:t>							"name": "TEST3_OBJECT",</a:t>
            </a:r>
          </a:p>
          <a:p>
            <a:pPr algn="l">
              <a:defRPr sz="1200">
                <a:latin typeface="Courier"/>
                <a:ea typeface="Courier"/>
                <a:cs typeface="Courier"/>
                <a:sym typeface="Courier"/>
              </a:defRPr>
            </a:pPr>
            <a:r>
              <a:rPr dirty="0"/>
              <a:t>							"prio": "1"</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a:t>
            </a:r>
          </a:p>
        </p:txBody>
      </p:sp>
      <p:sp>
        <p:nvSpPr>
          <p:cNvPr id="250" name="Shape 250"/>
          <p:cNvSpPr/>
          <p:nvPr/>
        </p:nvSpPr>
        <p:spPr>
          <a:xfrm>
            <a:off x="8492363" y="1608277"/>
            <a:ext cx="3674083" cy="305724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pPr>
            <a:r>
              <a:rPr dirty="0"/>
              <a:t>import simplejson as json</a:t>
            </a:r>
          </a:p>
          <a:p>
            <a:pPr algn="l">
              <a:defRPr sz="1600"/>
            </a:pPr>
            <a:endParaRPr dirty="0"/>
          </a:p>
          <a:p>
            <a:pPr algn="l">
              <a:defRPr sz="1600"/>
            </a:pPr>
            <a:endParaRPr dirty="0"/>
          </a:p>
          <a:p>
            <a:pPr algn="l">
              <a:defRPr sz="1600"/>
            </a:pPr>
            <a:r>
              <a:rPr dirty="0"/>
              <a:t>file = "/home/student/parse_json.json" </a:t>
            </a:r>
          </a:p>
          <a:p>
            <a:pPr algn="l">
              <a:defRPr sz="1600"/>
            </a:pPr>
            <a:r>
              <a:rPr dirty="0"/>
              <a:t>test = open(file, 'r')</a:t>
            </a:r>
          </a:p>
          <a:p>
            <a:pPr algn="l">
              <a:defRPr sz="1600"/>
            </a:pPr>
            <a:r>
              <a:rPr dirty="0"/>
              <a:t>readfile = test.read()</a:t>
            </a:r>
          </a:p>
          <a:p>
            <a:pPr algn="l">
              <a:defRPr sz="1600"/>
            </a:pPr>
            <a:r>
              <a:rPr lang="en-US" b="1" dirty="0">
                <a:solidFill>
                  <a:schemeClr val="accent1">
                    <a:lumMod val="75000"/>
                  </a:schemeClr>
                </a:solidFill>
              </a:rPr>
              <a:t>data</a:t>
            </a:r>
            <a:r>
              <a:rPr lang="en-US" dirty="0"/>
              <a:t> = </a:t>
            </a:r>
            <a:r>
              <a:rPr lang="en-US" b="1" dirty="0" err="1">
                <a:solidFill>
                  <a:srgbClr val="7030A0"/>
                </a:solidFill>
              </a:rPr>
              <a:t>json</a:t>
            </a:r>
            <a:r>
              <a:rPr lang="en-US" dirty="0" err="1"/>
              <a:t>.</a:t>
            </a:r>
            <a:r>
              <a:rPr lang="en-US" b="1" dirty="0" err="1">
                <a:solidFill>
                  <a:schemeClr val="tx1"/>
                </a:solidFill>
              </a:rPr>
              <a:t>loads</a:t>
            </a:r>
            <a:r>
              <a:rPr lang="en-US" b="1" dirty="0"/>
              <a:t>(</a:t>
            </a:r>
            <a:r>
              <a:rPr lang="en-US" b="1" dirty="0" err="1">
                <a:solidFill>
                  <a:schemeClr val="accent5">
                    <a:lumMod val="60000"/>
                    <a:lumOff val="40000"/>
                  </a:schemeClr>
                </a:solidFill>
              </a:rPr>
              <a:t>readfile</a:t>
            </a:r>
            <a:r>
              <a:rPr lang="en-US" b="1" dirty="0"/>
              <a:t>)</a:t>
            </a:r>
          </a:p>
          <a:p>
            <a:pPr algn="l">
              <a:defRPr sz="1600"/>
            </a:pPr>
            <a:r>
              <a:rPr dirty="0" smtClean="0"/>
              <a:t>test.close</a:t>
            </a:r>
            <a:r>
              <a:rPr dirty="0"/>
              <a:t>()</a:t>
            </a:r>
          </a:p>
          <a:p>
            <a:pPr algn="l">
              <a:defRPr sz="1600"/>
            </a:pPr>
            <a:r>
              <a:rPr dirty="0"/>
              <a:t>		</a:t>
            </a:r>
          </a:p>
          <a:p>
            <a:pPr algn="l">
              <a:defRPr sz="1600"/>
            </a:pPr>
            <a:r>
              <a:rPr b="1" dirty="0">
                <a:solidFill>
                  <a:srgbClr val="FF0000"/>
                </a:solidFill>
              </a:rPr>
              <a:t>data1</a:t>
            </a:r>
            <a:r>
              <a:rPr dirty="0"/>
              <a:t> = </a:t>
            </a:r>
            <a:r>
              <a:rPr b="1" dirty="0">
                <a:solidFill>
                  <a:schemeClr val="accent1">
                    <a:lumMod val="75000"/>
                  </a:schemeClr>
                </a:solidFill>
              </a:rPr>
              <a:t>data</a:t>
            </a:r>
            <a:r>
              <a:rPr b="1" dirty="0"/>
              <a:t>["</a:t>
            </a:r>
            <a:r>
              <a:rPr b="1" dirty="0">
                <a:solidFill>
                  <a:srgbClr val="942093"/>
                </a:solidFill>
              </a:rPr>
              <a:t>TOP_OBJ</a:t>
            </a:r>
            <a:r>
              <a:rPr b="1" dirty="0" smtClean="0"/>
              <a:t>"]["</a:t>
            </a:r>
            <a:r>
              <a:rPr lang="en-US" b="1" dirty="0" smtClean="0">
                <a:solidFill>
                  <a:srgbClr val="00B050"/>
                </a:solidFill>
              </a:rPr>
              <a:t>chidren</a:t>
            </a:r>
            <a:r>
              <a:rPr b="1" dirty="0" smtClean="0"/>
              <a:t>"]</a:t>
            </a:r>
            <a:endParaRPr b="1" dirty="0"/>
          </a:p>
          <a:p>
            <a:pPr algn="l">
              <a:defRPr sz="1600"/>
            </a:pPr>
            <a:r>
              <a:rPr lang="en-US" dirty="0"/>
              <a:t>print data1[0]</a:t>
            </a:r>
          </a:p>
          <a:p>
            <a:pPr algn="l">
              <a:defRPr sz="1600"/>
            </a:pPr>
            <a:r>
              <a:rPr lang="en-US" dirty="0"/>
              <a:t>print data1[1]</a:t>
            </a:r>
          </a:p>
        </p:txBody>
      </p:sp>
    </p:spTree>
    <p:extLst>
      <p:ext uri="{BB962C8B-B14F-4D97-AF65-F5344CB8AC3E}">
        <p14:creationId xmlns:p14="http://schemas.microsoft.com/office/powerpoint/2010/main" val="1640680594"/>
      </p:ext>
    </p:extLst>
  </p:cSld>
  <p:clrMapOvr>
    <a:masterClrMapping/>
  </p:clrMapOvr>
  <p:transition spd="slow"/>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nvSpPr>
        <p:spPr>
          <a:xfrm>
            <a:off x="3311779" y="558800"/>
            <a:ext cx="540558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Parsing JSON (Keys)</a:t>
            </a:r>
          </a:p>
        </p:txBody>
      </p:sp>
      <p:sp>
        <p:nvSpPr>
          <p:cNvPr id="249" name="Shape 249"/>
          <p:cNvSpPr/>
          <p:nvPr/>
        </p:nvSpPr>
        <p:spPr>
          <a:xfrm>
            <a:off x="442230" y="1444652"/>
            <a:ext cx="7300075" cy="730456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latin typeface="Courier"/>
                <a:ea typeface="Courier"/>
                <a:cs typeface="Courier"/>
                <a:sym typeface="Courier"/>
              </a:defRPr>
            </a:pPr>
            <a:r>
              <a:rPr b="1" dirty="0">
                <a:solidFill>
                  <a:srgbClr val="942093"/>
                </a:solidFill>
              </a:rPr>
              <a:t>{</a:t>
            </a:r>
          </a:p>
          <a:p>
            <a:pPr algn="l">
              <a:defRPr sz="1200">
                <a:latin typeface="Courier"/>
                <a:ea typeface="Courier"/>
                <a:cs typeface="Courier"/>
                <a:sym typeface="Courier"/>
              </a:defRPr>
            </a:pPr>
            <a:r>
              <a:rPr b="1" dirty="0">
                <a:solidFill>
                  <a:srgbClr val="942093"/>
                </a:solidFill>
              </a:rPr>
              <a:t>	"TOP_OBJ": </a:t>
            </a:r>
            <a:r>
              <a:rPr dirty="0">
                <a:solidFill>
                  <a:schemeClr val="tx1"/>
                </a:solidFill>
              </a:rPr>
              <a:t>{</a:t>
            </a:r>
          </a:p>
          <a:p>
            <a:pPr algn="l">
              <a:defRPr sz="1200">
                <a:latin typeface="Courier"/>
                <a:ea typeface="Courier"/>
                <a:cs typeface="Courier"/>
                <a:sym typeface="Courier"/>
              </a:defRPr>
            </a:pPr>
            <a:r>
              <a:rPr dirty="0">
                <a:solidFill>
                  <a:schemeClr val="tx1"/>
                </a:solidFill>
              </a:rPr>
              <a:t>		"attributes"</a:t>
            </a:r>
            <a:r>
              <a:rPr dirty="0"/>
              <a:t>: {</a:t>
            </a:r>
          </a:p>
          <a:p>
            <a:pPr algn="l">
              <a:defRPr sz="1200">
                <a:latin typeface="Courier"/>
                <a:ea typeface="Courier"/>
                <a:cs typeface="Courier"/>
                <a:sym typeface="Courier"/>
              </a:defRPr>
            </a:pPr>
            <a:r>
              <a:rPr dirty="0"/>
              <a:t>			"descr": "This is a main section",</a:t>
            </a:r>
          </a:p>
          <a:p>
            <a:pPr algn="l">
              <a:defRPr sz="1200">
                <a:latin typeface="Courier"/>
                <a:ea typeface="Courier"/>
                <a:cs typeface="Courier"/>
                <a:sym typeface="Courier"/>
              </a:defRPr>
            </a:pPr>
            <a:r>
              <a:rPr dirty="0"/>
              <a:t>			"name": "TEST1_OBJECT",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r>
              <a:rPr b="1" dirty="0">
                <a:solidFill>
                  <a:srgbClr val="00B050"/>
                </a:solidFill>
              </a:rPr>
              <a:t>"children": </a:t>
            </a:r>
            <a:r>
              <a:rPr b="1" i="1" dirty="0">
                <a:solidFill>
                  <a:schemeClr val="accent4">
                    <a:lumMod val="75000"/>
                  </a:schemeClr>
                </a:solidFill>
              </a:rPr>
              <a:t>[{</a:t>
            </a:r>
          </a:p>
          <a:p>
            <a:pPr algn="l">
              <a:defRPr sz="1200">
                <a:latin typeface="Courier"/>
                <a:ea typeface="Courier"/>
                <a:cs typeface="Courier"/>
                <a:sym typeface="Courier"/>
              </a:defRPr>
            </a:pPr>
            <a:r>
              <a:rPr b="1" i="1" dirty="0">
                <a:solidFill>
                  <a:schemeClr val="accent4">
                    <a:lumMod val="75000"/>
                  </a:schemeClr>
                </a:solidFill>
              </a:rPr>
              <a:t>			"OBJ1": {</a:t>
            </a:r>
          </a:p>
          <a:p>
            <a:pPr algn="l">
              <a:defRPr sz="1200">
                <a:latin typeface="Courier"/>
                <a:ea typeface="Courier"/>
                <a:cs typeface="Courier"/>
                <a:sym typeface="Courier"/>
              </a:defRPr>
            </a:pPr>
            <a:r>
              <a:rPr b="1" i="1" dirty="0">
                <a:solidFill>
                  <a:schemeClr val="accent4">
                    <a:lumMod val="75000"/>
                  </a:schemeClr>
                </a:solidFill>
              </a:rPr>
              <a:t>				"attributes": {</a:t>
            </a:r>
          </a:p>
          <a:p>
            <a:pPr algn="l">
              <a:defRPr sz="1200">
                <a:latin typeface="Courier"/>
                <a:ea typeface="Courier"/>
                <a:cs typeface="Courier"/>
                <a:sym typeface="Courier"/>
              </a:defRPr>
            </a:pPr>
            <a:r>
              <a:rPr b="1" i="1" dirty="0">
                <a:solidFill>
                  <a:schemeClr val="accent4">
                    <a:lumMod val="75000"/>
                  </a:schemeClr>
                </a:solidFill>
              </a:rPr>
              <a:t>					"descr": "This is a second section",</a:t>
            </a:r>
          </a:p>
          <a:p>
            <a:pPr algn="l">
              <a:defRPr sz="1200">
                <a:latin typeface="Courier"/>
                <a:ea typeface="Courier"/>
                <a:cs typeface="Courier"/>
                <a:sym typeface="Courier"/>
              </a:defRPr>
            </a:pPr>
            <a:r>
              <a:rPr b="1" i="1" dirty="0">
                <a:solidFill>
                  <a:schemeClr val="accent4">
                    <a:lumMod val="75000"/>
                  </a:schemeClr>
                </a:solidFill>
              </a:rPr>
              <a:t>					"name": "TEST2_OBJECT",</a:t>
            </a:r>
          </a:p>
          <a:p>
            <a:pPr algn="l">
              <a:defRPr sz="1200">
                <a:latin typeface="Courier"/>
                <a:ea typeface="Courier"/>
                <a:cs typeface="Courier"/>
                <a:sym typeface="Courier"/>
              </a:defRPr>
            </a:pPr>
            <a:r>
              <a:rPr b="1" i="1" dirty="0">
                <a:solidFill>
                  <a:schemeClr val="accent4">
                    <a:lumMod val="75000"/>
                  </a:schemeClr>
                </a:solidFill>
              </a:rPr>
              <a:t>					"ownerKey": "",</a:t>
            </a:r>
          </a:p>
          <a:p>
            <a:pPr algn="l">
              <a:defRPr sz="1200">
                <a:latin typeface="Courier"/>
                <a:ea typeface="Courier"/>
                <a:cs typeface="Courier"/>
                <a:sym typeface="Courier"/>
              </a:defRPr>
            </a:pPr>
            <a:r>
              <a:rPr b="1" i="1" dirty="0">
                <a:solidFill>
                  <a:schemeClr val="accent4">
                    <a:lumMod val="75000"/>
                  </a:schemeClr>
                </a:solidFill>
              </a:rPr>
              <a:t>					"ownerTag": ""</a:t>
            </a:r>
          </a:p>
          <a:p>
            <a:pPr algn="l">
              <a:defRPr sz="1200">
                <a:latin typeface="Courier"/>
                <a:ea typeface="Courier"/>
                <a:cs typeface="Courier"/>
                <a:sym typeface="Courier"/>
              </a:defRPr>
            </a:pPr>
            <a:r>
              <a:rPr b="1" i="1" dirty="0">
                <a:solidFill>
                  <a:schemeClr val="accent4">
                    <a:lumMod val="75000"/>
                  </a:schemeClr>
                </a:solidFill>
              </a:rPr>
              <a:t>				}</a:t>
            </a:r>
          </a:p>
          <a:p>
            <a:pPr algn="l">
              <a:defRPr sz="1200">
                <a:latin typeface="Courier"/>
                <a:ea typeface="Courier"/>
                <a:cs typeface="Courier"/>
                <a:sym typeface="Courier"/>
              </a:defRPr>
            </a:pPr>
            <a:r>
              <a:rPr b="1" i="1" dirty="0">
                <a:solidFill>
                  <a:schemeClr val="accent4">
                    <a:lumMod val="75000"/>
                  </a:schemeClr>
                </a:solidFill>
              </a:rPr>
              <a:t>			}</a:t>
            </a:r>
          </a:p>
          <a:p>
            <a:pPr algn="l">
              <a:defRPr sz="1200">
                <a:latin typeface="Courier"/>
                <a:ea typeface="Courier"/>
                <a:cs typeface="Courier"/>
                <a:sym typeface="Courier"/>
              </a:defRPr>
            </a:pPr>
            <a:r>
              <a:rPr b="1" i="1" dirty="0">
                <a:solidFill>
                  <a:schemeClr val="accent4">
                    <a:lumMod val="75000"/>
                  </a:schemeClr>
                </a:solidFill>
              </a:rPr>
              <a:t>		}, {</a:t>
            </a:r>
          </a:p>
          <a:p>
            <a:pPr algn="l">
              <a:defRPr sz="1200">
                <a:latin typeface="Courier"/>
                <a:ea typeface="Courier"/>
                <a:cs typeface="Courier"/>
                <a:sym typeface="Courier"/>
              </a:defRPr>
            </a:pPr>
            <a:r>
              <a:rPr b="1" i="1" dirty="0">
                <a:solidFill>
                  <a:schemeClr val="accent4">
                    <a:lumMod val="75000"/>
                  </a:schemeClr>
                </a:solidFill>
              </a:rPr>
              <a:t>			"OBJ2": {</a:t>
            </a:r>
          </a:p>
          <a:p>
            <a:pPr algn="l">
              <a:defRPr sz="1200">
                <a:latin typeface="Courier"/>
                <a:ea typeface="Courier"/>
                <a:cs typeface="Courier"/>
                <a:sym typeface="Courier"/>
              </a:defRPr>
            </a:pPr>
            <a:r>
              <a:rPr b="1" i="1" dirty="0">
                <a:solidFill>
                  <a:schemeClr val="accent4">
                    <a:lumMod val="75000"/>
                  </a:schemeClr>
                </a:solidFill>
              </a:rPr>
              <a:t>				"attributes": {</a:t>
            </a:r>
          </a:p>
          <a:p>
            <a:pPr algn="l">
              <a:defRPr sz="1200">
                <a:latin typeface="Courier"/>
                <a:ea typeface="Courier"/>
                <a:cs typeface="Courier"/>
                <a:sym typeface="Courier"/>
              </a:defRPr>
            </a:pPr>
            <a:r>
              <a:rPr b="1" i="1" dirty="0">
                <a:solidFill>
                  <a:schemeClr val="accent4">
                    <a:lumMod val="75000"/>
                  </a:schemeClr>
                </a:solidFill>
              </a:rPr>
              <a:t>					"descr": "This is a second section",</a:t>
            </a:r>
          </a:p>
          <a:p>
            <a:pPr algn="l">
              <a:defRPr sz="1200">
                <a:latin typeface="Courier"/>
                <a:ea typeface="Courier"/>
                <a:cs typeface="Courier"/>
                <a:sym typeface="Courier"/>
              </a:defRPr>
            </a:pPr>
            <a:r>
              <a:rPr b="1" i="1" dirty="0">
                <a:solidFill>
                  <a:schemeClr val="accent4">
                    <a:lumMod val="75000"/>
                  </a:schemeClr>
                </a:solidFill>
              </a:rPr>
              <a:t>					"name": "TEST2_OBJECT",</a:t>
            </a:r>
          </a:p>
          <a:p>
            <a:pPr algn="l">
              <a:defRPr sz="1200">
                <a:latin typeface="Courier"/>
                <a:ea typeface="Courier"/>
                <a:cs typeface="Courier"/>
                <a:sym typeface="Courier"/>
              </a:defRPr>
            </a:pPr>
            <a:r>
              <a:rPr b="1" i="1" dirty="0">
                <a:solidFill>
                  <a:schemeClr val="accent4">
                    <a:lumMod val="75000"/>
                  </a:schemeClr>
                </a:solidFill>
              </a:rPr>
              <a:t>					"ownerKey": "",</a:t>
            </a:r>
          </a:p>
          <a:p>
            <a:pPr algn="l">
              <a:defRPr sz="1200">
                <a:latin typeface="Courier"/>
                <a:ea typeface="Courier"/>
                <a:cs typeface="Courier"/>
                <a:sym typeface="Courier"/>
              </a:defRPr>
            </a:pPr>
            <a:r>
              <a:rPr b="1" i="1" dirty="0">
                <a:solidFill>
                  <a:schemeClr val="accent4">
                    <a:lumMod val="75000"/>
                  </a:schemeClr>
                </a:solidFill>
              </a:rPr>
              <a:t>					"ownerTag": ""</a:t>
            </a:r>
          </a:p>
          <a:p>
            <a:pPr algn="l">
              <a:defRPr sz="1200">
                <a:latin typeface="Courier"/>
                <a:ea typeface="Courier"/>
                <a:cs typeface="Courier"/>
                <a:sym typeface="Courier"/>
              </a:defRPr>
            </a:pPr>
            <a:r>
              <a:rPr b="1" i="1" dirty="0">
                <a:solidFill>
                  <a:schemeClr val="accent4">
                    <a:lumMod val="75000"/>
                  </a:schemeClr>
                </a:solidFill>
              </a:rPr>
              <a:t>				},</a:t>
            </a:r>
          </a:p>
          <a:p>
            <a:pPr algn="l">
              <a:defRPr sz="1200">
                <a:latin typeface="Courier"/>
                <a:ea typeface="Courier"/>
                <a:cs typeface="Courier"/>
                <a:sym typeface="Courier"/>
              </a:defRPr>
            </a:pPr>
            <a:r>
              <a:rPr b="1" i="1" dirty="0">
                <a:solidFill>
                  <a:schemeClr val="accent4">
                    <a:lumMod val="75000"/>
                  </a:schemeClr>
                </a:solidFill>
              </a:rPr>
              <a:t>				"children": [{</a:t>
            </a:r>
          </a:p>
          <a:p>
            <a:pPr algn="l">
              <a:defRPr sz="1200">
                <a:latin typeface="Courier"/>
                <a:ea typeface="Courier"/>
                <a:cs typeface="Courier"/>
                <a:sym typeface="Courier"/>
              </a:defRPr>
            </a:pPr>
            <a:r>
              <a:rPr b="1" i="1" dirty="0">
                <a:solidFill>
                  <a:schemeClr val="accent4">
                    <a:lumMod val="75000"/>
                  </a:schemeClr>
                </a:solidFill>
              </a:rPr>
              <a:t>					"SUB_OBJ2": {</a:t>
            </a:r>
          </a:p>
          <a:p>
            <a:pPr algn="l">
              <a:defRPr sz="1200">
                <a:latin typeface="Courier"/>
                <a:ea typeface="Courier"/>
                <a:cs typeface="Courier"/>
                <a:sym typeface="Courier"/>
              </a:defRPr>
            </a:pPr>
            <a:r>
              <a:rPr b="1" i="1" dirty="0">
                <a:solidFill>
                  <a:schemeClr val="accent4">
                    <a:lumMod val="75000"/>
                  </a:schemeClr>
                </a:solidFill>
              </a:rPr>
              <a:t>						"attributes": {</a:t>
            </a:r>
          </a:p>
          <a:p>
            <a:pPr algn="l">
              <a:defRPr sz="1200">
                <a:latin typeface="Courier"/>
                <a:ea typeface="Courier"/>
                <a:cs typeface="Courier"/>
                <a:sym typeface="Courier"/>
              </a:defRPr>
            </a:pPr>
            <a:r>
              <a:rPr b="1" i="1" dirty="0">
                <a:solidFill>
                  <a:schemeClr val="accent4">
                    <a:lumMod val="75000"/>
                  </a:schemeClr>
                </a:solidFill>
              </a:rPr>
              <a:t>							"descr": "This is third section",</a:t>
            </a:r>
          </a:p>
          <a:p>
            <a:pPr algn="l">
              <a:defRPr sz="1200">
                <a:latin typeface="Courier"/>
                <a:ea typeface="Courier"/>
                <a:cs typeface="Courier"/>
                <a:sym typeface="Courier"/>
              </a:defRPr>
            </a:pPr>
            <a:r>
              <a:rPr b="1" i="1" dirty="0">
                <a:solidFill>
                  <a:schemeClr val="accent4">
                    <a:lumMod val="75000"/>
                  </a:schemeClr>
                </a:solidFill>
              </a:rPr>
              <a:t>							"type": "String",</a:t>
            </a:r>
          </a:p>
          <a:p>
            <a:pPr algn="l">
              <a:defRPr sz="1200">
                <a:latin typeface="Courier"/>
                <a:ea typeface="Courier"/>
                <a:cs typeface="Courier"/>
                <a:sym typeface="Courier"/>
              </a:defRPr>
            </a:pPr>
            <a:r>
              <a:rPr b="1" i="1" dirty="0">
                <a:solidFill>
                  <a:schemeClr val="accent4">
                    <a:lumMod val="75000"/>
                  </a:schemeClr>
                </a:solidFill>
              </a:rPr>
              <a:t>							"name": "TEST3_OBJECT",</a:t>
            </a:r>
          </a:p>
          <a:p>
            <a:pPr algn="l">
              <a:defRPr sz="1200">
                <a:latin typeface="Courier"/>
                <a:ea typeface="Courier"/>
                <a:cs typeface="Courier"/>
                <a:sym typeface="Courier"/>
              </a:defRPr>
            </a:pPr>
            <a:r>
              <a:rPr b="1" i="1" dirty="0">
                <a:solidFill>
                  <a:schemeClr val="accent4">
                    <a:lumMod val="75000"/>
                  </a:schemeClr>
                </a:solidFill>
              </a:rPr>
              <a:t>							"prio": "1"</a:t>
            </a:r>
          </a:p>
          <a:p>
            <a:pPr algn="l">
              <a:defRPr sz="1200">
                <a:latin typeface="Courier"/>
                <a:ea typeface="Courier"/>
                <a:cs typeface="Courier"/>
                <a:sym typeface="Courier"/>
              </a:defRPr>
            </a:pPr>
            <a:r>
              <a:rPr b="1" i="1" dirty="0">
                <a:solidFill>
                  <a:schemeClr val="accent4">
                    <a:lumMod val="75000"/>
                  </a:schemeClr>
                </a:solidFill>
              </a:rPr>
              <a:t>						}</a:t>
            </a:r>
          </a:p>
          <a:p>
            <a:pPr algn="l">
              <a:defRPr sz="1200">
                <a:latin typeface="Courier"/>
                <a:ea typeface="Courier"/>
                <a:cs typeface="Courier"/>
                <a:sym typeface="Courier"/>
              </a:defRPr>
            </a:pPr>
            <a:r>
              <a:rPr b="1" i="1" dirty="0">
                <a:solidFill>
                  <a:schemeClr val="accent4">
                    <a:lumMod val="75000"/>
                  </a:schemeClr>
                </a:solidFill>
              </a:rPr>
              <a:t>					}</a:t>
            </a:r>
          </a:p>
          <a:p>
            <a:pPr algn="l">
              <a:defRPr sz="1200">
                <a:latin typeface="Courier"/>
                <a:ea typeface="Courier"/>
                <a:cs typeface="Courier"/>
                <a:sym typeface="Courier"/>
              </a:defRPr>
            </a:pPr>
            <a:r>
              <a:rPr b="1" i="1" dirty="0">
                <a:solidFill>
                  <a:schemeClr val="accent4">
                    <a:lumMod val="75000"/>
                  </a:schemeClr>
                </a:solidFill>
              </a:rPr>
              <a:t>				}]</a:t>
            </a:r>
          </a:p>
          <a:p>
            <a:pPr algn="l">
              <a:defRPr sz="1200">
                <a:latin typeface="Courier"/>
                <a:ea typeface="Courier"/>
                <a:cs typeface="Courier"/>
                <a:sym typeface="Courier"/>
              </a:defRPr>
            </a:pPr>
            <a:r>
              <a:rPr b="1" i="1" dirty="0">
                <a:solidFill>
                  <a:schemeClr val="accent4">
                    <a:lumMod val="75000"/>
                  </a:schemeClr>
                </a:solidFill>
              </a:rPr>
              <a:t>			}</a:t>
            </a:r>
          </a:p>
          <a:p>
            <a:pPr algn="l">
              <a:defRPr sz="1200">
                <a:latin typeface="Courier"/>
                <a:ea typeface="Courier"/>
                <a:cs typeface="Courier"/>
                <a:sym typeface="Courier"/>
              </a:defRPr>
            </a:pPr>
            <a:r>
              <a:rPr b="1" i="1" dirty="0">
                <a:solidFill>
                  <a:schemeClr val="accent4">
                    <a:lumMod val="75000"/>
                  </a:schemeClr>
                </a:solidFill>
              </a:rPr>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a:t>
            </a:r>
          </a:p>
        </p:txBody>
      </p:sp>
      <p:sp>
        <p:nvSpPr>
          <p:cNvPr id="250" name="Shape 250"/>
          <p:cNvSpPr/>
          <p:nvPr/>
        </p:nvSpPr>
        <p:spPr>
          <a:xfrm>
            <a:off x="8492363" y="1608277"/>
            <a:ext cx="3674083" cy="305724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pPr>
            <a:r>
              <a:rPr dirty="0"/>
              <a:t>import simplejson as json</a:t>
            </a:r>
          </a:p>
          <a:p>
            <a:pPr algn="l">
              <a:defRPr sz="1600"/>
            </a:pPr>
            <a:endParaRPr dirty="0"/>
          </a:p>
          <a:p>
            <a:pPr algn="l">
              <a:defRPr sz="1600"/>
            </a:pPr>
            <a:endParaRPr dirty="0"/>
          </a:p>
          <a:p>
            <a:pPr algn="l">
              <a:defRPr sz="1600"/>
            </a:pPr>
            <a:r>
              <a:rPr dirty="0"/>
              <a:t>file = "/home/student/parse_json.json" </a:t>
            </a:r>
          </a:p>
          <a:p>
            <a:pPr algn="l">
              <a:defRPr sz="1600"/>
            </a:pPr>
            <a:r>
              <a:rPr dirty="0"/>
              <a:t>test = open(file, 'r')</a:t>
            </a:r>
          </a:p>
          <a:p>
            <a:pPr algn="l">
              <a:defRPr sz="1600"/>
            </a:pPr>
            <a:r>
              <a:rPr dirty="0"/>
              <a:t>readfile = test.read()</a:t>
            </a:r>
          </a:p>
          <a:p>
            <a:pPr algn="l">
              <a:defRPr sz="1600"/>
            </a:pPr>
            <a:r>
              <a:rPr lang="en-US" b="1" dirty="0">
                <a:solidFill>
                  <a:schemeClr val="accent1">
                    <a:lumMod val="75000"/>
                  </a:schemeClr>
                </a:solidFill>
              </a:rPr>
              <a:t>data</a:t>
            </a:r>
            <a:r>
              <a:rPr lang="en-US" dirty="0"/>
              <a:t> = </a:t>
            </a:r>
            <a:r>
              <a:rPr lang="en-US" b="1" dirty="0" err="1">
                <a:solidFill>
                  <a:srgbClr val="7030A0"/>
                </a:solidFill>
              </a:rPr>
              <a:t>json</a:t>
            </a:r>
            <a:r>
              <a:rPr lang="en-US" dirty="0" err="1"/>
              <a:t>.</a:t>
            </a:r>
            <a:r>
              <a:rPr lang="en-US" b="1" dirty="0" err="1">
                <a:solidFill>
                  <a:schemeClr val="tx1"/>
                </a:solidFill>
              </a:rPr>
              <a:t>loads</a:t>
            </a:r>
            <a:r>
              <a:rPr lang="en-US" b="1" dirty="0"/>
              <a:t>(</a:t>
            </a:r>
            <a:r>
              <a:rPr lang="en-US" b="1" dirty="0" err="1">
                <a:solidFill>
                  <a:schemeClr val="accent5">
                    <a:lumMod val="60000"/>
                    <a:lumOff val="40000"/>
                  </a:schemeClr>
                </a:solidFill>
              </a:rPr>
              <a:t>readfile</a:t>
            </a:r>
            <a:r>
              <a:rPr lang="en-US" b="1" dirty="0"/>
              <a:t>)</a:t>
            </a:r>
          </a:p>
          <a:p>
            <a:pPr algn="l">
              <a:defRPr sz="1600"/>
            </a:pPr>
            <a:r>
              <a:rPr dirty="0" smtClean="0"/>
              <a:t>test.close</a:t>
            </a:r>
            <a:r>
              <a:rPr dirty="0"/>
              <a:t>()</a:t>
            </a:r>
          </a:p>
          <a:p>
            <a:pPr algn="l">
              <a:defRPr sz="1600"/>
            </a:pPr>
            <a:r>
              <a:rPr dirty="0"/>
              <a:t>		</a:t>
            </a:r>
          </a:p>
          <a:p>
            <a:pPr algn="l">
              <a:defRPr sz="1600"/>
            </a:pPr>
            <a:r>
              <a:rPr b="1" dirty="0">
                <a:solidFill>
                  <a:srgbClr val="FF0000"/>
                </a:solidFill>
              </a:rPr>
              <a:t>data1</a:t>
            </a:r>
            <a:r>
              <a:rPr dirty="0"/>
              <a:t> = </a:t>
            </a:r>
            <a:r>
              <a:rPr b="1" dirty="0">
                <a:solidFill>
                  <a:schemeClr val="accent1">
                    <a:lumMod val="75000"/>
                  </a:schemeClr>
                </a:solidFill>
              </a:rPr>
              <a:t>data</a:t>
            </a:r>
            <a:r>
              <a:rPr b="1" dirty="0"/>
              <a:t>["</a:t>
            </a:r>
            <a:r>
              <a:rPr b="1" dirty="0">
                <a:solidFill>
                  <a:srgbClr val="942093"/>
                </a:solidFill>
              </a:rPr>
              <a:t>TOP_OBJ</a:t>
            </a:r>
            <a:r>
              <a:rPr b="1" dirty="0" smtClean="0"/>
              <a:t>"]["</a:t>
            </a:r>
            <a:r>
              <a:rPr lang="en-US" b="1" dirty="0" smtClean="0">
                <a:solidFill>
                  <a:srgbClr val="00B050"/>
                </a:solidFill>
              </a:rPr>
              <a:t>chidren</a:t>
            </a:r>
            <a:r>
              <a:rPr b="1" dirty="0" smtClean="0"/>
              <a:t>"]</a:t>
            </a:r>
            <a:endParaRPr b="1" dirty="0"/>
          </a:p>
          <a:p>
            <a:pPr algn="l">
              <a:defRPr sz="1600"/>
            </a:pPr>
            <a:r>
              <a:rPr lang="en-US" dirty="0"/>
              <a:t>print data1[0]</a:t>
            </a:r>
          </a:p>
          <a:p>
            <a:pPr algn="l">
              <a:defRPr sz="1600"/>
            </a:pPr>
            <a:r>
              <a:rPr lang="en-US" dirty="0"/>
              <a:t>print data1[1]</a:t>
            </a:r>
          </a:p>
        </p:txBody>
      </p:sp>
    </p:spTree>
    <p:extLst>
      <p:ext uri="{BB962C8B-B14F-4D97-AF65-F5344CB8AC3E}">
        <p14:creationId xmlns:p14="http://schemas.microsoft.com/office/powerpoint/2010/main" val="825011994"/>
      </p:ext>
    </p:extLst>
  </p:cSld>
  <p:clrMapOvr>
    <a:masterClrMapping/>
  </p:clrMapOvr>
  <p:transition spd="slow"/>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nvSpPr>
        <p:spPr>
          <a:xfrm>
            <a:off x="3311779" y="558800"/>
            <a:ext cx="540558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Parsing JSON (Keys)</a:t>
            </a:r>
          </a:p>
        </p:txBody>
      </p:sp>
      <p:sp>
        <p:nvSpPr>
          <p:cNvPr id="249" name="Shape 249"/>
          <p:cNvSpPr/>
          <p:nvPr/>
        </p:nvSpPr>
        <p:spPr>
          <a:xfrm>
            <a:off x="442230" y="1444652"/>
            <a:ext cx="7300075" cy="730456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latin typeface="Courier"/>
                <a:ea typeface="Courier"/>
                <a:cs typeface="Courier"/>
                <a:sym typeface="Courier"/>
              </a:defRPr>
            </a:pPr>
            <a:r>
              <a:rPr b="1" dirty="0">
                <a:solidFill>
                  <a:srgbClr val="942093"/>
                </a:solidFill>
              </a:rPr>
              <a:t>{</a:t>
            </a:r>
          </a:p>
          <a:p>
            <a:pPr algn="l">
              <a:defRPr sz="1200">
                <a:latin typeface="Courier"/>
                <a:ea typeface="Courier"/>
                <a:cs typeface="Courier"/>
                <a:sym typeface="Courier"/>
              </a:defRPr>
            </a:pPr>
            <a:r>
              <a:rPr b="1" dirty="0">
                <a:solidFill>
                  <a:srgbClr val="942093"/>
                </a:solidFill>
              </a:rPr>
              <a:t>	"TOP_OBJ": </a:t>
            </a:r>
            <a:r>
              <a:rPr dirty="0">
                <a:solidFill>
                  <a:schemeClr val="tx1"/>
                </a:solidFill>
              </a:rPr>
              <a:t>{</a:t>
            </a:r>
          </a:p>
          <a:p>
            <a:pPr algn="l">
              <a:defRPr sz="1200">
                <a:latin typeface="Courier"/>
                <a:ea typeface="Courier"/>
                <a:cs typeface="Courier"/>
                <a:sym typeface="Courier"/>
              </a:defRPr>
            </a:pPr>
            <a:r>
              <a:rPr dirty="0">
                <a:solidFill>
                  <a:schemeClr val="tx1"/>
                </a:solidFill>
              </a:rPr>
              <a:t>		"attributes"</a:t>
            </a:r>
            <a:r>
              <a:rPr dirty="0"/>
              <a:t>: {</a:t>
            </a:r>
          </a:p>
          <a:p>
            <a:pPr algn="l">
              <a:defRPr sz="1200">
                <a:latin typeface="Courier"/>
                <a:ea typeface="Courier"/>
                <a:cs typeface="Courier"/>
                <a:sym typeface="Courier"/>
              </a:defRPr>
            </a:pPr>
            <a:r>
              <a:rPr dirty="0"/>
              <a:t>			"descr": "This is a main section",</a:t>
            </a:r>
          </a:p>
          <a:p>
            <a:pPr algn="l">
              <a:defRPr sz="1200">
                <a:latin typeface="Courier"/>
                <a:ea typeface="Courier"/>
                <a:cs typeface="Courier"/>
                <a:sym typeface="Courier"/>
              </a:defRPr>
            </a:pPr>
            <a:r>
              <a:rPr dirty="0"/>
              <a:t>			"name": "TEST1_OBJECT",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r>
              <a:rPr b="1" dirty="0">
                <a:solidFill>
                  <a:srgbClr val="00B050"/>
                </a:solidFill>
              </a:rPr>
              <a:t>"children": </a:t>
            </a:r>
            <a:r>
              <a:rPr b="1" dirty="0">
                <a:solidFill>
                  <a:srgbClr val="C00000"/>
                </a:solidFill>
              </a:rPr>
              <a:t>[</a:t>
            </a:r>
            <a:r>
              <a:rPr b="1" dirty="0">
                <a:solidFill>
                  <a:schemeClr val="accent4">
                    <a:lumMod val="60000"/>
                    <a:lumOff val="40000"/>
                  </a:schemeClr>
                </a:solidFill>
              </a:rPr>
              <a:t>{</a:t>
            </a:r>
          </a:p>
          <a:p>
            <a:pPr algn="l">
              <a:defRPr sz="1200">
                <a:latin typeface="Courier"/>
                <a:ea typeface="Courier"/>
                <a:cs typeface="Courier"/>
                <a:sym typeface="Courier"/>
              </a:defRPr>
            </a:pPr>
            <a:r>
              <a:rPr b="1" dirty="0">
                <a:solidFill>
                  <a:schemeClr val="accent4">
                    <a:lumMod val="60000"/>
                    <a:lumOff val="40000"/>
                  </a:schemeClr>
                </a:solidFill>
              </a:rPr>
              <a:t>			"OBJ1": {</a:t>
            </a:r>
          </a:p>
          <a:p>
            <a:pPr algn="l">
              <a:defRPr sz="1200">
                <a:latin typeface="Courier"/>
                <a:ea typeface="Courier"/>
                <a:cs typeface="Courier"/>
                <a:sym typeface="Courier"/>
              </a:defRPr>
            </a:pPr>
            <a:r>
              <a:rPr b="1" dirty="0">
                <a:solidFill>
                  <a:schemeClr val="accent4">
                    <a:lumMod val="60000"/>
                    <a:lumOff val="40000"/>
                  </a:schemeClr>
                </a:solidFill>
              </a:rPr>
              <a:t>				"attributes": {</a:t>
            </a:r>
          </a:p>
          <a:p>
            <a:pPr algn="l">
              <a:defRPr sz="1200">
                <a:latin typeface="Courier"/>
                <a:ea typeface="Courier"/>
                <a:cs typeface="Courier"/>
                <a:sym typeface="Courier"/>
              </a:defRPr>
            </a:pPr>
            <a:r>
              <a:rPr b="1" dirty="0">
                <a:solidFill>
                  <a:schemeClr val="accent4">
                    <a:lumMod val="60000"/>
                    <a:lumOff val="40000"/>
                  </a:schemeClr>
                </a:solidFill>
              </a:rPr>
              <a:t>					"descr": "This is a second section",</a:t>
            </a:r>
          </a:p>
          <a:p>
            <a:pPr algn="l">
              <a:defRPr sz="1200">
                <a:latin typeface="Courier"/>
                <a:ea typeface="Courier"/>
                <a:cs typeface="Courier"/>
                <a:sym typeface="Courier"/>
              </a:defRPr>
            </a:pPr>
            <a:r>
              <a:rPr b="1" dirty="0">
                <a:solidFill>
                  <a:schemeClr val="accent4">
                    <a:lumMod val="60000"/>
                    <a:lumOff val="40000"/>
                  </a:schemeClr>
                </a:solidFill>
              </a:rPr>
              <a:t>			</a:t>
            </a:r>
            <a:r>
              <a:rPr b="1" dirty="0" smtClean="0">
                <a:solidFill>
                  <a:schemeClr val="accent4">
                    <a:lumMod val="60000"/>
                    <a:lumOff val="40000"/>
                  </a:schemeClr>
                </a:solidFill>
              </a:rPr>
              <a:t>		"</a:t>
            </a:r>
            <a:r>
              <a:rPr b="1" dirty="0">
                <a:solidFill>
                  <a:schemeClr val="accent4">
                    <a:lumMod val="60000"/>
                    <a:lumOff val="40000"/>
                  </a:schemeClr>
                </a:solidFill>
              </a:rPr>
              <a:t>name": "TEST2_OBJECT",</a:t>
            </a:r>
          </a:p>
          <a:p>
            <a:pPr algn="l">
              <a:defRPr sz="1200">
                <a:latin typeface="Courier"/>
                <a:ea typeface="Courier"/>
                <a:cs typeface="Courier"/>
                <a:sym typeface="Courier"/>
              </a:defRPr>
            </a:pPr>
            <a:r>
              <a:rPr b="1" dirty="0">
                <a:solidFill>
                  <a:schemeClr val="accent4">
                    <a:lumMod val="60000"/>
                    <a:lumOff val="40000"/>
                  </a:schemeClr>
                </a:solidFill>
              </a:rPr>
              <a:t>					"ownerKey": "",</a:t>
            </a:r>
          </a:p>
          <a:p>
            <a:pPr algn="l">
              <a:defRPr sz="1200">
                <a:latin typeface="Courier"/>
                <a:ea typeface="Courier"/>
                <a:cs typeface="Courier"/>
                <a:sym typeface="Courier"/>
              </a:defRPr>
            </a:pPr>
            <a:r>
              <a:rPr b="1" dirty="0">
                <a:solidFill>
                  <a:schemeClr val="accent4">
                    <a:lumMod val="60000"/>
                    <a:lumOff val="40000"/>
                  </a:schemeClr>
                </a:solidFill>
              </a:rPr>
              <a:t>					"ownerTag": ""</a:t>
            </a:r>
          </a:p>
          <a:p>
            <a:pPr algn="l">
              <a:defRPr sz="1200">
                <a:latin typeface="Courier"/>
                <a:ea typeface="Courier"/>
                <a:cs typeface="Courier"/>
                <a:sym typeface="Courier"/>
              </a:defRPr>
            </a:pPr>
            <a:r>
              <a:rPr b="1" dirty="0">
                <a:solidFill>
                  <a:schemeClr val="accent4">
                    <a:lumMod val="60000"/>
                    <a:lumOff val="40000"/>
                  </a:schemeClr>
                </a:solidFill>
              </a:rPr>
              <a:t>				}</a:t>
            </a:r>
          </a:p>
          <a:p>
            <a:pPr algn="l">
              <a:defRPr sz="1200">
                <a:latin typeface="Courier"/>
                <a:ea typeface="Courier"/>
                <a:cs typeface="Courier"/>
                <a:sym typeface="Courier"/>
              </a:defRPr>
            </a:pPr>
            <a:r>
              <a:rPr b="1" dirty="0">
                <a:solidFill>
                  <a:schemeClr val="accent4">
                    <a:lumMod val="60000"/>
                    <a:lumOff val="40000"/>
                  </a:schemeClr>
                </a:solidFill>
              </a:rPr>
              <a:t>			}</a:t>
            </a:r>
          </a:p>
          <a:p>
            <a:pPr algn="l">
              <a:defRPr sz="1200">
                <a:latin typeface="Courier"/>
                <a:ea typeface="Courier"/>
                <a:cs typeface="Courier"/>
                <a:sym typeface="Courier"/>
              </a:defRPr>
            </a:pPr>
            <a:r>
              <a:rPr b="1" dirty="0">
                <a:solidFill>
                  <a:schemeClr val="accent4">
                    <a:lumMod val="60000"/>
                    <a:lumOff val="40000"/>
                  </a:schemeClr>
                </a:solidFill>
              </a:rPr>
              <a:t>		}</a:t>
            </a:r>
            <a:r>
              <a:rPr b="1" i="1" dirty="0">
                <a:solidFill>
                  <a:schemeClr val="accent4">
                    <a:lumMod val="60000"/>
                    <a:lumOff val="40000"/>
                  </a:schemeClr>
                </a:solidFill>
              </a:rPr>
              <a:t>, </a:t>
            </a:r>
            <a:r>
              <a:rPr b="1" i="1" dirty="0">
                <a:solidFill>
                  <a:schemeClr val="accent4">
                    <a:lumMod val="75000"/>
                  </a:schemeClr>
                </a:solidFill>
              </a:rPr>
              <a:t>{</a:t>
            </a:r>
          </a:p>
          <a:p>
            <a:pPr algn="l">
              <a:defRPr sz="1200">
                <a:latin typeface="Courier"/>
                <a:ea typeface="Courier"/>
                <a:cs typeface="Courier"/>
                <a:sym typeface="Courier"/>
              </a:defRPr>
            </a:pPr>
            <a:r>
              <a:rPr b="1" i="1" dirty="0">
                <a:solidFill>
                  <a:schemeClr val="accent4">
                    <a:lumMod val="75000"/>
                  </a:schemeClr>
                </a:solidFill>
              </a:rPr>
              <a:t>			"OBJ2": {</a:t>
            </a:r>
          </a:p>
          <a:p>
            <a:pPr algn="l">
              <a:defRPr sz="1200">
                <a:latin typeface="Courier"/>
                <a:ea typeface="Courier"/>
                <a:cs typeface="Courier"/>
                <a:sym typeface="Courier"/>
              </a:defRPr>
            </a:pPr>
            <a:r>
              <a:rPr b="1" i="1" dirty="0">
                <a:solidFill>
                  <a:schemeClr val="accent4">
                    <a:lumMod val="75000"/>
                  </a:schemeClr>
                </a:solidFill>
              </a:rPr>
              <a:t>				"attributes": {</a:t>
            </a:r>
          </a:p>
          <a:p>
            <a:pPr algn="l">
              <a:defRPr sz="1200">
                <a:latin typeface="Courier"/>
                <a:ea typeface="Courier"/>
                <a:cs typeface="Courier"/>
                <a:sym typeface="Courier"/>
              </a:defRPr>
            </a:pPr>
            <a:r>
              <a:rPr b="1" i="1" dirty="0">
                <a:solidFill>
                  <a:schemeClr val="accent4">
                    <a:lumMod val="75000"/>
                  </a:schemeClr>
                </a:solidFill>
              </a:rPr>
              <a:t>					"descr": "This is a second section",</a:t>
            </a:r>
          </a:p>
          <a:p>
            <a:pPr algn="l">
              <a:defRPr sz="1200">
                <a:latin typeface="Courier"/>
                <a:ea typeface="Courier"/>
                <a:cs typeface="Courier"/>
                <a:sym typeface="Courier"/>
              </a:defRPr>
            </a:pPr>
            <a:r>
              <a:rPr b="1" i="1" dirty="0">
                <a:solidFill>
                  <a:schemeClr val="accent4">
                    <a:lumMod val="75000"/>
                  </a:schemeClr>
                </a:solidFill>
              </a:rPr>
              <a:t>					"name": "TEST2_OBJECT",</a:t>
            </a:r>
          </a:p>
          <a:p>
            <a:pPr algn="l">
              <a:defRPr sz="1200">
                <a:latin typeface="Courier"/>
                <a:ea typeface="Courier"/>
                <a:cs typeface="Courier"/>
                <a:sym typeface="Courier"/>
              </a:defRPr>
            </a:pPr>
            <a:r>
              <a:rPr b="1" i="1" dirty="0">
                <a:solidFill>
                  <a:schemeClr val="accent4">
                    <a:lumMod val="75000"/>
                  </a:schemeClr>
                </a:solidFill>
              </a:rPr>
              <a:t>					"ownerKey": "",</a:t>
            </a:r>
          </a:p>
          <a:p>
            <a:pPr algn="l">
              <a:defRPr sz="1200">
                <a:latin typeface="Courier"/>
                <a:ea typeface="Courier"/>
                <a:cs typeface="Courier"/>
                <a:sym typeface="Courier"/>
              </a:defRPr>
            </a:pPr>
            <a:r>
              <a:rPr b="1" i="1" dirty="0">
                <a:solidFill>
                  <a:schemeClr val="accent4">
                    <a:lumMod val="75000"/>
                  </a:schemeClr>
                </a:solidFill>
              </a:rPr>
              <a:t>					"ownerTag": ""</a:t>
            </a:r>
          </a:p>
          <a:p>
            <a:pPr algn="l">
              <a:defRPr sz="1200">
                <a:latin typeface="Courier"/>
                <a:ea typeface="Courier"/>
                <a:cs typeface="Courier"/>
                <a:sym typeface="Courier"/>
              </a:defRPr>
            </a:pPr>
            <a:r>
              <a:rPr b="1" i="1" dirty="0">
                <a:solidFill>
                  <a:schemeClr val="accent4">
                    <a:lumMod val="75000"/>
                  </a:schemeClr>
                </a:solidFill>
              </a:rPr>
              <a:t>				},</a:t>
            </a:r>
          </a:p>
          <a:p>
            <a:pPr algn="l">
              <a:defRPr sz="1200">
                <a:latin typeface="Courier"/>
                <a:ea typeface="Courier"/>
                <a:cs typeface="Courier"/>
                <a:sym typeface="Courier"/>
              </a:defRPr>
            </a:pPr>
            <a:r>
              <a:rPr b="1" i="1" dirty="0">
                <a:solidFill>
                  <a:schemeClr val="accent4">
                    <a:lumMod val="75000"/>
                  </a:schemeClr>
                </a:solidFill>
              </a:rPr>
              <a:t>				"children": [{</a:t>
            </a:r>
          </a:p>
          <a:p>
            <a:pPr algn="l">
              <a:defRPr sz="1200">
                <a:latin typeface="Courier"/>
                <a:ea typeface="Courier"/>
                <a:cs typeface="Courier"/>
                <a:sym typeface="Courier"/>
              </a:defRPr>
            </a:pPr>
            <a:r>
              <a:rPr b="1" i="1" dirty="0">
                <a:solidFill>
                  <a:schemeClr val="accent4">
                    <a:lumMod val="75000"/>
                  </a:schemeClr>
                </a:solidFill>
              </a:rPr>
              <a:t>					"SUB_OBJ2": {</a:t>
            </a:r>
          </a:p>
          <a:p>
            <a:pPr algn="l">
              <a:defRPr sz="1200">
                <a:latin typeface="Courier"/>
                <a:ea typeface="Courier"/>
                <a:cs typeface="Courier"/>
                <a:sym typeface="Courier"/>
              </a:defRPr>
            </a:pPr>
            <a:r>
              <a:rPr b="1" i="1" dirty="0">
                <a:solidFill>
                  <a:schemeClr val="accent4">
                    <a:lumMod val="75000"/>
                  </a:schemeClr>
                </a:solidFill>
              </a:rPr>
              <a:t>						"attributes": {</a:t>
            </a:r>
          </a:p>
          <a:p>
            <a:pPr algn="l">
              <a:defRPr sz="1200">
                <a:latin typeface="Courier"/>
                <a:ea typeface="Courier"/>
                <a:cs typeface="Courier"/>
                <a:sym typeface="Courier"/>
              </a:defRPr>
            </a:pPr>
            <a:r>
              <a:rPr b="1" i="1" dirty="0">
                <a:solidFill>
                  <a:schemeClr val="accent4">
                    <a:lumMod val="75000"/>
                  </a:schemeClr>
                </a:solidFill>
              </a:rPr>
              <a:t>							"descr": "This is third section",</a:t>
            </a:r>
          </a:p>
          <a:p>
            <a:pPr algn="l">
              <a:defRPr sz="1200">
                <a:latin typeface="Courier"/>
                <a:ea typeface="Courier"/>
                <a:cs typeface="Courier"/>
                <a:sym typeface="Courier"/>
              </a:defRPr>
            </a:pPr>
            <a:r>
              <a:rPr b="1" i="1" dirty="0">
                <a:solidFill>
                  <a:schemeClr val="accent4">
                    <a:lumMod val="75000"/>
                  </a:schemeClr>
                </a:solidFill>
              </a:rPr>
              <a:t>							"type": "String",</a:t>
            </a:r>
          </a:p>
          <a:p>
            <a:pPr algn="l">
              <a:defRPr sz="1200">
                <a:latin typeface="Courier"/>
                <a:ea typeface="Courier"/>
                <a:cs typeface="Courier"/>
                <a:sym typeface="Courier"/>
              </a:defRPr>
            </a:pPr>
            <a:r>
              <a:rPr b="1" i="1" dirty="0">
                <a:solidFill>
                  <a:schemeClr val="accent4">
                    <a:lumMod val="75000"/>
                  </a:schemeClr>
                </a:solidFill>
              </a:rPr>
              <a:t>							"name": "TEST3_OBJECT",</a:t>
            </a:r>
          </a:p>
          <a:p>
            <a:pPr algn="l">
              <a:defRPr sz="1200">
                <a:latin typeface="Courier"/>
                <a:ea typeface="Courier"/>
                <a:cs typeface="Courier"/>
                <a:sym typeface="Courier"/>
              </a:defRPr>
            </a:pPr>
            <a:r>
              <a:rPr b="1" i="1" dirty="0">
                <a:solidFill>
                  <a:schemeClr val="accent4">
                    <a:lumMod val="75000"/>
                  </a:schemeClr>
                </a:solidFill>
              </a:rPr>
              <a:t>							"prio": "1"</a:t>
            </a:r>
          </a:p>
          <a:p>
            <a:pPr algn="l">
              <a:defRPr sz="1200">
                <a:latin typeface="Courier"/>
                <a:ea typeface="Courier"/>
                <a:cs typeface="Courier"/>
                <a:sym typeface="Courier"/>
              </a:defRPr>
            </a:pPr>
            <a:r>
              <a:rPr b="1" i="1" dirty="0">
                <a:solidFill>
                  <a:schemeClr val="accent4">
                    <a:lumMod val="75000"/>
                  </a:schemeClr>
                </a:solidFill>
              </a:rPr>
              <a:t>						}</a:t>
            </a:r>
          </a:p>
          <a:p>
            <a:pPr algn="l">
              <a:defRPr sz="1200">
                <a:latin typeface="Courier"/>
                <a:ea typeface="Courier"/>
                <a:cs typeface="Courier"/>
                <a:sym typeface="Courier"/>
              </a:defRPr>
            </a:pPr>
            <a:r>
              <a:rPr b="1" i="1" dirty="0">
                <a:solidFill>
                  <a:schemeClr val="accent4">
                    <a:lumMod val="75000"/>
                  </a:schemeClr>
                </a:solidFill>
              </a:rPr>
              <a:t>					}</a:t>
            </a:r>
          </a:p>
          <a:p>
            <a:pPr algn="l">
              <a:defRPr sz="1200">
                <a:latin typeface="Courier"/>
                <a:ea typeface="Courier"/>
                <a:cs typeface="Courier"/>
                <a:sym typeface="Courier"/>
              </a:defRPr>
            </a:pPr>
            <a:r>
              <a:rPr b="1" i="1" dirty="0">
                <a:solidFill>
                  <a:schemeClr val="accent4">
                    <a:lumMod val="75000"/>
                  </a:schemeClr>
                </a:solidFill>
              </a:rPr>
              <a:t>				}]</a:t>
            </a:r>
          </a:p>
          <a:p>
            <a:pPr algn="l">
              <a:defRPr sz="1200">
                <a:latin typeface="Courier"/>
                <a:ea typeface="Courier"/>
                <a:cs typeface="Courier"/>
                <a:sym typeface="Courier"/>
              </a:defRPr>
            </a:pPr>
            <a:r>
              <a:rPr b="1" i="1" dirty="0">
                <a:solidFill>
                  <a:schemeClr val="accent4">
                    <a:lumMod val="75000"/>
                  </a:schemeClr>
                </a:solidFill>
              </a:rPr>
              <a:t>			}</a:t>
            </a:r>
          </a:p>
          <a:p>
            <a:pPr algn="l">
              <a:defRPr sz="1200">
                <a:latin typeface="Courier"/>
                <a:ea typeface="Courier"/>
                <a:cs typeface="Courier"/>
                <a:sym typeface="Courier"/>
              </a:defRPr>
            </a:pPr>
            <a:r>
              <a:rPr b="1" i="1" dirty="0">
                <a:solidFill>
                  <a:schemeClr val="accent4">
                    <a:lumMod val="75000"/>
                  </a:schemeClr>
                </a:solidFill>
              </a:rPr>
              <a:t>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a:t>
            </a:r>
          </a:p>
        </p:txBody>
      </p:sp>
      <p:sp>
        <p:nvSpPr>
          <p:cNvPr id="250" name="Shape 250"/>
          <p:cNvSpPr/>
          <p:nvPr/>
        </p:nvSpPr>
        <p:spPr>
          <a:xfrm>
            <a:off x="8492363" y="1608277"/>
            <a:ext cx="3674083" cy="305724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pPr>
            <a:r>
              <a:rPr dirty="0"/>
              <a:t>import simplejson as json</a:t>
            </a:r>
          </a:p>
          <a:p>
            <a:pPr algn="l">
              <a:defRPr sz="1600"/>
            </a:pPr>
            <a:endParaRPr dirty="0"/>
          </a:p>
          <a:p>
            <a:pPr algn="l">
              <a:defRPr sz="1600"/>
            </a:pPr>
            <a:endParaRPr dirty="0"/>
          </a:p>
          <a:p>
            <a:pPr algn="l">
              <a:defRPr sz="1600"/>
            </a:pPr>
            <a:r>
              <a:rPr dirty="0"/>
              <a:t>file = "/home/student/parse_json.json" </a:t>
            </a:r>
          </a:p>
          <a:p>
            <a:pPr algn="l">
              <a:defRPr sz="1600"/>
            </a:pPr>
            <a:r>
              <a:rPr dirty="0"/>
              <a:t>test = open(file, 'r')</a:t>
            </a:r>
          </a:p>
          <a:p>
            <a:pPr algn="l">
              <a:defRPr sz="1600"/>
            </a:pPr>
            <a:r>
              <a:rPr dirty="0"/>
              <a:t>readfile = test.read()</a:t>
            </a:r>
          </a:p>
          <a:p>
            <a:pPr algn="l">
              <a:defRPr sz="1600"/>
            </a:pPr>
            <a:r>
              <a:rPr lang="en-US" b="1" dirty="0">
                <a:solidFill>
                  <a:schemeClr val="accent1">
                    <a:lumMod val="75000"/>
                  </a:schemeClr>
                </a:solidFill>
              </a:rPr>
              <a:t>data</a:t>
            </a:r>
            <a:r>
              <a:rPr lang="en-US" dirty="0"/>
              <a:t> = </a:t>
            </a:r>
            <a:r>
              <a:rPr lang="en-US" b="1" dirty="0" err="1">
                <a:solidFill>
                  <a:srgbClr val="7030A0"/>
                </a:solidFill>
              </a:rPr>
              <a:t>json</a:t>
            </a:r>
            <a:r>
              <a:rPr lang="en-US" dirty="0" err="1"/>
              <a:t>.</a:t>
            </a:r>
            <a:r>
              <a:rPr lang="en-US" b="1" dirty="0" err="1">
                <a:solidFill>
                  <a:schemeClr val="tx1"/>
                </a:solidFill>
              </a:rPr>
              <a:t>loads</a:t>
            </a:r>
            <a:r>
              <a:rPr lang="en-US" b="1" dirty="0"/>
              <a:t>(</a:t>
            </a:r>
            <a:r>
              <a:rPr lang="en-US" b="1" dirty="0" err="1">
                <a:solidFill>
                  <a:schemeClr val="accent5">
                    <a:lumMod val="60000"/>
                    <a:lumOff val="40000"/>
                  </a:schemeClr>
                </a:solidFill>
              </a:rPr>
              <a:t>readfile</a:t>
            </a:r>
            <a:r>
              <a:rPr lang="en-US" b="1" dirty="0"/>
              <a:t>)</a:t>
            </a:r>
          </a:p>
          <a:p>
            <a:pPr algn="l">
              <a:defRPr sz="1600"/>
            </a:pPr>
            <a:r>
              <a:rPr dirty="0" smtClean="0"/>
              <a:t>test.close</a:t>
            </a:r>
            <a:r>
              <a:rPr dirty="0"/>
              <a:t>()</a:t>
            </a:r>
          </a:p>
          <a:p>
            <a:pPr algn="l">
              <a:defRPr sz="1600"/>
            </a:pPr>
            <a:r>
              <a:rPr dirty="0"/>
              <a:t>		</a:t>
            </a:r>
          </a:p>
          <a:p>
            <a:pPr algn="l">
              <a:defRPr sz="1600"/>
            </a:pPr>
            <a:r>
              <a:rPr b="1" dirty="0">
                <a:solidFill>
                  <a:srgbClr val="FF0000"/>
                </a:solidFill>
              </a:rPr>
              <a:t>data1</a:t>
            </a:r>
            <a:r>
              <a:rPr dirty="0"/>
              <a:t> = </a:t>
            </a:r>
            <a:r>
              <a:rPr b="1" dirty="0">
                <a:solidFill>
                  <a:schemeClr val="accent1">
                    <a:lumMod val="75000"/>
                  </a:schemeClr>
                </a:solidFill>
              </a:rPr>
              <a:t>data</a:t>
            </a:r>
            <a:r>
              <a:rPr b="1" dirty="0"/>
              <a:t>["</a:t>
            </a:r>
            <a:r>
              <a:rPr b="1" dirty="0">
                <a:solidFill>
                  <a:srgbClr val="942093"/>
                </a:solidFill>
              </a:rPr>
              <a:t>TOP_OBJ</a:t>
            </a:r>
            <a:r>
              <a:rPr b="1" dirty="0" smtClean="0"/>
              <a:t>"]["</a:t>
            </a:r>
            <a:r>
              <a:rPr lang="en-US" b="1" dirty="0" smtClean="0">
                <a:solidFill>
                  <a:srgbClr val="00B050"/>
                </a:solidFill>
              </a:rPr>
              <a:t>chidren</a:t>
            </a:r>
            <a:r>
              <a:rPr b="1" dirty="0" smtClean="0"/>
              <a:t>"]</a:t>
            </a:r>
            <a:endParaRPr b="1" dirty="0"/>
          </a:p>
          <a:p>
            <a:pPr algn="l">
              <a:defRPr sz="1600"/>
            </a:pPr>
            <a:r>
              <a:rPr lang="en-US" b="1" dirty="0"/>
              <a:t>print</a:t>
            </a:r>
            <a:r>
              <a:rPr lang="en-US" dirty="0"/>
              <a:t> </a:t>
            </a:r>
            <a:r>
              <a:rPr lang="en-US" b="1" dirty="0">
                <a:solidFill>
                  <a:srgbClr val="FF0000"/>
                </a:solidFill>
              </a:rPr>
              <a:t>data1</a:t>
            </a:r>
            <a:r>
              <a:rPr lang="en-US" b="1" dirty="0">
                <a:solidFill>
                  <a:schemeClr val="accent4">
                    <a:lumMod val="60000"/>
                    <a:lumOff val="40000"/>
                  </a:schemeClr>
                </a:solidFill>
              </a:rPr>
              <a:t>[0]</a:t>
            </a:r>
          </a:p>
          <a:p>
            <a:pPr algn="l">
              <a:defRPr sz="1600"/>
            </a:pPr>
            <a:r>
              <a:rPr lang="en-US" dirty="0"/>
              <a:t>print data1[1]</a:t>
            </a:r>
          </a:p>
        </p:txBody>
      </p:sp>
      <p:sp>
        <p:nvSpPr>
          <p:cNvPr id="2" name="TextBox 1"/>
          <p:cNvSpPr txBox="1"/>
          <p:nvPr/>
        </p:nvSpPr>
        <p:spPr>
          <a:xfrm>
            <a:off x="588030" y="3522345"/>
            <a:ext cx="235962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US" b="1">
                <a:solidFill>
                  <a:schemeClr val="accent4">
                    <a:lumMod val="60000"/>
                    <a:lumOff val="40000"/>
                  </a:schemeClr>
                </a:solidFill>
              </a:rPr>
              <a:t>INDEX “0”</a:t>
            </a:r>
            <a:endParaRPr kumimoji="0" lang="en-US" sz="3600" b="0" i="0" u="none" strike="noStrike" cap="none" spc="0" normalizeH="0" baseline="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1894817462"/>
      </p:ext>
    </p:extLst>
  </p:cSld>
  <p:clrMapOvr>
    <a:masterClrMapping/>
  </p:clrMapOvr>
  <p:transition spd="slow"/>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nvSpPr>
        <p:spPr>
          <a:xfrm>
            <a:off x="3311779" y="558800"/>
            <a:ext cx="540558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Parsing JSON (Keys)</a:t>
            </a:r>
          </a:p>
        </p:txBody>
      </p:sp>
      <p:sp>
        <p:nvSpPr>
          <p:cNvPr id="249" name="Shape 249"/>
          <p:cNvSpPr/>
          <p:nvPr/>
        </p:nvSpPr>
        <p:spPr>
          <a:xfrm>
            <a:off x="442230" y="1444652"/>
            <a:ext cx="7300075" cy="730456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latin typeface="Courier"/>
                <a:ea typeface="Courier"/>
                <a:cs typeface="Courier"/>
                <a:sym typeface="Courier"/>
              </a:defRPr>
            </a:pPr>
            <a:r>
              <a:rPr b="1" dirty="0">
                <a:solidFill>
                  <a:srgbClr val="942093"/>
                </a:solidFill>
              </a:rPr>
              <a:t>{</a:t>
            </a:r>
          </a:p>
          <a:p>
            <a:pPr algn="l">
              <a:defRPr sz="1200">
                <a:latin typeface="Courier"/>
                <a:ea typeface="Courier"/>
                <a:cs typeface="Courier"/>
                <a:sym typeface="Courier"/>
              </a:defRPr>
            </a:pPr>
            <a:r>
              <a:rPr b="1" dirty="0">
                <a:solidFill>
                  <a:srgbClr val="942093"/>
                </a:solidFill>
              </a:rPr>
              <a:t>	"TOP_OBJ": </a:t>
            </a:r>
            <a:r>
              <a:rPr dirty="0">
                <a:solidFill>
                  <a:schemeClr val="tx1"/>
                </a:solidFill>
              </a:rPr>
              <a:t>{</a:t>
            </a:r>
          </a:p>
          <a:p>
            <a:pPr algn="l">
              <a:defRPr sz="1200">
                <a:latin typeface="Courier"/>
                <a:ea typeface="Courier"/>
                <a:cs typeface="Courier"/>
                <a:sym typeface="Courier"/>
              </a:defRPr>
            </a:pPr>
            <a:r>
              <a:rPr dirty="0">
                <a:solidFill>
                  <a:schemeClr val="tx1"/>
                </a:solidFill>
              </a:rPr>
              <a:t>		"attributes"</a:t>
            </a:r>
            <a:r>
              <a:rPr dirty="0"/>
              <a:t>: {</a:t>
            </a:r>
          </a:p>
          <a:p>
            <a:pPr algn="l">
              <a:defRPr sz="1200">
                <a:latin typeface="Courier"/>
                <a:ea typeface="Courier"/>
                <a:cs typeface="Courier"/>
                <a:sym typeface="Courier"/>
              </a:defRPr>
            </a:pPr>
            <a:r>
              <a:rPr dirty="0"/>
              <a:t>			"descr": "This is a main section",</a:t>
            </a:r>
          </a:p>
          <a:p>
            <a:pPr algn="l">
              <a:defRPr sz="1200">
                <a:latin typeface="Courier"/>
                <a:ea typeface="Courier"/>
                <a:cs typeface="Courier"/>
                <a:sym typeface="Courier"/>
              </a:defRPr>
            </a:pPr>
            <a:r>
              <a:rPr dirty="0"/>
              <a:t>			"name": "TEST1_OBJECT",</a:t>
            </a:r>
          </a:p>
          <a:p>
            <a:pPr algn="l">
              <a:defRPr sz="1200">
                <a:latin typeface="Courier"/>
                <a:ea typeface="Courier"/>
                <a:cs typeface="Courier"/>
                <a:sym typeface="Courier"/>
              </a:defRPr>
            </a:pPr>
            <a:r>
              <a:rPr dirty="0"/>
              <a:t>			"ownerKey": "",</a:t>
            </a:r>
          </a:p>
          <a:p>
            <a:pPr algn="l">
              <a:defRPr sz="1200">
                <a:latin typeface="Courier"/>
                <a:ea typeface="Courier"/>
                <a:cs typeface="Courier"/>
                <a:sym typeface="Courier"/>
              </a:defRPr>
            </a:pPr>
            <a:r>
              <a:rPr dirty="0"/>
              <a:t>			"ownerTag": ""</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		</a:t>
            </a:r>
            <a:r>
              <a:rPr b="1" dirty="0">
                <a:solidFill>
                  <a:srgbClr val="00B050"/>
                </a:solidFill>
              </a:rPr>
              <a:t>"children": </a:t>
            </a:r>
            <a:r>
              <a:rPr b="1" i="1" dirty="0">
                <a:solidFill>
                  <a:schemeClr val="accent4">
                    <a:lumMod val="75000"/>
                  </a:schemeClr>
                </a:solidFill>
              </a:rPr>
              <a:t>[{</a:t>
            </a:r>
          </a:p>
          <a:p>
            <a:pPr algn="l">
              <a:defRPr sz="1200">
                <a:latin typeface="Courier"/>
                <a:ea typeface="Courier"/>
                <a:cs typeface="Courier"/>
                <a:sym typeface="Courier"/>
              </a:defRPr>
            </a:pPr>
            <a:r>
              <a:rPr b="1" i="1" dirty="0">
                <a:solidFill>
                  <a:schemeClr val="accent4">
                    <a:lumMod val="75000"/>
                  </a:schemeClr>
                </a:solidFill>
              </a:rPr>
              <a:t>			"OBJ1": {</a:t>
            </a:r>
          </a:p>
          <a:p>
            <a:pPr algn="l">
              <a:defRPr sz="1200">
                <a:latin typeface="Courier"/>
                <a:ea typeface="Courier"/>
                <a:cs typeface="Courier"/>
                <a:sym typeface="Courier"/>
              </a:defRPr>
            </a:pPr>
            <a:r>
              <a:rPr b="1" i="1" dirty="0">
                <a:solidFill>
                  <a:schemeClr val="accent4">
                    <a:lumMod val="75000"/>
                  </a:schemeClr>
                </a:solidFill>
              </a:rPr>
              <a:t>				"attributes": {</a:t>
            </a:r>
          </a:p>
          <a:p>
            <a:pPr algn="l">
              <a:defRPr sz="1200">
                <a:latin typeface="Courier"/>
                <a:ea typeface="Courier"/>
                <a:cs typeface="Courier"/>
                <a:sym typeface="Courier"/>
              </a:defRPr>
            </a:pPr>
            <a:r>
              <a:rPr b="1" i="1" dirty="0">
                <a:solidFill>
                  <a:schemeClr val="accent4">
                    <a:lumMod val="75000"/>
                  </a:schemeClr>
                </a:solidFill>
              </a:rPr>
              <a:t>					"descr": "This is a second section",</a:t>
            </a:r>
          </a:p>
          <a:p>
            <a:pPr algn="l">
              <a:defRPr sz="1200">
                <a:latin typeface="Courier"/>
                <a:ea typeface="Courier"/>
                <a:cs typeface="Courier"/>
                <a:sym typeface="Courier"/>
              </a:defRPr>
            </a:pPr>
            <a:r>
              <a:rPr b="1" i="1" dirty="0">
                <a:solidFill>
                  <a:schemeClr val="accent4">
                    <a:lumMod val="75000"/>
                  </a:schemeClr>
                </a:solidFill>
              </a:rPr>
              <a:t>					"name": "TEST2_OBJECT",</a:t>
            </a:r>
          </a:p>
          <a:p>
            <a:pPr algn="l">
              <a:defRPr sz="1200">
                <a:latin typeface="Courier"/>
                <a:ea typeface="Courier"/>
                <a:cs typeface="Courier"/>
                <a:sym typeface="Courier"/>
              </a:defRPr>
            </a:pPr>
            <a:r>
              <a:rPr b="1" i="1" dirty="0">
                <a:solidFill>
                  <a:schemeClr val="accent4">
                    <a:lumMod val="75000"/>
                  </a:schemeClr>
                </a:solidFill>
              </a:rPr>
              <a:t>					"ownerKey": "",</a:t>
            </a:r>
          </a:p>
          <a:p>
            <a:pPr algn="l">
              <a:defRPr sz="1200">
                <a:latin typeface="Courier"/>
                <a:ea typeface="Courier"/>
                <a:cs typeface="Courier"/>
                <a:sym typeface="Courier"/>
              </a:defRPr>
            </a:pPr>
            <a:r>
              <a:rPr b="1" i="1" dirty="0">
                <a:solidFill>
                  <a:schemeClr val="accent4">
                    <a:lumMod val="75000"/>
                  </a:schemeClr>
                </a:solidFill>
              </a:rPr>
              <a:t>					"ownerTag": ""</a:t>
            </a:r>
          </a:p>
          <a:p>
            <a:pPr algn="l">
              <a:defRPr sz="1200">
                <a:latin typeface="Courier"/>
                <a:ea typeface="Courier"/>
                <a:cs typeface="Courier"/>
                <a:sym typeface="Courier"/>
              </a:defRPr>
            </a:pPr>
            <a:r>
              <a:rPr b="1" i="1" dirty="0">
                <a:solidFill>
                  <a:schemeClr val="accent4">
                    <a:lumMod val="75000"/>
                  </a:schemeClr>
                </a:solidFill>
              </a:rPr>
              <a:t>				}</a:t>
            </a:r>
          </a:p>
          <a:p>
            <a:pPr algn="l">
              <a:defRPr sz="1200">
                <a:latin typeface="Courier"/>
                <a:ea typeface="Courier"/>
                <a:cs typeface="Courier"/>
                <a:sym typeface="Courier"/>
              </a:defRPr>
            </a:pPr>
            <a:r>
              <a:rPr b="1" i="1" dirty="0">
                <a:solidFill>
                  <a:schemeClr val="accent4">
                    <a:lumMod val="75000"/>
                  </a:schemeClr>
                </a:solidFill>
              </a:rPr>
              <a:t>			}</a:t>
            </a:r>
          </a:p>
          <a:p>
            <a:pPr algn="l">
              <a:defRPr sz="1200">
                <a:latin typeface="Courier"/>
                <a:ea typeface="Courier"/>
                <a:cs typeface="Courier"/>
                <a:sym typeface="Courier"/>
              </a:defRPr>
            </a:pPr>
            <a:r>
              <a:rPr b="1" i="1" dirty="0">
                <a:solidFill>
                  <a:schemeClr val="accent4">
                    <a:lumMod val="75000"/>
                  </a:schemeClr>
                </a:solidFill>
              </a:rPr>
              <a:t>		}, </a:t>
            </a:r>
            <a:r>
              <a:rPr b="1" dirty="0">
                <a:solidFill>
                  <a:schemeClr val="accent4">
                    <a:lumMod val="60000"/>
                    <a:lumOff val="40000"/>
                  </a:schemeClr>
                </a:solidFill>
              </a:rPr>
              <a:t>{</a:t>
            </a:r>
          </a:p>
          <a:p>
            <a:pPr algn="l">
              <a:defRPr sz="1200">
                <a:latin typeface="Courier"/>
                <a:ea typeface="Courier"/>
                <a:cs typeface="Courier"/>
                <a:sym typeface="Courier"/>
              </a:defRPr>
            </a:pPr>
            <a:r>
              <a:rPr b="1" dirty="0">
                <a:solidFill>
                  <a:schemeClr val="accent4">
                    <a:lumMod val="60000"/>
                    <a:lumOff val="40000"/>
                  </a:schemeClr>
                </a:solidFill>
              </a:rPr>
              <a:t>			"OBJ2": {</a:t>
            </a:r>
          </a:p>
          <a:p>
            <a:pPr algn="l">
              <a:defRPr sz="1200">
                <a:latin typeface="Courier"/>
                <a:ea typeface="Courier"/>
                <a:cs typeface="Courier"/>
                <a:sym typeface="Courier"/>
              </a:defRPr>
            </a:pPr>
            <a:r>
              <a:rPr b="1" dirty="0">
                <a:solidFill>
                  <a:schemeClr val="accent4">
                    <a:lumMod val="60000"/>
                    <a:lumOff val="40000"/>
                  </a:schemeClr>
                </a:solidFill>
              </a:rPr>
              <a:t>				"attributes": {</a:t>
            </a:r>
          </a:p>
          <a:p>
            <a:pPr algn="l">
              <a:defRPr sz="1200">
                <a:latin typeface="Courier"/>
                <a:ea typeface="Courier"/>
                <a:cs typeface="Courier"/>
                <a:sym typeface="Courier"/>
              </a:defRPr>
            </a:pPr>
            <a:r>
              <a:rPr b="1" dirty="0">
                <a:solidFill>
                  <a:schemeClr val="accent4">
                    <a:lumMod val="60000"/>
                    <a:lumOff val="40000"/>
                  </a:schemeClr>
                </a:solidFill>
              </a:rPr>
              <a:t>					"descr": "This is a second section",</a:t>
            </a:r>
          </a:p>
          <a:p>
            <a:pPr algn="l">
              <a:defRPr sz="1200">
                <a:latin typeface="Courier"/>
                <a:ea typeface="Courier"/>
                <a:cs typeface="Courier"/>
                <a:sym typeface="Courier"/>
              </a:defRPr>
            </a:pPr>
            <a:r>
              <a:rPr b="1" dirty="0">
                <a:solidFill>
                  <a:schemeClr val="accent4">
                    <a:lumMod val="60000"/>
                    <a:lumOff val="40000"/>
                  </a:schemeClr>
                </a:solidFill>
              </a:rPr>
              <a:t>					"name": "TEST2_OBJECT",</a:t>
            </a:r>
          </a:p>
          <a:p>
            <a:pPr algn="l">
              <a:defRPr sz="1200">
                <a:latin typeface="Courier"/>
                <a:ea typeface="Courier"/>
                <a:cs typeface="Courier"/>
                <a:sym typeface="Courier"/>
              </a:defRPr>
            </a:pPr>
            <a:r>
              <a:rPr b="1" dirty="0">
                <a:solidFill>
                  <a:schemeClr val="accent4">
                    <a:lumMod val="60000"/>
                    <a:lumOff val="40000"/>
                  </a:schemeClr>
                </a:solidFill>
              </a:rPr>
              <a:t>					"ownerKey": "",</a:t>
            </a:r>
          </a:p>
          <a:p>
            <a:pPr algn="l">
              <a:defRPr sz="1200">
                <a:latin typeface="Courier"/>
                <a:ea typeface="Courier"/>
                <a:cs typeface="Courier"/>
                <a:sym typeface="Courier"/>
              </a:defRPr>
            </a:pPr>
            <a:r>
              <a:rPr b="1" dirty="0">
                <a:solidFill>
                  <a:schemeClr val="accent4">
                    <a:lumMod val="60000"/>
                    <a:lumOff val="40000"/>
                  </a:schemeClr>
                </a:solidFill>
              </a:rPr>
              <a:t>					"ownerTag": ""</a:t>
            </a:r>
          </a:p>
          <a:p>
            <a:pPr algn="l">
              <a:defRPr sz="1200">
                <a:latin typeface="Courier"/>
                <a:ea typeface="Courier"/>
                <a:cs typeface="Courier"/>
                <a:sym typeface="Courier"/>
              </a:defRPr>
            </a:pPr>
            <a:r>
              <a:rPr b="1" dirty="0">
                <a:solidFill>
                  <a:schemeClr val="accent4">
                    <a:lumMod val="60000"/>
                    <a:lumOff val="40000"/>
                  </a:schemeClr>
                </a:solidFill>
              </a:rPr>
              <a:t>				},</a:t>
            </a:r>
          </a:p>
          <a:p>
            <a:pPr algn="l">
              <a:defRPr sz="1200">
                <a:latin typeface="Courier"/>
                <a:ea typeface="Courier"/>
                <a:cs typeface="Courier"/>
                <a:sym typeface="Courier"/>
              </a:defRPr>
            </a:pPr>
            <a:r>
              <a:rPr b="1" dirty="0">
                <a:solidFill>
                  <a:schemeClr val="accent4">
                    <a:lumMod val="60000"/>
                    <a:lumOff val="40000"/>
                  </a:schemeClr>
                </a:solidFill>
              </a:rPr>
              <a:t>				"children": [{</a:t>
            </a:r>
          </a:p>
          <a:p>
            <a:pPr algn="l">
              <a:defRPr sz="1200">
                <a:latin typeface="Courier"/>
                <a:ea typeface="Courier"/>
                <a:cs typeface="Courier"/>
                <a:sym typeface="Courier"/>
              </a:defRPr>
            </a:pPr>
            <a:r>
              <a:rPr b="1" dirty="0">
                <a:solidFill>
                  <a:schemeClr val="accent4">
                    <a:lumMod val="60000"/>
                    <a:lumOff val="40000"/>
                  </a:schemeClr>
                </a:solidFill>
              </a:rPr>
              <a:t>					"SUB_OBJ2": {</a:t>
            </a:r>
          </a:p>
          <a:p>
            <a:pPr algn="l">
              <a:defRPr sz="1200">
                <a:latin typeface="Courier"/>
                <a:ea typeface="Courier"/>
                <a:cs typeface="Courier"/>
                <a:sym typeface="Courier"/>
              </a:defRPr>
            </a:pPr>
            <a:r>
              <a:rPr b="1" dirty="0">
                <a:solidFill>
                  <a:schemeClr val="accent4">
                    <a:lumMod val="60000"/>
                    <a:lumOff val="40000"/>
                  </a:schemeClr>
                </a:solidFill>
              </a:rPr>
              <a:t>						"attributes": {</a:t>
            </a:r>
          </a:p>
          <a:p>
            <a:pPr algn="l">
              <a:defRPr sz="1200">
                <a:latin typeface="Courier"/>
                <a:ea typeface="Courier"/>
                <a:cs typeface="Courier"/>
                <a:sym typeface="Courier"/>
              </a:defRPr>
            </a:pPr>
            <a:r>
              <a:rPr b="1" dirty="0">
                <a:solidFill>
                  <a:schemeClr val="accent4">
                    <a:lumMod val="60000"/>
                    <a:lumOff val="40000"/>
                  </a:schemeClr>
                </a:solidFill>
              </a:rPr>
              <a:t>							"descr": "This is third section",</a:t>
            </a:r>
          </a:p>
          <a:p>
            <a:pPr algn="l">
              <a:defRPr sz="1200">
                <a:latin typeface="Courier"/>
                <a:ea typeface="Courier"/>
                <a:cs typeface="Courier"/>
                <a:sym typeface="Courier"/>
              </a:defRPr>
            </a:pPr>
            <a:r>
              <a:rPr b="1" dirty="0">
                <a:solidFill>
                  <a:schemeClr val="accent4">
                    <a:lumMod val="60000"/>
                    <a:lumOff val="40000"/>
                  </a:schemeClr>
                </a:solidFill>
              </a:rPr>
              <a:t>							"type": "String",</a:t>
            </a:r>
          </a:p>
          <a:p>
            <a:pPr algn="l">
              <a:defRPr sz="1200">
                <a:latin typeface="Courier"/>
                <a:ea typeface="Courier"/>
                <a:cs typeface="Courier"/>
                <a:sym typeface="Courier"/>
              </a:defRPr>
            </a:pPr>
            <a:r>
              <a:rPr b="1" dirty="0">
                <a:solidFill>
                  <a:schemeClr val="accent4">
                    <a:lumMod val="60000"/>
                    <a:lumOff val="40000"/>
                  </a:schemeClr>
                </a:solidFill>
              </a:rPr>
              <a:t>							"name": "TEST3_OBJECT",</a:t>
            </a:r>
          </a:p>
          <a:p>
            <a:pPr algn="l">
              <a:defRPr sz="1200">
                <a:latin typeface="Courier"/>
                <a:ea typeface="Courier"/>
                <a:cs typeface="Courier"/>
                <a:sym typeface="Courier"/>
              </a:defRPr>
            </a:pPr>
            <a:r>
              <a:rPr b="1" dirty="0">
                <a:solidFill>
                  <a:schemeClr val="accent4">
                    <a:lumMod val="60000"/>
                    <a:lumOff val="40000"/>
                  </a:schemeClr>
                </a:solidFill>
              </a:rPr>
              <a:t>							"prio": "1"</a:t>
            </a:r>
          </a:p>
          <a:p>
            <a:pPr algn="l">
              <a:defRPr sz="1200">
                <a:latin typeface="Courier"/>
                <a:ea typeface="Courier"/>
                <a:cs typeface="Courier"/>
                <a:sym typeface="Courier"/>
              </a:defRPr>
            </a:pPr>
            <a:r>
              <a:rPr b="1" dirty="0">
                <a:solidFill>
                  <a:schemeClr val="accent4">
                    <a:lumMod val="60000"/>
                    <a:lumOff val="40000"/>
                  </a:schemeClr>
                </a:solidFill>
              </a:rPr>
              <a:t>						}</a:t>
            </a:r>
          </a:p>
          <a:p>
            <a:pPr algn="l">
              <a:defRPr sz="1200">
                <a:latin typeface="Courier"/>
                <a:ea typeface="Courier"/>
                <a:cs typeface="Courier"/>
                <a:sym typeface="Courier"/>
              </a:defRPr>
            </a:pPr>
            <a:r>
              <a:rPr b="1" dirty="0">
                <a:solidFill>
                  <a:schemeClr val="accent4">
                    <a:lumMod val="60000"/>
                    <a:lumOff val="40000"/>
                  </a:schemeClr>
                </a:solidFill>
              </a:rPr>
              <a:t>					}</a:t>
            </a:r>
          </a:p>
          <a:p>
            <a:pPr algn="l">
              <a:defRPr sz="1200">
                <a:latin typeface="Courier"/>
                <a:ea typeface="Courier"/>
                <a:cs typeface="Courier"/>
                <a:sym typeface="Courier"/>
              </a:defRPr>
            </a:pPr>
            <a:r>
              <a:rPr b="1" dirty="0">
                <a:solidFill>
                  <a:schemeClr val="accent4">
                    <a:lumMod val="60000"/>
                    <a:lumOff val="40000"/>
                  </a:schemeClr>
                </a:solidFill>
              </a:rPr>
              <a:t>				}]</a:t>
            </a:r>
          </a:p>
          <a:p>
            <a:pPr algn="l">
              <a:defRPr sz="1200">
                <a:latin typeface="Courier"/>
                <a:ea typeface="Courier"/>
                <a:cs typeface="Courier"/>
                <a:sym typeface="Courier"/>
              </a:defRPr>
            </a:pPr>
            <a:r>
              <a:rPr b="1" dirty="0">
                <a:solidFill>
                  <a:schemeClr val="accent4">
                    <a:lumMod val="60000"/>
                    <a:lumOff val="40000"/>
                  </a:schemeClr>
                </a:solidFill>
              </a:rPr>
              <a:t>			}</a:t>
            </a:r>
          </a:p>
          <a:p>
            <a:pPr algn="l">
              <a:defRPr sz="1200">
                <a:latin typeface="Courier"/>
                <a:ea typeface="Courier"/>
                <a:cs typeface="Courier"/>
                <a:sym typeface="Courier"/>
              </a:defRPr>
            </a:pPr>
            <a:r>
              <a:rPr b="1" dirty="0">
                <a:solidFill>
                  <a:schemeClr val="accent4">
                    <a:lumMod val="60000"/>
                    <a:lumOff val="40000"/>
                  </a:schemeClr>
                </a:solidFill>
              </a:rPr>
              <a:t>		}</a:t>
            </a:r>
            <a:r>
              <a:rPr b="1" i="1" dirty="0">
                <a:solidFill>
                  <a:schemeClr val="accent4">
                    <a:lumMod val="75000"/>
                  </a:schemeClr>
                </a:solidFill>
              </a:rPr>
              <a:t>]</a:t>
            </a:r>
          </a:p>
          <a:p>
            <a:pPr algn="l">
              <a:defRPr sz="1200">
                <a:latin typeface="Courier"/>
                <a:ea typeface="Courier"/>
                <a:cs typeface="Courier"/>
                <a:sym typeface="Courier"/>
              </a:defRPr>
            </a:pPr>
            <a:r>
              <a:rPr dirty="0"/>
              <a:t>	}</a:t>
            </a:r>
          </a:p>
          <a:p>
            <a:pPr algn="l">
              <a:defRPr sz="1200">
                <a:latin typeface="Courier"/>
                <a:ea typeface="Courier"/>
                <a:cs typeface="Courier"/>
                <a:sym typeface="Courier"/>
              </a:defRPr>
            </a:pPr>
            <a:r>
              <a:rPr dirty="0"/>
              <a:t>}</a:t>
            </a:r>
          </a:p>
        </p:txBody>
      </p:sp>
      <p:sp>
        <p:nvSpPr>
          <p:cNvPr id="250" name="Shape 250"/>
          <p:cNvSpPr/>
          <p:nvPr/>
        </p:nvSpPr>
        <p:spPr>
          <a:xfrm>
            <a:off x="8492363" y="1608277"/>
            <a:ext cx="3674083" cy="305724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pPr>
            <a:r>
              <a:rPr dirty="0"/>
              <a:t>import simplejson as json</a:t>
            </a:r>
          </a:p>
          <a:p>
            <a:pPr algn="l">
              <a:defRPr sz="1600"/>
            </a:pPr>
            <a:endParaRPr dirty="0"/>
          </a:p>
          <a:p>
            <a:pPr algn="l">
              <a:defRPr sz="1600"/>
            </a:pPr>
            <a:endParaRPr dirty="0"/>
          </a:p>
          <a:p>
            <a:pPr algn="l">
              <a:defRPr sz="1600"/>
            </a:pPr>
            <a:r>
              <a:rPr dirty="0"/>
              <a:t>file = "/home/student/parse_json.json" </a:t>
            </a:r>
          </a:p>
          <a:p>
            <a:pPr algn="l">
              <a:defRPr sz="1600"/>
            </a:pPr>
            <a:r>
              <a:rPr dirty="0"/>
              <a:t>test = open(file, 'r')</a:t>
            </a:r>
          </a:p>
          <a:p>
            <a:pPr algn="l">
              <a:defRPr sz="1600"/>
            </a:pPr>
            <a:r>
              <a:rPr dirty="0"/>
              <a:t>readfile = test.read()</a:t>
            </a:r>
          </a:p>
          <a:p>
            <a:pPr algn="l">
              <a:defRPr sz="1600"/>
            </a:pPr>
            <a:r>
              <a:rPr lang="en-US" b="1" dirty="0">
                <a:solidFill>
                  <a:schemeClr val="accent1">
                    <a:lumMod val="75000"/>
                  </a:schemeClr>
                </a:solidFill>
              </a:rPr>
              <a:t>data</a:t>
            </a:r>
            <a:r>
              <a:rPr lang="en-US" dirty="0"/>
              <a:t> = </a:t>
            </a:r>
            <a:r>
              <a:rPr lang="en-US" b="1" dirty="0" err="1">
                <a:solidFill>
                  <a:srgbClr val="7030A0"/>
                </a:solidFill>
              </a:rPr>
              <a:t>json</a:t>
            </a:r>
            <a:r>
              <a:rPr lang="en-US" dirty="0" err="1"/>
              <a:t>.</a:t>
            </a:r>
            <a:r>
              <a:rPr lang="en-US" b="1" dirty="0" err="1">
                <a:solidFill>
                  <a:schemeClr val="tx1"/>
                </a:solidFill>
              </a:rPr>
              <a:t>loads</a:t>
            </a:r>
            <a:r>
              <a:rPr lang="en-US" b="1" dirty="0"/>
              <a:t>(</a:t>
            </a:r>
            <a:r>
              <a:rPr lang="en-US" b="1" dirty="0" err="1">
                <a:solidFill>
                  <a:schemeClr val="accent5">
                    <a:lumMod val="60000"/>
                    <a:lumOff val="40000"/>
                  </a:schemeClr>
                </a:solidFill>
              </a:rPr>
              <a:t>readfile</a:t>
            </a:r>
            <a:r>
              <a:rPr lang="en-US" b="1" dirty="0"/>
              <a:t>)</a:t>
            </a:r>
          </a:p>
          <a:p>
            <a:pPr algn="l">
              <a:defRPr sz="1600"/>
            </a:pPr>
            <a:r>
              <a:rPr dirty="0" smtClean="0"/>
              <a:t>test.close</a:t>
            </a:r>
            <a:r>
              <a:rPr dirty="0"/>
              <a:t>()</a:t>
            </a:r>
          </a:p>
          <a:p>
            <a:pPr algn="l">
              <a:defRPr sz="1600"/>
            </a:pPr>
            <a:r>
              <a:rPr dirty="0"/>
              <a:t>		</a:t>
            </a:r>
          </a:p>
          <a:p>
            <a:pPr algn="l">
              <a:defRPr sz="1600"/>
            </a:pPr>
            <a:r>
              <a:rPr b="1" dirty="0">
                <a:solidFill>
                  <a:srgbClr val="FF0000"/>
                </a:solidFill>
              </a:rPr>
              <a:t>data1</a:t>
            </a:r>
            <a:r>
              <a:rPr dirty="0"/>
              <a:t> = </a:t>
            </a:r>
            <a:r>
              <a:rPr b="1" dirty="0">
                <a:solidFill>
                  <a:schemeClr val="accent1">
                    <a:lumMod val="75000"/>
                  </a:schemeClr>
                </a:solidFill>
              </a:rPr>
              <a:t>data</a:t>
            </a:r>
            <a:r>
              <a:rPr b="1" dirty="0"/>
              <a:t>["</a:t>
            </a:r>
            <a:r>
              <a:rPr b="1" dirty="0">
                <a:solidFill>
                  <a:srgbClr val="942093"/>
                </a:solidFill>
              </a:rPr>
              <a:t>TOP_OBJ</a:t>
            </a:r>
            <a:r>
              <a:rPr b="1" dirty="0" smtClean="0"/>
              <a:t>"]["</a:t>
            </a:r>
            <a:r>
              <a:rPr lang="en-US" b="1" dirty="0" smtClean="0">
                <a:solidFill>
                  <a:srgbClr val="00B050"/>
                </a:solidFill>
              </a:rPr>
              <a:t>chidren</a:t>
            </a:r>
            <a:r>
              <a:rPr b="1" dirty="0" smtClean="0"/>
              <a:t>"]</a:t>
            </a:r>
            <a:endParaRPr b="1" dirty="0"/>
          </a:p>
          <a:p>
            <a:pPr algn="l">
              <a:defRPr sz="1600"/>
            </a:pPr>
            <a:r>
              <a:rPr lang="en-US" dirty="0"/>
              <a:t>print data1[0]</a:t>
            </a:r>
          </a:p>
          <a:p>
            <a:pPr algn="l">
              <a:defRPr sz="1600"/>
            </a:pPr>
            <a:r>
              <a:rPr lang="en-US" b="1" dirty="0"/>
              <a:t>print </a:t>
            </a:r>
            <a:r>
              <a:rPr lang="en-US" b="1" dirty="0">
                <a:solidFill>
                  <a:srgbClr val="FF0000"/>
                </a:solidFill>
              </a:rPr>
              <a:t>data1</a:t>
            </a:r>
            <a:r>
              <a:rPr lang="en-US" b="1" dirty="0">
                <a:solidFill>
                  <a:schemeClr val="accent4">
                    <a:lumMod val="60000"/>
                    <a:lumOff val="40000"/>
                  </a:schemeClr>
                </a:solidFill>
              </a:rPr>
              <a:t>[1]</a:t>
            </a:r>
          </a:p>
        </p:txBody>
      </p:sp>
      <p:sp>
        <p:nvSpPr>
          <p:cNvPr id="5" name="TextBox 4"/>
          <p:cNvSpPr txBox="1"/>
          <p:nvPr/>
        </p:nvSpPr>
        <p:spPr>
          <a:xfrm>
            <a:off x="537230" y="5371465"/>
            <a:ext cx="235962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US" b="1" dirty="0">
                <a:solidFill>
                  <a:schemeClr val="accent4">
                    <a:lumMod val="60000"/>
                    <a:lumOff val="40000"/>
                  </a:schemeClr>
                </a:solidFill>
              </a:rPr>
              <a:t>INDEX </a:t>
            </a:r>
            <a:r>
              <a:rPr lang="en-US" b="1" dirty="0" smtClean="0">
                <a:solidFill>
                  <a:schemeClr val="accent4">
                    <a:lumMod val="60000"/>
                    <a:lumOff val="40000"/>
                  </a:schemeClr>
                </a:solidFill>
              </a:rPr>
              <a:t>“1”</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1903804279"/>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 name="Shape 562"/>
          <p:cNvSpPr/>
          <p:nvPr/>
        </p:nvSpPr>
        <p:spPr>
          <a:xfrm>
            <a:off x="9094668" y="6597532"/>
            <a:ext cx="349049" cy="891777"/>
          </a:xfrm>
          <a:prstGeom prst="line">
            <a:avLst/>
          </a:prstGeom>
          <a:ln w="63500">
            <a:solidFill>
              <a:srgbClr val="000000"/>
            </a:solidFill>
            <a:miter lim="400000"/>
          </a:ln>
        </p:spPr>
        <p:txBody>
          <a:bodyPr lIns="50800" tIns="50800" rIns="50800" bIns="50800" anchor="ctr"/>
          <a:lstStyle/>
          <a:p>
            <a:pPr>
              <a:defRPr sz="2400"/>
            </a:pPr>
            <a:endParaRPr/>
          </a:p>
        </p:txBody>
      </p:sp>
      <p:sp>
        <p:nvSpPr>
          <p:cNvPr id="563" name="Shape 563"/>
          <p:cNvSpPr/>
          <p:nvPr/>
        </p:nvSpPr>
        <p:spPr>
          <a:xfrm flipH="1">
            <a:off x="8545357" y="6724531"/>
            <a:ext cx="454479" cy="899136"/>
          </a:xfrm>
          <a:prstGeom prst="line">
            <a:avLst/>
          </a:prstGeom>
          <a:ln w="63500">
            <a:solidFill>
              <a:srgbClr val="000000"/>
            </a:solidFill>
            <a:miter lim="400000"/>
          </a:ln>
        </p:spPr>
        <p:txBody>
          <a:bodyPr lIns="50800" tIns="50800" rIns="50800" bIns="50800" anchor="ctr"/>
          <a:lstStyle/>
          <a:p>
            <a:pPr>
              <a:defRPr sz="2400"/>
            </a:pPr>
            <a:endParaRPr/>
          </a:p>
        </p:txBody>
      </p:sp>
      <p:sp>
        <p:nvSpPr>
          <p:cNvPr id="564" name="Shape 564"/>
          <p:cNvSpPr/>
          <p:nvPr/>
        </p:nvSpPr>
        <p:spPr>
          <a:xfrm>
            <a:off x="7095319" y="6574000"/>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565" name="Shape 565"/>
          <p:cNvSpPr/>
          <p:nvPr/>
        </p:nvSpPr>
        <p:spPr>
          <a:xfrm flipH="1">
            <a:off x="6546008" y="6701000"/>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566" name="Shape 566"/>
          <p:cNvSpPr/>
          <p:nvPr/>
        </p:nvSpPr>
        <p:spPr>
          <a:xfrm>
            <a:off x="3151779" y="6611607"/>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567" name="Shape 567"/>
          <p:cNvSpPr/>
          <p:nvPr/>
        </p:nvSpPr>
        <p:spPr>
          <a:xfrm flipH="1">
            <a:off x="2602468" y="6738607"/>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568" name="Shape 568"/>
          <p:cNvSpPr/>
          <p:nvPr/>
        </p:nvSpPr>
        <p:spPr>
          <a:xfrm flipH="1">
            <a:off x="4606218" y="6637007"/>
            <a:ext cx="521968"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569" name="Shape 569"/>
          <p:cNvSpPr/>
          <p:nvPr/>
        </p:nvSpPr>
        <p:spPr>
          <a:xfrm>
            <a:off x="5070570" y="6611607"/>
            <a:ext cx="349048"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570" name="Shape 570"/>
          <p:cNvSpPr/>
          <p:nvPr/>
        </p:nvSpPr>
        <p:spPr>
          <a:xfrm>
            <a:off x="7950690" y="5234139"/>
            <a:ext cx="1163503" cy="1477762"/>
          </a:xfrm>
          <a:prstGeom prst="line">
            <a:avLst/>
          </a:prstGeom>
          <a:ln w="63500">
            <a:solidFill>
              <a:srgbClr val="000000"/>
            </a:solidFill>
            <a:miter lim="400000"/>
          </a:ln>
        </p:spPr>
        <p:txBody>
          <a:bodyPr lIns="50800" tIns="50800" rIns="50800" bIns="50800" anchor="ctr"/>
          <a:lstStyle/>
          <a:p>
            <a:pPr>
              <a:defRPr sz="2400"/>
            </a:pPr>
            <a:endParaRPr/>
          </a:p>
        </p:txBody>
      </p:sp>
      <p:sp>
        <p:nvSpPr>
          <p:cNvPr id="571" name="Shape 571"/>
          <p:cNvSpPr/>
          <p:nvPr/>
        </p:nvSpPr>
        <p:spPr>
          <a:xfrm flipH="1">
            <a:off x="3102523" y="5297857"/>
            <a:ext cx="945639" cy="1274126"/>
          </a:xfrm>
          <a:prstGeom prst="line">
            <a:avLst/>
          </a:prstGeom>
          <a:ln w="63500">
            <a:solidFill>
              <a:srgbClr val="000000"/>
            </a:solidFill>
            <a:miter lim="400000"/>
          </a:ln>
        </p:spPr>
        <p:txBody>
          <a:bodyPr lIns="50800" tIns="50800" rIns="50800" bIns="50800" anchor="ctr"/>
          <a:lstStyle/>
          <a:p>
            <a:pPr>
              <a:defRPr sz="2400"/>
            </a:pPr>
            <a:endParaRPr/>
          </a:p>
        </p:txBody>
      </p:sp>
      <p:sp>
        <p:nvSpPr>
          <p:cNvPr id="572" name="Shape 572"/>
          <p:cNvSpPr/>
          <p:nvPr/>
        </p:nvSpPr>
        <p:spPr>
          <a:xfrm flipH="1">
            <a:off x="7098183" y="5145239"/>
            <a:ext cx="941408" cy="1375534"/>
          </a:xfrm>
          <a:prstGeom prst="line">
            <a:avLst/>
          </a:prstGeom>
          <a:ln w="63500">
            <a:solidFill>
              <a:srgbClr val="000000"/>
            </a:solidFill>
            <a:miter lim="400000"/>
          </a:ln>
        </p:spPr>
        <p:txBody>
          <a:bodyPr lIns="50800" tIns="50800" rIns="50800" bIns="50800" anchor="ctr"/>
          <a:lstStyle/>
          <a:p>
            <a:pPr>
              <a:defRPr sz="2400"/>
            </a:pPr>
            <a:endParaRPr/>
          </a:p>
        </p:txBody>
      </p:sp>
      <p:sp>
        <p:nvSpPr>
          <p:cNvPr id="573" name="Shape 573"/>
          <p:cNvSpPr/>
          <p:nvPr/>
        </p:nvSpPr>
        <p:spPr>
          <a:xfrm flipH="1" flipV="1">
            <a:off x="6166283" y="4154857"/>
            <a:ext cx="1783532" cy="1143410"/>
          </a:xfrm>
          <a:prstGeom prst="line">
            <a:avLst/>
          </a:prstGeom>
          <a:ln w="63500">
            <a:solidFill>
              <a:srgbClr val="000000"/>
            </a:solidFill>
            <a:miter lim="400000"/>
          </a:ln>
        </p:spPr>
        <p:txBody>
          <a:bodyPr lIns="50800" tIns="50800" rIns="50800" bIns="50800" anchor="ctr"/>
          <a:lstStyle/>
          <a:p>
            <a:pPr>
              <a:defRPr sz="2400"/>
            </a:pPr>
            <a:endParaRPr/>
          </a:p>
        </p:txBody>
      </p:sp>
      <p:sp>
        <p:nvSpPr>
          <p:cNvPr id="574" name="Shape 574"/>
          <p:cNvSpPr/>
          <p:nvPr/>
        </p:nvSpPr>
        <p:spPr>
          <a:xfrm>
            <a:off x="4124361" y="5297857"/>
            <a:ext cx="1002552" cy="1345139"/>
          </a:xfrm>
          <a:prstGeom prst="line">
            <a:avLst/>
          </a:prstGeom>
          <a:ln w="63500">
            <a:solidFill>
              <a:srgbClr val="000000"/>
            </a:solidFill>
            <a:miter lim="400000"/>
          </a:ln>
        </p:spPr>
        <p:txBody>
          <a:bodyPr lIns="50800" tIns="50800" rIns="50800" bIns="50800" anchor="ctr"/>
          <a:lstStyle/>
          <a:p>
            <a:pPr>
              <a:defRPr sz="2400"/>
            </a:pPr>
            <a:endParaRPr/>
          </a:p>
        </p:txBody>
      </p:sp>
      <p:sp>
        <p:nvSpPr>
          <p:cNvPr id="575" name="Shape 575"/>
          <p:cNvSpPr/>
          <p:nvPr/>
        </p:nvSpPr>
        <p:spPr>
          <a:xfrm flipV="1">
            <a:off x="4124361" y="4027857"/>
            <a:ext cx="1914923" cy="1270001"/>
          </a:xfrm>
          <a:prstGeom prst="line">
            <a:avLst/>
          </a:prstGeom>
          <a:ln w="63500">
            <a:solidFill>
              <a:srgbClr val="000000"/>
            </a:solidFill>
            <a:miter lim="400000"/>
          </a:ln>
        </p:spPr>
        <p:txBody>
          <a:bodyPr lIns="50800" tIns="50800" rIns="50800" bIns="50800" anchor="ctr"/>
          <a:lstStyle/>
          <a:p>
            <a:pPr>
              <a:defRPr sz="2400"/>
            </a:pPr>
            <a:endParaRPr/>
          </a:p>
        </p:txBody>
      </p:sp>
      <p:sp>
        <p:nvSpPr>
          <p:cNvPr id="576" name="Shape 576"/>
          <p:cNvSpPr/>
          <p:nvPr/>
        </p:nvSpPr>
        <p:spPr>
          <a:xfrm>
            <a:off x="2680334" y="592455"/>
            <a:ext cx="6668492"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lang="en-US" dirty="0" smtClean="0"/>
              <a:t>Management Information Model</a:t>
            </a:r>
            <a:endParaRPr dirty="0"/>
          </a:p>
        </p:txBody>
      </p:sp>
      <p:sp>
        <p:nvSpPr>
          <p:cNvPr id="577" name="Shape 577"/>
          <p:cNvSpPr/>
          <p:nvPr/>
        </p:nvSpPr>
        <p:spPr>
          <a:xfrm>
            <a:off x="5758145" y="3815311"/>
            <a:ext cx="512854" cy="496557"/>
          </a:xfrm>
          <a:prstGeom prst="ellipse">
            <a:avLst/>
          </a:prstGeom>
          <a:blipFill>
            <a:blip r:embed="rId3"/>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78" name="Shape 578"/>
          <p:cNvSpPr/>
          <p:nvPr/>
        </p:nvSpPr>
        <p:spPr>
          <a:xfrm>
            <a:off x="3808333" y="5036467"/>
            <a:ext cx="512854" cy="496556"/>
          </a:xfrm>
          <a:prstGeom prst="ellipse">
            <a:avLst/>
          </a:prstGeom>
          <a:blipFill>
            <a:blip r:embed="rId4"/>
          </a:blipFill>
          <a:ln w="12700">
            <a:miter lim="400000"/>
          </a:ln>
          <a:effectLst>
            <a:outerShdw blurRad="50800" dist="127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79" name="Shape 579"/>
          <p:cNvSpPr/>
          <p:nvPr/>
        </p:nvSpPr>
        <p:spPr>
          <a:xfrm>
            <a:off x="7681012" y="5036467"/>
            <a:ext cx="512854" cy="496556"/>
          </a:xfrm>
          <a:prstGeom prst="ellipse">
            <a:avLst/>
          </a:prstGeom>
          <a:blipFill>
            <a:blip r:embed="rId5"/>
          </a:blipFill>
          <a:ln w="12700">
            <a:miter lim="400000"/>
          </a:ln>
          <a:effectLst>
            <a:outerShdw blurRad="25400" dist="25400" dir="2388334" rotWithShape="0">
              <a:srgbClr val="000000">
                <a:alpha val="79310"/>
              </a:srgbClr>
            </a:outerShdw>
          </a:effectLst>
        </p:spPr>
        <p:txBody>
          <a:bodyPr lIns="50800" tIns="50800" rIns="50800" bIns="50800" anchor="ctr"/>
          <a:lstStyle/>
          <a:p>
            <a:pPr>
              <a:defRPr sz="2400">
                <a:solidFill>
                  <a:srgbClr val="FFFFFF"/>
                </a:solidFill>
              </a:defRPr>
            </a:pPr>
            <a:endParaRPr/>
          </a:p>
        </p:txBody>
      </p:sp>
      <p:sp>
        <p:nvSpPr>
          <p:cNvPr id="580" name="Shape 580"/>
          <p:cNvSpPr/>
          <p:nvPr/>
        </p:nvSpPr>
        <p:spPr>
          <a:xfrm>
            <a:off x="4825396" y="6368760"/>
            <a:ext cx="512854" cy="496556"/>
          </a:xfrm>
          <a:prstGeom prst="ellipse">
            <a:avLst/>
          </a:prstGeom>
          <a:solidFill>
            <a:schemeClr val="accent4">
              <a:hueOff val="384618"/>
              <a:satOff val="3869"/>
              <a:lumOff val="580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81" name="Shape 581"/>
          <p:cNvSpPr/>
          <p:nvPr/>
        </p:nvSpPr>
        <p:spPr>
          <a:xfrm>
            <a:off x="8777848" y="6368760"/>
            <a:ext cx="512854" cy="496556"/>
          </a:xfrm>
          <a:prstGeom prst="ellipse">
            <a:avLst/>
          </a:prstGeom>
          <a:blipFill>
            <a:blip r:embed="rId6"/>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82" name="Shape 582"/>
          <p:cNvSpPr/>
          <p:nvPr/>
        </p:nvSpPr>
        <p:spPr>
          <a:xfrm>
            <a:off x="6297351" y="3761759"/>
            <a:ext cx="70678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5"/>
                </a:solidFill>
                <a:latin typeface="Helvetica"/>
                <a:ea typeface="Helvetica"/>
                <a:cs typeface="Helvetica"/>
                <a:sym typeface="Helvetica"/>
              </a:defRPr>
            </a:lvl1pPr>
          </a:lstStyle>
          <a:p>
            <a:r>
              <a:t>root</a:t>
            </a:r>
          </a:p>
        </p:txBody>
      </p:sp>
      <p:sp>
        <p:nvSpPr>
          <p:cNvPr id="583" name="Shape 583"/>
          <p:cNvSpPr/>
          <p:nvPr/>
        </p:nvSpPr>
        <p:spPr>
          <a:xfrm>
            <a:off x="8185551" y="5049795"/>
            <a:ext cx="1215332"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6">
                    <a:lumOff val="-8741"/>
                  </a:schemeClr>
                </a:solidFill>
                <a:latin typeface="Helvetica"/>
                <a:ea typeface="Helvetica"/>
                <a:cs typeface="Helvetica"/>
                <a:sym typeface="Helvetica"/>
              </a:defRPr>
            </a:lvl1pPr>
          </a:lstStyle>
          <a:p>
            <a:r>
              <a:t>parent2</a:t>
            </a:r>
          </a:p>
        </p:txBody>
      </p:sp>
      <p:sp>
        <p:nvSpPr>
          <p:cNvPr id="584" name="Shape 584"/>
          <p:cNvSpPr/>
          <p:nvPr/>
        </p:nvSpPr>
        <p:spPr>
          <a:xfrm>
            <a:off x="2545689" y="5049795"/>
            <a:ext cx="1215331"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2"/>
                </a:solidFill>
                <a:latin typeface="Helvetica"/>
                <a:ea typeface="Helvetica"/>
                <a:cs typeface="Helvetica"/>
                <a:sym typeface="Helvetica"/>
              </a:defRPr>
            </a:lvl1pPr>
          </a:lstStyle>
          <a:p>
            <a:r>
              <a:t>parent1</a:t>
            </a:r>
          </a:p>
        </p:txBody>
      </p:sp>
      <p:sp>
        <p:nvSpPr>
          <p:cNvPr id="585" name="Shape 585"/>
          <p:cNvSpPr/>
          <p:nvPr/>
        </p:nvSpPr>
        <p:spPr>
          <a:xfrm>
            <a:off x="6801622" y="6368760"/>
            <a:ext cx="512854" cy="496556"/>
          </a:xfrm>
          <a:prstGeom prst="ellipse">
            <a:avLst/>
          </a:prstGeom>
          <a:solidFill>
            <a:schemeClr val="accent5">
              <a:hueOff val="-444211"/>
              <a:satOff val="-14915"/>
              <a:lumOff val="22857"/>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86" name="Shape 586"/>
          <p:cNvSpPr/>
          <p:nvPr/>
        </p:nvSpPr>
        <p:spPr>
          <a:xfrm>
            <a:off x="2849169" y="6368760"/>
            <a:ext cx="512854" cy="496556"/>
          </a:xfrm>
          <a:prstGeom prst="ellipse">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87" name="Shape 587"/>
          <p:cNvSpPr/>
          <p:nvPr/>
        </p:nvSpPr>
        <p:spPr>
          <a:xfrm>
            <a:off x="1792173" y="6368760"/>
            <a:ext cx="99506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t>child1</a:t>
            </a:r>
          </a:p>
        </p:txBody>
      </p:sp>
      <p:sp>
        <p:nvSpPr>
          <p:cNvPr id="588" name="Shape 588"/>
          <p:cNvSpPr/>
          <p:nvPr/>
        </p:nvSpPr>
        <p:spPr>
          <a:xfrm>
            <a:off x="3786942" y="6382087"/>
            <a:ext cx="99506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4">
                    <a:hueOff val="384618"/>
                    <a:satOff val="3869"/>
                    <a:lumOff val="5802"/>
                  </a:schemeClr>
                </a:solidFill>
                <a:latin typeface="Helvetica"/>
                <a:ea typeface="Helvetica"/>
                <a:cs typeface="Helvetica"/>
                <a:sym typeface="Helvetica"/>
              </a:defRPr>
            </a:lvl1pPr>
          </a:lstStyle>
          <a:p>
            <a:r>
              <a:t>child2</a:t>
            </a:r>
          </a:p>
        </p:txBody>
      </p:sp>
      <p:sp>
        <p:nvSpPr>
          <p:cNvPr id="589" name="Shape 589"/>
          <p:cNvSpPr/>
          <p:nvPr/>
        </p:nvSpPr>
        <p:spPr>
          <a:xfrm>
            <a:off x="5708180" y="6368760"/>
            <a:ext cx="99506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5">
                    <a:hueOff val="-444211"/>
                    <a:satOff val="-14915"/>
                    <a:lumOff val="22857"/>
                  </a:schemeClr>
                </a:solidFill>
                <a:latin typeface="Helvetica"/>
                <a:ea typeface="Helvetica"/>
                <a:cs typeface="Helvetica"/>
                <a:sym typeface="Helvetica"/>
              </a:defRPr>
            </a:lvl1pPr>
          </a:lstStyle>
          <a:p>
            <a:r>
              <a:t>child3</a:t>
            </a:r>
          </a:p>
        </p:txBody>
      </p:sp>
      <p:sp>
        <p:nvSpPr>
          <p:cNvPr id="590" name="Shape 590"/>
          <p:cNvSpPr/>
          <p:nvPr/>
        </p:nvSpPr>
        <p:spPr>
          <a:xfrm>
            <a:off x="7683765" y="6382087"/>
            <a:ext cx="99506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1"/>
                </a:solidFill>
                <a:latin typeface="Helvetica"/>
                <a:ea typeface="Helvetica"/>
                <a:cs typeface="Helvetica"/>
                <a:sym typeface="Helvetica"/>
              </a:defRPr>
            </a:lvl1pPr>
          </a:lstStyle>
          <a:p>
            <a:r>
              <a:t>child4</a:t>
            </a:r>
          </a:p>
        </p:txBody>
      </p:sp>
      <p:sp>
        <p:nvSpPr>
          <p:cNvPr id="591" name="Shape 591"/>
          <p:cNvSpPr/>
          <p:nvPr/>
        </p:nvSpPr>
        <p:spPr>
          <a:xfrm>
            <a:off x="5344599"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92" name="Shape 592"/>
          <p:cNvSpPr/>
          <p:nvPr/>
        </p:nvSpPr>
        <p:spPr>
          <a:xfrm>
            <a:off x="4486588"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93" name="Shape 593"/>
          <p:cNvSpPr/>
          <p:nvPr/>
        </p:nvSpPr>
        <p:spPr>
          <a:xfrm>
            <a:off x="339198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94" name="Shape 594"/>
          <p:cNvSpPr/>
          <p:nvPr/>
        </p:nvSpPr>
        <p:spPr>
          <a:xfrm>
            <a:off x="251766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95" name="Shape 595"/>
          <p:cNvSpPr/>
          <p:nvPr/>
        </p:nvSpPr>
        <p:spPr>
          <a:xfrm>
            <a:off x="7313521"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96" name="Shape 596"/>
          <p:cNvSpPr/>
          <p:nvPr/>
        </p:nvSpPr>
        <p:spPr>
          <a:xfrm>
            <a:off x="6455510"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97" name="Shape 597"/>
          <p:cNvSpPr/>
          <p:nvPr/>
        </p:nvSpPr>
        <p:spPr>
          <a:xfrm>
            <a:off x="9324232"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98" name="Shape 598"/>
          <p:cNvSpPr/>
          <p:nvPr/>
        </p:nvSpPr>
        <p:spPr>
          <a:xfrm>
            <a:off x="8466221" y="7430248"/>
            <a:ext cx="278098"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99" name="Shape 599"/>
          <p:cNvSpPr/>
          <p:nvPr/>
        </p:nvSpPr>
        <p:spPr>
          <a:xfrm>
            <a:off x="2303082" y="7714380"/>
            <a:ext cx="70726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t>object1</a:t>
            </a:r>
          </a:p>
        </p:txBody>
      </p:sp>
      <p:sp>
        <p:nvSpPr>
          <p:cNvPr id="600" name="Shape 600"/>
          <p:cNvSpPr/>
          <p:nvPr/>
        </p:nvSpPr>
        <p:spPr>
          <a:xfrm>
            <a:off x="3177402" y="7714380"/>
            <a:ext cx="70726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t>object2</a:t>
            </a:r>
          </a:p>
        </p:txBody>
      </p:sp>
      <p:sp>
        <p:nvSpPr>
          <p:cNvPr id="601" name="Shape 601"/>
          <p:cNvSpPr/>
          <p:nvPr/>
        </p:nvSpPr>
        <p:spPr>
          <a:xfrm>
            <a:off x="4272005" y="7714380"/>
            <a:ext cx="70726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t>object3</a:t>
            </a:r>
          </a:p>
        </p:txBody>
      </p:sp>
      <p:sp>
        <p:nvSpPr>
          <p:cNvPr id="602" name="Shape 602"/>
          <p:cNvSpPr/>
          <p:nvPr/>
        </p:nvSpPr>
        <p:spPr>
          <a:xfrm>
            <a:off x="5138170" y="7714380"/>
            <a:ext cx="70726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t>object4</a:t>
            </a:r>
          </a:p>
        </p:txBody>
      </p:sp>
      <p:sp>
        <p:nvSpPr>
          <p:cNvPr id="603" name="Shape 603"/>
          <p:cNvSpPr/>
          <p:nvPr/>
        </p:nvSpPr>
        <p:spPr>
          <a:xfrm>
            <a:off x="6245126" y="7714380"/>
            <a:ext cx="70726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t>object5</a:t>
            </a:r>
          </a:p>
        </p:txBody>
      </p:sp>
      <p:sp>
        <p:nvSpPr>
          <p:cNvPr id="604" name="Shape 604"/>
          <p:cNvSpPr/>
          <p:nvPr/>
        </p:nvSpPr>
        <p:spPr>
          <a:xfrm>
            <a:off x="7098937" y="7714380"/>
            <a:ext cx="70726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t>object6</a:t>
            </a:r>
          </a:p>
        </p:txBody>
      </p:sp>
      <p:sp>
        <p:nvSpPr>
          <p:cNvPr id="605" name="Shape 605"/>
          <p:cNvSpPr/>
          <p:nvPr/>
        </p:nvSpPr>
        <p:spPr>
          <a:xfrm>
            <a:off x="8256346" y="7714380"/>
            <a:ext cx="70726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t>object7</a:t>
            </a:r>
          </a:p>
        </p:txBody>
      </p:sp>
      <p:sp>
        <p:nvSpPr>
          <p:cNvPr id="606" name="Shape 606"/>
          <p:cNvSpPr/>
          <p:nvPr/>
        </p:nvSpPr>
        <p:spPr>
          <a:xfrm>
            <a:off x="9109648" y="7714380"/>
            <a:ext cx="70726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t>object8</a:t>
            </a:r>
          </a:p>
        </p:txBody>
      </p:sp>
      <p:sp>
        <p:nvSpPr>
          <p:cNvPr id="48" name="Shape 626"/>
          <p:cNvSpPr/>
          <p:nvPr/>
        </p:nvSpPr>
        <p:spPr>
          <a:xfrm>
            <a:off x="1653184" y="2304807"/>
            <a:ext cx="9105058"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b="1" dirty="0">
                <a:solidFill>
                  <a:srgbClr val="FF0000"/>
                </a:solidFill>
              </a:rPr>
              <a:t>HTTP</a:t>
            </a:r>
            <a:r>
              <a:rPr b="1" dirty="0" smtClean="0">
                <a:solidFill>
                  <a:srgbClr val="FF0000"/>
                </a:solidFill>
              </a:rPr>
              <a:t>:</a:t>
            </a:r>
            <a:r>
              <a:rPr lang="en-US" b="1" dirty="0" smtClean="0">
                <a:solidFill>
                  <a:srgbClr val="FF0000"/>
                </a:solidFill>
              </a:rPr>
              <a:t>/</a:t>
            </a:r>
            <a:r>
              <a:rPr b="1" dirty="0" smtClean="0">
                <a:solidFill>
                  <a:srgbClr val="FF0000"/>
                </a:solidFill>
              </a:rPr>
              <a:t>/</a:t>
            </a:r>
            <a:r>
              <a:rPr b="1" dirty="0">
                <a:solidFill>
                  <a:srgbClr val="FF0000"/>
                </a:solidFill>
              </a:rPr>
              <a:t>10.1.1.1</a:t>
            </a:r>
            <a:r>
              <a:rPr dirty="0"/>
              <a:t>/root/parent1/child2/object3</a:t>
            </a:r>
          </a:p>
        </p:txBody>
      </p:sp>
    </p:spTree>
    <p:extLst>
      <p:ext uri="{BB962C8B-B14F-4D97-AF65-F5344CB8AC3E}">
        <p14:creationId xmlns:p14="http://schemas.microsoft.com/office/powerpoint/2010/main" val="164901362"/>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 name="Shape 707"/>
          <p:cNvSpPr/>
          <p:nvPr/>
        </p:nvSpPr>
        <p:spPr>
          <a:xfrm>
            <a:off x="9094668" y="6597532"/>
            <a:ext cx="349049" cy="891777"/>
          </a:xfrm>
          <a:prstGeom prst="line">
            <a:avLst/>
          </a:prstGeom>
          <a:ln w="63500">
            <a:solidFill>
              <a:srgbClr val="000000"/>
            </a:solidFill>
            <a:miter lim="400000"/>
          </a:ln>
        </p:spPr>
        <p:txBody>
          <a:bodyPr lIns="50800" tIns="50800" rIns="50800" bIns="50800" anchor="ctr"/>
          <a:lstStyle/>
          <a:p>
            <a:pPr>
              <a:defRPr sz="2400"/>
            </a:pPr>
            <a:endParaRPr/>
          </a:p>
        </p:txBody>
      </p:sp>
      <p:sp>
        <p:nvSpPr>
          <p:cNvPr id="708" name="Shape 708"/>
          <p:cNvSpPr/>
          <p:nvPr/>
        </p:nvSpPr>
        <p:spPr>
          <a:xfrm flipH="1">
            <a:off x="8545357" y="6724531"/>
            <a:ext cx="454479" cy="899136"/>
          </a:xfrm>
          <a:prstGeom prst="line">
            <a:avLst/>
          </a:prstGeom>
          <a:ln w="63500">
            <a:solidFill>
              <a:srgbClr val="000000"/>
            </a:solidFill>
            <a:miter lim="400000"/>
          </a:ln>
        </p:spPr>
        <p:txBody>
          <a:bodyPr lIns="50800" tIns="50800" rIns="50800" bIns="50800" anchor="ctr"/>
          <a:lstStyle/>
          <a:p>
            <a:pPr>
              <a:defRPr sz="2400"/>
            </a:pPr>
            <a:endParaRPr/>
          </a:p>
        </p:txBody>
      </p:sp>
      <p:sp>
        <p:nvSpPr>
          <p:cNvPr id="709" name="Shape 709"/>
          <p:cNvSpPr/>
          <p:nvPr/>
        </p:nvSpPr>
        <p:spPr>
          <a:xfrm>
            <a:off x="7095319" y="6574000"/>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710" name="Shape 710"/>
          <p:cNvSpPr/>
          <p:nvPr/>
        </p:nvSpPr>
        <p:spPr>
          <a:xfrm flipH="1">
            <a:off x="6546008" y="6701000"/>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711" name="Shape 711"/>
          <p:cNvSpPr/>
          <p:nvPr/>
        </p:nvSpPr>
        <p:spPr>
          <a:xfrm>
            <a:off x="3151779" y="6611607"/>
            <a:ext cx="349049"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712" name="Shape 712"/>
          <p:cNvSpPr/>
          <p:nvPr/>
        </p:nvSpPr>
        <p:spPr>
          <a:xfrm flipH="1">
            <a:off x="2602468" y="6738607"/>
            <a:ext cx="454480"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713" name="Shape 713"/>
          <p:cNvSpPr/>
          <p:nvPr/>
        </p:nvSpPr>
        <p:spPr>
          <a:xfrm flipH="1">
            <a:off x="4606218" y="6637007"/>
            <a:ext cx="521968" cy="899135"/>
          </a:xfrm>
          <a:prstGeom prst="line">
            <a:avLst/>
          </a:prstGeom>
          <a:ln w="63500">
            <a:solidFill>
              <a:srgbClr val="000000"/>
            </a:solidFill>
            <a:miter lim="400000"/>
          </a:ln>
        </p:spPr>
        <p:txBody>
          <a:bodyPr lIns="50800" tIns="50800" rIns="50800" bIns="50800" anchor="ctr"/>
          <a:lstStyle/>
          <a:p>
            <a:pPr>
              <a:defRPr sz="2400"/>
            </a:pPr>
            <a:endParaRPr/>
          </a:p>
        </p:txBody>
      </p:sp>
      <p:sp>
        <p:nvSpPr>
          <p:cNvPr id="714" name="Shape 714"/>
          <p:cNvSpPr/>
          <p:nvPr/>
        </p:nvSpPr>
        <p:spPr>
          <a:xfrm>
            <a:off x="5070570" y="6611607"/>
            <a:ext cx="349048" cy="891778"/>
          </a:xfrm>
          <a:prstGeom prst="line">
            <a:avLst/>
          </a:prstGeom>
          <a:ln w="63500">
            <a:solidFill>
              <a:srgbClr val="000000"/>
            </a:solidFill>
            <a:miter lim="400000"/>
          </a:ln>
        </p:spPr>
        <p:txBody>
          <a:bodyPr lIns="50800" tIns="50800" rIns="50800" bIns="50800" anchor="ctr"/>
          <a:lstStyle/>
          <a:p>
            <a:pPr>
              <a:defRPr sz="2400"/>
            </a:pPr>
            <a:endParaRPr/>
          </a:p>
        </p:txBody>
      </p:sp>
      <p:sp>
        <p:nvSpPr>
          <p:cNvPr id="715" name="Shape 715"/>
          <p:cNvSpPr/>
          <p:nvPr/>
        </p:nvSpPr>
        <p:spPr>
          <a:xfrm>
            <a:off x="7950690" y="5234139"/>
            <a:ext cx="1163503" cy="1477762"/>
          </a:xfrm>
          <a:prstGeom prst="line">
            <a:avLst/>
          </a:prstGeom>
          <a:ln w="63500">
            <a:solidFill>
              <a:srgbClr val="000000"/>
            </a:solidFill>
            <a:miter lim="400000"/>
          </a:ln>
        </p:spPr>
        <p:txBody>
          <a:bodyPr lIns="50800" tIns="50800" rIns="50800" bIns="50800" anchor="ctr"/>
          <a:lstStyle/>
          <a:p>
            <a:pPr>
              <a:defRPr sz="2400"/>
            </a:pPr>
            <a:endParaRPr/>
          </a:p>
        </p:txBody>
      </p:sp>
      <p:sp>
        <p:nvSpPr>
          <p:cNvPr id="716" name="Shape 716"/>
          <p:cNvSpPr/>
          <p:nvPr/>
        </p:nvSpPr>
        <p:spPr>
          <a:xfrm flipH="1">
            <a:off x="3102523" y="5297857"/>
            <a:ext cx="945639" cy="1274126"/>
          </a:xfrm>
          <a:prstGeom prst="line">
            <a:avLst/>
          </a:prstGeom>
          <a:ln w="63500">
            <a:solidFill>
              <a:srgbClr val="000000"/>
            </a:solidFill>
            <a:miter lim="400000"/>
          </a:ln>
        </p:spPr>
        <p:txBody>
          <a:bodyPr lIns="50800" tIns="50800" rIns="50800" bIns="50800" anchor="ctr"/>
          <a:lstStyle/>
          <a:p>
            <a:pPr>
              <a:defRPr sz="2400"/>
            </a:pPr>
            <a:endParaRPr/>
          </a:p>
        </p:txBody>
      </p:sp>
      <p:sp>
        <p:nvSpPr>
          <p:cNvPr id="717" name="Shape 717"/>
          <p:cNvSpPr/>
          <p:nvPr/>
        </p:nvSpPr>
        <p:spPr>
          <a:xfrm flipH="1">
            <a:off x="7098183" y="5145239"/>
            <a:ext cx="941408" cy="1375534"/>
          </a:xfrm>
          <a:prstGeom prst="line">
            <a:avLst/>
          </a:prstGeom>
          <a:ln w="63500">
            <a:solidFill>
              <a:srgbClr val="000000"/>
            </a:solidFill>
            <a:miter lim="400000"/>
          </a:ln>
        </p:spPr>
        <p:txBody>
          <a:bodyPr lIns="50800" tIns="50800" rIns="50800" bIns="50800" anchor="ctr"/>
          <a:lstStyle/>
          <a:p>
            <a:pPr>
              <a:defRPr sz="2400"/>
            </a:pPr>
            <a:endParaRPr/>
          </a:p>
        </p:txBody>
      </p:sp>
      <p:sp>
        <p:nvSpPr>
          <p:cNvPr id="718" name="Shape 718"/>
          <p:cNvSpPr/>
          <p:nvPr/>
        </p:nvSpPr>
        <p:spPr>
          <a:xfrm flipH="1" flipV="1">
            <a:off x="6166283" y="4154857"/>
            <a:ext cx="1783532" cy="1143410"/>
          </a:xfrm>
          <a:prstGeom prst="line">
            <a:avLst/>
          </a:prstGeom>
          <a:ln w="63500">
            <a:solidFill>
              <a:srgbClr val="000000"/>
            </a:solidFill>
            <a:miter lim="400000"/>
          </a:ln>
        </p:spPr>
        <p:txBody>
          <a:bodyPr lIns="50800" tIns="50800" rIns="50800" bIns="50800" anchor="ctr"/>
          <a:lstStyle/>
          <a:p>
            <a:pPr>
              <a:defRPr sz="2400"/>
            </a:pPr>
            <a:endParaRPr/>
          </a:p>
        </p:txBody>
      </p:sp>
      <p:sp>
        <p:nvSpPr>
          <p:cNvPr id="719" name="Shape 719"/>
          <p:cNvSpPr/>
          <p:nvPr/>
        </p:nvSpPr>
        <p:spPr>
          <a:xfrm>
            <a:off x="4124361" y="5297857"/>
            <a:ext cx="1002552" cy="1345139"/>
          </a:xfrm>
          <a:prstGeom prst="line">
            <a:avLst/>
          </a:prstGeom>
          <a:ln w="63500">
            <a:solidFill>
              <a:srgbClr val="000000"/>
            </a:solidFill>
            <a:miter lim="400000"/>
          </a:ln>
        </p:spPr>
        <p:txBody>
          <a:bodyPr lIns="50800" tIns="50800" rIns="50800" bIns="50800" anchor="ctr"/>
          <a:lstStyle/>
          <a:p>
            <a:pPr>
              <a:defRPr sz="2400"/>
            </a:pPr>
            <a:endParaRPr/>
          </a:p>
        </p:txBody>
      </p:sp>
      <p:sp>
        <p:nvSpPr>
          <p:cNvPr id="720" name="Shape 720"/>
          <p:cNvSpPr/>
          <p:nvPr/>
        </p:nvSpPr>
        <p:spPr>
          <a:xfrm flipV="1">
            <a:off x="4124361" y="4027857"/>
            <a:ext cx="1914923" cy="1270001"/>
          </a:xfrm>
          <a:prstGeom prst="line">
            <a:avLst/>
          </a:prstGeom>
          <a:ln w="63500">
            <a:solidFill>
              <a:srgbClr val="000000"/>
            </a:solidFill>
            <a:miter lim="400000"/>
          </a:ln>
        </p:spPr>
        <p:txBody>
          <a:bodyPr lIns="50800" tIns="50800" rIns="50800" bIns="50800" anchor="ctr"/>
          <a:lstStyle/>
          <a:p>
            <a:pPr>
              <a:defRPr sz="2400"/>
            </a:pPr>
            <a:endParaRPr/>
          </a:p>
        </p:txBody>
      </p:sp>
      <p:sp>
        <p:nvSpPr>
          <p:cNvPr id="722" name="Shape 722"/>
          <p:cNvSpPr/>
          <p:nvPr/>
        </p:nvSpPr>
        <p:spPr>
          <a:xfrm>
            <a:off x="1666007" y="2304806"/>
            <a:ext cx="9079410"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dirty="0"/>
              <a:t>HTTP</a:t>
            </a:r>
            <a:r>
              <a:rPr dirty="0" smtClean="0"/>
              <a:t>:</a:t>
            </a:r>
            <a:r>
              <a:rPr lang="en-US" dirty="0" smtClean="0"/>
              <a:t>/</a:t>
            </a:r>
            <a:r>
              <a:rPr dirty="0" smtClean="0"/>
              <a:t>/</a:t>
            </a:r>
            <a:r>
              <a:rPr dirty="0"/>
              <a:t>10.1.1.1/</a:t>
            </a:r>
            <a:r>
              <a:rPr b="1" dirty="0">
                <a:solidFill>
                  <a:schemeClr val="accent5"/>
                </a:solidFill>
                <a:latin typeface="Helvetica"/>
                <a:ea typeface="Helvetica"/>
                <a:cs typeface="Helvetica"/>
                <a:sym typeface="Helvetica"/>
              </a:rPr>
              <a:t>root</a:t>
            </a:r>
            <a:r>
              <a:rPr dirty="0"/>
              <a:t>/parent1/child2/object3</a:t>
            </a:r>
          </a:p>
        </p:txBody>
      </p:sp>
      <p:sp>
        <p:nvSpPr>
          <p:cNvPr id="723" name="Shape 723"/>
          <p:cNvSpPr/>
          <p:nvPr/>
        </p:nvSpPr>
        <p:spPr>
          <a:xfrm>
            <a:off x="5758145" y="3815311"/>
            <a:ext cx="512854" cy="496557"/>
          </a:xfrm>
          <a:prstGeom prst="ellipse">
            <a:avLst/>
          </a:prstGeom>
          <a:blipFill>
            <a:blip r:embed="rId2"/>
          </a:blipFill>
          <a:ln w="101600">
            <a:solidFill>
              <a:schemeClr val="accent3">
                <a:satOff val="18648"/>
                <a:lumOff val="5971"/>
              </a:schemeClr>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24" name="Shape 724"/>
          <p:cNvSpPr/>
          <p:nvPr/>
        </p:nvSpPr>
        <p:spPr>
          <a:xfrm>
            <a:off x="3808333" y="5036467"/>
            <a:ext cx="512854" cy="496556"/>
          </a:xfrm>
          <a:prstGeom prst="ellipse">
            <a:avLst/>
          </a:prstGeom>
          <a:blipFill>
            <a:blip r:embed="rId3"/>
          </a:blipFill>
          <a:ln w="12700">
            <a:miter lim="400000"/>
          </a:ln>
          <a:effectLst>
            <a:outerShdw blurRad="50800" dist="127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25" name="Shape 725"/>
          <p:cNvSpPr/>
          <p:nvPr/>
        </p:nvSpPr>
        <p:spPr>
          <a:xfrm>
            <a:off x="7681012" y="5036467"/>
            <a:ext cx="512854" cy="496556"/>
          </a:xfrm>
          <a:prstGeom prst="ellipse">
            <a:avLst/>
          </a:prstGeom>
          <a:blipFill>
            <a:blip r:embed="rId4"/>
          </a:blipFill>
          <a:ln w="12700">
            <a:miter lim="400000"/>
          </a:ln>
          <a:effectLst>
            <a:outerShdw blurRad="25400" dist="25400" dir="2388334" rotWithShape="0">
              <a:srgbClr val="000000">
                <a:alpha val="79310"/>
              </a:srgbClr>
            </a:outerShdw>
          </a:effectLst>
        </p:spPr>
        <p:txBody>
          <a:bodyPr lIns="50800" tIns="50800" rIns="50800" bIns="50800" anchor="ctr"/>
          <a:lstStyle/>
          <a:p>
            <a:pPr>
              <a:defRPr sz="2400">
                <a:solidFill>
                  <a:srgbClr val="FFFFFF"/>
                </a:solidFill>
              </a:defRPr>
            </a:pPr>
            <a:endParaRPr/>
          </a:p>
        </p:txBody>
      </p:sp>
      <p:sp>
        <p:nvSpPr>
          <p:cNvPr id="726" name="Shape 726"/>
          <p:cNvSpPr/>
          <p:nvPr/>
        </p:nvSpPr>
        <p:spPr>
          <a:xfrm>
            <a:off x="4825396" y="6368760"/>
            <a:ext cx="512854" cy="496556"/>
          </a:xfrm>
          <a:prstGeom prst="ellipse">
            <a:avLst/>
          </a:prstGeom>
          <a:solidFill>
            <a:schemeClr val="accent4">
              <a:hueOff val="384618"/>
              <a:satOff val="3869"/>
              <a:lumOff val="580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27" name="Shape 727"/>
          <p:cNvSpPr/>
          <p:nvPr/>
        </p:nvSpPr>
        <p:spPr>
          <a:xfrm>
            <a:off x="8777848" y="6368760"/>
            <a:ext cx="512854" cy="496556"/>
          </a:xfrm>
          <a:prstGeom prst="ellipse">
            <a:avLst/>
          </a:prstGeom>
          <a:blipFill>
            <a:blip r:embed="rId5"/>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28" name="Shape 728"/>
          <p:cNvSpPr/>
          <p:nvPr/>
        </p:nvSpPr>
        <p:spPr>
          <a:xfrm>
            <a:off x="6297351" y="3761759"/>
            <a:ext cx="70678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5"/>
                </a:solidFill>
                <a:latin typeface="Helvetica"/>
                <a:ea typeface="Helvetica"/>
                <a:cs typeface="Helvetica"/>
                <a:sym typeface="Helvetica"/>
              </a:defRPr>
            </a:lvl1pPr>
          </a:lstStyle>
          <a:p>
            <a:r>
              <a:t>root</a:t>
            </a:r>
          </a:p>
        </p:txBody>
      </p:sp>
      <p:sp>
        <p:nvSpPr>
          <p:cNvPr id="729" name="Shape 729"/>
          <p:cNvSpPr/>
          <p:nvPr/>
        </p:nvSpPr>
        <p:spPr>
          <a:xfrm>
            <a:off x="8185551" y="5049795"/>
            <a:ext cx="1215332"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6">
                    <a:lumOff val="-8741"/>
                  </a:schemeClr>
                </a:solidFill>
                <a:latin typeface="Helvetica"/>
                <a:ea typeface="Helvetica"/>
                <a:cs typeface="Helvetica"/>
                <a:sym typeface="Helvetica"/>
              </a:defRPr>
            </a:lvl1pPr>
          </a:lstStyle>
          <a:p>
            <a:r>
              <a:t>parent2</a:t>
            </a:r>
          </a:p>
        </p:txBody>
      </p:sp>
      <p:sp>
        <p:nvSpPr>
          <p:cNvPr id="730" name="Shape 730"/>
          <p:cNvSpPr/>
          <p:nvPr/>
        </p:nvSpPr>
        <p:spPr>
          <a:xfrm>
            <a:off x="2545689" y="5049795"/>
            <a:ext cx="1215331"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2"/>
                </a:solidFill>
                <a:latin typeface="Helvetica"/>
                <a:ea typeface="Helvetica"/>
                <a:cs typeface="Helvetica"/>
                <a:sym typeface="Helvetica"/>
              </a:defRPr>
            </a:lvl1pPr>
          </a:lstStyle>
          <a:p>
            <a:r>
              <a:t>parent1</a:t>
            </a:r>
          </a:p>
        </p:txBody>
      </p:sp>
      <p:sp>
        <p:nvSpPr>
          <p:cNvPr id="731" name="Shape 731"/>
          <p:cNvSpPr/>
          <p:nvPr/>
        </p:nvSpPr>
        <p:spPr>
          <a:xfrm>
            <a:off x="6801622" y="6368760"/>
            <a:ext cx="512854" cy="496556"/>
          </a:xfrm>
          <a:prstGeom prst="ellipse">
            <a:avLst/>
          </a:prstGeom>
          <a:solidFill>
            <a:schemeClr val="accent5">
              <a:hueOff val="-444211"/>
              <a:satOff val="-14915"/>
              <a:lumOff val="22857"/>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32" name="Shape 732"/>
          <p:cNvSpPr/>
          <p:nvPr/>
        </p:nvSpPr>
        <p:spPr>
          <a:xfrm>
            <a:off x="2849169" y="6368760"/>
            <a:ext cx="512854" cy="496556"/>
          </a:xfrm>
          <a:prstGeom prst="ellipse">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33" name="Shape 733"/>
          <p:cNvSpPr/>
          <p:nvPr/>
        </p:nvSpPr>
        <p:spPr>
          <a:xfrm>
            <a:off x="1792173" y="6368760"/>
            <a:ext cx="99506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t>child1</a:t>
            </a:r>
          </a:p>
        </p:txBody>
      </p:sp>
      <p:sp>
        <p:nvSpPr>
          <p:cNvPr id="734" name="Shape 734"/>
          <p:cNvSpPr/>
          <p:nvPr/>
        </p:nvSpPr>
        <p:spPr>
          <a:xfrm>
            <a:off x="3786942" y="6382087"/>
            <a:ext cx="99506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4">
                    <a:hueOff val="384618"/>
                    <a:satOff val="3869"/>
                    <a:lumOff val="5802"/>
                  </a:schemeClr>
                </a:solidFill>
                <a:latin typeface="Helvetica"/>
                <a:ea typeface="Helvetica"/>
                <a:cs typeface="Helvetica"/>
                <a:sym typeface="Helvetica"/>
              </a:defRPr>
            </a:lvl1pPr>
          </a:lstStyle>
          <a:p>
            <a:r>
              <a:t>child2</a:t>
            </a:r>
          </a:p>
        </p:txBody>
      </p:sp>
      <p:sp>
        <p:nvSpPr>
          <p:cNvPr id="735" name="Shape 735"/>
          <p:cNvSpPr/>
          <p:nvPr/>
        </p:nvSpPr>
        <p:spPr>
          <a:xfrm>
            <a:off x="5708180" y="6368760"/>
            <a:ext cx="99506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5">
                    <a:hueOff val="-444211"/>
                    <a:satOff val="-14915"/>
                    <a:lumOff val="22857"/>
                  </a:schemeClr>
                </a:solidFill>
                <a:latin typeface="Helvetica"/>
                <a:ea typeface="Helvetica"/>
                <a:cs typeface="Helvetica"/>
                <a:sym typeface="Helvetica"/>
              </a:defRPr>
            </a:lvl1pPr>
          </a:lstStyle>
          <a:p>
            <a:r>
              <a:t>child3</a:t>
            </a:r>
          </a:p>
        </p:txBody>
      </p:sp>
      <p:sp>
        <p:nvSpPr>
          <p:cNvPr id="736" name="Shape 736"/>
          <p:cNvSpPr/>
          <p:nvPr/>
        </p:nvSpPr>
        <p:spPr>
          <a:xfrm>
            <a:off x="7683765" y="6382087"/>
            <a:ext cx="995066" cy="469901"/>
          </a:xfrm>
          <a:prstGeom prst="rect">
            <a:avLst/>
          </a:prstGeom>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solidFill>
                  <a:schemeClr val="accent1"/>
                </a:solidFill>
                <a:latin typeface="Helvetica"/>
                <a:ea typeface="Helvetica"/>
                <a:cs typeface="Helvetica"/>
                <a:sym typeface="Helvetica"/>
              </a:defRPr>
            </a:lvl1pPr>
          </a:lstStyle>
          <a:p>
            <a:r>
              <a:t>child4</a:t>
            </a:r>
          </a:p>
        </p:txBody>
      </p:sp>
      <p:sp>
        <p:nvSpPr>
          <p:cNvPr id="737" name="Shape 737"/>
          <p:cNvSpPr/>
          <p:nvPr/>
        </p:nvSpPr>
        <p:spPr>
          <a:xfrm>
            <a:off x="5344599"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38" name="Shape 738"/>
          <p:cNvSpPr/>
          <p:nvPr/>
        </p:nvSpPr>
        <p:spPr>
          <a:xfrm>
            <a:off x="4486588"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39" name="Shape 739"/>
          <p:cNvSpPr/>
          <p:nvPr/>
        </p:nvSpPr>
        <p:spPr>
          <a:xfrm>
            <a:off x="339198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40" name="Shape 740"/>
          <p:cNvSpPr/>
          <p:nvPr/>
        </p:nvSpPr>
        <p:spPr>
          <a:xfrm>
            <a:off x="2517666"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41" name="Shape 741"/>
          <p:cNvSpPr/>
          <p:nvPr/>
        </p:nvSpPr>
        <p:spPr>
          <a:xfrm>
            <a:off x="7313521"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42" name="Shape 742"/>
          <p:cNvSpPr/>
          <p:nvPr/>
        </p:nvSpPr>
        <p:spPr>
          <a:xfrm>
            <a:off x="6455510"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43" name="Shape 743"/>
          <p:cNvSpPr/>
          <p:nvPr/>
        </p:nvSpPr>
        <p:spPr>
          <a:xfrm>
            <a:off x="9324232" y="7430248"/>
            <a:ext cx="278097"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44" name="Shape 744"/>
          <p:cNvSpPr/>
          <p:nvPr/>
        </p:nvSpPr>
        <p:spPr>
          <a:xfrm>
            <a:off x="8466221" y="7430248"/>
            <a:ext cx="278098" cy="263393"/>
          </a:xfrm>
          <a:prstGeom prst="ellipse">
            <a:avLst/>
          </a:prstGeom>
          <a:solidFill>
            <a:schemeClr val="accent4">
              <a:hueOff val="46120"/>
              <a:satOff val="4178"/>
              <a:lumOff val="-16732"/>
            </a:scheme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45" name="Shape 745"/>
          <p:cNvSpPr/>
          <p:nvPr/>
        </p:nvSpPr>
        <p:spPr>
          <a:xfrm>
            <a:off x="2303082" y="7714380"/>
            <a:ext cx="70726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t>object1</a:t>
            </a:r>
          </a:p>
        </p:txBody>
      </p:sp>
      <p:sp>
        <p:nvSpPr>
          <p:cNvPr id="746" name="Shape 746"/>
          <p:cNvSpPr/>
          <p:nvPr/>
        </p:nvSpPr>
        <p:spPr>
          <a:xfrm>
            <a:off x="3177402" y="7714380"/>
            <a:ext cx="70726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t>object2</a:t>
            </a:r>
          </a:p>
        </p:txBody>
      </p:sp>
      <p:sp>
        <p:nvSpPr>
          <p:cNvPr id="747" name="Shape 747"/>
          <p:cNvSpPr/>
          <p:nvPr/>
        </p:nvSpPr>
        <p:spPr>
          <a:xfrm>
            <a:off x="4272005" y="7714380"/>
            <a:ext cx="70726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t>object3</a:t>
            </a:r>
          </a:p>
        </p:txBody>
      </p:sp>
      <p:sp>
        <p:nvSpPr>
          <p:cNvPr id="748" name="Shape 748"/>
          <p:cNvSpPr/>
          <p:nvPr/>
        </p:nvSpPr>
        <p:spPr>
          <a:xfrm>
            <a:off x="5138170" y="7714380"/>
            <a:ext cx="70726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t>object4</a:t>
            </a:r>
          </a:p>
        </p:txBody>
      </p:sp>
      <p:sp>
        <p:nvSpPr>
          <p:cNvPr id="749" name="Shape 749"/>
          <p:cNvSpPr/>
          <p:nvPr/>
        </p:nvSpPr>
        <p:spPr>
          <a:xfrm>
            <a:off x="6245126" y="7714380"/>
            <a:ext cx="70726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t>object5</a:t>
            </a:r>
          </a:p>
        </p:txBody>
      </p:sp>
      <p:sp>
        <p:nvSpPr>
          <p:cNvPr id="750" name="Shape 750"/>
          <p:cNvSpPr/>
          <p:nvPr/>
        </p:nvSpPr>
        <p:spPr>
          <a:xfrm>
            <a:off x="7098937" y="7714380"/>
            <a:ext cx="70726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t>object6</a:t>
            </a:r>
          </a:p>
        </p:txBody>
      </p:sp>
      <p:sp>
        <p:nvSpPr>
          <p:cNvPr id="751" name="Shape 751"/>
          <p:cNvSpPr/>
          <p:nvPr/>
        </p:nvSpPr>
        <p:spPr>
          <a:xfrm>
            <a:off x="8256346" y="7714380"/>
            <a:ext cx="70726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t>object7</a:t>
            </a:r>
          </a:p>
        </p:txBody>
      </p:sp>
      <p:sp>
        <p:nvSpPr>
          <p:cNvPr id="752" name="Shape 752"/>
          <p:cNvSpPr/>
          <p:nvPr/>
        </p:nvSpPr>
        <p:spPr>
          <a:xfrm>
            <a:off x="9109648" y="7714380"/>
            <a:ext cx="70726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r>
              <a:t>object8</a:t>
            </a:r>
          </a:p>
        </p:txBody>
      </p:sp>
      <p:sp>
        <p:nvSpPr>
          <p:cNvPr id="48" name="Shape 576"/>
          <p:cNvSpPr/>
          <p:nvPr/>
        </p:nvSpPr>
        <p:spPr>
          <a:xfrm>
            <a:off x="2680334" y="592455"/>
            <a:ext cx="6668492"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lang="en-US" dirty="0" smtClean="0"/>
              <a:t>Management Information Model</a:t>
            </a:r>
            <a:endParaRPr dirty="0"/>
          </a:p>
        </p:txBody>
      </p:sp>
    </p:spTree>
    <p:extLst>
      <p:ext uri="{BB962C8B-B14F-4D97-AF65-F5344CB8AC3E}">
        <p14:creationId xmlns:p14="http://schemas.microsoft.com/office/powerpoint/2010/main" val="2039497327"/>
      </p:ext>
    </p:extLst>
  </p:cSld>
  <p:clrMapOvr>
    <a:masterClrMapping/>
  </p:clrMapOvr>
  <p:transition spd="slow"/>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4814</TotalTime>
  <Words>6883</Words>
  <Application>Microsoft Macintosh PowerPoint</Application>
  <PresentationFormat>Custom</PresentationFormat>
  <Paragraphs>1733</Paragraphs>
  <Slides>74</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74</vt:i4>
      </vt:variant>
    </vt:vector>
  </HeadingPairs>
  <TitlesOfParts>
    <vt:vector size="79" baseType="lpstr">
      <vt:lpstr>Courier</vt:lpstr>
      <vt:lpstr>Helvetica</vt:lpstr>
      <vt:lpstr>Helvetica Light</vt:lpstr>
      <vt:lpstr>Helvetica Neue</vt:lpstr>
      <vt:lpstr>White</vt:lpstr>
      <vt:lpstr>MODULE-2 WEB Services Protocols</vt:lpstr>
      <vt:lpstr>Application Programmable 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 Programmable 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 Programmable 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Models</vt:lpstr>
      <vt:lpstr>PowerPoint Presentation</vt:lpstr>
      <vt:lpstr>PowerPoint Presentation</vt:lpstr>
      <vt:lpstr>PowerPoint Presentation</vt:lpstr>
      <vt:lpstr>PowerPoint Presentation</vt:lpstr>
      <vt:lpstr>Application Programmable 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 Programmable 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MODULE-2 Application Programmable Interface (API)</dc:title>
  <cp:lastModifiedBy>Microsoft Office User</cp:lastModifiedBy>
  <cp:revision>49</cp:revision>
  <dcterms:modified xsi:type="dcterms:W3CDTF">2017-12-31T02:50:24Z</dcterms:modified>
</cp:coreProperties>
</file>