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454" r:id="rId4"/>
    <p:sldId id="472" r:id="rId5"/>
    <p:sldId id="473" r:id="rId6"/>
    <p:sldId id="474" r:id="rId7"/>
    <p:sldId id="448" r:id="rId8"/>
    <p:sldId id="455" r:id="rId9"/>
    <p:sldId id="452" r:id="rId10"/>
    <p:sldId id="450" r:id="rId11"/>
    <p:sldId id="259" r:id="rId12"/>
    <p:sldId id="449" r:id="rId13"/>
    <p:sldId id="451" r:id="rId14"/>
    <p:sldId id="456" r:id="rId15"/>
    <p:sldId id="484" r:id="rId16"/>
    <p:sldId id="458" r:id="rId17"/>
    <p:sldId id="460" r:id="rId18"/>
    <p:sldId id="459" r:id="rId19"/>
    <p:sldId id="461" r:id="rId20"/>
    <p:sldId id="464" r:id="rId21"/>
    <p:sldId id="465" r:id="rId22"/>
    <p:sldId id="467" r:id="rId23"/>
    <p:sldId id="468" r:id="rId24"/>
    <p:sldId id="469"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8"/>
    <p:restoredTop sz="73500"/>
  </p:normalViewPr>
  <p:slideViewPr>
    <p:cSldViewPr snapToGrid="0" snapToObjects="1">
      <p:cViewPr varScale="1">
        <p:scale>
          <a:sx n="52" d="100"/>
          <a:sy n="52" d="100"/>
        </p:scale>
        <p:origin x="1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7752426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rPr lang="en-US" dirty="0"/>
              <a:t>The classic network design for most</a:t>
            </a:r>
            <a:r>
              <a:rPr lang="en-US" baseline="0" dirty="0"/>
              <a:t> customers and businesses would focus on the 3-Tiered approach of Access, Distribution and Core Layers</a:t>
            </a:r>
          </a:p>
          <a:p>
            <a:endParaRPr lang="en-US" baseline="0" dirty="0"/>
          </a:p>
          <a:p>
            <a:r>
              <a:rPr lang="en-US" baseline="0" dirty="0"/>
              <a:t>Access Layer- The point of entry for a user of the network. A user can be loosely defined as an endpoint that possess an IP address and/or MAC address. In the case of the example, it would be the servers, storage clusters or hosts that require access to network and will do so through an access switch. This switch is normally stored in a rack or closet where all of the wiring from the offices comes back to.</a:t>
            </a:r>
          </a:p>
          <a:p>
            <a:endParaRPr lang="en-US" baseline="0" dirty="0"/>
          </a:p>
          <a:p>
            <a:r>
              <a:rPr lang="en-US" baseline="0" dirty="0"/>
              <a:t>Distribution Layer-  Policy is introduced here for control and isolation. Policy is another term in networking that refers to the process in which you want to handle a particular conversation. You can dictate how and where the traffic flow is permitted to go and under what conditions. The Distribution device is also used to collapse all of the access devices into fewer devices to improve the price per port that was originally intended on the switch.</a:t>
            </a:r>
          </a:p>
          <a:p>
            <a:endParaRPr lang="en-US" baseline="0" dirty="0"/>
          </a:p>
          <a:p>
            <a:r>
              <a:rPr lang="en-US" baseline="0" dirty="0"/>
              <a:t>Core Layer- This focus of this layer is to forward packets as quickly as possible with as little interference as possible. Like the Distribution device, a Core device will help consolidate a higher number of Distribution devices.</a:t>
            </a:r>
          </a:p>
        </p:txBody>
      </p:sp>
    </p:spTree>
    <p:extLst>
      <p:ext uri="{BB962C8B-B14F-4D97-AF65-F5344CB8AC3E}">
        <p14:creationId xmlns:p14="http://schemas.microsoft.com/office/powerpoint/2010/main" val="123543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An Internet gateway is a horizontally scaled, redundant, and highly available VPC component that allows communication between instances in your VPC and the Internet. It therefore imposes no availability risks or bandwidth constraints on your network traffic.</a:t>
            </a:r>
          </a:p>
          <a:p>
            <a:endParaRPr lang="en-US" sz="3200" b="0" i="0" dirty="0">
              <a:effectLst/>
              <a:latin typeface="Helvetica Neue"/>
              <a:ea typeface="Helvetica Neue"/>
              <a:cs typeface="Helvetica Neue"/>
              <a:sym typeface="Helvetica Neue"/>
            </a:endParaRPr>
          </a:p>
          <a:p>
            <a:r>
              <a:rPr lang="en-US" sz="3200" b="0" i="0" dirty="0">
                <a:effectLst/>
                <a:latin typeface="Helvetica Neue"/>
                <a:ea typeface="Helvetica Neue"/>
                <a:cs typeface="Helvetica Neue"/>
                <a:sym typeface="Helvetica Neue"/>
              </a:rPr>
              <a:t>An Internet gateway serves two purposes: to provide a target in your VPC route tables for Internet-routable traffic, and to perform network address translation (NAT) for instances that have been assigned public IP addresses.</a:t>
            </a:r>
          </a:p>
          <a:p>
            <a:endParaRPr lang="en-US" sz="3200" b="0" i="0" dirty="0">
              <a:effectLst/>
              <a:latin typeface="Helvetica Neue"/>
              <a:ea typeface="Helvetica Neue"/>
              <a:cs typeface="Helvetica Neue"/>
              <a:sym typeface="Helvetica Neue"/>
            </a:endParaRPr>
          </a:p>
          <a:p>
            <a:r>
              <a:rPr lang="en-US" sz="3200" b="0" i="0" dirty="0">
                <a:effectLst/>
                <a:latin typeface="Helvetica Neue"/>
                <a:ea typeface="Helvetica Neue"/>
                <a:cs typeface="Helvetica Neue"/>
                <a:sym typeface="Helvetica Neue"/>
              </a:rPr>
              <a:t>By default, instances that you launch into a virtual private cloud (VPC) can't communicate with your own network. You can enable access to your network from your VPC by attaching a virtual private gateway to the VPC, creating a custom route table, and updating your security group rules.</a:t>
            </a:r>
            <a:br>
              <a:rPr lang="en-US" dirty="0"/>
            </a:br>
            <a:endParaRPr lang="en-US" sz="3200" b="0" i="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6483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An Amazon Virtual Private Cloud (VPC) is where we will build a virtual network. Much like a traditional on premise infrastructure, the VPC service will contain tools necessary establish a resilient, feature rich and secure network infrastructure. The following steps will establish the networking necessary to effectively operate your cloud infrastructure. </a:t>
            </a:r>
            <a:endParaRPr lang="en-US" dirty="0"/>
          </a:p>
        </p:txBody>
      </p:sp>
    </p:spTree>
    <p:extLst>
      <p:ext uri="{BB962C8B-B14F-4D97-AF65-F5344CB8AC3E}">
        <p14:creationId xmlns:p14="http://schemas.microsoft.com/office/powerpoint/2010/main" val="165724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Within the Create VPC window, configure your new VPC with the necessary name tag and CIDR block. Once configured, select the ‘Yes, Create’ Button.</a:t>
            </a:r>
            <a:endParaRPr lang="en-US" dirty="0"/>
          </a:p>
        </p:txBody>
      </p:sp>
    </p:spTree>
    <p:extLst>
      <p:ext uri="{BB962C8B-B14F-4D97-AF65-F5344CB8AC3E}">
        <p14:creationId xmlns:p14="http://schemas.microsoft.com/office/powerpoint/2010/main" val="330443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Observe your newly created VPC. Record the VPC ID, as it will be needed to complete subnet, internet gateway and route table configurations.</a:t>
            </a:r>
            <a:endParaRPr lang="en-US" dirty="0"/>
          </a:p>
        </p:txBody>
      </p:sp>
    </p:spTree>
    <p:extLst>
      <p:ext uri="{BB962C8B-B14F-4D97-AF65-F5344CB8AC3E}">
        <p14:creationId xmlns:p14="http://schemas.microsoft.com/office/powerpoint/2010/main" val="146244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From the Subnet dashboard, select ‘Create Subnet’. Within the Create Subnet window, use the below info to configure a Public and click ‘Yes, Create’. Repeat this step for Private Subnet.</a:t>
            </a:r>
            <a:endParaRPr lang="en-US" dirty="0"/>
          </a:p>
        </p:txBody>
      </p:sp>
    </p:spTree>
    <p:extLst>
      <p:ext uri="{BB962C8B-B14F-4D97-AF65-F5344CB8AC3E}">
        <p14:creationId xmlns:p14="http://schemas.microsoft.com/office/powerpoint/2010/main" val="74538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721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4537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09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19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814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pPr marL="0" indent="0">
              <a:buFontTx/>
              <a:buNone/>
            </a:pPr>
            <a:r>
              <a:rPr lang="en-US" sz="3200" b="0" i="0" dirty="0">
                <a:effectLst/>
                <a:latin typeface="Helvetica Neue"/>
                <a:ea typeface="Helvetica Neue"/>
                <a:cs typeface="Helvetica Neue"/>
                <a:sym typeface="Helvetica Neue"/>
              </a:rPr>
              <a:t>When</a:t>
            </a:r>
            <a:r>
              <a:rPr lang="en-US" sz="3200" b="0" i="0" baseline="0" dirty="0">
                <a:effectLst/>
                <a:latin typeface="Helvetica Neue"/>
                <a:ea typeface="Helvetica Neue"/>
                <a:cs typeface="Helvetica Neue"/>
                <a:sym typeface="Helvetica Neue"/>
              </a:rPr>
              <a:t> managing a hosted infrastructure, capital and resources will need to provided (with scalability in mind) in the following areas:</a:t>
            </a:r>
            <a:endParaRPr lang="en-US" sz="3200" b="0" i="0" dirty="0">
              <a:effectLst/>
              <a:latin typeface="Helvetica Neue"/>
              <a:ea typeface="Helvetica Neue"/>
              <a:cs typeface="Helvetica Neue"/>
              <a:sym typeface="Helvetica Neue"/>
            </a:endParaRPr>
          </a:p>
          <a:p>
            <a:pPr marL="0" indent="0">
              <a:buFontTx/>
              <a:buNone/>
            </a:pPr>
            <a:endParaRPr lang="en-US" sz="3200" b="0" i="0" dirty="0">
              <a:effectLst/>
              <a:latin typeface="Helvetica Neue"/>
              <a:ea typeface="Helvetica Neue"/>
              <a:cs typeface="Helvetica Neue"/>
              <a:sym typeface="Helvetica Neue"/>
            </a:endParaRPr>
          </a:p>
          <a:p>
            <a:pPr marL="457200" indent="-457200">
              <a:buFontTx/>
              <a:buChar char="-"/>
            </a:pPr>
            <a:r>
              <a:rPr lang="en-US" sz="3200" b="0" i="0" dirty="0">
                <a:effectLst/>
                <a:latin typeface="Helvetica Neue"/>
                <a:ea typeface="Helvetica Neue"/>
                <a:cs typeface="Helvetica Neue"/>
                <a:sym typeface="Helvetica Neue"/>
              </a:rPr>
              <a:t>Equipment </a:t>
            </a:r>
          </a:p>
          <a:p>
            <a:pPr marL="457200" indent="-457200">
              <a:buFontTx/>
              <a:buChar char="-"/>
            </a:pPr>
            <a:r>
              <a:rPr lang="en-US" sz="3200" b="0" i="0" baseline="0" dirty="0">
                <a:effectLst/>
                <a:latin typeface="Helvetica Neue"/>
                <a:ea typeface="Helvetica Neue"/>
                <a:cs typeface="Helvetica Neue"/>
                <a:sym typeface="Helvetica Neue"/>
              </a:rPr>
              <a:t>Hosting (rack-space and power)</a:t>
            </a:r>
          </a:p>
          <a:p>
            <a:pPr marL="457200" indent="-457200">
              <a:buFontTx/>
              <a:buChar char="-"/>
            </a:pPr>
            <a:r>
              <a:rPr lang="en-US" sz="3200" b="0" i="0" baseline="0" dirty="0">
                <a:effectLst/>
                <a:latin typeface="Helvetica Neue"/>
                <a:ea typeface="Helvetica Neue"/>
                <a:cs typeface="Helvetica Neue"/>
                <a:sym typeface="Helvetica Neue"/>
              </a:rPr>
              <a:t>Manpower to support the infrastructure </a:t>
            </a:r>
          </a:p>
          <a:p>
            <a:pPr marL="457200" indent="-457200">
              <a:buFontTx/>
              <a:buChar char="-"/>
            </a:pPr>
            <a:r>
              <a:rPr lang="en-US" sz="3200" b="0" i="0" baseline="0" dirty="0">
                <a:effectLst/>
                <a:latin typeface="Helvetica Neue"/>
                <a:ea typeface="Helvetica Neue"/>
                <a:cs typeface="Helvetica Neue"/>
                <a:sym typeface="Helvetica Neue"/>
              </a:rPr>
              <a:t>Networking between each site and to the internet</a:t>
            </a:r>
            <a:endParaRPr lang="en-US" sz="3200" b="0" i="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6373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When utilizing</a:t>
            </a:r>
            <a:r>
              <a:rPr lang="en-US" sz="3200" b="0" i="0" baseline="0" dirty="0">
                <a:effectLst/>
                <a:latin typeface="Helvetica Neue"/>
                <a:ea typeface="Helvetica Neue"/>
                <a:cs typeface="Helvetica Neue"/>
                <a:sym typeface="Helvetica Neue"/>
              </a:rPr>
              <a:t> the AWS infrastructure, you have the ability to leverage limitless resources and services to produce fully customized, scalable and resilient environment. No more need to prepare for future elasticity of your business needs when managing your Infrastructure environment.</a:t>
            </a:r>
            <a:endParaRPr lang="en-US" sz="3200" b="0" i="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974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The AWS Cloud infrastructure is built around Regions and Availability Zones (“AZs”). A Region is a physical location in the world where we have multiple Availability Zones. Availability Zones consist of one or more discrete data centers, each with redundant power, networking and connectivity, housed in separate facilities. These Availability Zones offer you the ability to operate production applications and databases which are more highly available, fault tolerant and scalable than would be possible from a single data center.</a:t>
            </a:r>
          </a:p>
          <a:p>
            <a:endParaRPr lang="en-US" sz="3200" b="0" i="0" dirty="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US" sz="3200" b="0" i="0" dirty="0">
                <a:effectLst/>
                <a:latin typeface="Helvetica Neue"/>
                <a:ea typeface="Helvetica Neue"/>
                <a:cs typeface="Helvetica Neue"/>
                <a:sym typeface="Helvetica Neue"/>
              </a:rPr>
              <a:t>Unlike virtually every other technology infrastructure provider, each AWS Region has multiple Availability Zones and data centers. Availability Zones are distinct locations that are engineered to be isolated from failures in other Availability Zones. By launching instances in separate Availability Zones, you can protect your applications from the failure of a single location. </a:t>
            </a:r>
          </a:p>
          <a:p>
            <a:pPr marL="0" marR="0" indent="0" defTabSz="457200" eaLnBrk="1" fontAlgn="auto" latinLnBrk="0" hangingPunct="1">
              <a:lnSpc>
                <a:spcPct val="117999"/>
              </a:lnSpc>
              <a:spcBef>
                <a:spcPts val="0"/>
              </a:spcBef>
              <a:spcAft>
                <a:spcPts val="0"/>
              </a:spcAft>
              <a:buClrTx/>
              <a:buSzTx/>
              <a:buFontTx/>
              <a:buNone/>
              <a:tabLst/>
              <a:defRPr/>
            </a:pPr>
            <a:endParaRPr lang="en-US" sz="3200" b="0" i="0" dirty="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US" sz="3200" b="0" i="0" dirty="0">
                <a:effectLst/>
                <a:latin typeface="Helvetica Neue"/>
                <a:ea typeface="Helvetica Neue"/>
                <a:cs typeface="Helvetica Neue"/>
                <a:sym typeface="Helvetica Neue"/>
              </a:rPr>
              <a:t>Customers who care about the availability and performance of their applications want to deploy these applications across multiple Availability Zones in the same region for fault tolerance and low latency. Availability Zones are connected to each other with fast, private fiber-optic networking, enabling you to easily architect applications that automatically fail-over between Availability Zones without interruption. </a:t>
            </a:r>
          </a:p>
        </p:txBody>
      </p:sp>
    </p:spTree>
    <p:extLst>
      <p:ext uri="{BB962C8B-B14F-4D97-AF65-F5344CB8AC3E}">
        <p14:creationId xmlns:p14="http://schemas.microsoft.com/office/powerpoint/2010/main" val="1872844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The AWS Cloud spans 52 Availability Zones within 18 geographic Regions around the world. (as of 2018-02)</a:t>
            </a:r>
          </a:p>
        </p:txBody>
      </p:sp>
    </p:spTree>
    <p:extLst>
      <p:ext uri="{BB962C8B-B14F-4D97-AF65-F5344CB8AC3E}">
        <p14:creationId xmlns:p14="http://schemas.microsoft.com/office/powerpoint/2010/main" val="151396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 </a:t>
            </a:r>
          </a:p>
        </p:txBody>
      </p:sp>
    </p:spTree>
    <p:extLst>
      <p:ext uri="{BB962C8B-B14F-4D97-AF65-F5344CB8AC3E}">
        <p14:creationId xmlns:p14="http://schemas.microsoft.com/office/powerpoint/2010/main" val="41778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Amazon VPC is the networking layer for Amazon EC2.</a:t>
            </a:r>
          </a:p>
          <a:p>
            <a:endParaRPr lang="en-US" sz="3200" b="0" i="0" dirty="0">
              <a:effectLst/>
              <a:latin typeface="Helvetica Neue"/>
              <a:ea typeface="Helvetica Neue"/>
              <a:cs typeface="Helvetica Neue"/>
              <a:sym typeface="Helvetica Neue"/>
            </a:endParaRPr>
          </a:p>
          <a:p>
            <a:r>
              <a:rPr lang="en-US" sz="3200" b="0" i="0" dirty="0">
                <a:effectLst/>
                <a:latin typeface="Helvetica Neue"/>
                <a:ea typeface="Helvetica Neue"/>
                <a:cs typeface="Helvetica Neue"/>
                <a:sym typeface="Helvetica Neue"/>
              </a:rPr>
              <a:t>A virtual private cloud (VPC) is a virtual network dedicated to your AWS account. It is logically isolated from other virtual networks in the AWS cloud. You can launch your AWS resources, such as Amazon EC2 instances, into your VPC. When you create a VPC, you specify the set of IP addresses for the VPC in the form of a Classless Inter-Domain Routing (CIDR) block (for example, </a:t>
            </a:r>
            <a:r>
              <a:rPr lang="en-US" dirty="0"/>
              <a:t>10.0.0.0/16</a:t>
            </a:r>
            <a:r>
              <a:rPr lang="en-US" sz="3200" b="0" i="0" dirty="0">
                <a:effectLst/>
                <a:latin typeface="Helvetica Neue"/>
                <a:ea typeface="Helvetica Neue"/>
                <a:cs typeface="Helvetica Neue"/>
                <a:sym typeface="Helvetica Neue"/>
              </a:rPr>
              <a:t>).</a:t>
            </a:r>
          </a:p>
        </p:txBody>
      </p:sp>
    </p:spTree>
    <p:extLst>
      <p:ext uri="{BB962C8B-B14F-4D97-AF65-F5344CB8AC3E}">
        <p14:creationId xmlns:p14="http://schemas.microsoft.com/office/powerpoint/2010/main" val="44335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You can create a VPC that spans multiple Availability Zones. After creating a VPC, you can add one or more subnets in each Availability Zone. Each subnet must reside entirely within one Availability Zone and cannot span zones. AWS assigns a unique ID to each subnet.</a:t>
            </a:r>
          </a:p>
        </p:txBody>
      </p:sp>
    </p:spTree>
    <p:extLst>
      <p:ext uri="{BB962C8B-B14F-4D97-AF65-F5344CB8AC3E}">
        <p14:creationId xmlns:p14="http://schemas.microsoft.com/office/powerpoint/2010/main" val="31830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lang="en-US" sz="3200" b="0" i="0" dirty="0">
                <a:effectLst/>
                <a:latin typeface="Helvetica Neue"/>
                <a:ea typeface="Helvetica Neue"/>
                <a:cs typeface="Helvetica Neue"/>
                <a:sym typeface="Helvetica Neue"/>
              </a:rPr>
              <a:t>A route table contains a set of rules, called routes, that are used to determine where network traffic is directed.</a:t>
            </a:r>
          </a:p>
          <a:p>
            <a:endParaRPr lang="en-US" sz="3200" b="0" i="0" dirty="0">
              <a:effectLst/>
              <a:latin typeface="Helvetica Neue"/>
              <a:ea typeface="Helvetica Neue"/>
              <a:cs typeface="Helvetica Neue"/>
              <a:sym typeface="Helvetica Neue"/>
            </a:endParaRPr>
          </a:p>
          <a:p>
            <a:r>
              <a:rPr lang="en-US" sz="3200" b="0" i="0" dirty="0">
                <a:effectLst/>
                <a:latin typeface="Helvetica Neue"/>
                <a:ea typeface="Helvetica Neue"/>
                <a:cs typeface="Helvetica Neue"/>
                <a:sym typeface="Helvetica Neue"/>
              </a:rPr>
              <a:t>Each subnet in your VPC must be associated with a route table; the table controls the routing for the subnet. A subnet can only be associated with one route table at a time, but you can associate multiple subnets with the same route table.</a:t>
            </a:r>
          </a:p>
        </p:txBody>
      </p:sp>
    </p:spTree>
    <p:extLst>
      <p:ext uri="{BB962C8B-B14F-4D97-AF65-F5344CB8AC3E}">
        <p14:creationId xmlns:p14="http://schemas.microsoft.com/office/powerpoint/2010/main" val="23629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wmf"/><Relationship Id="rId10" Type="http://schemas.openxmlformats.org/officeDocument/2006/relationships/image" Target="../media/image9.png"/><Relationship Id="rId4" Type="http://schemas.openxmlformats.org/officeDocument/2006/relationships/image" Target="../media/image2.w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wmf"/><Relationship Id="rId10" Type="http://schemas.openxmlformats.org/officeDocument/2006/relationships/image" Target="../media/image9.png"/><Relationship Id="rId4" Type="http://schemas.openxmlformats.org/officeDocument/2006/relationships/image" Target="../media/image2.wmf"/><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normAutofit/>
          </a:bodyPr>
          <a:lstStyle/>
          <a:p>
            <a:r>
              <a:rPr dirty="0"/>
              <a:t>MODULE-</a:t>
            </a:r>
            <a:r>
              <a:rPr lang="en-US" dirty="0"/>
              <a:t>1</a:t>
            </a:r>
            <a:br>
              <a:rPr lang="en-US" dirty="0"/>
            </a:br>
            <a:r>
              <a:rPr lang="en-US" dirty="0"/>
              <a:t>AWS Basics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VPC</a:t>
            </a:r>
            <a:endParaRPr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9543" y="5530607"/>
            <a:ext cx="1762309" cy="2144140"/>
          </a:xfrm>
          <a:prstGeom prst="rect">
            <a:avLst/>
          </a:prstGeom>
        </p:spPr>
      </p:pic>
      <p:sp>
        <p:nvSpPr>
          <p:cNvPr id="2" name="Rectangle 1"/>
          <p:cNvSpPr/>
          <p:nvPr/>
        </p:nvSpPr>
        <p:spPr>
          <a:xfrm>
            <a:off x="1061449" y="2070444"/>
            <a:ext cx="9550403" cy="5170646"/>
          </a:xfrm>
          <a:prstGeom prst="rect">
            <a:avLst/>
          </a:prstGeom>
        </p:spPr>
        <p:txBody>
          <a:bodyPr wrap="square">
            <a:spAutoFit/>
          </a:bodyPr>
          <a:lstStyle/>
          <a:p>
            <a:pPr marL="342900" indent="-342900" algn="l">
              <a:lnSpc>
                <a:spcPct val="150000"/>
              </a:lnSpc>
              <a:buFont typeface="Arial" charset="0"/>
              <a:buChar char="•"/>
            </a:pPr>
            <a:r>
              <a:rPr lang="en-US" sz="2000" dirty="0">
                <a:latin typeface="Helvetica Neue"/>
                <a:ea typeface="Helvetica Neue"/>
                <a:cs typeface="Helvetica Neue"/>
                <a:sym typeface="Helvetica Neue"/>
              </a:rPr>
              <a:t>Virtual network dedicated to your AWS account</a:t>
            </a:r>
          </a:p>
          <a:p>
            <a:pPr marL="342900" indent="-342900" algn="l">
              <a:lnSpc>
                <a:spcPct val="150000"/>
              </a:lnSpc>
              <a:buFont typeface="Arial" charset="0"/>
              <a:buChar char="•"/>
            </a:pPr>
            <a:r>
              <a:rPr lang="en-US" sz="2000" dirty="0">
                <a:latin typeface="Helvetica Neue"/>
                <a:ea typeface="Helvetica Neue"/>
                <a:cs typeface="Helvetica Neue"/>
                <a:sym typeface="Helvetica Neue"/>
              </a:rPr>
              <a:t>Logically isolated from other virtual networks in the AWS cloud</a:t>
            </a:r>
          </a:p>
          <a:p>
            <a:pPr marL="342900" indent="-342900" algn="l">
              <a:lnSpc>
                <a:spcPct val="150000"/>
              </a:lnSpc>
              <a:buFont typeface="Arial" charset="0"/>
              <a:buChar char="•"/>
            </a:pPr>
            <a:r>
              <a:rPr lang="en-US" sz="2000" dirty="0">
                <a:latin typeface="Helvetica Neue"/>
                <a:ea typeface="Helvetica Neue"/>
                <a:cs typeface="Helvetica Neue"/>
                <a:sym typeface="Helvetica Neue"/>
              </a:rPr>
              <a:t>You launch your AWS resources, such as Amazon EC2 instances in the VPC</a:t>
            </a:r>
          </a:p>
          <a:p>
            <a:pPr marL="342900" indent="-342900" algn="l">
              <a:lnSpc>
                <a:spcPct val="150000"/>
              </a:lnSpc>
              <a:buFont typeface="Arial" charset="0"/>
              <a:buChar char="•"/>
            </a:pPr>
            <a:r>
              <a:rPr lang="en-US" sz="2000" dirty="0">
                <a:latin typeface="Helvetica Neue"/>
                <a:ea typeface="Helvetica Neue"/>
                <a:cs typeface="Helvetica Neue"/>
                <a:sym typeface="Helvetica Neue"/>
              </a:rPr>
              <a:t>You can configure the following within your VPC:</a:t>
            </a:r>
          </a:p>
          <a:p>
            <a:pPr marL="342900" indent="-342900" algn="l">
              <a:lnSpc>
                <a:spcPct val="150000"/>
              </a:lnSpc>
              <a:buFont typeface="Arial" charset="0"/>
              <a:buChar char="•"/>
            </a:pPr>
            <a:r>
              <a:rPr lang="en-US" sz="2000" dirty="0">
                <a:latin typeface="Helvetica Neue"/>
                <a:ea typeface="Helvetica Neue"/>
                <a:cs typeface="Helvetica Neue"/>
                <a:sym typeface="Helvetica Neue"/>
              </a:rPr>
              <a:t>IP Range</a:t>
            </a:r>
          </a:p>
          <a:p>
            <a:pPr marL="342900" indent="-342900" algn="l">
              <a:lnSpc>
                <a:spcPct val="150000"/>
              </a:lnSpc>
              <a:buFont typeface="Arial" charset="0"/>
              <a:buChar char="•"/>
            </a:pPr>
            <a:r>
              <a:rPr lang="en-US" sz="2000" dirty="0">
                <a:latin typeface="Helvetica Neue"/>
                <a:ea typeface="Helvetica Neue"/>
                <a:cs typeface="Helvetica Neue"/>
                <a:sym typeface="Helvetica Neue"/>
              </a:rPr>
              <a:t>Subnets</a:t>
            </a:r>
          </a:p>
          <a:p>
            <a:pPr marL="342900" indent="-342900" algn="l">
              <a:lnSpc>
                <a:spcPct val="150000"/>
              </a:lnSpc>
              <a:buFont typeface="Arial" charset="0"/>
              <a:buChar char="•"/>
            </a:pPr>
            <a:r>
              <a:rPr lang="en-US" sz="2000" dirty="0">
                <a:latin typeface="Helvetica Neue"/>
                <a:ea typeface="Helvetica Neue"/>
                <a:cs typeface="Helvetica Neue"/>
                <a:sym typeface="Helvetica Neue"/>
              </a:rPr>
              <a:t>Route Tables</a:t>
            </a:r>
          </a:p>
          <a:p>
            <a:pPr marL="342900" indent="-342900" algn="l">
              <a:lnSpc>
                <a:spcPct val="150000"/>
              </a:lnSpc>
              <a:buFont typeface="Arial" charset="0"/>
              <a:buChar char="•"/>
            </a:pPr>
            <a:r>
              <a:rPr lang="en-US" sz="2000" dirty="0">
                <a:latin typeface="Helvetica Neue"/>
                <a:ea typeface="Helvetica Neue"/>
                <a:cs typeface="Helvetica Neue"/>
                <a:sym typeface="Helvetica Neue"/>
              </a:rPr>
              <a:t>Network Gateways</a:t>
            </a:r>
          </a:p>
          <a:p>
            <a:pPr marL="342900" indent="-342900" algn="l">
              <a:lnSpc>
                <a:spcPct val="150000"/>
              </a:lnSpc>
              <a:buFont typeface="Arial" charset="0"/>
              <a:buChar char="•"/>
            </a:pPr>
            <a:r>
              <a:rPr lang="en-US" sz="2000" dirty="0">
                <a:latin typeface="Helvetica Neue"/>
                <a:ea typeface="Helvetica Neue"/>
                <a:cs typeface="Helvetica Neue"/>
                <a:sym typeface="Helvetica Neue"/>
              </a:rPr>
              <a:t>Security Settings</a:t>
            </a:r>
          </a:p>
          <a:p>
            <a:pPr marL="342900" indent="-342900" algn="l">
              <a:lnSpc>
                <a:spcPct val="150000"/>
              </a:lnSpc>
              <a:buFont typeface="Arial" charset="0"/>
              <a:buChar char="•"/>
            </a:pPr>
            <a:endParaRPr lang="en-US" sz="2000" dirty="0">
              <a:latin typeface="Helvetica Neue"/>
              <a:ea typeface="Helvetica Neue"/>
              <a:cs typeface="Helvetica Neue"/>
              <a:sym typeface="Helvetica Neue"/>
            </a:endParaRPr>
          </a:p>
          <a:p>
            <a:pPr marL="342900" indent="-342900" algn="l">
              <a:lnSpc>
                <a:spcPct val="150000"/>
              </a:lnSpc>
              <a:buFont typeface="Wingdings" charset="2"/>
              <a:buChar char="§"/>
            </a:pPr>
            <a:endParaRPr lang="en-US" sz="2000" dirty="0">
              <a:latin typeface="Helvetica Neue"/>
              <a:ea typeface="Helvetica Neue"/>
              <a:cs typeface="Helvetica Neue"/>
              <a:sym typeface="Helvetica Neue"/>
            </a:endParaRPr>
          </a:p>
        </p:txBody>
      </p:sp>
    </p:spTree>
    <p:extLst>
      <p:ext uri="{BB962C8B-B14F-4D97-AF65-F5344CB8AC3E}">
        <p14:creationId xmlns:p14="http://schemas.microsoft.com/office/powerpoint/2010/main" val="56388937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5"/>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Subnet</a:t>
            </a:r>
          </a:p>
        </p:txBody>
      </p:sp>
      <p:sp>
        <p:nvSpPr>
          <p:cNvPr id="2" name="Rectangle 1"/>
          <p:cNvSpPr/>
          <p:nvPr/>
        </p:nvSpPr>
        <p:spPr>
          <a:xfrm>
            <a:off x="1061449" y="2070444"/>
            <a:ext cx="9550403" cy="2862322"/>
          </a:xfrm>
          <a:prstGeom prst="rect">
            <a:avLst/>
          </a:prstGeom>
        </p:spPr>
        <p:txBody>
          <a:bodyPr wrap="square">
            <a:spAutoFit/>
          </a:bodyPr>
          <a:lstStyle/>
          <a:p>
            <a:pPr marL="342900" indent="-342900" algn="l">
              <a:lnSpc>
                <a:spcPct val="150000"/>
              </a:lnSpc>
              <a:buFont typeface="Arial" charset="0"/>
              <a:buChar char="•"/>
            </a:pPr>
            <a:r>
              <a:rPr lang="en-US" sz="2000" dirty="0">
                <a:latin typeface="Helvetica Neue"/>
                <a:ea typeface="Helvetica Neue"/>
                <a:cs typeface="Helvetica Neue"/>
                <a:sym typeface="Helvetica Neue"/>
              </a:rPr>
              <a:t>A subnet is a range of IP addresses in your VPC</a:t>
            </a:r>
          </a:p>
          <a:p>
            <a:pPr marL="342900" indent="-342900" algn="l">
              <a:lnSpc>
                <a:spcPct val="150000"/>
              </a:lnSpc>
              <a:buFont typeface="Arial" charset="0"/>
              <a:buChar char="•"/>
            </a:pPr>
            <a:r>
              <a:rPr lang="en-US" sz="2000" dirty="0">
                <a:latin typeface="Helvetica Neue"/>
                <a:ea typeface="Helvetica Neue"/>
                <a:cs typeface="Helvetica Neue"/>
                <a:sym typeface="Helvetica Neue"/>
              </a:rPr>
              <a:t>You can launch AWS resources into a subnet that you select</a:t>
            </a:r>
          </a:p>
          <a:p>
            <a:pPr marL="342900" indent="-342900" algn="l">
              <a:lnSpc>
                <a:spcPct val="150000"/>
              </a:lnSpc>
              <a:buFont typeface="Arial" charset="0"/>
              <a:buChar char="•"/>
            </a:pPr>
            <a:r>
              <a:rPr lang="en-US" sz="2000" dirty="0">
                <a:latin typeface="Helvetica Neue"/>
                <a:ea typeface="Helvetica Neue"/>
                <a:cs typeface="Helvetica Neue"/>
                <a:sym typeface="Helvetica Neue"/>
              </a:rPr>
              <a:t>Use a public subnet for resources that must be connected to the Internet</a:t>
            </a:r>
          </a:p>
          <a:p>
            <a:pPr marL="342900" indent="-342900" algn="l">
              <a:lnSpc>
                <a:spcPct val="150000"/>
              </a:lnSpc>
              <a:buFont typeface="Arial" charset="0"/>
              <a:buChar char="•"/>
            </a:pPr>
            <a:r>
              <a:rPr lang="en-US" sz="2000" dirty="0">
                <a:latin typeface="Helvetica Neue"/>
                <a:ea typeface="Helvetica Neue"/>
                <a:cs typeface="Helvetica Neue"/>
                <a:sym typeface="Helvetica Neue"/>
              </a:rPr>
              <a:t>Use a a private subnet for resources that won't be connected to the Internet</a:t>
            </a:r>
          </a:p>
          <a:p>
            <a:pPr marL="342900" indent="-342900" algn="l">
              <a:lnSpc>
                <a:spcPct val="150000"/>
              </a:lnSpc>
              <a:buFont typeface="Arial" charset="0"/>
              <a:buChar char="•"/>
            </a:pPr>
            <a:endParaRPr lang="en-US" sz="2000" dirty="0">
              <a:latin typeface="Helvetica Neue"/>
              <a:ea typeface="Helvetica Neue"/>
              <a:cs typeface="Helvetica Neue"/>
              <a:sym typeface="Helvetica Neue"/>
            </a:endParaRPr>
          </a:p>
          <a:p>
            <a:pPr marL="342900" indent="-342900" algn="l">
              <a:lnSpc>
                <a:spcPct val="150000"/>
              </a:lnSpc>
              <a:buFont typeface="Wingdings" charset="2"/>
              <a:buChar char="§"/>
            </a:pPr>
            <a:endParaRPr lang="en-US" sz="2000" dirty="0">
              <a:latin typeface="Helvetica Neue"/>
              <a:ea typeface="Helvetica Neue"/>
              <a:cs typeface="Helvetica Neue"/>
              <a:sym typeface="Helvetica Neue"/>
            </a:endParaRPr>
          </a:p>
        </p:txBody>
      </p:sp>
      <p:sp>
        <p:nvSpPr>
          <p:cNvPr id="18" name="Rounded Rectangle 17"/>
          <p:cNvSpPr/>
          <p:nvPr/>
        </p:nvSpPr>
        <p:spPr>
          <a:xfrm>
            <a:off x="8859252" y="5705921"/>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9" name="Picture 18"/>
          <p:cNvPicPr>
            <a:picLocks noChangeAspect="1"/>
          </p:cNvPicPr>
          <p:nvPr/>
        </p:nvPicPr>
        <p:blipFill>
          <a:blip r:embed="rId3"/>
          <a:stretch>
            <a:fillRect/>
          </a:stretch>
        </p:blipFill>
        <p:spPr>
          <a:xfrm>
            <a:off x="9038640" y="5543529"/>
            <a:ext cx="215900" cy="241300"/>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Route Table</a:t>
            </a:r>
          </a:p>
        </p:txBody>
      </p:sp>
      <p:sp>
        <p:nvSpPr>
          <p:cNvPr id="2" name="Rectangle 1"/>
          <p:cNvSpPr/>
          <p:nvPr/>
        </p:nvSpPr>
        <p:spPr>
          <a:xfrm>
            <a:off x="1061449" y="2070444"/>
            <a:ext cx="9550403" cy="3323987"/>
          </a:xfrm>
          <a:prstGeom prst="rect">
            <a:avLst/>
          </a:prstGeom>
        </p:spPr>
        <p:txBody>
          <a:bodyPr wrap="square">
            <a:spAutoFit/>
          </a:bodyPr>
          <a:lstStyle/>
          <a:p>
            <a:pPr marL="342900" indent="-342900" algn="l">
              <a:lnSpc>
                <a:spcPct val="150000"/>
              </a:lnSpc>
              <a:buFont typeface="Arial" charset="0"/>
              <a:buChar char="•"/>
            </a:pPr>
            <a:r>
              <a:rPr lang="en-US" sz="2000" dirty="0">
                <a:latin typeface="Helvetica Neue"/>
                <a:ea typeface="Helvetica Neue"/>
                <a:cs typeface="Helvetica Neue"/>
                <a:sym typeface="Helvetica Neue"/>
              </a:rPr>
              <a:t>A route table contains a set of rules, called routes, that are used to determine where network traffic is directed</a:t>
            </a:r>
          </a:p>
          <a:p>
            <a:pPr marL="342900" indent="-342900" algn="l">
              <a:lnSpc>
                <a:spcPct val="150000"/>
              </a:lnSpc>
              <a:buFont typeface="Arial" charset="0"/>
              <a:buChar char="•"/>
            </a:pPr>
            <a:r>
              <a:rPr lang="en-US" sz="2000" dirty="0">
                <a:latin typeface="Helvetica Neue"/>
                <a:ea typeface="Helvetica Neue"/>
                <a:cs typeface="Helvetica Neue"/>
                <a:sym typeface="Helvetica Neue"/>
              </a:rPr>
              <a:t>Each subnet in your VPC must be associated with a route table</a:t>
            </a:r>
          </a:p>
          <a:p>
            <a:pPr marL="342900" indent="-342900" algn="l">
              <a:lnSpc>
                <a:spcPct val="150000"/>
              </a:lnSpc>
              <a:buFont typeface="Arial" charset="0"/>
              <a:buChar char="•"/>
            </a:pPr>
            <a:r>
              <a:rPr lang="en-US" sz="2000" dirty="0">
                <a:latin typeface="Helvetica Neue"/>
                <a:ea typeface="Helvetica Neue"/>
                <a:cs typeface="Helvetica Neue"/>
                <a:sym typeface="Helvetica Neue"/>
              </a:rPr>
              <a:t>The table controls the routing for the subnet</a:t>
            </a:r>
          </a:p>
          <a:p>
            <a:pPr marL="342900" indent="-342900" algn="l">
              <a:lnSpc>
                <a:spcPct val="150000"/>
              </a:lnSpc>
              <a:buFont typeface="Arial" charset="0"/>
              <a:buChar char="•"/>
            </a:pPr>
            <a:r>
              <a:rPr lang="en-US" sz="2000" dirty="0">
                <a:latin typeface="Helvetica Neue"/>
                <a:ea typeface="Helvetica Neue"/>
                <a:cs typeface="Helvetica Neue"/>
                <a:sym typeface="Helvetica Neue"/>
              </a:rPr>
              <a:t>A subnet can only be associated with one route table at a time, but you can associate multiple subnets with the same route table.</a:t>
            </a:r>
          </a:p>
          <a:p>
            <a:pPr marL="342900" indent="-342900" algn="l">
              <a:lnSpc>
                <a:spcPct val="150000"/>
              </a:lnSpc>
              <a:buFont typeface="Wingdings" charset="2"/>
              <a:buChar char="§"/>
            </a:pPr>
            <a:endParaRPr lang="en-US" sz="2000" dirty="0">
              <a:latin typeface="Helvetica Neue"/>
              <a:ea typeface="Helvetica Neue"/>
              <a:cs typeface="Helvetica Neue"/>
              <a:sym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927" y="5754165"/>
            <a:ext cx="1917925" cy="1748696"/>
          </a:xfrm>
          <a:prstGeom prst="rect">
            <a:avLst/>
          </a:prstGeom>
        </p:spPr>
      </p:pic>
    </p:spTree>
    <p:extLst>
      <p:ext uri="{BB962C8B-B14F-4D97-AF65-F5344CB8AC3E}">
        <p14:creationId xmlns:p14="http://schemas.microsoft.com/office/powerpoint/2010/main" val="40109403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5"/>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Internet Gateway and Virtual Private Gateway</a:t>
            </a:r>
          </a:p>
        </p:txBody>
      </p:sp>
      <p:sp>
        <p:nvSpPr>
          <p:cNvPr id="2" name="Rectangle 1"/>
          <p:cNvSpPr/>
          <p:nvPr/>
        </p:nvSpPr>
        <p:spPr>
          <a:xfrm>
            <a:off x="1061449" y="2070444"/>
            <a:ext cx="9550403" cy="3785652"/>
          </a:xfrm>
          <a:prstGeom prst="rect">
            <a:avLst/>
          </a:prstGeom>
        </p:spPr>
        <p:txBody>
          <a:bodyPr wrap="square">
            <a:spAutoFit/>
          </a:bodyPr>
          <a:lstStyle/>
          <a:p>
            <a:pPr marL="342900" indent="-342900" algn="l">
              <a:lnSpc>
                <a:spcPct val="150000"/>
              </a:lnSpc>
              <a:buFont typeface="Arial" charset="0"/>
              <a:buChar char="•"/>
            </a:pPr>
            <a:r>
              <a:rPr lang="en-US" sz="2000" dirty="0">
                <a:latin typeface="Helvetica Neue"/>
                <a:ea typeface="Helvetica Neue"/>
                <a:cs typeface="Helvetica Neue"/>
                <a:sym typeface="Helvetica Neue"/>
              </a:rPr>
              <a:t>An Internet gateway (IGW) is a horizontally scaled, redundant, and highly available VPC component that allows communication between instances in your VPC and the Internet</a:t>
            </a:r>
          </a:p>
          <a:p>
            <a:pPr marL="342900" indent="-342900" algn="l">
              <a:lnSpc>
                <a:spcPct val="150000"/>
              </a:lnSpc>
              <a:buFont typeface="Arial" charset="0"/>
              <a:buChar char="•"/>
            </a:pPr>
            <a:r>
              <a:rPr lang="en-US" sz="2000" dirty="0">
                <a:latin typeface="Helvetica Neue"/>
                <a:ea typeface="Helvetica Neue"/>
                <a:cs typeface="Helvetica Neue"/>
                <a:sym typeface="Helvetica Neue"/>
              </a:rPr>
              <a:t>IGWs provide a target in your VPC route tables for Internet-routable traffic</a:t>
            </a:r>
          </a:p>
          <a:p>
            <a:pPr marL="342900" indent="-342900" algn="l">
              <a:lnSpc>
                <a:spcPct val="150000"/>
              </a:lnSpc>
              <a:buFont typeface="Arial" charset="0"/>
              <a:buChar char="•"/>
            </a:pPr>
            <a:r>
              <a:rPr lang="en-US" sz="2000" dirty="0">
                <a:latin typeface="Helvetica Neue"/>
                <a:ea typeface="Helvetica Neue"/>
                <a:cs typeface="Helvetica Neue"/>
                <a:sym typeface="Helvetica Neue"/>
              </a:rPr>
              <a:t>IGWs perform network address translation (NAT) for instances that have been assigned public IP addresses</a:t>
            </a:r>
          </a:p>
          <a:p>
            <a:pPr marL="342900" indent="-342900" algn="l">
              <a:lnSpc>
                <a:spcPct val="150000"/>
              </a:lnSpc>
              <a:buFont typeface="Arial" charset="0"/>
              <a:buChar char="•"/>
            </a:pPr>
            <a:r>
              <a:rPr lang="en-US" sz="2000" dirty="0">
                <a:latin typeface="Helvetica Neue"/>
                <a:ea typeface="Helvetica Neue"/>
                <a:cs typeface="Helvetica Neue"/>
                <a:sym typeface="Helvetica Neue"/>
              </a:rPr>
              <a:t>Virtual Private Gateways (VGW) are connectors on the VPC side of a VPN Connection, VPC Peering and Virtual Interface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15" y="6547794"/>
            <a:ext cx="1940073" cy="20339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999" y="6487850"/>
            <a:ext cx="1997241" cy="2093883"/>
          </a:xfrm>
          <a:prstGeom prst="rect">
            <a:avLst/>
          </a:prstGeom>
        </p:spPr>
      </p:pic>
    </p:spTree>
    <p:extLst>
      <p:ext uri="{BB962C8B-B14F-4D97-AF65-F5344CB8AC3E}">
        <p14:creationId xmlns:p14="http://schemas.microsoft.com/office/powerpoint/2010/main" val="166986911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lang="en-US" dirty="0"/>
              <a:t>Lesson 3</a:t>
            </a:r>
            <a:endParaRPr dirty="0"/>
          </a:p>
        </p:txBody>
      </p:sp>
      <p:sp>
        <p:nvSpPr>
          <p:cNvPr id="122" name="Shape 122"/>
          <p:cNvSpPr>
            <a:spLocks noGrp="1"/>
          </p:cNvSpPr>
          <p:nvPr>
            <p:ph type="subTitle" sz="quarter" idx="1"/>
          </p:nvPr>
        </p:nvSpPr>
        <p:spPr>
          <a:prstGeom prst="rect">
            <a:avLst/>
          </a:prstGeom>
        </p:spPr>
        <p:txBody>
          <a:bodyPr/>
          <a:lstStyle/>
          <a:p>
            <a:r>
              <a:rPr lang="en-US" dirty="0"/>
              <a:t>Creating the VPC via </a:t>
            </a:r>
          </a:p>
          <a:p>
            <a:r>
              <a:rPr lang="en-US" dirty="0"/>
              <a:t>Management Console</a:t>
            </a:r>
            <a:endParaRPr dirty="0"/>
          </a:p>
        </p:txBody>
      </p:sp>
    </p:spTree>
    <p:extLst>
      <p:ext uri="{BB962C8B-B14F-4D97-AF65-F5344CB8AC3E}">
        <p14:creationId xmlns:p14="http://schemas.microsoft.com/office/powerpoint/2010/main" val="69520030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lang="en-US" dirty="0"/>
              <a:t>Lesson 3</a:t>
            </a:r>
            <a:endParaRPr dirty="0"/>
          </a:p>
        </p:txBody>
      </p:sp>
      <p:sp>
        <p:nvSpPr>
          <p:cNvPr id="122" name="Shape 122"/>
          <p:cNvSpPr>
            <a:spLocks noGrp="1"/>
          </p:cNvSpPr>
          <p:nvPr>
            <p:ph type="subTitle" sz="quarter" idx="1"/>
          </p:nvPr>
        </p:nvSpPr>
        <p:spPr>
          <a:prstGeom prst="rect">
            <a:avLst/>
          </a:prstGeom>
        </p:spPr>
        <p:txBody>
          <a:bodyPr/>
          <a:lstStyle/>
          <a:p>
            <a:r>
              <a:rPr lang="en-US" dirty="0"/>
              <a:t>Directed Activity – Building a VPC</a:t>
            </a:r>
            <a:endParaRPr dirty="0"/>
          </a:p>
        </p:txBody>
      </p:sp>
    </p:spTree>
    <p:extLst>
      <p:ext uri="{BB962C8B-B14F-4D97-AF65-F5344CB8AC3E}">
        <p14:creationId xmlns:p14="http://schemas.microsoft.com/office/powerpoint/2010/main" val="202367472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Creating a VPC</a:t>
            </a:r>
          </a:p>
        </p:txBody>
      </p:sp>
      <p:pic>
        <p:nvPicPr>
          <p:cNvPr id="4" name="Picture 3">
            <a:extLst>
              <a:ext uri="{FF2B5EF4-FFF2-40B4-BE49-F238E27FC236}">
                <a16:creationId xmlns:a16="http://schemas.microsoft.com/office/drawing/2014/main" id="{4E199E0C-F637-AB4D-8B61-56ADE9917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73211"/>
            <a:ext cx="11822545" cy="6007178"/>
          </a:xfrm>
          <a:prstGeom prst="rect">
            <a:avLst/>
          </a:prstGeom>
        </p:spPr>
      </p:pic>
    </p:spTree>
    <p:extLst>
      <p:ext uri="{BB962C8B-B14F-4D97-AF65-F5344CB8AC3E}">
        <p14:creationId xmlns:p14="http://schemas.microsoft.com/office/powerpoint/2010/main" val="150198947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Creating a </a:t>
            </a:r>
            <a:r>
              <a:rPr lang="en-US"/>
              <a:t>VPC Cont’d</a:t>
            </a:r>
            <a:endParaRPr lang="en-US" dirty="0"/>
          </a:p>
        </p:txBody>
      </p:sp>
      <p:pic>
        <p:nvPicPr>
          <p:cNvPr id="5" name="Picture 4">
            <a:extLst>
              <a:ext uri="{FF2B5EF4-FFF2-40B4-BE49-F238E27FC236}">
                <a16:creationId xmlns:a16="http://schemas.microsoft.com/office/drawing/2014/main" id="{EB8D5D60-2B89-6E44-AA84-0177659E6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78257"/>
            <a:ext cx="11822545" cy="6046512"/>
          </a:xfrm>
          <a:prstGeom prst="rect">
            <a:avLst/>
          </a:prstGeom>
        </p:spPr>
      </p:pic>
    </p:spTree>
    <p:extLst>
      <p:ext uri="{BB962C8B-B14F-4D97-AF65-F5344CB8AC3E}">
        <p14:creationId xmlns:p14="http://schemas.microsoft.com/office/powerpoint/2010/main" val="134699331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Creating a </a:t>
            </a:r>
            <a:r>
              <a:rPr lang="en-US"/>
              <a:t>VPC Cont’d</a:t>
            </a:r>
            <a:endParaRPr lang="en-US" dirty="0"/>
          </a:p>
        </p:txBody>
      </p:sp>
      <p:pic>
        <p:nvPicPr>
          <p:cNvPr id="5" name="Picture 4">
            <a:extLst>
              <a:ext uri="{FF2B5EF4-FFF2-40B4-BE49-F238E27FC236}">
                <a16:creationId xmlns:a16="http://schemas.microsoft.com/office/drawing/2014/main" id="{125EA365-6305-5840-86B3-71F3AE406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932005"/>
            <a:ext cx="11822545" cy="5889588"/>
          </a:xfrm>
          <a:prstGeom prst="rect">
            <a:avLst/>
          </a:prstGeom>
        </p:spPr>
      </p:pic>
    </p:spTree>
    <p:extLst>
      <p:ext uri="{BB962C8B-B14F-4D97-AF65-F5344CB8AC3E}">
        <p14:creationId xmlns:p14="http://schemas.microsoft.com/office/powerpoint/2010/main" val="207859932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Creating a Subnet</a:t>
            </a:r>
          </a:p>
        </p:txBody>
      </p:sp>
      <p:pic>
        <p:nvPicPr>
          <p:cNvPr id="9" name="Picture 8">
            <a:extLst>
              <a:ext uri="{FF2B5EF4-FFF2-40B4-BE49-F238E27FC236}">
                <a16:creationId xmlns:a16="http://schemas.microsoft.com/office/drawing/2014/main" id="{C8FB8C6B-DA85-984C-AE89-CA8EC0D23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70697"/>
            <a:ext cx="11822545" cy="6012207"/>
          </a:xfrm>
          <a:prstGeom prst="rect">
            <a:avLst/>
          </a:prstGeom>
        </p:spPr>
      </p:pic>
    </p:spTree>
    <p:extLst>
      <p:ext uri="{BB962C8B-B14F-4D97-AF65-F5344CB8AC3E}">
        <p14:creationId xmlns:p14="http://schemas.microsoft.com/office/powerpoint/2010/main" val="57936789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lang="en-US" dirty="0"/>
              <a:t>Lesson 1</a:t>
            </a:r>
            <a:endParaRPr dirty="0"/>
          </a:p>
        </p:txBody>
      </p:sp>
      <p:sp>
        <p:nvSpPr>
          <p:cNvPr id="122" name="Shape 122"/>
          <p:cNvSpPr>
            <a:spLocks noGrp="1"/>
          </p:cNvSpPr>
          <p:nvPr>
            <p:ph type="subTitle" sz="quarter" idx="1"/>
          </p:nvPr>
        </p:nvSpPr>
        <p:spPr>
          <a:prstGeom prst="rect">
            <a:avLst/>
          </a:prstGeom>
        </p:spPr>
        <p:txBody>
          <a:bodyPr/>
          <a:lstStyle/>
          <a:p>
            <a:r>
              <a:rPr lang="en-US" dirty="0"/>
              <a:t>Traditional Infrastructure Topology vs. AWS</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Configured Subnets – Multi Availability Zone</a:t>
            </a:r>
          </a:p>
        </p:txBody>
      </p:sp>
      <p:pic>
        <p:nvPicPr>
          <p:cNvPr id="5" name="Picture 4">
            <a:extLst>
              <a:ext uri="{FF2B5EF4-FFF2-40B4-BE49-F238E27FC236}">
                <a16:creationId xmlns:a16="http://schemas.microsoft.com/office/drawing/2014/main" id="{BDC962B2-E39F-4544-BAFF-F54B85C9C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85978"/>
            <a:ext cx="11822545" cy="5981645"/>
          </a:xfrm>
          <a:prstGeom prst="rect">
            <a:avLst/>
          </a:prstGeom>
        </p:spPr>
      </p:pic>
    </p:spTree>
    <p:extLst>
      <p:ext uri="{BB962C8B-B14F-4D97-AF65-F5344CB8AC3E}">
        <p14:creationId xmlns:p14="http://schemas.microsoft.com/office/powerpoint/2010/main" val="30575763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Configuring Internet Gateway</a:t>
            </a:r>
          </a:p>
        </p:txBody>
      </p:sp>
      <p:pic>
        <p:nvPicPr>
          <p:cNvPr id="5" name="Picture 4">
            <a:extLst>
              <a:ext uri="{FF2B5EF4-FFF2-40B4-BE49-F238E27FC236}">
                <a16:creationId xmlns:a16="http://schemas.microsoft.com/office/drawing/2014/main" id="{41A004C8-2B9F-FE4F-81A8-78F0C4C2E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14" y="1364862"/>
            <a:ext cx="11822545" cy="2427145"/>
          </a:xfrm>
          <a:prstGeom prst="rect">
            <a:avLst/>
          </a:prstGeom>
        </p:spPr>
      </p:pic>
      <p:pic>
        <p:nvPicPr>
          <p:cNvPr id="7" name="Picture 6">
            <a:extLst>
              <a:ext uri="{FF2B5EF4-FFF2-40B4-BE49-F238E27FC236}">
                <a16:creationId xmlns:a16="http://schemas.microsoft.com/office/drawing/2014/main" id="{652458C5-9BCA-DC47-B56C-DACC884D6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28" y="3892011"/>
            <a:ext cx="11565924" cy="2757439"/>
          </a:xfrm>
          <a:prstGeom prst="rect">
            <a:avLst/>
          </a:prstGeom>
        </p:spPr>
      </p:pic>
      <p:pic>
        <p:nvPicPr>
          <p:cNvPr id="9" name="Picture 8">
            <a:extLst>
              <a:ext uri="{FF2B5EF4-FFF2-40B4-BE49-F238E27FC236}">
                <a16:creationId xmlns:a16="http://schemas.microsoft.com/office/drawing/2014/main" id="{CFEC4C54-13A6-CF4C-8B29-98132E656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127" y="7160222"/>
            <a:ext cx="11553814" cy="1613075"/>
          </a:xfrm>
          <a:prstGeom prst="rect">
            <a:avLst/>
          </a:prstGeom>
        </p:spPr>
      </p:pic>
    </p:spTree>
    <p:extLst>
      <p:ext uri="{BB962C8B-B14F-4D97-AF65-F5344CB8AC3E}">
        <p14:creationId xmlns:p14="http://schemas.microsoft.com/office/powerpoint/2010/main" val="47730861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Create Route Table</a:t>
            </a:r>
          </a:p>
        </p:txBody>
      </p:sp>
      <p:pic>
        <p:nvPicPr>
          <p:cNvPr id="5" name="Picture 4">
            <a:extLst>
              <a:ext uri="{FF2B5EF4-FFF2-40B4-BE49-F238E27FC236}">
                <a16:creationId xmlns:a16="http://schemas.microsoft.com/office/drawing/2014/main" id="{963B28B0-3946-5F49-BF81-5D551911A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88445"/>
            <a:ext cx="11822545" cy="5976711"/>
          </a:xfrm>
          <a:prstGeom prst="rect">
            <a:avLst/>
          </a:prstGeom>
        </p:spPr>
      </p:pic>
    </p:spTree>
    <p:extLst>
      <p:ext uri="{BB962C8B-B14F-4D97-AF65-F5344CB8AC3E}">
        <p14:creationId xmlns:p14="http://schemas.microsoft.com/office/powerpoint/2010/main" val="27431415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Create Route Table Cont’d</a:t>
            </a:r>
          </a:p>
        </p:txBody>
      </p:sp>
      <p:pic>
        <p:nvPicPr>
          <p:cNvPr id="5" name="Picture 4">
            <a:extLst>
              <a:ext uri="{FF2B5EF4-FFF2-40B4-BE49-F238E27FC236}">
                <a16:creationId xmlns:a16="http://schemas.microsoft.com/office/drawing/2014/main" id="{C9963A50-E34C-A54F-9DE2-F3877B995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59495"/>
            <a:ext cx="11822545" cy="6034608"/>
          </a:xfrm>
          <a:prstGeom prst="rect">
            <a:avLst/>
          </a:prstGeom>
        </p:spPr>
      </p:pic>
    </p:spTree>
    <p:extLst>
      <p:ext uri="{BB962C8B-B14F-4D97-AF65-F5344CB8AC3E}">
        <p14:creationId xmlns:p14="http://schemas.microsoft.com/office/powerpoint/2010/main" val="160830075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Create Route Table Cont’d</a:t>
            </a:r>
          </a:p>
        </p:txBody>
      </p:sp>
      <p:pic>
        <p:nvPicPr>
          <p:cNvPr id="5" name="Picture 4">
            <a:extLst>
              <a:ext uri="{FF2B5EF4-FFF2-40B4-BE49-F238E27FC236}">
                <a16:creationId xmlns:a16="http://schemas.microsoft.com/office/drawing/2014/main" id="{5520A64C-B203-884A-9FFA-8FE37A173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8" y="1865980"/>
            <a:ext cx="11822545" cy="6021640"/>
          </a:xfrm>
          <a:prstGeom prst="rect">
            <a:avLst/>
          </a:prstGeom>
        </p:spPr>
      </p:pic>
    </p:spTree>
    <p:extLst>
      <p:ext uri="{BB962C8B-B14F-4D97-AF65-F5344CB8AC3E}">
        <p14:creationId xmlns:p14="http://schemas.microsoft.com/office/powerpoint/2010/main" val="18365606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H="1">
            <a:off x="2829910" y="584419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350259" y="577021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746088" y="5765685"/>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945070" y="5872397"/>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506534" y="577440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05516" y="5881114"/>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315415" y="5727489"/>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14397" y="583420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4" name="Shape 124"/>
          <p:cNvSpPr/>
          <p:nvPr/>
        </p:nvSpPr>
        <p:spPr>
          <a:xfrm>
            <a:off x="0" y="592455"/>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Traditional Infrastructure Topology</a:t>
            </a:r>
          </a:p>
        </p:txBody>
      </p:sp>
      <p:sp>
        <p:nvSpPr>
          <p:cNvPr id="3" name="TextBox 2"/>
          <p:cNvSpPr txBox="1"/>
          <p:nvPr/>
        </p:nvSpPr>
        <p:spPr>
          <a:xfrm>
            <a:off x="830519" y="5376113"/>
            <a:ext cx="941496" cy="369332"/>
          </a:xfrm>
          <a:prstGeom prst="rect">
            <a:avLst/>
          </a:prstGeom>
          <a:noFill/>
        </p:spPr>
        <p:txBody>
          <a:bodyPr wrap="none" rtlCol="0">
            <a:spAutoFit/>
          </a:bodyPr>
          <a:lstStyle/>
          <a:p>
            <a:r>
              <a:rPr lang="en-US" dirty="0"/>
              <a:t>Access</a:t>
            </a:r>
          </a:p>
        </p:txBody>
      </p:sp>
      <p:sp>
        <p:nvSpPr>
          <p:cNvPr id="4" name="TextBox 3"/>
          <p:cNvSpPr txBox="1"/>
          <p:nvPr/>
        </p:nvSpPr>
        <p:spPr>
          <a:xfrm>
            <a:off x="830519" y="3962925"/>
            <a:ext cx="1339279" cy="369332"/>
          </a:xfrm>
          <a:prstGeom prst="rect">
            <a:avLst/>
          </a:prstGeom>
          <a:noFill/>
        </p:spPr>
        <p:txBody>
          <a:bodyPr wrap="none" rtlCol="0">
            <a:spAutoFit/>
          </a:bodyPr>
          <a:lstStyle/>
          <a:p>
            <a:r>
              <a:rPr lang="en-US" dirty="0"/>
              <a:t>Distribution</a:t>
            </a:r>
          </a:p>
        </p:txBody>
      </p:sp>
      <p:sp>
        <p:nvSpPr>
          <p:cNvPr id="5" name="TextBox 4"/>
          <p:cNvSpPr txBox="1"/>
          <p:nvPr/>
        </p:nvSpPr>
        <p:spPr>
          <a:xfrm>
            <a:off x="958771" y="2507661"/>
            <a:ext cx="684991" cy="369332"/>
          </a:xfrm>
          <a:prstGeom prst="rect">
            <a:avLst/>
          </a:prstGeom>
          <a:noFill/>
        </p:spPr>
        <p:txBody>
          <a:bodyPr wrap="none" rtlCol="0">
            <a:spAutoFit/>
          </a:bodyPr>
          <a:lstStyle/>
          <a:p>
            <a:r>
              <a:rPr lang="en-US" dirty="0"/>
              <a:t>Core</a:t>
            </a:r>
          </a:p>
        </p:txBody>
      </p:sp>
      <p:cxnSp>
        <p:nvCxnSpPr>
          <p:cNvPr id="6" name="Straight Connector 5"/>
          <p:cNvCxnSpPr>
            <a:stCxn id="7" idx="0"/>
          </p:cNvCxnSpPr>
          <p:nvPr/>
        </p:nvCxnSpPr>
        <p:spPr>
          <a:xfrm flipV="1">
            <a:off x="3871186" y="4135609"/>
            <a:ext cx="924447" cy="137617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95633" y="4135609"/>
            <a:ext cx="873383" cy="17455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82079" y="4504941"/>
            <a:ext cx="2709522"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91601" y="4504941"/>
            <a:ext cx="1011263"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669016" y="4504941"/>
            <a:ext cx="722585"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34504" y="4319372"/>
            <a:ext cx="2340590" cy="1561742"/>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402864" y="4319372"/>
            <a:ext cx="1029052" cy="13874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31916" y="4504941"/>
            <a:ext cx="743178"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24791"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8478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3450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28699"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8" name="Straight Connector 17"/>
          <p:cNvCxnSpPr/>
          <p:nvPr/>
        </p:nvCxnSpPr>
        <p:spPr>
          <a:xfrm flipV="1">
            <a:off x="4795633" y="2929335"/>
            <a:ext cx="2607231"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795633" y="2929335"/>
            <a:ext cx="8733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69016" y="2929335"/>
            <a:ext cx="722585"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91601" y="2929335"/>
            <a:ext cx="1222957"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69016" y="2929335"/>
            <a:ext cx="29596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14558" y="2929335"/>
            <a:ext cx="817358"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359961"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0775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2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08810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6"/>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38262"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2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31305"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21" descr="ICON_BladeServer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798"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1" descr="ICON_BladeServer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4615"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4" descr="ICON_Storage_3up_Q408.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19432" y="6559279"/>
            <a:ext cx="12747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84" descr="ICON_Server_Rack_Q3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6684" y="6748659"/>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84" descr="ICON_Server_Rack_Q3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7139" y="6374011"/>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2" descr="ICON_StorageArray_Q4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2865" y="6512298"/>
            <a:ext cx="1556582" cy="12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6245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64" descr="t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509029">
            <a:off x="2725939" y="4025124"/>
            <a:ext cx="2975913" cy="111596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64" descr="t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449604">
            <a:off x="5041462" y="3645944"/>
            <a:ext cx="2630911" cy="98659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64" descr="t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73791">
            <a:off x="7002119" y="4039854"/>
            <a:ext cx="2975913" cy="1115968"/>
          </a:xfrm>
          <a:prstGeom prst="rect">
            <a:avLst/>
          </a:prstGeom>
          <a:noFill/>
          <a:extLst>
            <a:ext uri="{909E8E84-426E-40DD-AFC4-6F175D3DCCD1}">
              <a14:hiddenFill xmlns:a14="http://schemas.microsoft.com/office/drawing/2010/main">
                <a:solidFill>
                  <a:srgbClr val="FFFFFF"/>
                </a:solidFill>
              </a14:hiddenFill>
            </a:ext>
          </a:extLst>
        </p:spPr>
      </p:pic>
      <p:sp>
        <p:nvSpPr>
          <p:cNvPr id="124" name="Shape 124"/>
          <p:cNvSpPr/>
          <p:nvPr/>
        </p:nvSpPr>
        <p:spPr>
          <a:xfrm>
            <a:off x="0" y="592455"/>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Interconnecting Infrastructure for Resiliency</a:t>
            </a:r>
          </a:p>
        </p:txBody>
      </p:sp>
      <p:grpSp>
        <p:nvGrpSpPr>
          <p:cNvPr id="2" name="Group 1"/>
          <p:cNvGrpSpPr/>
          <p:nvPr/>
        </p:nvGrpSpPr>
        <p:grpSpPr>
          <a:xfrm>
            <a:off x="5184081" y="5542233"/>
            <a:ext cx="2310064" cy="1323473"/>
            <a:chOff x="2169798" y="2196899"/>
            <a:chExt cx="8765652" cy="5621268"/>
          </a:xfrm>
        </p:grpSpPr>
        <p:cxnSp>
          <p:nvCxnSpPr>
            <p:cNvPr id="3" name="Straight Connector 2"/>
            <p:cNvCxnSpPr/>
            <p:nvPr/>
          </p:nvCxnSpPr>
          <p:spPr>
            <a:xfrm flipH="1">
              <a:off x="2829910" y="584419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9350259" y="577021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4746088" y="5765685"/>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45070" y="5872397"/>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06534" y="577440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05516" y="5881114"/>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315415" y="5727489"/>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4397" y="583420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V="1">
              <a:off x="3871186" y="4135609"/>
              <a:ext cx="924447" cy="137617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95633" y="4135609"/>
              <a:ext cx="873383" cy="17455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682079" y="4504941"/>
              <a:ext cx="2709522"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91601" y="4504941"/>
              <a:ext cx="1011263"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669016" y="4504941"/>
              <a:ext cx="722585"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34504" y="4319372"/>
              <a:ext cx="2340590" cy="1561742"/>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402864" y="4319372"/>
              <a:ext cx="1029052" cy="13874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31916" y="4504941"/>
              <a:ext cx="743178"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4791"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478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450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628699"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3" name="Straight Connector 22"/>
            <p:cNvCxnSpPr/>
            <p:nvPr/>
          </p:nvCxnSpPr>
          <p:spPr>
            <a:xfrm flipV="1">
              <a:off x="4795633" y="2929335"/>
              <a:ext cx="2607231"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795633" y="2929335"/>
              <a:ext cx="8733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69016" y="2929335"/>
              <a:ext cx="722585"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391601" y="2929335"/>
              <a:ext cx="1222957"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69016" y="2929335"/>
              <a:ext cx="29596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14558" y="2929335"/>
              <a:ext cx="817358"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359961"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29"/>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0775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30"/>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08810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31"/>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38262"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2"/>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31305"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798"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4615"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4" descr="ICON_Storage_3up_Q40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9432" y="6559279"/>
              <a:ext cx="12747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6684" y="6748659"/>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7139" y="6374011"/>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2" descr="ICON_StorageArray_Q4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2865" y="6512298"/>
              <a:ext cx="1556582" cy="12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8948778" y="5498949"/>
            <a:ext cx="2310064" cy="1323473"/>
            <a:chOff x="2169798" y="2196899"/>
            <a:chExt cx="8765652" cy="5621268"/>
          </a:xfrm>
        </p:grpSpPr>
        <p:cxnSp>
          <p:nvCxnSpPr>
            <p:cNvPr id="42" name="Straight Connector 41"/>
            <p:cNvCxnSpPr/>
            <p:nvPr/>
          </p:nvCxnSpPr>
          <p:spPr>
            <a:xfrm flipH="1">
              <a:off x="2829910" y="584419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350259" y="577021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746088" y="5765685"/>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45070" y="5872397"/>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06534" y="577440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705516" y="5881114"/>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8315415" y="5727489"/>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14397" y="583420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0"/>
            </p:cNvCxnSpPr>
            <p:nvPr/>
          </p:nvCxnSpPr>
          <p:spPr>
            <a:xfrm flipV="1">
              <a:off x="3871186" y="4135609"/>
              <a:ext cx="924447" cy="137617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95633" y="4135609"/>
              <a:ext cx="873383" cy="17455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682079" y="4504941"/>
              <a:ext cx="2709522"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91601" y="4504941"/>
              <a:ext cx="1011263"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016" y="4504941"/>
              <a:ext cx="722585"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834504" y="4319372"/>
              <a:ext cx="2340590" cy="1561742"/>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402864" y="4319372"/>
              <a:ext cx="1029052" cy="13874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431916" y="4504941"/>
              <a:ext cx="743178"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4791"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5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478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5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450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Picture 6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628699"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2" name="Straight Connector 61"/>
            <p:cNvCxnSpPr/>
            <p:nvPr/>
          </p:nvCxnSpPr>
          <p:spPr>
            <a:xfrm flipV="1">
              <a:off x="4795633" y="2929335"/>
              <a:ext cx="2607231"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795633" y="2929335"/>
              <a:ext cx="8733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69016" y="2929335"/>
              <a:ext cx="722585"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391601" y="2929335"/>
              <a:ext cx="1222957"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669016" y="2929335"/>
              <a:ext cx="29596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614558" y="2929335"/>
              <a:ext cx="817358"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359961"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Picture 68"/>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0775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69"/>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08810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70"/>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38262"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 name="Picture 71"/>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31305"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798"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4615"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4" descr="ICON_Storage_3up_Q40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9432" y="6559279"/>
              <a:ext cx="12747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6684" y="6748659"/>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7139" y="6374011"/>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2" descr="ICON_StorageArray_Q4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2865" y="6512298"/>
              <a:ext cx="1556582" cy="12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78"/>
          <p:cNvGrpSpPr/>
          <p:nvPr/>
        </p:nvGrpSpPr>
        <p:grpSpPr>
          <a:xfrm>
            <a:off x="1453934" y="5599226"/>
            <a:ext cx="2310064" cy="1323473"/>
            <a:chOff x="2169798" y="2196899"/>
            <a:chExt cx="8765652" cy="5621268"/>
          </a:xfrm>
        </p:grpSpPr>
        <p:cxnSp>
          <p:nvCxnSpPr>
            <p:cNvPr id="80" name="Straight Connector 79"/>
            <p:cNvCxnSpPr/>
            <p:nvPr/>
          </p:nvCxnSpPr>
          <p:spPr>
            <a:xfrm flipH="1">
              <a:off x="2829910" y="584419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350259" y="577021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746088" y="5765685"/>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945070" y="5872397"/>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506534" y="577440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05516" y="5881114"/>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8315415" y="5727489"/>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514397" y="583420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0"/>
            </p:cNvCxnSpPr>
            <p:nvPr/>
          </p:nvCxnSpPr>
          <p:spPr>
            <a:xfrm flipV="1">
              <a:off x="3871186" y="4135609"/>
              <a:ext cx="924447" cy="137617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795633" y="4135609"/>
              <a:ext cx="873383" cy="17455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682079" y="4504941"/>
              <a:ext cx="2709522"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391601" y="4504941"/>
              <a:ext cx="1011263"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669016" y="4504941"/>
              <a:ext cx="722585"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34504" y="4319372"/>
              <a:ext cx="2340590" cy="1561742"/>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402864" y="4319372"/>
              <a:ext cx="1029052" cy="13874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431916" y="4504941"/>
              <a:ext cx="743178"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4791"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 name="Picture 9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478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8" name="Picture 9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450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Picture 9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628699"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00" name="Straight Connector 99"/>
            <p:cNvCxnSpPr/>
            <p:nvPr/>
          </p:nvCxnSpPr>
          <p:spPr>
            <a:xfrm flipV="1">
              <a:off x="4795633" y="2929335"/>
              <a:ext cx="2607231"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795633" y="2929335"/>
              <a:ext cx="8733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669016" y="2929335"/>
              <a:ext cx="722585"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391601" y="2929335"/>
              <a:ext cx="1222957"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669016" y="2929335"/>
              <a:ext cx="29596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614558" y="2929335"/>
              <a:ext cx="817358"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359961"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106"/>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0775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 name="Picture 107"/>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08810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108"/>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38262"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109"/>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31305"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798"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4615"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14" descr="ICON_Storage_3up_Q40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9432" y="6559279"/>
              <a:ext cx="12747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6684" y="6748659"/>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7139" y="6374011"/>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2" descr="ICON_StorageArray_Q4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2865" y="6512298"/>
              <a:ext cx="1556582" cy="12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7" name="Picture 27" descr="ICON_Cloud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7156" y="1837260"/>
            <a:ext cx="3416969" cy="222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5184081" y="2714183"/>
            <a:ext cx="22970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mn-lt"/>
                <a:ea typeface="+mn-ea"/>
                <a:cs typeface="+mn-cs"/>
                <a:sym typeface="Helvetica Light"/>
              </a:rPr>
              <a:t>WAN/</a:t>
            </a:r>
            <a:r>
              <a:rPr lang="en-US" b="1" dirty="0"/>
              <a:t>LAN</a:t>
            </a:r>
            <a:endParaRPr kumimoji="0" lang="en-US" sz="3600" b="1" i="0" u="none" strike="noStrike" cap="none" spc="0" normalizeH="0" baseline="0" dirty="0">
              <a:ln>
                <a:noFill/>
              </a:ln>
              <a:solidFill>
                <a:srgbClr val="000000"/>
              </a:solidFill>
              <a:effectLst/>
              <a:uFillTx/>
              <a:latin typeface="+mn-lt"/>
              <a:ea typeface="+mn-ea"/>
              <a:cs typeface="+mn-cs"/>
              <a:sym typeface="Helvetica Light"/>
            </a:endParaRPr>
          </a:p>
        </p:txBody>
      </p:sp>
      <p:pic>
        <p:nvPicPr>
          <p:cNvPr id="121" name="Picture 1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52930" y="6943568"/>
            <a:ext cx="1056105" cy="1056105"/>
          </a:xfrm>
          <a:prstGeom prst="rect">
            <a:avLst/>
          </a:prstGeom>
        </p:spPr>
      </p:pic>
      <p:pic>
        <p:nvPicPr>
          <p:cNvPr id="123" name="Picture 1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85811" y="6944269"/>
            <a:ext cx="1056105" cy="1056105"/>
          </a:xfrm>
          <a:prstGeom prst="rect">
            <a:avLst/>
          </a:prstGeom>
        </p:spPr>
      </p:pic>
      <p:pic>
        <p:nvPicPr>
          <p:cNvPr id="125" name="Picture 1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66574" y="6943568"/>
            <a:ext cx="1056105" cy="1056105"/>
          </a:xfrm>
          <a:prstGeom prst="rect">
            <a:avLst/>
          </a:prstGeom>
        </p:spPr>
      </p:pic>
      <p:pic>
        <p:nvPicPr>
          <p:cNvPr id="126" name="Picture 1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41049" y="3509726"/>
            <a:ext cx="1056105" cy="1056105"/>
          </a:xfrm>
          <a:prstGeom prst="rect">
            <a:avLst/>
          </a:prstGeom>
        </p:spPr>
      </p:pic>
      <p:pic>
        <p:nvPicPr>
          <p:cNvPr id="127" name="Picture 1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71751" y="3611187"/>
            <a:ext cx="1056105" cy="1056105"/>
          </a:xfrm>
          <a:prstGeom prst="rect">
            <a:avLst/>
          </a:prstGeom>
        </p:spPr>
      </p:pic>
      <p:pic>
        <p:nvPicPr>
          <p:cNvPr id="128" name="Picture 1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4017" y="4197776"/>
            <a:ext cx="1056105" cy="1056105"/>
          </a:xfrm>
          <a:prstGeom prst="rect">
            <a:avLst/>
          </a:prstGeom>
        </p:spPr>
      </p:pic>
    </p:spTree>
    <p:extLst>
      <p:ext uri="{BB962C8B-B14F-4D97-AF65-F5344CB8AC3E}">
        <p14:creationId xmlns:p14="http://schemas.microsoft.com/office/powerpoint/2010/main" val="31153857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Arrow Connector 79"/>
          <p:cNvCxnSpPr/>
          <p:nvPr/>
        </p:nvCxnSpPr>
        <p:spPr>
          <a:xfrm flipV="1">
            <a:off x="2728941" y="5708824"/>
            <a:ext cx="1456554" cy="1373898"/>
          </a:xfrm>
          <a:prstGeom prst="straightConnector1">
            <a:avLst/>
          </a:prstGeom>
          <a:noFill/>
          <a:ln w="1270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81" name="Picture 80" descr="AWS-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429" y="927573"/>
            <a:ext cx="6001596" cy="6001596"/>
          </a:xfrm>
          <a:prstGeom prst="rect">
            <a:avLst/>
          </a:prstGeom>
        </p:spPr>
      </p:pic>
      <p:sp>
        <p:nvSpPr>
          <p:cNvPr id="124" name="Shape 124"/>
          <p:cNvSpPr/>
          <p:nvPr/>
        </p:nvSpPr>
        <p:spPr>
          <a:xfrm>
            <a:off x="0" y="592455"/>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Network Topology Utilizing AWS</a:t>
            </a:r>
          </a:p>
        </p:txBody>
      </p:sp>
      <p:grpSp>
        <p:nvGrpSpPr>
          <p:cNvPr id="42" name="Group 41"/>
          <p:cNvGrpSpPr/>
          <p:nvPr/>
        </p:nvGrpSpPr>
        <p:grpSpPr>
          <a:xfrm>
            <a:off x="1328277" y="6917354"/>
            <a:ext cx="2310064" cy="1323473"/>
            <a:chOff x="2169798" y="2196899"/>
            <a:chExt cx="8765652" cy="5621268"/>
          </a:xfrm>
        </p:grpSpPr>
        <p:cxnSp>
          <p:nvCxnSpPr>
            <p:cNvPr id="43" name="Straight Connector 42"/>
            <p:cNvCxnSpPr/>
            <p:nvPr/>
          </p:nvCxnSpPr>
          <p:spPr>
            <a:xfrm flipH="1">
              <a:off x="2829910" y="584419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350259" y="577021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746088" y="5765685"/>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45070" y="5872397"/>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506534" y="5774402"/>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05516" y="5881114"/>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15415" y="5727489"/>
              <a:ext cx="813683" cy="1122269"/>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514397" y="5834201"/>
              <a:ext cx="551587" cy="106586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8" idx="0"/>
            </p:cNvCxnSpPr>
            <p:nvPr/>
          </p:nvCxnSpPr>
          <p:spPr>
            <a:xfrm flipV="1">
              <a:off x="3871186" y="4135609"/>
              <a:ext cx="924447" cy="1376173"/>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95633" y="4135609"/>
              <a:ext cx="873383" cy="17455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682079" y="4504941"/>
              <a:ext cx="2709522"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391601" y="4504941"/>
              <a:ext cx="1011263"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016" y="4504941"/>
              <a:ext cx="722585"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34504" y="4319372"/>
              <a:ext cx="2340590" cy="1561742"/>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402864" y="4319372"/>
              <a:ext cx="1029052" cy="13874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431916" y="4504941"/>
              <a:ext cx="743178" cy="1201905"/>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4791"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5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478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Picture 6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4504"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6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628699" y="5511782"/>
              <a:ext cx="1092790" cy="467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3" name="Straight Connector 62"/>
            <p:cNvCxnSpPr/>
            <p:nvPr/>
          </p:nvCxnSpPr>
          <p:spPr>
            <a:xfrm flipV="1">
              <a:off x="4795633" y="2929335"/>
              <a:ext cx="2607231"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795633" y="2929335"/>
              <a:ext cx="8733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69016" y="2929335"/>
              <a:ext cx="722585"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6391601" y="2929335"/>
              <a:ext cx="1222957"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669016" y="2929335"/>
              <a:ext cx="2959683"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614558" y="2929335"/>
              <a:ext cx="817358" cy="1206274"/>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359961"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69"/>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0775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70"/>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088102" y="3718413"/>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 name="Picture 71"/>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138262"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72"/>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31305" y="2196899"/>
              <a:ext cx="871344" cy="110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798"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1" descr="ICON_BladeServer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4615" y="6665994"/>
              <a:ext cx="1236690" cy="111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4" descr="ICON_Storage_3up_Q40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9432" y="6559279"/>
              <a:ext cx="12747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6684" y="6748659"/>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384" descr="ICON_Server_Rack_Q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7139" y="6374011"/>
              <a:ext cx="1378766" cy="102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2" descr="ICON_StorageArray_Q4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2865" y="6512298"/>
              <a:ext cx="1556582" cy="12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5" name="Straight Arrow Connector 84"/>
          <p:cNvCxnSpPr/>
          <p:nvPr/>
        </p:nvCxnSpPr>
        <p:spPr>
          <a:xfrm flipV="1">
            <a:off x="6099366" y="5708822"/>
            <a:ext cx="8274" cy="1429729"/>
          </a:xfrm>
          <a:prstGeom prst="straightConnector1">
            <a:avLst/>
          </a:prstGeom>
          <a:noFill/>
          <a:ln w="1270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9" name="Straight Arrow Connector 88"/>
          <p:cNvCxnSpPr/>
          <p:nvPr/>
        </p:nvCxnSpPr>
        <p:spPr>
          <a:xfrm flipH="1" flipV="1">
            <a:off x="8636377" y="5584371"/>
            <a:ext cx="878980" cy="1382745"/>
          </a:xfrm>
          <a:prstGeom prst="straightConnector1">
            <a:avLst/>
          </a:prstGeom>
          <a:noFill/>
          <a:ln w="1270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83" name="Picture 27" descr="ICON_Cloud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8649" y="6473724"/>
            <a:ext cx="3416969" cy="222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83"/>
          <p:cNvSpPr txBox="1"/>
          <p:nvPr/>
        </p:nvSpPr>
        <p:spPr>
          <a:xfrm>
            <a:off x="5453297" y="7350647"/>
            <a:ext cx="130868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mn-lt"/>
                <a:ea typeface="+mn-ea"/>
                <a:cs typeface="+mn-cs"/>
                <a:sym typeface="Helvetica Light"/>
              </a:rPr>
              <a:t>WAN</a:t>
            </a:r>
          </a:p>
        </p:txBody>
      </p:sp>
      <p:pic>
        <p:nvPicPr>
          <p:cNvPr id="87" name="Picture 27" descr="ICON_Cloud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5849" y="6473724"/>
            <a:ext cx="3416969" cy="222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p:cNvSpPr txBox="1"/>
          <p:nvPr/>
        </p:nvSpPr>
        <p:spPr>
          <a:xfrm>
            <a:off x="9497695" y="7548960"/>
            <a:ext cx="209595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b="1"/>
              <a:t>Services</a:t>
            </a:r>
            <a:endParaRPr kumimoji="0" lang="en-US" sz="2400" b="1" i="0" u="none" strike="noStrike" cap="none" spc="0" normalizeH="0" baseline="0" dirty="0">
              <a:ln>
                <a:noFill/>
              </a:ln>
              <a:solidFill>
                <a:srgbClr val="000000"/>
              </a:solidFill>
              <a:effectLst/>
              <a:uFillTx/>
              <a:sym typeface="Helvetica Light"/>
            </a:endParaRPr>
          </a:p>
        </p:txBody>
      </p:sp>
    </p:spTree>
    <p:extLst>
      <p:ext uri="{BB962C8B-B14F-4D97-AF65-F5344CB8AC3E}">
        <p14:creationId xmlns:p14="http://schemas.microsoft.com/office/powerpoint/2010/main" val="9043868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lang="en-US" dirty="0"/>
              <a:t>Lesson 2</a:t>
            </a:r>
            <a:endParaRPr dirty="0"/>
          </a:p>
        </p:txBody>
      </p:sp>
      <p:sp>
        <p:nvSpPr>
          <p:cNvPr id="122" name="Shape 122"/>
          <p:cNvSpPr>
            <a:spLocks noGrp="1"/>
          </p:cNvSpPr>
          <p:nvPr>
            <p:ph type="subTitle" sz="quarter" idx="1"/>
          </p:nvPr>
        </p:nvSpPr>
        <p:spPr>
          <a:prstGeom prst="rect">
            <a:avLst/>
          </a:prstGeom>
        </p:spPr>
        <p:txBody>
          <a:bodyPr/>
          <a:lstStyle/>
          <a:p>
            <a:r>
              <a:rPr lang="en-US" dirty="0"/>
              <a:t>AWS Infrastructure Overview</a:t>
            </a:r>
            <a:endParaRPr dirty="0"/>
          </a:p>
        </p:txBody>
      </p:sp>
    </p:spTree>
    <p:extLst>
      <p:ext uri="{BB962C8B-B14F-4D97-AF65-F5344CB8AC3E}">
        <p14:creationId xmlns:p14="http://schemas.microsoft.com/office/powerpoint/2010/main" val="203909106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4"/>
            <a:ext cx="13004799"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Regions and Availability Zones</a:t>
            </a:r>
            <a:endParaRPr dirty="0"/>
          </a:p>
        </p:txBody>
      </p:sp>
      <p:sp>
        <p:nvSpPr>
          <p:cNvPr id="2" name="Rectangle 1"/>
          <p:cNvSpPr/>
          <p:nvPr/>
        </p:nvSpPr>
        <p:spPr>
          <a:xfrm>
            <a:off x="339555" y="6027176"/>
            <a:ext cx="12111793" cy="2400657"/>
          </a:xfrm>
          <a:prstGeom prst="rect">
            <a:avLst/>
          </a:prstGeom>
        </p:spPr>
        <p:txBody>
          <a:bodyPr wrap="square">
            <a:spAutoFit/>
          </a:bodyPr>
          <a:lstStyle/>
          <a:p>
            <a:pPr marL="342900" indent="-342900" algn="l">
              <a:lnSpc>
                <a:spcPct val="150000"/>
              </a:lnSpc>
              <a:buFont typeface="Arial" charset="0"/>
              <a:buChar char="•"/>
            </a:pPr>
            <a:r>
              <a:rPr lang="en-US" sz="2000" dirty="0">
                <a:latin typeface="Helvetica Neue"/>
                <a:ea typeface="Helvetica Neue"/>
                <a:cs typeface="Helvetica Neue"/>
                <a:sym typeface="Helvetica Neue"/>
              </a:rPr>
              <a:t>Amazon EC2 resources are either global, tied to a region, or tied to an Availability Zone</a:t>
            </a:r>
          </a:p>
          <a:p>
            <a:pPr marL="342900" indent="-342900" algn="l">
              <a:lnSpc>
                <a:spcPct val="150000"/>
              </a:lnSpc>
              <a:buFont typeface="Arial" charset="0"/>
              <a:buChar char="•"/>
            </a:pPr>
            <a:r>
              <a:rPr lang="en-US" sz="2000" dirty="0">
                <a:latin typeface="Helvetica Neue"/>
                <a:ea typeface="Helvetica Neue"/>
                <a:cs typeface="Helvetica Neue"/>
                <a:sym typeface="Helvetica Neue"/>
              </a:rPr>
              <a:t>Each Amazon EC2 region is designed to be completely isolated from the other Amazon EC2 regions</a:t>
            </a:r>
          </a:p>
          <a:p>
            <a:pPr marL="342900" indent="-342900" algn="l">
              <a:lnSpc>
                <a:spcPct val="150000"/>
              </a:lnSpc>
              <a:buFont typeface="Arial" charset="0"/>
              <a:buChar char="•"/>
            </a:pPr>
            <a:r>
              <a:rPr lang="en-US" sz="2000" dirty="0">
                <a:latin typeface="Helvetica Neue"/>
                <a:ea typeface="Helvetica Neue"/>
                <a:cs typeface="Helvetica Neue"/>
                <a:sym typeface="Helvetica Neue"/>
              </a:rPr>
              <a:t>Each Availability Zone is isolated, but the Availability Zones in a region are connected through low-latency links</a:t>
            </a:r>
          </a:p>
          <a:p>
            <a:pPr marL="342900" indent="-342900" algn="l">
              <a:lnSpc>
                <a:spcPct val="150000"/>
              </a:lnSpc>
              <a:buFont typeface="Wingdings" charset="2"/>
              <a:buChar char="§"/>
            </a:pPr>
            <a:endParaRPr lang="en-US" sz="2000" dirty="0">
              <a:latin typeface="Helvetica Neue"/>
              <a:ea typeface="Helvetica Neue"/>
              <a:cs typeface="Helvetica Neue"/>
              <a:sym typeface="Helvetica Neue"/>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95" y="1804943"/>
            <a:ext cx="6684111" cy="3666334"/>
          </a:xfrm>
          <a:prstGeom prst="rect">
            <a:avLst/>
          </a:prstGeom>
        </p:spPr>
      </p:pic>
    </p:spTree>
    <p:extLst>
      <p:ext uri="{BB962C8B-B14F-4D97-AF65-F5344CB8AC3E}">
        <p14:creationId xmlns:p14="http://schemas.microsoft.com/office/powerpoint/2010/main" val="192539753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Current AWS Regions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6364"/>
            <a:ext cx="13004800" cy="7373141"/>
          </a:xfrm>
          <a:prstGeom prst="rect">
            <a:avLst/>
          </a:prstGeom>
        </p:spPr>
      </p:pic>
    </p:spTree>
    <p:extLst>
      <p:ext uri="{BB962C8B-B14F-4D97-AF65-F5344CB8AC3E}">
        <p14:creationId xmlns:p14="http://schemas.microsoft.com/office/powerpoint/2010/main" val="14121113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0" y="592455"/>
            <a:ext cx="13004800"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What is a VPC?</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836" y="1468886"/>
            <a:ext cx="7198774" cy="6726207"/>
          </a:xfrm>
          <a:prstGeom prst="rect">
            <a:avLst/>
          </a:prstGeom>
        </p:spPr>
      </p:pic>
    </p:spTree>
    <p:extLst>
      <p:ext uri="{BB962C8B-B14F-4D97-AF65-F5344CB8AC3E}">
        <p14:creationId xmlns:p14="http://schemas.microsoft.com/office/powerpoint/2010/main" val="9514238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2675</TotalTime>
  <Words>1383</Words>
  <Application>Microsoft Macintosh PowerPoint</Application>
  <PresentationFormat>Custom</PresentationFormat>
  <Paragraphs>96</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Helvetica Light</vt:lpstr>
      <vt:lpstr>Helvetica Neue</vt:lpstr>
      <vt:lpstr>Wingdings</vt:lpstr>
      <vt:lpstr>White</vt:lpstr>
      <vt:lpstr>MODULE-1 AWS Basics</vt:lpstr>
      <vt:lpstr>Lesson 1</vt:lpstr>
      <vt:lpstr>PowerPoint Presentation</vt:lpstr>
      <vt:lpstr>PowerPoint Presentation</vt:lpstr>
      <vt:lpstr>PowerPoint Presentation</vt:lpstr>
      <vt:lpstr>Lesson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3</vt:lpstr>
      <vt:lpstr>Lesson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Python Basics</dc:title>
  <cp:lastModifiedBy>Justin Lichtman</cp:lastModifiedBy>
  <cp:revision>59</cp:revision>
  <dcterms:modified xsi:type="dcterms:W3CDTF">2018-04-23T11:22:00Z</dcterms:modified>
</cp:coreProperties>
</file>