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396" r:id="rId7"/>
    <p:sldId id="397" r:id="rId8"/>
    <p:sldId id="406" r:id="rId9"/>
    <p:sldId id="400" r:id="rId10"/>
    <p:sldId id="401" r:id="rId11"/>
    <p:sldId id="402" r:id="rId12"/>
    <p:sldId id="403" r:id="rId13"/>
    <p:sldId id="407" r:id="rId14"/>
    <p:sldId id="475" r:id="rId15"/>
    <p:sldId id="471" r:id="rId16"/>
    <p:sldId id="472" r:id="rId17"/>
    <p:sldId id="473" r:id="rId18"/>
    <p:sldId id="404" r:id="rId19"/>
    <p:sldId id="428" r:id="rId20"/>
    <p:sldId id="466"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3" r:id="rId36"/>
    <p:sldId id="280" r:id="rId37"/>
    <p:sldId id="281" r:id="rId38"/>
    <p:sldId id="282" r:id="rId39"/>
    <p:sldId id="283" r:id="rId40"/>
    <p:sldId id="284" r:id="rId41"/>
    <p:sldId id="285" r:id="rId42"/>
    <p:sldId id="286" r:id="rId43"/>
    <p:sldId id="287" r:id="rId44"/>
    <p:sldId id="288" r:id="rId45"/>
    <p:sldId id="393" r:id="rId46"/>
    <p:sldId id="293" r:id="rId47"/>
    <p:sldId id="294" r:id="rId48"/>
    <p:sldId id="450" r:id="rId49"/>
    <p:sldId id="491" r:id="rId50"/>
    <p:sldId id="492" r:id="rId51"/>
    <p:sldId id="493" r:id="rId52"/>
    <p:sldId id="494" r:id="rId53"/>
    <p:sldId id="348" r:id="rId54"/>
    <p:sldId id="452" r:id="rId55"/>
    <p:sldId id="453" r:id="rId56"/>
    <p:sldId id="454" r:id="rId57"/>
    <p:sldId id="455" r:id="rId58"/>
    <p:sldId id="456" r:id="rId59"/>
    <p:sldId id="457" r:id="rId60"/>
    <p:sldId id="458" r:id="rId61"/>
    <p:sldId id="459" r:id="rId62"/>
    <p:sldId id="460" r:id="rId63"/>
    <p:sldId id="461" r:id="rId64"/>
    <p:sldId id="462" r:id="rId65"/>
    <p:sldId id="463" r:id="rId66"/>
    <p:sldId id="464" r:id="rId67"/>
    <p:sldId id="465" r:id="rId6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40FF"/>
    <a:srgbClr val="D883FF"/>
    <a:srgbClr val="0096FF"/>
    <a:srgbClr val="942093"/>
    <a:srgbClr val="7A8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35"/>
    <p:restoredTop sz="65132" autoAdjust="0"/>
  </p:normalViewPr>
  <p:slideViewPr>
    <p:cSldViewPr snapToGrid="0" snapToObjects="1">
      <p:cViewPr varScale="1">
        <p:scale>
          <a:sx n="28" d="100"/>
          <a:sy n="2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6443503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xyz.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6226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5925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noRot="1" noChangeAspect="1"/>
          </p:cNvSpPr>
          <p:nvPr>
            <p:ph type="sldImg"/>
          </p:nvPr>
        </p:nvSpPr>
        <p:spPr>
          <a:prstGeom prst="rect">
            <a:avLst/>
          </a:prstGeom>
        </p:spPr>
        <p:txBody>
          <a:bodyPr/>
          <a:lstStyle/>
          <a:p>
            <a:endParaRPr/>
          </a:p>
        </p:txBody>
      </p:sp>
      <p:sp>
        <p:nvSpPr>
          <p:cNvPr id="560" name="Shape 560"/>
          <p:cNvSpPr>
            <a:spLocks noGrp="1"/>
          </p:cNvSpPr>
          <p:nvPr>
            <p:ph type="body" sz="quarter" idx="1"/>
          </p:nvPr>
        </p:nvSpPr>
        <p:spPr>
          <a:prstGeom prst="rect">
            <a:avLst/>
          </a:prstGeom>
        </p:spPr>
        <p:txBody>
          <a:bodyPr/>
          <a:lstStyle>
            <a:lvl1pPr>
              <a:defRPr sz="2400"/>
            </a:lvl1pPr>
          </a:lstStyle>
          <a:p>
            <a:r>
              <a:rPr lang="en-US" dirty="0"/>
              <a:t>Now that the MIM has been presented,</a:t>
            </a:r>
            <a:r>
              <a:rPr lang="en-US" baseline="0" dirty="0"/>
              <a:t> we can now go back to what type of data is being used over this RESTful interface. With routers and switches, the CLI would enable the user to send and receive strings. With a RESTful call, encoded documents make up the string being sent and received from a node in the form of XML and/or JSON. The manufacturer decides which one to support or both.</a:t>
            </a:r>
            <a:endParaRPr dirty="0"/>
          </a:p>
        </p:txBody>
      </p:sp>
    </p:spTree>
    <p:extLst>
      <p:ext uri="{BB962C8B-B14F-4D97-AF65-F5344CB8AC3E}">
        <p14:creationId xmlns:p14="http://schemas.microsoft.com/office/powerpoint/2010/main" val="1358573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The eXstensible Mark up Language (XML) defines a set of rules for encoding documents. A simple definition than quoting another standards body might be in order here. A device owns a set of variables or parameters that can be read or written to if the proper API is used such as REST, Python and others. XML uses a concept called “tags” to identify objects or parameters that are known by the receiving device. For the purpose of this application, a DOM or Data Object Model is the application for learning XML. A DOM allows the data to be parsed in a tree like structure.</a:t>
            </a:r>
          </a:p>
        </p:txBody>
      </p:sp>
    </p:spTree>
    <p:extLst>
      <p:ext uri="{BB962C8B-B14F-4D97-AF65-F5344CB8AC3E}">
        <p14:creationId xmlns:p14="http://schemas.microsoft.com/office/powerpoint/2010/main" val="1131151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p>
            <a:r>
              <a:t>The Hierchial Nature of XML is all in the formatting. In this case, the “Company”, and “Employee” tags have been separated to show clarity on where the encapsulation is taking place. However, the “FirstName” tag begins and ends on the same line. This can be very distracting when trying to decode long strings of txt. Reverting back to that format with the “Address” tag shows the consistence we are looking for.</a:t>
            </a:r>
          </a:p>
        </p:txBody>
      </p:sp>
    </p:spTree>
    <p:extLst>
      <p:ext uri="{BB962C8B-B14F-4D97-AF65-F5344CB8AC3E}">
        <p14:creationId xmlns:p14="http://schemas.microsoft.com/office/powerpoint/2010/main" val="1914989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r>
              <a:rPr dirty="0"/>
              <a:t>JSON can be tricky at first when displayed. Most text applications will interpret all of the options as one line, which makes JSON very difficult to separate out manually. Although the line appears to be a layered python dictionary, the beginning and end of items is not accomplished by using tags as with XML. Instead, the hierarchy is laid out with an indentation mechanism similar to that of Python</a:t>
            </a:r>
            <a:r>
              <a:rPr lang="en-US" dirty="0"/>
              <a:t>,</a:t>
            </a:r>
            <a:r>
              <a:rPr lang="en-US" baseline="0" dirty="0"/>
              <a:t> </a:t>
            </a:r>
            <a:r>
              <a:rPr dirty="0"/>
              <a:t>Pearl or Java.</a:t>
            </a:r>
          </a:p>
        </p:txBody>
      </p:sp>
    </p:spTree>
    <p:extLst>
      <p:ext uri="{BB962C8B-B14F-4D97-AF65-F5344CB8AC3E}">
        <p14:creationId xmlns:p14="http://schemas.microsoft.com/office/powerpoint/2010/main" val="5711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r>
              <a:t>When the JSON text os cleaned up by a formatting tool, the parameters and Indentation make it much more readable than XML. This language also seems to fit perfectly when attempting to query the device on what variables and parameters have changed or have been updated.</a:t>
            </a:r>
          </a:p>
        </p:txBody>
      </p:sp>
    </p:spTree>
    <p:extLst>
      <p:ext uri="{BB962C8B-B14F-4D97-AF65-F5344CB8AC3E}">
        <p14:creationId xmlns:p14="http://schemas.microsoft.com/office/powerpoint/2010/main" val="989226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r>
              <a:rPr dirty="0"/>
              <a:t>The XML Schema is the heart and soul to what can be passed to a device to manipulate the configuration file. The file itself is in an xml format that has a series of options that it allows for input and provides a viable output that is recognized by the API that uses it.  The example above show the very basic workings of an XML schema. The Client on the left is attempting to modify a configuration on a device. The “A” represents and option that is being changed or queried. The Client will send a POST action to the XML-Schema.  The “A” configuration is recognized by the XML-Schema as a valid tag input and will provide an output to inform the originator of what has been updated. The configuration file is changed according to the XML-Schema.</a:t>
            </a:r>
          </a:p>
          <a:p>
            <a:endParaRPr dirty="0"/>
          </a:p>
          <a:p>
            <a:r>
              <a:rPr dirty="0"/>
              <a:t>If a different object that is not recognized by the XML-Schema is used, a rejection will be sent back to the originator and the configuration file is not updated.</a:t>
            </a:r>
          </a:p>
        </p:txBody>
      </p:sp>
    </p:spTree>
    <p:extLst>
      <p:ext uri="{BB962C8B-B14F-4D97-AF65-F5344CB8AC3E}">
        <p14:creationId xmlns:p14="http://schemas.microsoft.com/office/powerpoint/2010/main" val="811424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r>
              <a:rPr lang="en-US" sz="2200" b="0" i="0" dirty="0">
                <a:effectLst/>
                <a:latin typeface="Helvetica Neue"/>
                <a:ea typeface="Helvetica Neue"/>
                <a:cs typeface="Helvetica Neue"/>
                <a:sym typeface="Helvetica Neue"/>
              </a:rPr>
              <a:t>The AWS Command Line Interface (AWS CLI) is a unified tool that provides a consistent interface for interacting with all parts of AWS</a:t>
            </a:r>
            <a:r>
              <a:rPr dirty="0"/>
              <a:t>. As you can see, </a:t>
            </a:r>
            <a:r>
              <a:rPr lang="en-US" dirty="0"/>
              <a:t>command</a:t>
            </a:r>
            <a:r>
              <a:rPr lang="en-US" baseline="0" dirty="0"/>
              <a:t>s submitted using AWS CLI will return JSON data</a:t>
            </a:r>
            <a:r>
              <a:rPr dirty="0"/>
              <a:t>.</a:t>
            </a:r>
            <a:endParaRPr lang="en-US" dirty="0"/>
          </a:p>
          <a:p>
            <a:endParaRPr dirty="0"/>
          </a:p>
          <a:p>
            <a:r>
              <a:rPr lang="en-US" dirty="0"/>
              <a:t>In this example,</a:t>
            </a:r>
            <a:r>
              <a:rPr lang="en-US" baseline="0" dirty="0"/>
              <a:t> we are querying the AWS profile ’ipwsp’ defined in our ‘.aws/credentials’ file within us-west-2 (Oregon) for all VPCs in this region.</a:t>
            </a:r>
            <a:endParaRPr dirty="0"/>
          </a:p>
        </p:txBody>
      </p:sp>
    </p:spTree>
    <p:extLst>
      <p:ext uri="{BB962C8B-B14F-4D97-AF65-F5344CB8AC3E}">
        <p14:creationId xmlns:p14="http://schemas.microsoft.com/office/powerpoint/2010/main" val="128422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p>
            <a:r>
              <a:rPr dirty="0"/>
              <a:t>Postman is </a:t>
            </a:r>
            <a:r>
              <a:rPr lang="en-US" dirty="0"/>
              <a:t>tool</a:t>
            </a:r>
            <a:r>
              <a:rPr lang="en-US" baseline="0" dirty="0"/>
              <a:t> that </a:t>
            </a:r>
            <a:r>
              <a:rPr dirty="0"/>
              <a:t>can help facilitate the same actions as Curl but can POST with more of a clear layout. The URL is provided at the top of the document. Since POST was chosen as the action, the user </a:t>
            </a:r>
            <a:r>
              <a:rPr lang="en-US" dirty="0"/>
              <a:t>will</a:t>
            </a:r>
            <a:r>
              <a:rPr lang="en-US" baseline="0" dirty="0"/>
              <a:t> add parameters within the URL path (see CidrBlock). </a:t>
            </a:r>
            <a:r>
              <a:rPr lang="en-US" dirty="0"/>
              <a:t>When making</a:t>
            </a:r>
            <a:r>
              <a:rPr lang="en-US" baseline="0" dirty="0"/>
              <a:t> RESTful calls to AWS, the only output option offered is XML (as seen in the screenshot above).</a:t>
            </a:r>
            <a:endParaRPr dirty="0"/>
          </a:p>
        </p:txBody>
      </p:sp>
    </p:spTree>
    <p:extLst>
      <p:ext uri="{BB962C8B-B14F-4D97-AF65-F5344CB8AC3E}">
        <p14:creationId xmlns:p14="http://schemas.microsoft.com/office/powerpoint/2010/main" val="1825797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vendors are beginning to create a native Python API</a:t>
            </a:r>
            <a:r>
              <a:rPr lang="en-US" baseline="0" dirty="0"/>
              <a:t> that can interact with the schema on the appliance. This allows the user to leverage the power of automation by repeating actions over and over as well as taking advantage of an Object Oriented programming approach to manage the flow of the script easier.</a:t>
            </a:r>
            <a:endParaRPr lang="en-US" dirty="0"/>
          </a:p>
        </p:txBody>
      </p:sp>
    </p:spTree>
    <p:extLst>
      <p:ext uri="{BB962C8B-B14F-4D97-AF65-F5344CB8AC3E}">
        <p14:creationId xmlns:p14="http://schemas.microsoft.com/office/powerpoint/2010/main" val="107773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pPr>
              <a:defRPr sz="2100"/>
            </a:pPr>
            <a:r>
              <a:t>When a person uses the internet, one of the protocols that helps keep all of the magic behind the scenes, is Hyper Text Transfer Protocol (HTTP). All of the Web Pages and Folders that are navigated are accessed through a URL that usually starts with a domain address that is purchased through a service provider that likes to host websites or provides services to a company that host the servers. In the example, a full course catalog is being searched by requesting the page from a company that owns </a:t>
            </a:r>
            <a:r>
              <a:rPr u="sng">
                <a:hlinkClick r:id="rId3"/>
              </a:rPr>
              <a:t>XYZ.com</a:t>
            </a:r>
            <a:r>
              <a:t>, drills down into the home page and than finds the full-course-catalog that is active. Continuing to click on the options will allow the user to explore the site with our much complexity except for being slightly unfamiliar with the particular web site.</a:t>
            </a:r>
          </a:p>
        </p:txBody>
      </p:sp>
    </p:spTree>
    <p:extLst>
      <p:ext uri="{BB962C8B-B14F-4D97-AF65-F5344CB8AC3E}">
        <p14:creationId xmlns:p14="http://schemas.microsoft.com/office/powerpoint/2010/main" val="52981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vendors are beginning to create a native Python API</a:t>
            </a:r>
            <a:r>
              <a:rPr lang="en-US" baseline="0" dirty="0"/>
              <a:t> that can interact with the schema on the appliance. This allows the user to leverage the power of automation by repeating actions over and over as well as taking advantage of an Object Oriented programming approach to manage the flow of the script easier.</a:t>
            </a:r>
            <a:endParaRPr lang="en-US" dirty="0"/>
          </a:p>
        </p:txBody>
      </p:sp>
    </p:spTree>
    <p:extLst>
      <p:ext uri="{BB962C8B-B14F-4D97-AF65-F5344CB8AC3E}">
        <p14:creationId xmlns:p14="http://schemas.microsoft.com/office/powerpoint/2010/main" val="2015714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vendors are beginning to create a native Python API</a:t>
            </a:r>
            <a:r>
              <a:rPr lang="en-US" baseline="0" dirty="0"/>
              <a:t> that can interact with the schema on the appliance. This allows the user to leverage the power of automation by repeating actions over and over as well as taking advantage of an Object Oriented programming approach to manage the flow of the script easier.</a:t>
            </a:r>
            <a:endParaRPr lang="en-US" dirty="0"/>
          </a:p>
        </p:txBody>
      </p:sp>
    </p:spTree>
    <p:extLst>
      <p:ext uri="{BB962C8B-B14F-4D97-AF65-F5344CB8AC3E}">
        <p14:creationId xmlns:p14="http://schemas.microsoft.com/office/powerpoint/2010/main" val="156219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vendors are beginning to create a native Python API</a:t>
            </a:r>
            <a:r>
              <a:rPr lang="en-US" baseline="0" dirty="0"/>
              <a:t> that can interact with the schema on the appliance. This allows the user to leverage the power of automation by repeating actions over and over as well as taking advantage of an Object Oriented programming approach to manage the flow of the script easier.</a:t>
            </a:r>
            <a:endParaRPr lang="en-US" dirty="0"/>
          </a:p>
        </p:txBody>
      </p:sp>
    </p:spTree>
    <p:extLst>
      <p:ext uri="{BB962C8B-B14F-4D97-AF65-F5344CB8AC3E}">
        <p14:creationId xmlns:p14="http://schemas.microsoft.com/office/powerpoint/2010/main" val="450111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vendors are beginning to create a native Python API</a:t>
            </a:r>
            <a:r>
              <a:rPr lang="en-US" baseline="0" dirty="0"/>
              <a:t> that can interact with the schema on the appliance. This allows the user to leverage the power of automation by repeating actions over and over as well as taking advantage of an Object Oriented programming approach to manage the flow of the script easier.</a:t>
            </a:r>
            <a:endParaRPr lang="en-US" dirty="0"/>
          </a:p>
        </p:txBody>
      </p:sp>
    </p:spTree>
    <p:extLst>
      <p:ext uri="{BB962C8B-B14F-4D97-AF65-F5344CB8AC3E}">
        <p14:creationId xmlns:p14="http://schemas.microsoft.com/office/powerpoint/2010/main" val="17418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p>
            <a:r>
              <a:rPr lang="en-US" dirty="0"/>
              <a:t>Data extraction is an important facet to why</a:t>
            </a:r>
            <a:r>
              <a:rPr lang="en-US" baseline="0" dirty="0"/>
              <a:t> things are changing so quickly. No longer is a network looked at as being a means of just piping traffic from one point to another. It is also a represents a central location where data can be extracted to help Data Scientist forecast financial objectives and future use of company assets. JSON is becoming more and more popular as a way to represent the data with a key/value pair.</a:t>
            </a:r>
            <a:endParaRPr dirty="0"/>
          </a:p>
        </p:txBody>
      </p:sp>
    </p:spTree>
    <p:extLst>
      <p:ext uri="{BB962C8B-B14F-4D97-AF65-F5344CB8AC3E}">
        <p14:creationId xmlns:p14="http://schemas.microsoft.com/office/powerpoint/2010/main" val="224756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r>
              <a:rPr lang="en-US" dirty="0"/>
              <a:t>In</a:t>
            </a:r>
            <a:r>
              <a:rPr lang="en-US" baseline="0" dirty="0"/>
              <a:t> this example, a user is trying to extract the the name of the ‘TOP_OBJ’ located under the attributes section of that object. Regular expressions was the method used by parsing a string of text. With JSON, the text is organized like a Python dictionary that is nested by using dictionaries as values of other keys.  This allows the user to call out an individual parameter without using special characters as with regular expressions.</a:t>
            </a:r>
          </a:p>
        </p:txBody>
      </p:sp>
    </p:spTree>
    <p:extLst>
      <p:ext uri="{BB962C8B-B14F-4D97-AF65-F5344CB8AC3E}">
        <p14:creationId xmlns:p14="http://schemas.microsoft.com/office/powerpoint/2010/main" val="663457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13895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22612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46340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9050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pPr>
              <a:defRPr sz="1800"/>
            </a:pPr>
            <a:r>
              <a:rPr dirty="0"/>
              <a:t>Web Services would be considered the languages and protocols used to get anything meaningfully done between a client and the information required.</a:t>
            </a:r>
          </a:p>
          <a:p>
            <a:pPr>
              <a:defRPr sz="1800"/>
            </a:pPr>
            <a:endParaRPr dirty="0"/>
          </a:p>
          <a:p>
            <a:pPr>
              <a:defRPr sz="1800"/>
            </a:pPr>
            <a:r>
              <a:rPr dirty="0"/>
              <a:t>XML- The eXtensible Markup Language (XML) document carries settings that pertain to certain configurations on the devices that the Web Page has access to. Tags are the primary XML likes to encapsulate the data being transferred.</a:t>
            </a:r>
          </a:p>
          <a:p>
            <a:pPr>
              <a:defRPr sz="1800"/>
            </a:pPr>
            <a:endParaRPr dirty="0"/>
          </a:p>
          <a:p>
            <a:pPr>
              <a:defRPr sz="1800"/>
            </a:pPr>
            <a:r>
              <a:rPr dirty="0"/>
              <a:t>JSON- Java Script Oriented Notation is another language that performs a similar role to that of XML but has a different display that some programmers are much more comfortable working with due to the way queries can ne read and obtained. The use of tags are not repeated for encapsulation as with XML.</a:t>
            </a:r>
          </a:p>
          <a:p>
            <a:pPr>
              <a:defRPr sz="1800"/>
            </a:pPr>
            <a:endParaRPr dirty="0"/>
          </a:p>
          <a:p>
            <a:pPr>
              <a:defRPr sz="1800"/>
            </a:pPr>
            <a:r>
              <a:rPr dirty="0"/>
              <a:t>WSDL- Web Services Description Language are a set of libraries that are referenced by an XML or other programming language to manipulate settings on a device. They are in essence a type of XML Schema that can provides input and output as objects are passed.</a:t>
            </a:r>
          </a:p>
          <a:p>
            <a:pPr>
              <a:defRPr sz="1800"/>
            </a:pPr>
            <a:endParaRPr dirty="0"/>
          </a:p>
          <a:p>
            <a:pPr>
              <a:defRPr sz="1800"/>
            </a:pPr>
            <a:r>
              <a:rPr dirty="0"/>
              <a:t>SOAP- Simple Object Access Protocol is a client that was used for communicating with a web service. The use of a WSDL was required to translate one type of API with another.</a:t>
            </a:r>
          </a:p>
          <a:p>
            <a:pPr>
              <a:defRPr sz="1800"/>
            </a:pPr>
            <a:endParaRPr dirty="0"/>
          </a:p>
          <a:p>
            <a:pPr>
              <a:defRPr sz="1800"/>
            </a:pPr>
            <a:r>
              <a:rPr dirty="0"/>
              <a:t>REST - Representational State Transfer is the latest means to communicate with a web service. It hides the complexity of the WSDL so that pointing to a particular library with another variable is not necessary.</a:t>
            </a:r>
          </a:p>
        </p:txBody>
      </p:sp>
    </p:spTree>
    <p:extLst>
      <p:ext uri="{BB962C8B-B14F-4D97-AF65-F5344CB8AC3E}">
        <p14:creationId xmlns:p14="http://schemas.microsoft.com/office/powerpoint/2010/main" val="1404428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50697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13849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rPr lang="en-US" dirty="0"/>
              <a:t>In some cases, the nested dictionaries are broken up into a list of dictionaries. This helps to relax the naming space and allows the same types of keys to be reused.</a:t>
            </a:r>
            <a:r>
              <a:rPr lang="en-US" baseline="0" dirty="0"/>
              <a:t> This is a powerful way to store the data to be extracted and looped through. It also allows the user to grab a specific value of interest that may be stored under a number of different objects.</a:t>
            </a:r>
          </a:p>
          <a:p>
            <a:endParaRPr lang="en-US" baseline="0" dirty="0"/>
          </a:p>
          <a:p>
            <a:r>
              <a:rPr lang="en-US" baseline="0" dirty="0"/>
              <a:t>The difference in parsing this about is paying attention to when the list begins as they are referenced by an index and not a key. The example shows how OBJ1 and OBJ2 must first be referenced by the index placement of “0” and “1” respectively before calling out the key value. The nested dictionary approach can continue once this has been accomplished.</a:t>
            </a:r>
            <a:endParaRPr dirty="0"/>
          </a:p>
        </p:txBody>
      </p:sp>
    </p:spTree>
    <p:extLst>
      <p:ext uri="{BB962C8B-B14F-4D97-AF65-F5344CB8AC3E}">
        <p14:creationId xmlns:p14="http://schemas.microsoft.com/office/powerpoint/2010/main" val="1875450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13593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8715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22158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62082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7966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rPr dirty="0"/>
              <a:t>XML, JSON, REST , SOAP and WSDL’s all are used to interface with the configuration. All of these protocols would be sent over transport protocols that understand objects. HTTP is a common service that is used for these protocols to interact with the Web Service. Common Object Request Broker Architecture (CORBA) was also used due to it’s ability to deal with an object oriented project.</a:t>
            </a:r>
            <a:r>
              <a:rPr lang="en-US" dirty="0"/>
              <a:t> SSH is primarily used as the transport of choice to</a:t>
            </a:r>
            <a:r>
              <a:rPr lang="en-US" baseline="0" dirty="0"/>
              <a:t> send and receive strings from a router but is also being used to transport encoded documents as well.</a:t>
            </a:r>
            <a:endParaRPr dirty="0"/>
          </a:p>
        </p:txBody>
      </p:sp>
    </p:spTree>
    <p:extLst>
      <p:ext uri="{BB962C8B-B14F-4D97-AF65-F5344CB8AC3E}">
        <p14:creationId xmlns:p14="http://schemas.microsoft.com/office/powerpoint/2010/main" val="124409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noRot="1" noChangeAspect="1"/>
          </p:cNvSpPr>
          <p:nvPr>
            <p:ph type="sldImg"/>
          </p:nvPr>
        </p:nvSpPr>
        <p:spPr>
          <a:prstGeom prst="rect">
            <a:avLst/>
          </a:prstGeom>
        </p:spPr>
        <p:txBody>
          <a:bodyPr/>
          <a:lstStyle/>
          <a:p>
            <a:endParaRPr/>
          </a:p>
        </p:txBody>
      </p:sp>
      <p:sp>
        <p:nvSpPr>
          <p:cNvPr id="560" name="Shape 560"/>
          <p:cNvSpPr>
            <a:spLocks noGrp="1"/>
          </p:cNvSpPr>
          <p:nvPr>
            <p:ph type="body" sz="quarter" idx="1"/>
          </p:nvPr>
        </p:nvSpPr>
        <p:spPr>
          <a:prstGeom prst="rect">
            <a:avLst/>
          </a:prstGeom>
        </p:spPr>
        <p:txBody>
          <a:bodyPr/>
          <a:lstStyle>
            <a:lvl1pPr>
              <a:defRPr sz="2400"/>
            </a:lvl1pPr>
          </a:lstStyle>
          <a:p>
            <a:r>
              <a:rPr dirty="0"/>
              <a:t>Representational State Transfer is a method of communication of a client and server using an http style of accessing network objects instead of traditional SOAP, RPC or CORBA manipulation of objects. The common “POST”, “GET”, “DELETE” </a:t>
            </a:r>
            <a:r>
              <a:rPr lang="en-US" baseline="0" dirty="0"/>
              <a:t> and “MODIFY </a:t>
            </a:r>
            <a:r>
              <a:rPr dirty="0"/>
              <a:t>actions can be used in a URL format to access a tree of data</a:t>
            </a:r>
            <a:r>
              <a:rPr lang="en-US" dirty="0"/>
              <a:t> called a Management Information Model</a:t>
            </a:r>
            <a:r>
              <a:rPr dirty="0"/>
              <a:t>. REST itself is not secure but can leverage the Secure Socket Layer (443) to enforce security.</a:t>
            </a:r>
          </a:p>
        </p:txBody>
      </p:sp>
    </p:spTree>
    <p:extLst>
      <p:ext uri="{BB962C8B-B14F-4D97-AF65-F5344CB8AC3E}">
        <p14:creationId xmlns:p14="http://schemas.microsoft.com/office/powerpoint/2010/main" val="202016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lvl1pPr>
              <a:defRPr sz="2300"/>
            </a:lvl1pPr>
          </a:lstStyle>
          <a:p>
            <a:r>
              <a:rPr dirty="0"/>
              <a:t>Since RESTful API is a good way to parse a Tree like structure, most vendors deploy a type of Management Information Model or MIM to access one or a set of objects. These objects can be standalone, a parent</a:t>
            </a:r>
            <a:r>
              <a:rPr lang="en-US" dirty="0"/>
              <a:t>,</a:t>
            </a:r>
            <a:r>
              <a:rPr lang="en-US" baseline="0" dirty="0"/>
              <a:t> </a:t>
            </a:r>
            <a:r>
              <a:rPr dirty="0"/>
              <a:t>or a child structure. A good example of this structure would be hardware devices that contain chassis, line cards, ports and supports. There is a hierarchical form of these objects that can be learned and used to easily manipulate or query at any given time.</a:t>
            </a:r>
          </a:p>
        </p:txBody>
      </p:sp>
    </p:spTree>
    <p:extLst>
      <p:ext uri="{BB962C8B-B14F-4D97-AF65-F5344CB8AC3E}">
        <p14:creationId xmlns:p14="http://schemas.microsoft.com/office/powerpoint/2010/main" val="426606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lvl1pPr>
              <a:defRPr sz="2300"/>
            </a:lvl1pPr>
          </a:lstStyle>
          <a:p>
            <a:endParaRPr dirty="0"/>
          </a:p>
        </p:txBody>
      </p:sp>
    </p:spTree>
    <p:extLst>
      <p:ext uri="{BB962C8B-B14F-4D97-AF65-F5344CB8AC3E}">
        <p14:creationId xmlns:p14="http://schemas.microsoft.com/office/powerpoint/2010/main" val="1243286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MIM is also being applied to the networking appliances. By leveraging the construction of the parts of the device,  we can now take advantage of a hierarchical approach. We can see in this example of how this can be done by following a folder view very similar to that of searching a web site. The API is the main folder, followed by a Chassis that contains multiple line cards and ports. </a:t>
            </a:r>
            <a:endParaRPr lang="en-US" dirty="0"/>
          </a:p>
        </p:txBody>
      </p:sp>
    </p:spTree>
    <p:extLst>
      <p:ext uri="{BB962C8B-B14F-4D97-AF65-F5344CB8AC3E}">
        <p14:creationId xmlns:p14="http://schemas.microsoft.com/office/powerpoint/2010/main" val="1986869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96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XYZ.com/home/full-course-catalo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192.168.104.132/nuova"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normAutofit/>
          </a:bodyPr>
          <a:lstStyle/>
          <a:p>
            <a:r>
              <a:rPr dirty="0"/>
              <a:t>MODULE-2</a:t>
            </a:r>
          </a:p>
          <a:p>
            <a:pPr>
              <a:defRPr sz="4800"/>
            </a:pPr>
            <a:r>
              <a:rPr lang="en-US" dirty="0"/>
              <a:t>WEB Services Protocols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755" name="Shape 755"/>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756" name="Shape 756"/>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57" name="Shape 757"/>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58" name="Shape 758"/>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59" name="Shape 759"/>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60" name="Shape 760"/>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61" name="Shape 761"/>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62" name="Shape 762"/>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763" name="Shape 763"/>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764" name="Shape 764"/>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765" name="Shape 765"/>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766" name="Shape 766"/>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767" name="Shape 767"/>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768" name="Shape 768"/>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REST?</a:t>
            </a:r>
          </a:p>
        </p:txBody>
      </p:sp>
      <p:sp>
        <p:nvSpPr>
          <p:cNvPr id="769" name="Shape 769"/>
          <p:cNvSpPr/>
          <p:nvPr/>
        </p:nvSpPr>
        <p:spPr>
          <a:xfrm>
            <a:off x="1627536" y="2304806"/>
            <a:ext cx="915635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b="1" dirty="0">
                <a:solidFill>
                  <a:schemeClr val="accent5"/>
                </a:solidFill>
                <a:latin typeface="Helvetica"/>
                <a:ea typeface="Helvetica"/>
                <a:cs typeface="Helvetica"/>
                <a:sym typeface="Helvetica"/>
              </a:rPr>
              <a:t>root</a:t>
            </a:r>
            <a:r>
              <a:rPr dirty="0"/>
              <a:t>/</a:t>
            </a:r>
            <a:r>
              <a:rPr b="1" dirty="0">
                <a:solidFill>
                  <a:schemeClr val="accent2"/>
                </a:solidFill>
                <a:latin typeface="Helvetica"/>
                <a:ea typeface="Helvetica"/>
                <a:cs typeface="Helvetica"/>
                <a:sym typeface="Helvetica"/>
              </a:rPr>
              <a:t>parent1</a:t>
            </a:r>
            <a:r>
              <a:rPr dirty="0"/>
              <a:t>/child2/object3</a:t>
            </a:r>
          </a:p>
        </p:txBody>
      </p:sp>
      <p:sp>
        <p:nvSpPr>
          <p:cNvPr id="770" name="Shape 770"/>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1" name="Shape 771"/>
          <p:cNvSpPr/>
          <p:nvPr/>
        </p:nvSpPr>
        <p:spPr>
          <a:xfrm>
            <a:off x="3808333" y="5036467"/>
            <a:ext cx="512854" cy="496556"/>
          </a:xfrm>
          <a:prstGeom prst="ellipse">
            <a:avLst/>
          </a:prstGeom>
          <a:blipFill>
            <a:blip r:embed="rId3"/>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2" name="Shape 772"/>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773" name="Shape 773"/>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4" name="Shape 774"/>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5" name="Shape 775"/>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776" name="Shape 776"/>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777" name="Shape 777"/>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778" name="Shape 778"/>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9" name="Shape 779"/>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0" name="Shape 780"/>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781" name="Shape 781"/>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782" name="Shape 782"/>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783" name="Shape 783"/>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784" name="Shape 784"/>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5" name="Shape 785"/>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6" name="Shape 786"/>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7" name="Shape 787"/>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8" name="Shape 788"/>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9" name="Shape 789"/>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0" name="Shape 790"/>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1" name="Shape 791"/>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2" name="Shape 792"/>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object1</a:t>
            </a:r>
          </a:p>
        </p:txBody>
      </p:sp>
      <p:sp>
        <p:nvSpPr>
          <p:cNvPr id="793" name="Shape 793"/>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object2</a:t>
            </a:r>
          </a:p>
        </p:txBody>
      </p:sp>
      <p:sp>
        <p:nvSpPr>
          <p:cNvPr id="794" name="Shape 794"/>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object3</a:t>
            </a:r>
          </a:p>
        </p:txBody>
      </p:sp>
      <p:sp>
        <p:nvSpPr>
          <p:cNvPr id="795" name="Shape 795"/>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object4</a:t>
            </a:r>
          </a:p>
        </p:txBody>
      </p:sp>
      <p:sp>
        <p:nvSpPr>
          <p:cNvPr id="796" name="Shape 796"/>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object5</a:t>
            </a:r>
          </a:p>
        </p:txBody>
      </p:sp>
      <p:sp>
        <p:nvSpPr>
          <p:cNvPr id="797" name="Shape 797"/>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object6</a:t>
            </a:r>
          </a:p>
        </p:txBody>
      </p:sp>
      <p:sp>
        <p:nvSpPr>
          <p:cNvPr id="798" name="Shape 798"/>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object7</a:t>
            </a:r>
          </a:p>
        </p:txBody>
      </p:sp>
      <p:sp>
        <p:nvSpPr>
          <p:cNvPr id="799" name="Shape 799"/>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object8</a:t>
            </a:r>
          </a:p>
        </p:txBody>
      </p:sp>
      <p:sp>
        <p:nvSpPr>
          <p:cNvPr id="800" name="Shape 800"/>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184508512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03" name="Shape 80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04" name="Shape 80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05" name="Shape 80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06" name="Shape 80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07" name="Shape 80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08" name="Shape 80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09" name="Shape 80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10" name="Shape 81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11" name="Shape 81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12" name="Shape 81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13" name="Shape 81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14" name="Shape 814"/>
          <p:cNvSpPr/>
          <p:nvPr/>
        </p:nvSpPr>
        <p:spPr>
          <a:xfrm>
            <a:off x="4124361" y="5297857"/>
            <a:ext cx="1002552" cy="1345139"/>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15" name="Shape 815"/>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16" name="Shape 816"/>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REST?</a:t>
            </a:r>
          </a:p>
        </p:txBody>
      </p:sp>
      <p:sp>
        <p:nvSpPr>
          <p:cNvPr id="817" name="Shape 817"/>
          <p:cNvSpPr/>
          <p:nvPr/>
        </p:nvSpPr>
        <p:spPr>
          <a:xfrm>
            <a:off x="1589064" y="2304806"/>
            <a:ext cx="923329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b="1" dirty="0">
                <a:solidFill>
                  <a:schemeClr val="accent5"/>
                </a:solidFill>
                <a:latin typeface="Helvetica"/>
                <a:ea typeface="Helvetica"/>
                <a:cs typeface="Helvetica"/>
                <a:sym typeface="Helvetica"/>
              </a:rPr>
              <a:t>root</a:t>
            </a:r>
            <a:r>
              <a:rPr dirty="0"/>
              <a:t>/</a:t>
            </a:r>
            <a:r>
              <a:rPr b="1" dirty="0">
                <a:solidFill>
                  <a:schemeClr val="accent2"/>
                </a:solidFill>
                <a:latin typeface="Helvetica"/>
                <a:ea typeface="Helvetica"/>
                <a:cs typeface="Helvetica"/>
                <a:sym typeface="Helvetica"/>
              </a:rPr>
              <a:t>parent1</a:t>
            </a:r>
            <a:r>
              <a:rPr dirty="0"/>
              <a:t>/</a:t>
            </a:r>
            <a:r>
              <a:rPr b="1" dirty="0">
                <a:solidFill>
                  <a:schemeClr val="accent4">
                    <a:hueOff val="384618"/>
                    <a:satOff val="3869"/>
                    <a:lumOff val="5802"/>
                  </a:schemeClr>
                </a:solidFill>
                <a:latin typeface="Helvetica"/>
                <a:ea typeface="Helvetica"/>
                <a:cs typeface="Helvetica"/>
                <a:sym typeface="Helvetica"/>
              </a:rPr>
              <a:t>child2</a:t>
            </a:r>
            <a:r>
              <a:rPr dirty="0"/>
              <a:t>/object3</a:t>
            </a:r>
          </a:p>
        </p:txBody>
      </p:sp>
      <p:sp>
        <p:nvSpPr>
          <p:cNvPr id="818" name="Shape 818"/>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19" name="Shape 819"/>
          <p:cNvSpPr/>
          <p:nvPr/>
        </p:nvSpPr>
        <p:spPr>
          <a:xfrm>
            <a:off x="7681012" y="5036467"/>
            <a:ext cx="512854" cy="496556"/>
          </a:xfrm>
          <a:prstGeom prst="ellipse">
            <a:avLst/>
          </a:prstGeom>
          <a:blipFill>
            <a:blip r:embed="rId3"/>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20" name="Shape 820"/>
          <p:cNvSpPr/>
          <p:nvPr/>
        </p:nvSpPr>
        <p:spPr>
          <a:xfrm>
            <a:off x="4825396" y="6368760"/>
            <a:ext cx="512854" cy="496556"/>
          </a:xfrm>
          <a:prstGeom prst="ellipse">
            <a:avLst/>
          </a:prstGeom>
          <a:solidFill>
            <a:schemeClr val="accent4">
              <a:hueOff val="384618"/>
              <a:satOff val="3869"/>
              <a:lumOff val="5802"/>
            </a:schemeClr>
          </a:solid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1" name="Shape 821"/>
          <p:cNvSpPr/>
          <p:nvPr/>
        </p:nvSpPr>
        <p:spPr>
          <a:xfrm>
            <a:off x="8777848" y="6368760"/>
            <a:ext cx="512854" cy="496556"/>
          </a:xfrm>
          <a:prstGeom prst="ellipse">
            <a:avLst/>
          </a:prstGeom>
          <a:blipFill>
            <a:blip r:embed="rId4"/>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2" name="Shape 822"/>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823" name="Shape 823"/>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824" name="Shape 824"/>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825" name="Shape 82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6" name="Shape 82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7" name="Shape 827"/>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828" name="Shape 828"/>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829" name="Shape 829"/>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830" name="Shape 830"/>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831" name="Shape 83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2" name="Shape 83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3" name="Shape 83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4" name="Shape 83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5" name="Shape 83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6" name="Shape 83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7" name="Shape 83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8" name="Shape 83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9" name="Shape 839"/>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object1</a:t>
            </a:r>
          </a:p>
        </p:txBody>
      </p:sp>
      <p:sp>
        <p:nvSpPr>
          <p:cNvPr id="840" name="Shape 840"/>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object2</a:t>
            </a:r>
          </a:p>
        </p:txBody>
      </p:sp>
      <p:sp>
        <p:nvSpPr>
          <p:cNvPr id="841" name="Shape 841"/>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object3</a:t>
            </a:r>
          </a:p>
        </p:txBody>
      </p:sp>
      <p:sp>
        <p:nvSpPr>
          <p:cNvPr id="842" name="Shape 842"/>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object4</a:t>
            </a:r>
          </a:p>
        </p:txBody>
      </p:sp>
      <p:sp>
        <p:nvSpPr>
          <p:cNvPr id="843" name="Shape 843"/>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object5</a:t>
            </a:r>
          </a:p>
        </p:txBody>
      </p:sp>
      <p:sp>
        <p:nvSpPr>
          <p:cNvPr id="844" name="Shape 844"/>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object6</a:t>
            </a:r>
          </a:p>
        </p:txBody>
      </p:sp>
      <p:sp>
        <p:nvSpPr>
          <p:cNvPr id="845" name="Shape 845"/>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object7</a:t>
            </a:r>
          </a:p>
        </p:txBody>
      </p:sp>
      <p:sp>
        <p:nvSpPr>
          <p:cNvPr id="846" name="Shape 846"/>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object8</a:t>
            </a:r>
          </a:p>
        </p:txBody>
      </p:sp>
      <p:sp>
        <p:nvSpPr>
          <p:cNvPr id="847" name="Shape 847"/>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48" name="Shape 848"/>
          <p:cNvSpPr/>
          <p:nvPr/>
        </p:nvSpPr>
        <p:spPr>
          <a:xfrm>
            <a:off x="3808333" y="5036467"/>
            <a:ext cx="512854" cy="496556"/>
          </a:xfrm>
          <a:prstGeom prst="ellipse">
            <a:avLst/>
          </a:prstGeom>
          <a:blipFill>
            <a:blip r:embed="rId5"/>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6817827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51" name="Shape 851"/>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52" name="Shape 852"/>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3" name="Shape 853"/>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4" name="Shape 854"/>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5" name="Shape 855"/>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6" name="Shape 856"/>
          <p:cNvSpPr/>
          <p:nvPr/>
        </p:nvSpPr>
        <p:spPr>
          <a:xfrm flipH="1">
            <a:off x="4606218" y="6637007"/>
            <a:ext cx="521968" cy="899135"/>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57" name="Shape 857"/>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8" name="Shape 858"/>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59" name="Shape 859"/>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60" name="Shape 860"/>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1" name="Shape 861"/>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62" name="Shape 862"/>
          <p:cNvSpPr/>
          <p:nvPr/>
        </p:nvSpPr>
        <p:spPr>
          <a:xfrm>
            <a:off x="4124361" y="5297857"/>
            <a:ext cx="1002552" cy="1345139"/>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3" name="Shape 863"/>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4"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The MIM Tree</a:t>
            </a:r>
            <a:endParaRPr dirty="0"/>
          </a:p>
        </p:txBody>
      </p:sp>
      <p:sp>
        <p:nvSpPr>
          <p:cNvPr id="865" name="Shape 865"/>
          <p:cNvSpPr/>
          <p:nvPr/>
        </p:nvSpPr>
        <p:spPr>
          <a:xfrm>
            <a:off x="1550592" y="2304806"/>
            <a:ext cx="931024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b="1" dirty="0">
                <a:solidFill>
                  <a:schemeClr val="accent5"/>
                </a:solidFill>
                <a:latin typeface="Helvetica"/>
                <a:ea typeface="Helvetica"/>
                <a:cs typeface="Helvetica"/>
                <a:sym typeface="Helvetica"/>
              </a:rPr>
              <a:t>root</a:t>
            </a:r>
            <a:r>
              <a:rPr dirty="0"/>
              <a:t>/</a:t>
            </a:r>
            <a:r>
              <a:rPr b="1" dirty="0">
                <a:solidFill>
                  <a:schemeClr val="accent2"/>
                </a:solidFill>
                <a:latin typeface="Helvetica"/>
                <a:ea typeface="Helvetica"/>
                <a:cs typeface="Helvetica"/>
                <a:sym typeface="Helvetica"/>
              </a:rPr>
              <a:t>parent1</a:t>
            </a:r>
            <a:r>
              <a:rPr dirty="0"/>
              <a:t>/</a:t>
            </a:r>
            <a:r>
              <a:rPr b="1" dirty="0">
                <a:solidFill>
                  <a:schemeClr val="accent4">
                    <a:hueOff val="384618"/>
                    <a:satOff val="3869"/>
                    <a:lumOff val="5802"/>
                  </a:schemeClr>
                </a:solidFill>
                <a:latin typeface="Helvetica"/>
                <a:ea typeface="Helvetica"/>
                <a:cs typeface="Helvetica"/>
                <a:sym typeface="Helvetica"/>
              </a:rPr>
              <a:t>child2</a:t>
            </a:r>
            <a:r>
              <a:rPr dirty="0"/>
              <a:t>/</a:t>
            </a:r>
            <a:r>
              <a:rPr b="1" dirty="0">
                <a:solidFill>
                  <a:schemeClr val="accent4">
                    <a:hueOff val="46120"/>
                    <a:satOff val="4178"/>
                    <a:lumOff val="-16732"/>
                  </a:schemeClr>
                </a:solidFill>
                <a:latin typeface="Helvetica"/>
                <a:ea typeface="Helvetica"/>
                <a:cs typeface="Helvetica"/>
                <a:sym typeface="Helvetica"/>
              </a:rPr>
              <a:t>object3</a:t>
            </a:r>
          </a:p>
        </p:txBody>
      </p:sp>
      <p:sp>
        <p:nvSpPr>
          <p:cNvPr id="866" name="Shape 866"/>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7" name="Shape 867"/>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8" name="Shape 868"/>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69" name="Shape 869"/>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0" name="Shape 870"/>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1" name="Shape 871"/>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872" name="Shape 872"/>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873" name="Shape 873"/>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874" name="Shape 874"/>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5" name="Shape 875"/>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6" name="Shape 876"/>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877" name="Shape 877"/>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878" name="Shape 878"/>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879" name="Shape 879"/>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880" name="Shape 880"/>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1" name="Shape 881"/>
          <p:cNvSpPr/>
          <p:nvPr/>
        </p:nvSpPr>
        <p:spPr>
          <a:xfrm>
            <a:off x="4486588" y="7430248"/>
            <a:ext cx="278097" cy="263393"/>
          </a:xfrm>
          <a:prstGeom prst="ellipse">
            <a:avLst/>
          </a:prstGeom>
          <a:solidFill>
            <a:schemeClr val="accent4">
              <a:hueOff val="46120"/>
              <a:satOff val="4178"/>
              <a:lumOff val="-16732"/>
            </a:schemeClr>
          </a:solidFill>
          <a:ln w="889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2" name="Shape 882"/>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3" name="Shape 883"/>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4" name="Shape 884"/>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5" name="Shape 885"/>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6" name="Shape 886"/>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7" name="Shape 887"/>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8" name="Shape 888"/>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object1</a:t>
            </a:r>
          </a:p>
        </p:txBody>
      </p:sp>
      <p:sp>
        <p:nvSpPr>
          <p:cNvPr id="889" name="Shape 889"/>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object2</a:t>
            </a:r>
          </a:p>
        </p:txBody>
      </p:sp>
      <p:sp>
        <p:nvSpPr>
          <p:cNvPr id="890" name="Shape 890"/>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object3</a:t>
            </a:r>
          </a:p>
        </p:txBody>
      </p:sp>
      <p:sp>
        <p:nvSpPr>
          <p:cNvPr id="891" name="Shape 891"/>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object4</a:t>
            </a:r>
          </a:p>
        </p:txBody>
      </p:sp>
      <p:sp>
        <p:nvSpPr>
          <p:cNvPr id="892" name="Shape 892"/>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object5</a:t>
            </a:r>
          </a:p>
        </p:txBody>
      </p:sp>
      <p:sp>
        <p:nvSpPr>
          <p:cNvPr id="893" name="Shape 893"/>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object6</a:t>
            </a:r>
          </a:p>
        </p:txBody>
      </p:sp>
      <p:sp>
        <p:nvSpPr>
          <p:cNvPr id="894" name="Shape 894"/>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object7</a:t>
            </a:r>
          </a:p>
        </p:txBody>
      </p:sp>
      <p:sp>
        <p:nvSpPr>
          <p:cNvPr id="895" name="Shape 895"/>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object8</a:t>
            </a:r>
          </a:p>
        </p:txBody>
      </p:sp>
      <p:sp>
        <p:nvSpPr>
          <p:cNvPr id="896" name="Shape 896"/>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7" name="Shape 897"/>
          <p:cNvSpPr/>
          <p:nvPr/>
        </p:nvSpPr>
        <p:spPr>
          <a:xfrm>
            <a:off x="4825396" y="6368760"/>
            <a:ext cx="512854" cy="496556"/>
          </a:xfrm>
          <a:prstGeom prst="ellipse">
            <a:avLst/>
          </a:prstGeom>
          <a:solidFill>
            <a:schemeClr val="accent4">
              <a:hueOff val="384618"/>
              <a:satOff val="3869"/>
              <a:lumOff val="5802"/>
            </a:schemeClr>
          </a:solid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8" name="Shape 898"/>
          <p:cNvSpPr/>
          <p:nvPr/>
        </p:nvSpPr>
        <p:spPr>
          <a:xfrm>
            <a:off x="3808333" y="5036467"/>
            <a:ext cx="512854" cy="496556"/>
          </a:xfrm>
          <a:prstGeom prst="ellipse">
            <a:avLst/>
          </a:prstGeom>
          <a:blipFill>
            <a:blip r:embed="rId3"/>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189782587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Shape 865"/>
          <p:cNvSpPr/>
          <p:nvPr/>
        </p:nvSpPr>
        <p:spPr>
          <a:xfrm>
            <a:off x="1614716" y="2304806"/>
            <a:ext cx="918200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lang="en-US" dirty="0">
                <a:solidFill>
                  <a:schemeClr val="tx1"/>
                </a:solidFill>
                <a:latin typeface="Helvetica"/>
                <a:ea typeface="Helvetica"/>
                <a:cs typeface="Helvetica"/>
                <a:sym typeface="Helvetica"/>
              </a:rPr>
              <a:t>api</a:t>
            </a:r>
            <a:r>
              <a:rPr dirty="0"/>
              <a:t>/</a:t>
            </a:r>
            <a:r>
              <a:rPr lang="en-US" dirty="0">
                <a:solidFill>
                  <a:schemeClr val="tx1"/>
                </a:solidFill>
                <a:latin typeface="Helvetica"/>
                <a:ea typeface="Helvetica"/>
                <a:cs typeface="Helvetica"/>
                <a:sym typeface="Helvetica"/>
              </a:rPr>
              <a:t>chassis1</a:t>
            </a:r>
            <a:r>
              <a:rPr dirty="0">
                <a:solidFill>
                  <a:schemeClr val="tx1"/>
                </a:solidFill>
              </a:rPr>
              <a:t>/</a:t>
            </a:r>
            <a:r>
              <a:rPr lang="en-US" dirty="0">
                <a:solidFill>
                  <a:schemeClr val="tx1"/>
                </a:solidFill>
                <a:latin typeface="Helvetica"/>
                <a:ea typeface="Helvetica"/>
                <a:cs typeface="Helvetica"/>
                <a:sym typeface="Helvetica"/>
              </a:rPr>
              <a:t>linecard2</a:t>
            </a:r>
            <a:r>
              <a:rPr dirty="0">
                <a:solidFill>
                  <a:schemeClr val="tx1"/>
                </a:solidFill>
              </a:rPr>
              <a:t>/</a:t>
            </a:r>
            <a:r>
              <a:rPr lang="en-US" dirty="0">
                <a:solidFill>
                  <a:schemeClr val="tx1"/>
                </a:solidFill>
                <a:latin typeface="Helvetica"/>
                <a:ea typeface="Helvetica"/>
                <a:cs typeface="Helvetica"/>
                <a:sym typeface="Helvetica"/>
              </a:rPr>
              <a:t>port1</a:t>
            </a:r>
            <a:endParaRPr dirty="0">
              <a:solidFill>
                <a:schemeClr val="tx1"/>
              </a:solidFill>
              <a:latin typeface="Helvetica"/>
              <a:ea typeface="Helvetica"/>
              <a:cs typeface="Helvetica"/>
              <a:sym typeface="Helvetica"/>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The MIM Tree</a:t>
            </a:r>
            <a:endParaRPr dirty="0"/>
          </a:p>
        </p:txBody>
      </p:sp>
      <p:sp>
        <p:nvSpPr>
          <p:cNvPr id="52" name="Shape 562"/>
          <p:cNvSpPr/>
          <p:nvPr/>
        </p:nvSpPr>
        <p:spPr>
          <a:xfrm>
            <a:off x="9114116"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3" name="Shape 563"/>
          <p:cNvSpPr/>
          <p:nvPr/>
        </p:nvSpPr>
        <p:spPr>
          <a:xfrm flipH="1">
            <a:off x="8564805"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4"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5"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7"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8"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59"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60"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61"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62"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63"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64"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5"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6"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67"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8" name="Shape 581"/>
          <p:cNvSpPr/>
          <p:nvPr/>
        </p:nvSpPr>
        <p:spPr>
          <a:xfrm>
            <a:off x="8797296"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9" name="Shape 582"/>
          <p:cNvSpPr/>
          <p:nvPr/>
        </p:nvSpPr>
        <p:spPr>
          <a:xfrm>
            <a:off x="6342166" y="3760748"/>
            <a:ext cx="61715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a:t>ec2</a:t>
            </a:r>
            <a:endParaRPr dirty="0"/>
          </a:p>
        </p:txBody>
      </p:sp>
      <p:sp>
        <p:nvSpPr>
          <p:cNvPr id="70" name="Shape 583"/>
          <p:cNvSpPr/>
          <p:nvPr/>
        </p:nvSpPr>
        <p:spPr>
          <a:xfrm>
            <a:off x="8265256" y="5048784"/>
            <a:ext cx="1522853"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a:t>Instances</a:t>
            </a:r>
            <a:endParaRPr dirty="0"/>
          </a:p>
        </p:txBody>
      </p:sp>
      <p:sp>
        <p:nvSpPr>
          <p:cNvPr id="71" name="Shape 584"/>
          <p:cNvSpPr/>
          <p:nvPr/>
        </p:nvSpPr>
        <p:spPr>
          <a:xfrm>
            <a:off x="2887188" y="5009874"/>
            <a:ext cx="80470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dirty="0"/>
              <a:t>vpcs</a:t>
            </a:r>
            <a:endParaRPr dirty="0"/>
          </a:p>
        </p:txBody>
      </p:sp>
      <p:sp>
        <p:nvSpPr>
          <p:cNvPr id="72"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 name="Shape 587"/>
          <p:cNvSpPr/>
          <p:nvPr/>
        </p:nvSpPr>
        <p:spPr>
          <a:xfrm>
            <a:off x="1879338"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dirty="0"/>
              <a:t>Tags</a:t>
            </a:r>
            <a:endParaRPr dirty="0"/>
          </a:p>
        </p:txBody>
      </p:sp>
      <p:sp>
        <p:nvSpPr>
          <p:cNvPr id="75" name="Shape 588"/>
          <p:cNvSpPr/>
          <p:nvPr/>
        </p:nvSpPr>
        <p:spPr>
          <a:xfrm>
            <a:off x="3814795" y="6381076"/>
            <a:ext cx="939360"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dirty="0"/>
              <a:t>VpcId</a:t>
            </a:r>
            <a:endParaRPr dirty="0"/>
          </a:p>
        </p:txBody>
      </p:sp>
      <p:sp>
        <p:nvSpPr>
          <p:cNvPr id="76" name="Shape 589"/>
          <p:cNvSpPr/>
          <p:nvPr/>
        </p:nvSpPr>
        <p:spPr>
          <a:xfrm>
            <a:off x="7371227"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dirty="0"/>
              <a:t>Tags</a:t>
            </a:r>
            <a:endParaRPr dirty="0"/>
          </a:p>
        </p:txBody>
      </p:sp>
      <p:sp>
        <p:nvSpPr>
          <p:cNvPr id="77" name="Shape 590"/>
          <p:cNvSpPr/>
          <p:nvPr/>
        </p:nvSpPr>
        <p:spPr>
          <a:xfrm>
            <a:off x="9368836" y="6381076"/>
            <a:ext cx="241091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dirty="0"/>
              <a:t>SecurityGroups</a:t>
            </a:r>
            <a:endParaRPr dirty="0"/>
          </a:p>
        </p:txBody>
      </p:sp>
      <p:sp>
        <p:nvSpPr>
          <p:cNvPr id="78"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0"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1"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 name="Shape 597"/>
          <p:cNvSpPr/>
          <p:nvPr/>
        </p:nvSpPr>
        <p:spPr>
          <a:xfrm>
            <a:off x="934368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 name="Shape 598"/>
          <p:cNvSpPr/>
          <p:nvPr/>
        </p:nvSpPr>
        <p:spPr>
          <a:xfrm>
            <a:off x="8485669"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4" name="Shape 599"/>
          <p:cNvSpPr/>
          <p:nvPr/>
        </p:nvSpPr>
        <p:spPr>
          <a:xfrm>
            <a:off x="2366571"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5" name="Shape 600"/>
          <p:cNvSpPr/>
          <p:nvPr/>
        </p:nvSpPr>
        <p:spPr>
          <a:xfrm>
            <a:off x="3121688" y="7714113"/>
            <a:ext cx="85760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Instructor</a:t>
            </a:r>
            <a:endParaRPr dirty="0"/>
          </a:p>
        </p:txBody>
      </p:sp>
      <p:sp>
        <p:nvSpPr>
          <p:cNvPr id="86" name="Shape 603"/>
          <p:cNvSpPr/>
          <p:nvPr/>
        </p:nvSpPr>
        <p:spPr>
          <a:xfrm>
            <a:off x="6308615"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7" name="Shape 604"/>
          <p:cNvSpPr/>
          <p:nvPr/>
        </p:nvSpPr>
        <p:spPr>
          <a:xfrm>
            <a:off x="7182464" y="7714113"/>
            <a:ext cx="540212"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Entity</a:t>
            </a:r>
            <a:endParaRPr dirty="0"/>
          </a:p>
        </p:txBody>
      </p:sp>
      <p:sp>
        <p:nvSpPr>
          <p:cNvPr id="88" name="Shape 605"/>
          <p:cNvSpPr/>
          <p:nvPr/>
        </p:nvSpPr>
        <p:spPr>
          <a:xfrm>
            <a:off x="8206596" y="7714113"/>
            <a:ext cx="767839"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GroupId</a:t>
            </a:r>
            <a:endParaRPr dirty="0"/>
          </a:p>
        </p:txBody>
      </p:sp>
      <p:sp>
        <p:nvSpPr>
          <p:cNvPr id="89" name="Shape 606"/>
          <p:cNvSpPr/>
          <p:nvPr/>
        </p:nvSpPr>
        <p:spPr>
          <a:xfrm>
            <a:off x="9075497" y="7714113"/>
            <a:ext cx="1086836"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GroupName</a:t>
            </a:r>
            <a:endParaRPr dirty="0"/>
          </a:p>
        </p:txBody>
      </p:sp>
    </p:spTree>
    <p:extLst>
      <p:ext uri="{BB962C8B-B14F-4D97-AF65-F5344CB8AC3E}">
        <p14:creationId xmlns:p14="http://schemas.microsoft.com/office/powerpoint/2010/main" val="10289426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Shape 865"/>
          <p:cNvSpPr/>
          <p:nvPr/>
        </p:nvSpPr>
        <p:spPr>
          <a:xfrm>
            <a:off x="1614716" y="2304806"/>
            <a:ext cx="918200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lang="en-US" b="1" dirty="0">
                <a:solidFill>
                  <a:schemeClr val="accent5"/>
                </a:solidFill>
                <a:latin typeface="Helvetica"/>
                <a:ea typeface="Helvetica"/>
                <a:cs typeface="Helvetica"/>
                <a:sym typeface="Helvetica"/>
              </a:rPr>
              <a:t>api</a:t>
            </a:r>
            <a:r>
              <a:rPr dirty="0"/>
              <a:t>/</a:t>
            </a:r>
            <a:r>
              <a:rPr lang="en-US" dirty="0">
                <a:solidFill>
                  <a:schemeClr val="tx1"/>
                </a:solidFill>
                <a:latin typeface="Helvetica"/>
                <a:ea typeface="Helvetica"/>
                <a:cs typeface="Helvetica"/>
                <a:sym typeface="Helvetica"/>
              </a:rPr>
              <a:t>chassis1</a:t>
            </a:r>
            <a:r>
              <a:rPr dirty="0">
                <a:solidFill>
                  <a:schemeClr val="tx1"/>
                </a:solidFill>
              </a:rPr>
              <a:t>/</a:t>
            </a:r>
            <a:r>
              <a:rPr lang="en-US" dirty="0">
                <a:solidFill>
                  <a:schemeClr val="tx1"/>
                </a:solidFill>
                <a:latin typeface="Helvetica"/>
                <a:ea typeface="Helvetica"/>
                <a:cs typeface="Helvetica"/>
                <a:sym typeface="Helvetica"/>
              </a:rPr>
              <a:t>linecard2</a:t>
            </a:r>
            <a:r>
              <a:rPr dirty="0">
                <a:solidFill>
                  <a:schemeClr val="tx1"/>
                </a:solidFill>
              </a:rPr>
              <a:t>/</a:t>
            </a:r>
            <a:r>
              <a:rPr lang="en-US" dirty="0">
                <a:solidFill>
                  <a:schemeClr val="tx1"/>
                </a:solidFill>
                <a:latin typeface="Helvetica"/>
                <a:ea typeface="Helvetica"/>
                <a:cs typeface="Helvetica"/>
                <a:sym typeface="Helvetica"/>
              </a:rPr>
              <a:t>port1</a:t>
            </a:r>
            <a:endParaRPr dirty="0">
              <a:solidFill>
                <a:schemeClr val="tx1"/>
              </a:solidFill>
              <a:latin typeface="Helvetica"/>
              <a:ea typeface="Helvetica"/>
              <a:cs typeface="Helvetica"/>
              <a:sym typeface="Helvetica"/>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The MIM Tree</a:t>
            </a:r>
            <a:endParaRPr dirty="0"/>
          </a:p>
        </p:txBody>
      </p:sp>
      <p:sp>
        <p:nvSpPr>
          <p:cNvPr id="90" name="Shape 562"/>
          <p:cNvSpPr/>
          <p:nvPr/>
        </p:nvSpPr>
        <p:spPr>
          <a:xfrm>
            <a:off x="9114116"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91" name="Shape 563"/>
          <p:cNvSpPr/>
          <p:nvPr/>
        </p:nvSpPr>
        <p:spPr>
          <a:xfrm flipH="1">
            <a:off x="8564805"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92"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93"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94"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95"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96"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97"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98"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99"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100"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101"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102" name="Shape 577"/>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 name="Shape 578"/>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 name="Shape 579"/>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105"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6" name="Shape 581"/>
          <p:cNvSpPr/>
          <p:nvPr/>
        </p:nvSpPr>
        <p:spPr>
          <a:xfrm>
            <a:off x="8797296"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7" name="Shape 582"/>
          <p:cNvSpPr/>
          <p:nvPr/>
        </p:nvSpPr>
        <p:spPr>
          <a:xfrm>
            <a:off x="6342166" y="3760748"/>
            <a:ext cx="61715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a:t>ec2</a:t>
            </a:r>
            <a:endParaRPr dirty="0"/>
          </a:p>
        </p:txBody>
      </p:sp>
      <p:sp>
        <p:nvSpPr>
          <p:cNvPr id="108" name="Shape 583"/>
          <p:cNvSpPr/>
          <p:nvPr/>
        </p:nvSpPr>
        <p:spPr>
          <a:xfrm>
            <a:off x="8265256" y="5048784"/>
            <a:ext cx="1522853"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a:t>Instances</a:t>
            </a:r>
            <a:endParaRPr dirty="0"/>
          </a:p>
        </p:txBody>
      </p:sp>
      <p:sp>
        <p:nvSpPr>
          <p:cNvPr id="109" name="Shape 584"/>
          <p:cNvSpPr/>
          <p:nvPr/>
        </p:nvSpPr>
        <p:spPr>
          <a:xfrm>
            <a:off x="2887188" y="5009874"/>
            <a:ext cx="80470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dirty="0"/>
              <a:t>vpcs</a:t>
            </a:r>
            <a:endParaRPr dirty="0"/>
          </a:p>
        </p:txBody>
      </p:sp>
      <p:sp>
        <p:nvSpPr>
          <p:cNvPr id="110"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1"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2" name="Shape 587"/>
          <p:cNvSpPr/>
          <p:nvPr/>
        </p:nvSpPr>
        <p:spPr>
          <a:xfrm>
            <a:off x="1879338"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dirty="0"/>
              <a:t>Tags</a:t>
            </a:r>
            <a:endParaRPr dirty="0"/>
          </a:p>
        </p:txBody>
      </p:sp>
      <p:sp>
        <p:nvSpPr>
          <p:cNvPr id="113" name="Shape 588"/>
          <p:cNvSpPr/>
          <p:nvPr/>
        </p:nvSpPr>
        <p:spPr>
          <a:xfrm>
            <a:off x="3814795" y="6381076"/>
            <a:ext cx="939360"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dirty="0"/>
              <a:t>VpcId</a:t>
            </a:r>
            <a:endParaRPr dirty="0"/>
          </a:p>
        </p:txBody>
      </p:sp>
      <p:sp>
        <p:nvSpPr>
          <p:cNvPr id="114" name="Shape 589"/>
          <p:cNvSpPr/>
          <p:nvPr/>
        </p:nvSpPr>
        <p:spPr>
          <a:xfrm>
            <a:off x="7371227"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dirty="0"/>
              <a:t>Tags</a:t>
            </a:r>
            <a:endParaRPr dirty="0"/>
          </a:p>
        </p:txBody>
      </p:sp>
      <p:sp>
        <p:nvSpPr>
          <p:cNvPr id="115" name="Shape 590"/>
          <p:cNvSpPr/>
          <p:nvPr/>
        </p:nvSpPr>
        <p:spPr>
          <a:xfrm>
            <a:off x="9368836" y="6381076"/>
            <a:ext cx="241091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dirty="0"/>
              <a:t>SecurityGroups</a:t>
            </a:r>
            <a:endParaRPr dirty="0"/>
          </a:p>
        </p:txBody>
      </p:sp>
      <p:sp>
        <p:nvSpPr>
          <p:cNvPr id="116"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7"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8"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9"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0" name="Shape 597"/>
          <p:cNvSpPr/>
          <p:nvPr/>
        </p:nvSpPr>
        <p:spPr>
          <a:xfrm>
            <a:off x="934368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1" name="Shape 598"/>
          <p:cNvSpPr/>
          <p:nvPr/>
        </p:nvSpPr>
        <p:spPr>
          <a:xfrm>
            <a:off x="8485669"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2" name="Shape 599"/>
          <p:cNvSpPr/>
          <p:nvPr/>
        </p:nvSpPr>
        <p:spPr>
          <a:xfrm>
            <a:off x="2366571"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123" name="Shape 600"/>
          <p:cNvSpPr/>
          <p:nvPr/>
        </p:nvSpPr>
        <p:spPr>
          <a:xfrm>
            <a:off x="3121688" y="7714113"/>
            <a:ext cx="85760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Instructor</a:t>
            </a:r>
            <a:endParaRPr dirty="0"/>
          </a:p>
        </p:txBody>
      </p:sp>
      <p:sp>
        <p:nvSpPr>
          <p:cNvPr id="124" name="Shape 603"/>
          <p:cNvSpPr/>
          <p:nvPr/>
        </p:nvSpPr>
        <p:spPr>
          <a:xfrm>
            <a:off x="6308615"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125" name="Shape 604"/>
          <p:cNvSpPr/>
          <p:nvPr/>
        </p:nvSpPr>
        <p:spPr>
          <a:xfrm>
            <a:off x="7182464" y="7714113"/>
            <a:ext cx="540212"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Entity</a:t>
            </a:r>
            <a:endParaRPr dirty="0"/>
          </a:p>
        </p:txBody>
      </p:sp>
      <p:sp>
        <p:nvSpPr>
          <p:cNvPr id="126" name="Shape 605"/>
          <p:cNvSpPr/>
          <p:nvPr/>
        </p:nvSpPr>
        <p:spPr>
          <a:xfrm>
            <a:off x="8206596" y="7714113"/>
            <a:ext cx="767839"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GroupId</a:t>
            </a:r>
            <a:endParaRPr dirty="0"/>
          </a:p>
        </p:txBody>
      </p:sp>
      <p:sp>
        <p:nvSpPr>
          <p:cNvPr id="127" name="Shape 606"/>
          <p:cNvSpPr/>
          <p:nvPr/>
        </p:nvSpPr>
        <p:spPr>
          <a:xfrm>
            <a:off x="9075497" y="7714113"/>
            <a:ext cx="1086836"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GroupName</a:t>
            </a:r>
            <a:endParaRPr dirty="0"/>
          </a:p>
        </p:txBody>
      </p:sp>
    </p:spTree>
    <p:extLst>
      <p:ext uri="{BB962C8B-B14F-4D97-AF65-F5344CB8AC3E}">
        <p14:creationId xmlns:p14="http://schemas.microsoft.com/office/powerpoint/2010/main" val="78852519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Shape 865"/>
          <p:cNvSpPr/>
          <p:nvPr/>
        </p:nvSpPr>
        <p:spPr>
          <a:xfrm>
            <a:off x="1537772" y="2304806"/>
            <a:ext cx="933588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lang="en-US" b="1" dirty="0">
                <a:solidFill>
                  <a:schemeClr val="accent5"/>
                </a:solidFill>
                <a:latin typeface="Helvetica"/>
                <a:ea typeface="Helvetica"/>
                <a:cs typeface="Helvetica"/>
                <a:sym typeface="Helvetica"/>
              </a:rPr>
              <a:t>api</a:t>
            </a:r>
            <a:r>
              <a:rPr dirty="0"/>
              <a:t>/</a:t>
            </a:r>
            <a:r>
              <a:rPr lang="en-US" b="1" dirty="0">
                <a:solidFill>
                  <a:schemeClr val="accent2"/>
                </a:solidFill>
                <a:latin typeface="Helvetica"/>
                <a:ea typeface="Helvetica"/>
                <a:cs typeface="Helvetica"/>
                <a:sym typeface="Helvetica"/>
              </a:rPr>
              <a:t>chassis1</a:t>
            </a:r>
            <a:r>
              <a:rPr dirty="0"/>
              <a:t>/</a:t>
            </a:r>
            <a:r>
              <a:rPr lang="en-US" dirty="0">
                <a:solidFill>
                  <a:schemeClr val="tx1"/>
                </a:solidFill>
                <a:latin typeface="Helvetica"/>
                <a:ea typeface="Helvetica"/>
                <a:cs typeface="Helvetica"/>
                <a:sym typeface="Helvetica"/>
              </a:rPr>
              <a:t>linecard2</a:t>
            </a:r>
            <a:r>
              <a:rPr dirty="0">
                <a:solidFill>
                  <a:schemeClr val="tx1"/>
                </a:solidFill>
              </a:rPr>
              <a:t>/</a:t>
            </a:r>
            <a:r>
              <a:rPr lang="en-US" dirty="0">
                <a:solidFill>
                  <a:schemeClr val="tx1"/>
                </a:solidFill>
                <a:latin typeface="Helvetica"/>
                <a:ea typeface="Helvetica"/>
                <a:cs typeface="Helvetica"/>
                <a:sym typeface="Helvetica"/>
              </a:rPr>
              <a:t>port1</a:t>
            </a:r>
            <a:endParaRPr dirty="0">
              <a:solidFill>
                <a:schemeClr val="tx1"/>
              </a:solidFill>
              <a:latin typeface="Helvetica"/>
              <a:ea typeface="Helvetica"/>
              <a:cs typeface="Helvetica"/>
              <a:sym typeface="Helvetica"/>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The MIM Tree</a:t>
            </a:r>
            <a:endParaRPr dirty="0"/>
          </a:p>
        </p:txBody>
      </p:sp>
      <p:sp>
        <p:nvSpPr>
          <p:cNvPr id="52" name="Shape 562"/>
          <p:cNvSpPr/>
          <p:nvPr/>
        </p:nvSpPr>
        <p:spPr>
          <a:xfrm>
            <a:off x="9114116"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3" name="Shape 563"/>
          <p:cNvSpPr/>
          <p:nvPr/>
        </p:nvSpPr>
        <p:spPr>
          <a:xfrm flipH="1">
            <a:off x="8564805"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4"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5"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7"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8"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59"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60"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61"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62"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63"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64" name="Shape 577"/>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5" name="Shape 578"/>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6" name="Shape 579"/>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67"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8" name="Shape 581"/>
          <p:cNvSpPr/>
          <p:nvPr/>
        </p:nvSpPr>
        <p:spPr>
          <a:xfrm>
            <a:off x="8797296"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9" name="Shape 582"/>
          <p:cNvSpPr/>
          <p:nvPr/>
        </p:nvSpPr>
        <p:spPr>
          <a:xfrm>
            <a:off x="6342166" y="3760748"/>
            <a:ext cx="61715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a:t>ec2</a:t>
            </a:r>
            <a:endParaRPr dirty="0"/>
          </a:p>
        </p:txBody>
      </p:sp>
      <p:sp>
        <p:nvSpPr>
          <p:cNvPr id="70" name="Shape 583"/>
          <p:cNvSpPr/>
          <p:nvPr/>
        </p:nvSpPr>
        <p:spPr>
          <a:xfrm>
            <a:off x="8265256" y="5048784"/>
            <a:ext cx="1522853"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a:t>Instances</a:t>
            </a:r>
            <a:endParaRPr dirty="0"/>
          </a:p>
        </p:txBody>
      </p:sp>
      <p:sp>
        <p:nvSpPr>
          <p:cNvPr id="71" name="Shape 584"/>
          <p:cNvSpPr/>
          <p:nvPr/>
        </p:nvSpPr>
        <p:spPr>
          <a:xfrm>
            <a:off x="2887188" y="5009874"/>
            <a:ext cx="80470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dirty="0"/>
              <a:t>vpcs</a:t>
            </a:r>
            <a:endParaRPr dirty="0"/>
          </a:p>
        </p:txBody>
      </p:sp>
      <p:sp>
        <p:nvSpPr>
          <p:cNvPr id="72"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 name="Shape 587"/>
          <p:cNvSpPr/>
          <p:nvPr/>
        </p:nvSpPr>
        <p:spPr>
          <a:xfrm>
            <a:off x="1879338"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dirty="0"/>
              <a:t>Tags</a:t>
            </a:r>
            <a:endParaRPr dirty="0"/>
          </a:p>
        </p:txBody>
      </p:sp>
      <p:sp>
        <p:nvSpPr>
          <p:cNvPr id="75" name="Shape 588"/>
          <p:cNvSpPr/>
          <p:nvPr/>
        </p:nvSpPr>
        <p:spPr>
          <a:xfrm>
            <a:off x="3814795" y="6381076"/>
            <a:ext cx="939360"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dirty="0"/>
              <a:t>VpcId</a:t>
            </a:r>
            <a:endParaRPr dirty="0"/>
          </a:p>
        </p:txBody>
      </p:sp>
      <p:sp>
        <p:nvSpPr>
          <p:cNvPr id="76" name="Shape 589"/>
          <p:cNvSpPr/>
          <p:nvPr/>
        </p:nvSpPr>
        <p:spPr>
          <a:xfrm>
            <a:off x="7371227"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dirty="0"/>
              <a:t>Tags</a:t>
            </a:r>
            <a:endParaRPr dirty="0"/>
          </a:p>
        </p:txBody>
      </p:sp>
      <p:sp>
        <p:nvSpPr>
          <p:cNvPr id="77" name="Shape 590"/>
          <p:cNvSpPr/>
          <p:nvPr/>
        </p:nvSpPr>
        <p:spPr>
          <a:xfrm>
            <a:off x="9368836" y="6381076"/>
            <a:ext cx="241091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dirty="0"/>
              <a:t>SecurityGroups</a:t>
            </a:r>
            <a:endParaRPr dirty="0"/>
          </a:p>
        </p:txBody>
      </p:sp>
      <p:sp>
        <p:nvSpPr>
          <p:cNvPr id="78"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0"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1"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 name="Shape 597"/>
          <p:cNvSpPr/>
          <p:nvPr/>
        </p:nvSpPr>
        <p:spPr>
          <a:xfrm>
            <a:off x="934368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 name="Shape 598"/>
          <p:cNvSpPr/>
          <p:nvPr/>
        </p:nvSpPr>
        <p:spPr>
          <a:xfrm>
            <a:off x="8485669"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4" name="Shape 599"/>
          <p:cNvSpPr/>
          <p:nvPr/>
        </p:nvSpPr>
        <p:spPr>
          <a:xfrm>
            <a:off x="2366571"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5" name="Shape 600"/>
          <p:cNvSpPr/>
          <p:nvPr/>
        </p:nvSpPr>
        <p:spPr>
          <a:xfrm>
            <a:off x="3121688" y="7714113"/>
            <a:ext cx="85760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Instructor</a:t>
            </a:r>
            <a:endParaRPr dirty="0"/>
          </a:p>
        </p:txBody>
      </p:sp>
      <p:sp>
        <p:nvSpPr>
          <p:cNvPr id="86" name="Shape 603"/>
          <p:cNvSpPr/>
          <p:nvPr/>
        </p:nvSpPr>
        <p:spPr>
          <a:xfrm>
            <a:off x="6308615"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7" name="Shape 604"/>
          <p:cNvSpPr/>
          <p:nvPr/>
        </p:nvSpPr>
        <p:spPr>
          <a:xfrm>
            <a:off x="7182464" y="7714113"/>
            <a:ext cx="540212"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Entity</a:t>
            </a:r>
            <a:endParaRPr dirty="0"/>
          </a:p>
        </p:txBody>
      </p:sp>
      <p:sp>
        <p:nvSpPr>
          <p:cNvPr id="88" name="Shape 605"/>
          <p:cNvSpPr/>
          <p:nvPr/>
        </p:nvSpPr>
        <p:spPr>
          <a:xfrm>
            <a:off x="8206596" y="7714113"/>
            <a:ext cx="767839"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GroupId</a:t>
            </a:r>
            <a:endParaRPr dirty="0"/>
          </a:p>
        </p:txBody>
      </p:sp>
      <p:sp>
        <p:nvSpPr>
          <p:cNvPr id="89" name="Shape 606"/>
          <p:cNvSpPr/>
          <p:nvPr/>
        </p:nvSpPr>
        <p:spPr>
          <a:xfrm>
            <a:off x="9075497" y="7714113"/>
            <a:ext cx="1086836"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GroupName</a:t>
            </a:r>
            <a:endParaRPr dirty="0"/>
          </a:p>
        </p:txBody>
      </p:sp>
    </p:spTree>
    <p:extLst>
      <p:ext uri="{BB962C8B-B14F-4D97-AF65-F5344CB8AC3E}">
        <p14:creationId xmlns:p14="http://schemas.microsoft.com/office/powerpoint/2010/main" val="72158008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Shape 865"/>
          <p:cNvSpPr/>
          <p:nvPr/>
        </p:nvSpPr>
        <p:spPr>
          <a:xfrm>
            <a:off x="1409532" y="2304806"/>
            <a:ext cx="95923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lang="en-US" b="1" dirty="0">
                <a:solidFill>
                  <a:schemeClr val="accent5"/>
                </a:solidFill>
                <a:latin typeface="Helvetica"/>
                <a:ea typeface="Helvetica"/>
                <a:cs typeface="Helvetica"/>
                <a:sym typeface="Helvetica"/>
              </a:rPr>
              <a:t>api</a:t>
            </a:r>
            <a:r>
              <a:rPr dirty="0"/>
              <a:t>/</a:t>
            </a:r>
            <a:r>
              <a:rPr lang="en-US" b="1" dirty="0">
                <a:solidFill>
                  <a:schemeClr val="accent2"/>
                </a:solidFill>
                <a:latin typeface="Helvetica"/>
                <a:ea typeface="Helvetica"/>
                <a:cs typeface="Helvetica"/>
                <a:sym typeface="Helvetica"/>
              </a:rPr>
              <a:t>chassis1</a:t>
            </a:r>
            <a:r>
              <a:rPr dirty="0"/>
              <a:t>/</a:t>
            </a:r>
            <a:r>
              <a:rPr lang="en-US" b="1" dirty="0">
                <a:solidFill>
                  <a:schemeClr val="accent4">
                    <a:hueOff val="384618"/>
                    <a:satOff val="3869"/>
                    <a:lumOff val="5802"/>
                  </a:schemeClr>
                </a:solidFill>
                <a:latin typeface="Helvetica"/>
                <a:ea typeface="Helvetica"/>
                <a:cs typeface="Helvetica"/>
                <a:sym typeface="Helvetica"/>
              </a:rPr>
              <a:t>linecard2</a:t>
            </a:r>
            <a:r>
              <a:rPr dirty="0"/>
              <a:t>/</a:t>
            </a:r>
            <a:r>
              <a:rPr lang="en-US" dirty="0">
                <a:solidFill>
                  <a:schemeClr val="tx1"/>
                </a:solidFill>
                <a:latin typeface="Helvetica"/>
                <a:ea typeface="Helvetica"/>
                <a:cs typeface="Helvetica"/>
                <a:sym typeface="Helvetica"/>
              </a:rPr>
              <a:t>port1</a:t>
            </a:r>
            <a:endParaRPr dirty="0">
              <a:solidFill>
                <a:schemeClr val="tx1"/>
              </a:solidFill>
              <a:latin typeface="Helvetica"/>
              <a:ea typeface="Helvetica"/>
              <a:cs typeface="Helvetica"/>
              <a:sym typeface="Helvetica"/>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The MIM Tree</a:t>
            </a:r>
            <a:endParaRPr dirty="0"/>
          </a:p>
        </p:txBody>
      </p:sp>
      <p:sp>
        <p:nvSpPr>
          <p:cNvPr id="52" name="Shape 562"/>
          <p:cNvSpPr/>
          <p:nvPr/>
        </p:nvSpPr>
        <p:spPr>
          <a:xfrm>
            <a:off x="9114116"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3" name="Shape 563"/>
          <p:cNvSpPr/>
          <p:nvPr/>
        </p:nvSpPr>
        <p:spPr>
          <a:xfrm flipH="1">
            <a:off x="8564805"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4"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5"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7"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8"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59"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60"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61"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62"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63"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64"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5"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6"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67"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8" name="Shape 581"/>
          <p:cNvSpPr/>
          <p:nvPr/>
        </p:nvSpPr>
        <p:spPr>
          <a:xfrm>
            <a:off x="8797296"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9" name="Shape 582"/>
          <p:cNvSpPr/>
          <p:nvPr/>
        </p:nvSpPr>
        <p:spPr>
          <a:xfrm>
            <a:off x="6342166" y="3760748"/>
            <a:ext cx="61715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a:t>ec2</a:t>
            </a:r>
            <a:endParaRPr dirty="0"/>
          </a:p>
        </p:txBody>
      </p:sp>
      <p:sp>
        <p:nvSpPr>
          <p:cNvPr id="70" name="Shape 583"/>
          <p:cNvSpPr/>
          <p:nvPr/>
        </p:nvSpPr>
        <p:spPr>
          <a:xfrm>
            <a:off x="8265256" y="5048784"/>
            <a:ext cx="1522853"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a:t>Instances</a:t>
            </a:r>
            <a:endParaRPr dirty="0"/>
          </a:p>
        </p:txBody>
      </p:sp>
      <p:sp>
        <p:nvSpPr>
          <p:cNvPr id="71" name="Shape 584"/>
          <p:cNvSpPr/>
          <p:nvPr/>
        </p:nvSpPr>
        <p:spPr>
          <a:xfrm>
            <a:off x="2887188" y="5009874"/>
            <a:ext cx="80470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dirty="0"/>
              <a:t>vpcs</a:t>
            </a:r>
            <a:endParaRPr dirty="0"/>
          </a:p>
        </p:txBody>
      </p:sp>
      <p:sp>
        <p:nvSpPr>
          <p:cNvPr id="72"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 name="Shape 587"/>
          <p:cNvSpPr/>
          <p:nvPr/>
        </p:nvSpPr>
        <p:spPr>
          <a:xfrm>
            <a:off x="1879338"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dirty="0"/>
              <a:t>Tags</a:t>
            </a:r>
            <a:endParaRPr dirty="0"/>
          </a:p>
        </p:txBody>
      </p:sp>
      <p:sp>
        <p:nvSpPr>
          <p:cNvPr id="75" name="Shape 588"/>
          <p:cNvSpPr/>
          <p:nvPr/>
        </p:nvSpPr>
        <p:spPr>
          <a:xfrm>
            <a:off x="3814795" y="6381076"/>
            <a:ext cx="939360"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dirty="0"/>
              <a:t>VpcId</a:t>
            </a:r>
            <a:endParaRPr dirty="0"/>
          </a:p>
        </p:txBody>
      </p:sp>
      <p:sp>
        <p:nvSpPr>
          <p:cNvPr id="76" name="Shape 589"/>
          <p:cNvSpPr/>
          <p:nvPr/>
        </p:nvSpPr>
        <p:spPr>
          <a:xfrm>
            <a:off x="7371227"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dirty="0"/>
              <a:t>Tags</a:t>
            </a:r>
            <a:endParaRPr dirty="0"/>
          </a:p>
        </p:txBody>
      </p:sp>
      <p:sp>
        <p:nvSpPr>
          <p:cNvPr id="77" name="Shape 590"/>
          <p:cNvSpPr/>
          <p:nvPr/>
        </p:nvSpPr>
        <p:spPr>
          <a:xfrm>
            <a:off x="9368836" y="6381076"/>
            <a:ext cx="241091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dirty="0"/>
              <a:t>SecurityGroups</a:t>
            </a:r>
            <a:endParaRPr dirty="0"/>
          </a:p>
        </p:txBody>
      </p:sp>
      <p:sp>
        <p:nvSpPr>
          <p:cNvPr id="78"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0"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1"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 name="Shape 597"/>
          <p:cNvSpPr/>
          <p:nvPr/>
        </p:nvSpPr>
        <p:spPr>
          <a:xfrm>
            <a:off x="934368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 name="Shape 598"/>
          <p:cNvSpPr/>
          <p:nvPr/>
        </p:nvSpPr>
        <p:spPr>
          <a:xfrm>
            <a:off x="8485669"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4" name="Shape 599"/>
          <p:cNvSpPr/>
          <p:nvPr/>
        </p:nvSpPr>
        <p:spPr>
          <a:xfrm>
            <a:off x="2366571"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5" name="Shape 600"/>
          <p:cNvSpPr/>
          <p:nvPr/>
        </p:nvSpPr>
        <p:spPr>
          <a:xfrm>
            <a:off x="3121688" y="7714113"/>
            <a:ext cx="85760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Instructor</a:t>
            </a:r>
            <a:endParaRPr dirty="0"/>
          </a:p>
        </p:txBody>
      </p:sp>
      <p:sp>
        <p:nvSpPr>
          <p:cNvPr id="86" name="Shape 603"/>
          <p:cNvSpPr/>
          <p:nvPr/>
        </p:nvSpPr>
        <p:spPr>
          <a:xfrm>
            <a:off x="6308615"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7" name="Shape 604"/>
          <p:cNvSpPr/>
          <p:nvPr/>
        </p:nvSpPr>
        <p:spPr>
          <a:xfrm>
            <a:off x="7182464" y="7714113"/>
            <a:ext cx="540212"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Entity</a:t>
            </a:r>
            <a:endParaRPr dirty="0"/>
          </a:p>
        </p:txBody>
      </p:sp>
      <p:sp>
        <p:nvSpPr>
          <p:cNvPr id="88" name="Shape 605"/>
          <p:cNvSpPr/>
          <p:nvPr/>
        </p:nvSpPr>
        <p:spPr>
          <a:xfrm>
            <a:off x="8206596" y="7714113"/>
            <a:ext cx="767839"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GroupId</a:t>
            </a:r>
            <a:endParaRPr dirty="0"/>
          </a:p>
        </p:txBody>
      </p:sp>
      <p:sp>
        <p:nvSpPr>
          <p:cNvPr id="89" name="Shape 606"/>
          <p:cNvSpPr/>
          <p:nvPr/>
        </p:nvSpPr>
        <p:spPr>
          <a:xfrm>
            <a:off x="9075497" y="7714113"/>
            <a:ext cx="1086836"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GroupName</a:t>
            </a:r>
            <a:endParaRPr dirty="0"/>
          </a:p>
        </p:txBody>
      </p:sp>
    </p:spTree>
    <p:extLst>
      <p:ext uri="{BB962C8B-B14F-4D97-AF65-F5344CB8AC3E}">
        <p14:creationId xmlns:p14="http://schemas.microsoft.com/office/powerpoint/2010/main" val="75631717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Shape 865"/>
          <p:cNvSpPr/>
          <p:nvPr/>
        </p:nvSpPr>
        <p:spPr>
          <a:xfrm>
            <a:off x="1409532" y="2304806"/>
            <a:ext cx="95923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lang="en-US" b="1" dirty="0">
                <a:solidFill>
                  <a:schemeClr val="accent5"/>
                </a:solidFill>
                <a:latin typeface="Helvetica"/>
                <a:ea typeface="Helvetica"/>
                <a:cs typeface="Helvetica"/>
                <a:sym typeface="Helvetica"/>
              </a:rPr>
              <a:t>api</a:t>
            </a:r>
            <a:r>
              <a:rPr dirty="0"/>
              <a:t>/</a:t>
            </a:r>
            <a:r>
              <a:rPr lang="en-US" b="1" dirty="0">
                <a:solidFill>
                  <a:schemeClr val="accent2"/>
                </a:solidFill>
                <a:latin typeface="Helvetica"/>
                <a:ea typeface="Helvetica"/>
                <a:cs typeface="Helvetica"/>
                <a:sym typeface="Helvetica"/>
              </a:rPr>
              <a:t>chassis1</a:t>
            </a:r>
            <a:r>
              <a:rPr dirty="0"/>
              <a:t>/</a:t>
            </a:r>
            <a:r>
              <a:rPr lang="en-US" b="1" dirty="0">
                <a:solidFill>
                  <a:schemeClr val="accent4">
                    <a:hueOff val="384618"/>
                    <a:satOff val="3869"/>
                    <a:lumOff val="5802"/>
                  </a:schemeClr>
                </a:solidFill>
                <a:latin typeface="Helvetica"/>
                <a:ea typeface="Helvetica"/>
                <a:cs typeface="Helvetica"/>
                <a:sym typeface="Helvetica"/>
              </a:rPr>
              <a:t>linecard2</a:t>
            </a:r>
            <a:r>
              <a:rPr dirty="0"/>
              <a:t>/</a:t>
            </a:r>
            <a:r>
              <a:rPr lang="en-US" b="1" dirty="0">
                <a:solidFill>
                  <a:schemeClr val="accent4">
                    <a:hueOff val="46120"/>
                    <a:satOff val="4178"/>
                    <a:lumOff val="-16732"/>
                  </a:schemeClr>
                </a:solidFill>
                <a:latin typeface="Helvetica"/>
                <a:ea typeface="Helvetica"/>
                <a:cs typeface="Helvetica"/>
                <a:sym typeface="Helvetica"/>
              </a:rPr>
              <a:t>port1</a:t>
            </a:r>
            <a:endParaRPr b="1" dirty="0">
              <a:solidFill>
                <a:schemeClr val="accent4">
                  <a:hueOff val="46120"/>
                  <a:satOff val="4178"/>
                  <a:lumOff val="-16732"/>
                </a:schemeClr>
              </a:solidFill>
              <a:latin typeface="Helvetica"/>
              <a:ea typeface="Helvetica"/>
              <a:cs typeface="Helvetica"/>
              <a:sym typeface="Helvetica"/>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The MIM Tree</a:t>
            </a:r>
            <a:endParaRPr dirty="0"/>
          </a:p>
        </p:txBody>
      </p:sp>
      <p:sp>
        <p:nvSpPr>
          <p:cNvPr id="52" name="Shape 562"/>
          <p:cNvSpPr/>
          <p:nvPr/>
        </p:nvSpPr>
        <p:spPr>
          <a:xfrm>
            <a:off x="9114116"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3" name="Shape 563"/>
          <p:cNvSpPr/>
          <p:nvPr/>
        </p:nvSpPr>
        <p:spPr>
          <a:xfrm flipH="1">
            <a:off x="8564805"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4"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5"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7"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8"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59"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60"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61"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62"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63"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64" name="Shape 577"/>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5" name="Shape 578"/>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6" name="Shape 579"/>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67"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8" name="Shape 581"/>
          <p:cNvSpPr/>
          <p:nvPr/>
        </p:nvSpPr>
        <p:spPr>
          <a:xfrm>
            <a:off x="8797296"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9" name="Shape 582"/>
          <p:cNvSpPr/>
          <p:nvPr/>
        </p:nvSpPr>
        <p:spPr>
          <a:xfrm>
            <a:off x="6342166" y="3760748"/>
            <a:ext cx="61715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a:t>ec2</a:t>
            </a:r>
            <a:endParaRPr dirty="0"/>
          </a:p>
        </p:txBody>
      </p:sp>
      <p:sp>
        <p:nvSpPr>
          <p:cNvPr id="70" name="Shape 583"/>
          <p:cNvSpPr/>
          <p:nvPr/>
        </p:nvSpPr>
        <p:spPr>
          <a:xfrm>
            <a:off x="8265256" y="5048784"/>
            <a:ext cx="1522853"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a:t>Instances</a:t>
            </a:r>
            <a:endParaRPr dirty="0"/>
          </a:p>
        </p:txBody>
      </p:sp>
      <p:sp>
        <p:nvSpPr>
          <p:cNvPr id="71" name="Shape 584"/>
          <p:cNvSpPr/>
          <p:nvPr/>
        </p:nvSpPr>
        <p:spPr>
          <a:xfrm>
            <a:off x="2887188" y="5009874"/>
            <a:ext cx="80470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dirty="0"/>
              <a:t>vpcs</a:t>
            </a:r>
            <a:endParaRPr dirty="0"/>
          </a:p>
        </p:txBody>
      </p:sp>
      <p:sp>
        <p:nvSpPr>
          <p:cNvPr id="72"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 name="Shape 587"/>
          <p:cNvSpPr/>
          <p:nvPr/>
        </p:nvSpPr>
        <p:spPr>
          <a:xfrm>
            <a:off x="1879338"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dirty="0"/>
              <a:t>Tags</a:t>
            </a:r>
            <a:endParaRPr dirty="0"/>
          </a:p>
        </p:txBody>
      </p:sp>
      <p:sp>
        <p:nvSpPr>
          <p:cNvPr id="75" name="Shape 588"/>
          <p:cNvSpPr/>
          <p:nvPr/>
        </p:nvSpPr>
        <p:spPr>
          <a:xfrm>
            <a:off x="3814795" y="6381076"/>
            <a:ext cx="939360"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dirty="0"/>
              <a:t>VpcId</a:t>
            </a:r>
            <a:endParaRPr dirty="0"/>
          </a:p>
        </p:txBody>
      </p:sp>
      <p:sp>
        <p:nvSpPr>
          <p:cNvPr id="76" name="Shape 589"/>
          <p:cNvSpPr/>
          <p:nvPr/>
        </p:nvSpPr>
        <p:spPr>
          <a:xfrm>
            <a:off x="7371227" y="6367749"/>
            <a:ext cx="820738"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dirty="0"/>
              <a:t>Tags</a:t>
            </a:r>
            <a:endParaRPr dirty="0"/>
          </a:p>
        </p:txBody>
      </p:sp>
      <p:sp>
        <p:nvSpPr>
          <p:cNvPr id="77" name="Shape 590"/>
          <p:cNvSpPr/>
          <p:nvPr/>
        </p:nvSpPr>
        <p:spPr>
          <a:xfrm>
            <a:off x="9368836" y="6381076"/>
            <a:ext cx="241091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dirty="0"/>
              <a:t>SecurityGroups</a:t>
            </a:r>
            <a:endParaRPr dirty="0"/>
          </a:p>
        </p:txBody>
      </p:sp>
      <p:sp>
        <p:nvSpPr>
          <p:cNvPr id="78"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0"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1"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 name="Shape 597"/>
          <p:cNvSpPr/>
          <p:nvPr/>
        </p:nvSpPr>
        <p:spPr>
          <a:xfrm>
            <a:off x="934368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 name="Shape 598"/>
          <p:cNvSpPr/>
          <p:nvPr/>
        </p:nvSpPr>
        <p:spPr>
          <a:xfrm>
            <a:off x="8485669"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4" name="Shape 599"/>
          <p:cNvSpPr/>
          <p:nvPr/>
        </p:nvSpPr>
        <p:spPr>
          <a:xfrm>
            <a:off x="2366571"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5" name="Shape 600"/>
          <p:cNvSpPr/>
          <p:nvPr/>
        </p:nvSpPr>
        <p:spPr>
          <a:xfrm>
            <a:off x="3121688" y="7714113"/>
            <a:ext cx="85760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Instructor</a:t>
            </a:r>
            <a:endParaRPr dirty="0"/>
          </a:p>
        </p:txBody>
      </p:sp>
      <p:sp>
        <p:nvSpPr>
          <p:cNvPr id="86" name="Shape 603"/>
          <p:cNvSpPr/>
          <p:nvPr/>
        </p:nvSpPr>
        <p:spPr>
          <a:xfrm>
            <a:off x="6308615"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7" name="Shape 604"/>
          <p:cNvSpPr/>
          <p:nvPr/>
        </p:nvSpPr>
        <p:spPr>
          <a:xfrm>
            <a:off x="7182464" y="7714113"/>
            <a:ext cx="540212"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Entity</a:t>
            </a:r>
            <a:endParaRPr dirty="0"/>
          </a:p>
        </p:txBody>
      </p:sp>
      <p:sp>
        <p:nvSpPr>
          <p:cNvPr id="88" name="Shape 605"/>
          <p:cNvSpPr/>
          <p:nvPr/>
        </p:nvSpPr>
        <p:spPr>
          <a:xfrm>
            <a:off x="8206596" y="7714113"/>
            <a:ext cx="767839"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GroupId</a:t>
            </a:r>
            <a:endParaRPr dirty="0"/>
          </a:p>
        </p:txBody>
      </p:sp>
      <p:sp>
        <p:nvSpPr>
          <p:cNvPr id="89" name="Shape 606"/>
          <p:cNvSpPr/>
          <p:nvPr/>
        </p:nvSpPr>
        <p:spPr>
          <a:xfrm>
            <a:off x="9075497" y="7714113"/>
            <a:ext cx="1086836"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err="1"/>
              <a:t>GroupName</a:t>
            </a:r>
            <a:endParaRPr dirty="0"/>
          </a:p>
        </p:txBody>
      </p:sp>
    </p:spTree>
    <p:extLst>
      <p:ext uri="{BB962C8B-B14F-4D97-AF65-F5344CB8AC3E}">
        <p14:creationId xmlns:p14="http://schemas.microsoft.com/office/powerpoint/2010/main" val="46712086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Shape 903"/>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Object Naming</a:t>
            </a:r>
          </a:p>
        </p:txBody>
      </p:sp>
      <p:sp>
        <p:nvSpPr>
          <p:cNvPr id="904" name="Shape 904"/>
          <p:cNvSpPr/>
          <p:nvPr/>
        </p:nvSpPr>
        <p:spPr>
          <a:xfrm>
            <a:off x="3886992" y="2772631"/>
            <a:ext cx="425516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Distinguished Name</a:t>
            </a:r>
          </a:p>
        </p:txBody>
      </p:sp>
      <p:grpSp>
        <p:nvGrpSpPr>
          <p:cNvPr id="937" name="Group 937"/>
          <p:cNvGrpSpPr/>
          <p:nvPr/>
        </p:nvGrpSpPr>
        <p:grpSpPr>
          <a:xfrm>
            <a:off x="8006333" y="3877989"/>
            <a:ext cx="3649117" cy="1997622"/>
            <a:chOff x="0" y="0"/>
            <a:chExt cx="3649116" cy="1997621"/>
          </a:xfrm>
        </p:grpSpPr>
        <p:sp>
          <p:nvSpPr>
            <p:cNvPr id="905" name="Shape 905"/>
            <p:cNvSpPr/>
            <p:nvPr/>
          </p:nvSpPr>
          <p:spPr>
            <a:xfrm>
              <a:off x="3387635" y="1433046"/>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6" name="Shape 906"/>
            <p:cNvSpPr/>
            <p:nvPr/>
          </p:nvSpPr>
          <p:spPr>
            <a:xfrm flipH="1">
              <a:off x="3104699" y="1498460"/>
              <a:ext cx="234091"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7" name="Shape 907"/>
            <p:cNvSpPr/>
            <p:nvPr/>
          </p:nvSpPr>
          <p:spPr>
            <a:xfrm>
              <a:off x="2357824" y="142092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8" name="Shape 908"/>
            <p:cNvSpPr/>
            <p:nvPr/>
          </p:nvSpPr>
          <p:spPr>
            <a:xfrm flipH="1">
              <a:off x="2074889" y="1486339"/>
              <a:ext cx="234090"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9" name="Shape 909"/>
            <p:cNvSpPr/>
            <p:nvPr/>
          </p:nvSpPr>
          <p:spPr>
            <a:xfrm>
              <a:off x="326614" y="144029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0" name="Shape 910"/>
            <p:cNvSpPr/>
            <p:nvPr/>
          </p:nvSpPr>
          <p:spPr>
            <a:xfrm flipH="1">
              <a:off x="43679" y="1505709"/>
              <a:ext cx="234090"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1" name="Shape 911"/>
            <p:cNvSpPr/>
            <p:nvPr/>
          </p:nvSpPr>
          <p:spPr>
            <a:xfrm flipH="1">
              <a:off x="1075756" y="1453378"/>
              <a:ext cx="268852" cy="463121"/>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2" name="Shape 912"/>
            <p:cNvSpPr/>
            <p:nvPr/>
          </p:nvSpPr>
          <p:spPr>
            <a:xfrm>
              <a:off x="1314931" y="144029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3" name="Shape 913"/>
            <p:cNvSpPr/>
            <p:nvPr/>
          </p:nvSpPr>
          <p:spPr>
            <a:xfrm>
              <a:off x="2798403" y="730799"/>
              <a:ext cx="599289" cy="761156"/>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4" name="Shape 914"/>
            <p:cNvSpPr/>
            <p:nvPr/>
          </p:nvSpPr>
          <p:spPr>
            <a:xfrm flipH="1">
              <a:off x="301243" y="763618"/>
              <a:ext cx="487074" cy="656269"/>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5" name="Shape 915"/>
            <p:cNvSpPr/>
            <p:nvPr/>
          </p:nvSpPr>
          <p:spPr>
            <a:xfrm flipH="1">
              <a:off x="2359300" y="685009"/>
              <a:ext cx="484894" cy="70850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6" name="Shape 916"/>
            <p:cNvSpPr/>
            <p:nvPr/>
          </p:nvSpPr>
          <p:spPr>
            <a:xfrm flipH="1" flipV="1">
              <a:off x="1879303" y="174890"/>
              <a:ext cx="918649" cy="588940"/>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7" name="Shape 917"/>
            <p:cNvSpPr/>
            <p:nvPr/>
          </p:nvSpPr>
          <p:spPr>
            <a:xfrm>
              <a:off x="827564" y="763619"/>
              <a:ext cx="516388" cy="692844"/>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8" name="Shape 918"/>
            <p:cNvSpPr/>
            <p:nvPr/>
          </p:nvSpPr>
          <p:spPr>
            <a:xfrm flipV="1">
              <a:off x="827564" y="109476"/>
              <a:ext cx="986326" cy="654143"/>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9" name="Shape 919"/>
            <p:cNvSpPr/>
            <p:nvPr/>
          </p:nvSpPr>
          <p:spPr>
            <a:xfrm>
              <a:off x="1669083" y="0"/>
              <a:ext cx="264157" cy="25576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0" name="Shape 920"/>
            <p:cNvSpPr/>
            <p:nvPr/>
          </p:nvSpPr>
          <p:spPr>
            <a:xfrm>
              <a:off x="664787" y="628984"/>
              <a:ext cx="264158" cy="25576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1" name="Shape 921"/>
            <p:cNvSpPr/>
            <p:nvPr/>
          </p:nvSpPr>
          <p:spPr>
            <a:xfrm>
              <a:off x="2659499" y="628984"/>
              <a:ext cx="264157" cy="255763"/>
            </a:xfrm>
            <a:prstGeom prst="ellipse">
              <a:avLst/>
            </a:prstGeom>
            <a:blipFill rotWithShape="1">
              <a:blip r:embed="rId5"/>
              <a:srcRect/>
              <a:tile tx="0" ty="0" sx="100000" sy="100000" flip="none" algn="tl"/>
            </a:blipFill>
            <a:ln w="12700" cap="flat">
              <a:noFill/>
              <a:miter lim="400000"/>
            </a:ln>
            <a:effectLst>
              <a:outerShdw blurRad="25400" dist="25400" dir="2388334" rotWithShape="0">
                <a:srgbClr val="000000">
                  <a:alpha val="7931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2" name="Shape 922"/>
            <p:cNvSpPr/>
            <p:nvPr/>
          </p:nvSpPr>
          <p:spPr>
            <a:xfrm>
              <a:off x="1188648" y="1315211"/>
              <a:ext cx="264158" cy="255764"/>
            </a:xfrm>
            <a:prstGeom prst="ellipse">
              <a:avLst/>
            </a:prstGeom>
            <a:solidFill>
              <a:schemeClr val="accent4">
                <a:hueOff val="384618"/>
                <a:satOff val="3869"/>
                <a:lumOff val="580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3" name="Shape 923"/>
            <p:cNvSpPr/>
            <p:nvPr/>
          </p:nvSpPr>
          <p:spPr>
            <a:xfrm>
              <a:off x="3224449" y="1315211"/>
              <a:ext cx="264158" cy="255764"/>
            </a:xfrm>
            <a:prstGeom prst="ellipse">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4" name="Shape 924"/>
            <p:cNvSpPr/>
            <p:nvPr/>
          </p:nvSpPr>
          <p:spPr>
            <a:xfrm>
              <a:off x="2206549" y="1315211"/>
              <a:ext cx="264157" cy="255764"/>
            </a:xfrm>
            <a:prstGeom prst="ellipse">
              <a:avLst/>
            </a:prstGeom>
            <a:solidFill>
              <a:schemeClr val="accent5">
                <a:hueOff val="-444211"/>
                <a:satOff val="-14915"/>
                <a:lumOff val="22857"/>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5" name="Shape 925"/>
            <p:cNvSpPr/>
            <p:nvPr/>
          </p:nvSpPr>
          <p:spPr>
            <a:xfrm>
              <a:off x="170748" y="1315211"/>
              <a:ext cx="264158" cy="255764"/>
            </a:xfrm>
            <a:prstGeom prst="ellipse">
              <a:avLst/>
            </a:prstGeom>
            <a:solidFill>
              <a:srgbClr val="00000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6" name="Shape 926"/>
            <p:cNvSpPr/>
            <p:nvPr/>
          </p:nvSpPr>
          <p:spPr>
            <a:xfrm>
              <a:off x="1456076"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7" name="Shape 927"/>
            <p:cNvSpPr/>
            <p:nvPr/>
          </p:nvSpPr>
          <p:spPr>
            <a:xfrm>
              <a:off x="1014138" y="1861955"/>
              <a:ext cx="143241" cy="135667"/>
            </a:xfrm>
            <a:prstGeom prst="ellipse">
              <a:avLst/>
            </a:prstGeom>
            <a:solidFill>
              <a:schemeClr val="accent4">
                <a:hueOff val="46120"/>
                <a:satOff val="4178"/>
                <a:lumOff val="-16732"/>
              </a:schemeClr>
            </a:solidFill>
            <a:ln w="889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8" name="Shape 928"/>
            <p:cNvSpPr/>
            <p:nvPr/>
          </p:nvSpPr>
          <p:spPr>
            <a:xfrm>
              <a:off x="450338"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9" name="Shape 929"/>
            <p:cNvSpPr/>
            <p:nvPr/>
          </p:nvSpPr>
          <p:spPr>
            <a:xfrm>
              <a:off x="0"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0" name="Shape 930"/>
            <p:cNvSpPr/>
            <p:nvPr/>
          </p:nvSpPr>
          <p:spPr>
            <a:xfrm>
              <a:off x="2470214"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1" name="Shape 931"/>
            <p:cNvSpPr/>
            <p:nvPr/>
          </p:nvSpPr>
          <p:spPr>
            <a:xfrm>
              <a:off x="2028276"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2" name="Shape 932"/>
            <p:cNvSpPr/>
            <p:nvPr/>
          </p:nvSpPr>
          <p:spPr>
            <a:xfrm>
              <a:off x="3505877"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3" name="Shape 933"/>
            <p:cNvSpPr/>
            <p:nvPr/>
          </p:nvSpPr>
          <p:spPr>
            <a:xfrm>
              <a:off x="3063939"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4" name="Shape 934"/>
            <p:cNvSpPr/>
            <p:nvPr/>
          </p:nvSpPr>
          <p:spPr>
            <a:xfrm>
              <a:off x="1669083" y="0"/>
              <a:ext cx="264157" cy="255763"/>
            </a:xfrm>
            <a:prstGeom prst="ellipse">
              <a:avLst/>
            </a:prstGeom>
            <a:blipFill rotWithShape="1">
              <a:blip r:embed="rId3"/>
              <a:srcRect/>
              <a:tile tx="0" ty="0" sx="100000" sy="100000" flip="none" algn="tl"/>
            </a:blipFill>
            <a:ln w="1016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5" name="Shape 935"/>
            <p:cNvSpPr/>
            <p:nvPr/>
          </p:nvSpPr>
          <p:spPr>
            <a:xfrm>
              <a:off x="1188648" y="1315211"/>
              <a:ext cx="264158" cy="255764"/>
            </a:xfrm>
            <a:prstGeom prst="ellipse">
              <a:avLst/>
            </a:prstGeom>
            <a:solidFill>
              <a:schemeClr val="accent4">
                <a:hueOff val="384618"/>
                <a:satOff val="3869"/>
                <a:lumOff val="5802"/>
              </a:schemeClr>
            </a:solidFill>
            <a:ln w="1016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6" name="Shape 936"/>
            <p:cNvSpPr/>
            <p:nvPr/>
          </p:nvSpPr>
          <p:spPr>
            <a:xfrm>
              <a:off x="664787" y="628984"/>
              <a:ext cx="264158" cy="255763"/>
            </a:xfrm>
            <a:prstGeom prst="ellipse">
              <a:avLst/>
            </a:prstGeom>
            <a:blipFill rotWithShape="1">
              <a:blip r:embed="rId4"/>
              <a:srcRect/>
              <a:tile tx="0" ty="0" sx="100000" sy="100000" flip="none" algn="tl"/>
            </a:blipFill>
            <a:ln w="101600" cap="flat">
              <a:solidFill>
                <a:schemeClr val="accent3">
                  <a:satOff val="18648"/>
                  <a:lumOff val="5971"/>
                </a:schemeClr>
              </a:solidFill>
              <a:prstDash val="solid"/>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
        <p:nvSpPr>
          <p:cNvPr id="938" name="Shape 938"/>
          <p:cNvSpPr/>
          <p:nvPr/>
        </p:nvSpPr>
        <p:spPr>
          <a:xfrm>
            <a:off x="1653563" y="4743574"/>
            <a:ext cx="6118663"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rPr dirty="0"/>
              <a:t>dn = api/</a:t>
            </a:r>
            <a:r>
              <a:rPr lang="en-US" dirty="0"/>
              <a:t>mo/chassis1/linecard1/port1</a:t>
            </a:r>
            <a:endParaRPr dirty="0"/>
          </a:p>
        </p:txBody>
      </p:sp>
    </p:spTree>
    <p:extLst>
      <p:ext uri="{BB962C8B-B14F-4D97-AF65-F5344CB8AC3E}">
        <p14:creationId xmlns:p14="http://schemas.microsoft.com/office/powerpoint/2010/main" val="18483862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25040" y="3505200"/>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 name="Left-Right Arrow 4"/>
          <p:cNvSpPr/>
          <p:nvPr/>
        </p:nvSpPr>
        <p:spPr>
          <a:xfrm>
            <a:off x="3689008" y="3423920"/>
            <a:ext cx="4825071" cy="345440"/>
          </a:xfrm>
          <a:prstGeom prst="leftRightArrow">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4" name="Rounded Rectangle 53"/>
          <p:cNvSpPr/>
          <p:nvPr/>
        </p:nvSpPr>
        <p:spPr>
          <a:xfrm>
            <a:off x="8889707" y="3505200"/>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TextBox 5"/>
          <p:cNvSpPr txBox="1"/>
          <p:nvPr/>
        </p:nvSpPr>
        <p:spPr>
          <a:xfrm>
            <a:off x="5698661" y="3700542"/>
            <a:ext cx="65723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HTTP(s)</a:t>
            </a:r>
          </a:p>
        </p:txBody>
      </p:sp>
      <p:cxnSp>
        <p:nvCxnSpPr>
          <p:cNvPr id="8" name="Straight Arrow Connector 7"/>
          <p:cNvCxnSpPr/>
          <p:nvPr/>
        </p:nvCxnSpPr>
        <p:spPr>
          <a:xfrm flipV="1">
            <a:off x="3850640" y="2712720"/>
            <a:ext cx="4429760" cy="10160"/>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TextBox 9"/>
          <p:cNvSpPr txBox="1"/>
          <p:nvPr/>
        </p:nvSpPr>
        <p:spPr>
          <a:xfrm>
            <a:off x="5234713" y="2374067"/>
            <a:ext cx="155972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a:t>Sending Strings</a:t>
            </a:r>
            <a:endParaRPr kumimoji="0" lang="en-US" sz="1600" b="0" i="0" u="none" strike="noStrike" cap="none" spc="0" normalizeH="0" baseline="0" dirty="0">
              <a:ln>
                <a:noFill/>
              </a:ln>
              <a:solidFill>
                <a:srgbClr val="000000"/>
              </a:solidFill>
              <a:effectLst/>
              <a:uFillTx/>
              <a:sym typeface="Helvetica Light"/>
            </a:endParaRPr>
          </a:p>
        </p:txBody>
      </p:sp>
      <p:cxnSp>
        <p:nvCxnSpPr>
          <p:cNvPr id="60" name="Straight Arrow Connector 59"/>
          <p:cNvCxnSpPr/>
          <p:nvPr/>
        </p:nvCxnSpPr>
        <p:spPr>
          <a:xfrm flipH="1">
            <a:off x="3850640" y="3058160"/>
            <a:ext cx="4429760" cy="3373"/>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5" name="TextBox 64"/>
          <p:cNvSpPr txBox="1"/>
          <p:nvPr/>
        </p:nvSpPr>
        <p:spPr>
          <a:xfrm>
            <a:off x="5160975" y="2749987"/>
            <a:ext cx="1707199"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a:t>Receiving Strings</a:t>
            </a:r>
            <a:endParaRPr kumimoji="0" lang="en-US" sz="1600" b="0" i="0" u="none" strike="noStrike" cap="none" spc="0" normalizeH="0" baseline="0" dirty="0">
              <a:ln>
                <a:noFill/>
              </a:ln>
              <a:solidFill>
                <a:srgbClr val="000000"/>
              </a:solidFill>
              <a:effectLst/>
              <a:uFillTx/>
              <a:sym typeface="Helvetica Light"/>
            </a:endParaRPr>
          </a:p>
        </p:txBody>
      </p:sp>
      <p:sp>
        <p:nvSpPr>
          <p:cNvPr id="15" name="TextBox 14"/>
          <p:cNvSpPr txBox="1"/>
          <p:nvPr/>
        </p:nvSpPr>
        <p:spPr>
          <a:xfrm>
            <a:off x="2224126" y="4508420"/>
            <a:ext cx="915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Light"/>
              </a:rPr>
              <a:t>Source</a:t>
            </a:r>
          </a:p>
        </p:txBody>
      </p:sp>
      <p:sp>
        <p:nvSpPr>
          <p:cNvPr id="67" name="TextBox 66"/>
          <p:cNvSpPr txBox="1"/>
          <p:nvPr/>
        </p:nvSpPr>
        <p:spPr>
          <a:xfrm>
            <a:off x="8630480" y="4405332"/>
            <a:ext cx="143285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Light"/>
              </a:rPr>
              <a:t>MGMT</a:t>
            </a:r>
          </a:p>
          <a:p>
            <a:pPr marL="0" marR="0" indent="0" algn="ctr" defTabSz="584200" rtl="0" fontAlgn="auto" latinLnBrk="0" hangingPunct="0">
              <a:lnSpc>
                <a:spcPct val="100000"/>
              </a:lnSpc>
              <a:spcBef>
                <a:spcPts val="0"/>
              </a:spcBef>
              <a:spcAft>
                <a:spcPts val="0"/>
              </a:spcAft>
              <a:buClrTx/>
              <a:buSzTx/>
              <a:buFontTx/>
              <a:buNone/>
              <a:tabLst/>
            </a:pPr>
            <a:r>
              <a:rPr lang="en-US" sz="2000" dirty="0"/>
              <a:t>Console</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17" name="Straight Arrow Connector 16"/>
          <p:cNvCxnSpPr/>
          <p:nvPr/>
        </p:nvCxnSpPr>
        <p:spPr>
          <a:xfrm flipH="1">
            <a:off x="9482161" y="2854960"/>
            <a:ext cx="433999" cy="85850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p:cNvSpPr txBox="1"/>
          <p:nvPr/>
        </p:nvSpPr>
        <p:spPr>
          <a:xfrm>
            <a:off x="9392247" y="2487811"/>
            <a:ext cx="1065996"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Configuration </a:t>
            </a:r>
          </a:p>
        </p:txBody>
      </p:sp>
      <p:sp>
        <p:nvSpPr>
          <p:cNvPr id="48" name="TextBox 47"/>
          <p:cNvSpPr txBox="1"/>
          <p:nvPr/>
        </p:nvSpPr>
        <p:spPr>
          <a:xfrm>
            <a:off x="5654353" y="7428540"/>
            <a:ext cx="65723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HTTP(s)</a:t>
            </a:r>
          </a:p>
        </p:txBody>
      </p:sp>
      <p:cxnSp>
        <p:nvCxnSpPr>
          <p:cNvPr id="49" name="Straight Arrow Connector 48"/>
          <p:cNvCxnSpPr/>
          <p:nvPr/>
        </p:nvCxnSpPr>
        <p:spPr>
          <a:xfrm flipV="1">
            <a:off x="3774683" y="5901560"/>
            <a:ext cx="4429760" cy="10160"/>
          </a:xfrm>
          <a:prstGeom prst="straightConnector1">
            <a:avLst/>
          </a:prstGeom>
          <a:noFill/>
          <a:ln w="28575"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50" name="TextBox 49"/>
          <p:cNvSpPr txBox="1"/>
          <p:nvPr/>
        </p:nvSpPr>
        <p:spPr>
          <a:xfrm>
            <a:off x="4792284" y="5503528"/>
            <a:ext cx="2444580"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a:t>Post , Modify, Delete, Get</a:t>
            </a:r>
            <a:endParaRPr kumimoji="0" lang="en-US" sz="1600" b="0" i="0" u="none" strike="noStrike" cap="none" spc="0" normalizeH="0" baseline="0" dirty="0">
              <a:ln>
                <a:noFill/>
              </a:ln>
              <a:solidFill>
                <a:srgbClr val="000000"/>
              </a:solidFill>
              <a:effectLst/>
              <a:uFillTx/>
              <a:sym typeface="Helvetica Light"/>
            </a:endParaRPr>
          </a:p>
        </p:txBody>
      </p:sp>
      <p:sp>
        <p:nvSpPr>
          <p:cNvPr id="121" name="Shape 528"/>
          <p:cNvSpPr/>
          <p:nvPr/>
        </p:nvSpPr>
        <p:spPr>
          <a:xfrm>
            <a:off x="5399021" y="4179362"/>
            <a:ext cx="123110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HTTP</a:t>
            </a:r>
            <a:endParaRPr dirty="0"/>
          </a:p>
        </p:txBody>
      </p:sp>
      <p:sp>
        <p:nvSpPr>
          <p:cNvPr id="122" name="Shape 528"/>
          <p:cNvSpPr/>
          <p:nvPr/>
        </p:nvSpPr>
        <p:spPr>
          <a:xfrm>
            <a:off x="5399021" y="7809821"/>
            <a:ext cx="123110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REST</a:t>
            </a:r>
            <a:endParaRPr dirty="0"/>
          </a:p>
        </p:txBody>
      </p:sp>
      <p:sp>
        <p:nvSpPr>
          <p:cNvPr id="3" name="Rectangle 2"/>
          <p:cNvSpPr/>
          <p:nvPr/>
        </p:nvSpPr>
        <p:spPr>
          <a:xfrm>
            <a:off x="1818640" y="1879600"/>
            <a:ext cx="8639603" cy="337312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3" name="Rectangle 122"/>
          <p:cNvSpPr/>
          <p:nvPr/>
        </p:nvSpPr>
        <p:spPr>
          <a:xfrm>
            <a:off x="1818640" y="5392661"/>
            <a:ext cx="8639603" cy="337312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8" name="Rounded Rectangle 67"/>
          <p:cNvSpPr/>
          <p:nvPr/>
        </p:nvSpPr>
        <p:spPr>
          <a:xfrm>
            <a:off x="2270380" y="7127938"/>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9" name="Left-Right Arrow 68"/>
          <p:cNvSpPr/>
          <p:nvPr/>
        </p:nvSpPr>
        <p:spPr>
          <a:xfrm>
            <a:off x="3734348" y="7046658"/>
            <a:ext cx="4825071" cy="345440"/>
          </a:xfrm>
          <a:prstGeom prst="leftRightArrow">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70" name="Rounded Rectangle 69"/>
          <p:cNvSpPr/>
          <p:nvPr/>
        </p:nvSpPr>
        <p:spPr>
          <a:xfrm>
            <a:off x="8935047" y="7127938"/>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72" name="TextBox 71"/>
          <p:cNvSpPr txBox="1"/>
          <p:nvPr/>
        </p:nvSpPr>
        <p:spPr>
          <a:xfrm>
            <a:off x="2269466" y="8131158"/>
            <a:ext cx="915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Light"/>
              </a:rPr>
              <a:t>Source</a:t>
            </a:r>
          </a:p>
        </p:txBody>
      </p:sp>
      <p:sp>
        <p:nvSpPr>
          <p:cNvPr id="73" name="TextBox 72"/>
          <p:cNvSpPr txBox="1"/>
          <p:nvPr/>
        </p:nvSpPr>
        <p:spPr>
          <a:xfrm>
            <a:off x="8675820" y="8131158"/>
            <a:ext cx="14328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a:ln>
                  <a:noFill/>
                </a:ln>
                <a:solidFill>
                  <a:srgbClr val="000000"/>
                </a:solidFill>
                <a:effectLst/>
                <a:uFillTx/>
                <a:latin typeface="+mn-lt"/>
                <a:ea typeface="+mn-ea"/>
                <a:cs typeface="+mn-cs"/>
                <a:sym typeface="Helvetica Light"/>
              </a:rPr>
              <a:t>Destination</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grpSp>
        <p:nvGrpSpPr>
          <p:cNvPr id="74" name="Group 73"/>
          <p:cNvGrpSpPr/>
          <p:nvPr/>
        </p:nvGrpSpPr>
        <p:grpSpPr>
          <a:xfrm>
            <a:off x="9046155" y="7336207"/>
            <a:ext cx="692181" cy="520681"/>
            <a:chOff x="2517666" y="3815311"/>
            <a:chExt cx="7084663" cy="3878330"/>
          </a:xfrm>
        </p:grpSpPr>
        <p:sp>
          <p:nvSpPr>
            <p:cNvPr id="75" name="Shape 56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76" name="Shape 56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77"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8"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9"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0"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1" name="Shape 56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2" name="Shape 56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3"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4"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5"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7"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88"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89"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0"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1"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92"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3" name="Shape 581"/>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4"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5"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6" name="Shape 59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7" name="Shape 59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4"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5"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6"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7"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8" name="Shape 59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9" name="Shape 59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grpSp>
      <p:cxnSp>
        <p:nvCxnSpPr>
          <p:cNvPr id="130" name="Straight Arrow Connector 129"/>
          <p:cNvCxnSpPr/>
          <p:nvPr/>
        </p:nvCxnSpPr>
        <p:spPr>
          <a:xfrm flipH="1">
            <a:off x="9527501" y="6477698"/>
            <a:ext cx="433999" cy="85850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1" name="TextBox 130"/>
          <p:cNvSpPr txBox="1"/>
          <p:nvPr/>
        </p:nvSpPr>
        <p:spPr>
          <a:xfrm>
            <a:off x="9502740" y="6191829"/>
            <a:ext cx="85440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Tree (MIM)</a:t>
            </a:r>
          </a:p>
        </p:txBody>
      </p:sp>
      <p:sp>
        <p:nvSpPr>
          <p:cNvPr id="132" name="Rounded Rectangle 131"/>
          <p:cNvSpPr/>
          <p:nvPr/>
        </p:nvSpPr>
        <p:spPr>
          <a:xfrm>
            <a:off x="4207853" y="6030170"/>
            <a:ext cx="1275074"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3" name="Shape 172"/>
          <p:cNvSpPr/>
          <p:nvPr/>
        </p:nvSpPr>
        <p:spPr>
          <a:xfrm>
            <a:off x="4311508" y="6129420"/>
            <a:ext cx="1179810" cy="7027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1"/>
                </a:solidFill>
                <a:latin typeface="Helvetica"/>
                <a:ea typeface="Helvetica"/>
                <a:cs typeface="Helvetica"/>
                <a:sym typeface="Helvetica"/>
              </a:defRPr>
            </a:pPr>
            <a:r>
              <a:rPr sz="300" dirty="0">
                <a:solidFill>
                  <a:schemeClr val="tx1"/>
                </a:solidFill>
              </a:rPr>
              <a:t>&lt;?xml version="1.0" encoding=“UTF-8"?&gt;</a:t>
            </a:r>
          </a:p>
          <a:p>
            <a:pPr algn="l">
              <a:defRPr sz="2000"/>
            </a:pPr>
            <a:endParaRPr sz="300" dirty="0">
              <a:solidFill>
                <a:schemeClr val="tx1"/>
              </a:solidFill>
            </a:endParaRPr>
          </a:p>
          <a:p>
            <a:pPr algn="l">
              <a:defRPr sz="2000"/>
            </a:pPr>
            <a:r>
              <a:rPr sz="300" dirty="0">
                <a:solidFill>
                  <a:schemeClr val="tx1"/>
                </a:solidFill>
              </a:rPr>
              <a:t>&lt;xs:schema xmlns:xs="http://www.w3.org/2001/XMLSchema"&gt;</a:t>
            </a:r>
          </a:p>
          <a:p>
            <a:pPr algn="l">
              <a:defRPr sz="2000"/>
            </a:pPr>
            <a:r>
              <a:rPr sz="300" dirty="0">
                <a:solidFill>
                  <a:schemeClr val="tx1"/>
                </a:solidFill>
              </a:rPr>
              <a:t>&lt;xs:element name="contact"&gt;</a:t>
            </a:r>
          </a:p>
          <a:p>
            <a:pPr algn="l">
              <a:defRPr sz="2000"/>
            </a:pPr>
            <a:r>
              <a:rPr sz="300" dirty="0">
                <a:solidFill>
                  <a:schemeClr val="tx1"/>
                </a:solidFill>
              </a:rPr>
              <a:t>    &lt;xs:complexType&gt;</a:t>
            </a:r>
          </a:p>
          <a:p>
            <a:pPr algn="l">
              <a:defRPr sz="2000"/>
            </a:pPr>
            <a:r>
              <a:rPr sz="300" dirty="0">
                <a:solidFill>
                  <a:schemeClr val="tx1"/>
                </a:solidFill>
              </a:rPr>
              <a:t>        &lt;xs:sequence&gt;</a:t>
            </a:r>
          </a:p>
          <a:p>
            <a:pPr algn="l">
              <a:defRPr sz="2000"/>
            </a:pPr>
            <a:r>
              <a:rPr sz="300" dirty="0">
                <a:solidFill>
                  <a:schemeClr val="tx1"/>
                </a:solidFill>
              </a:rPr>
              <a:t>            &lt;xs:element name="name" type="xs:string" /&gt;</a:t>
            </a:r>
          </a:p>
          <a:p>
            <a:pPr algn="l">
              <a:defRPr sz="2000"/>
            </a:pPr>
            <a:r>
              <a:rPr sz="300" dirty="0">
                <a:solidFill>
                  <a:schemeClr val="tx1"/>
                </a:solidFill>
              </a:rPr>
              <a:t>            &lt;xs:element name="company" type="xs:string" /&gt;</a:t>
            </a:r>
          </a:p>
          <a:p>
            <a:pPr algn="l">
              <a:defRPr sz="2000"/>
            </a:pPr>
            <a:r>
              <a:rPr sz="300" dirty="0">
                <a:solidFill>
                  <a:schemeClr val="tx1"/>
                </a:solidFill>
              </a:rPr>
              <a:t>            &lt;xs:element name="phone" type="xs:int" /&gt;</a:t>
            </a:r>
          </a:p>
          <a:p>
            <a:pPr algn="l">
              <a:defRPr sz="2000"/>
            </a:pPr>
            <a:r>
              <a:rPr sz="300" dirty="0">
                <a:solidFill>
                  <a:schemeClr val="tx1"/>
                </a:solidFill>
              </a:rPr>
              <a:t>        &lt;/xs:sequence&gt;</a:t>
            </a:r>
          </a:p>
          <a:p>
            <a:pPr algn="l">
              <a:defRPr sz="2000"/>
            </a:pPr>
            <a:r>
              <a:rPr sz="300" dirty="0">
                <a:solidFill>
                  <a:schemeClr val="tx1"/>
                </a:solidFill>
              </a:rPr>
              <a:t>    &lt;/xs:complexType&gt;</a:t>
            </a:r>
          </a:p>
          <a:p>
            <a:pPr algn="l">
              <a:defRPr sz="2000"/>
            </a:pPr>
            <a:r>
              <a:rPr sz="300" dirty="0">
                <a:solidFill>
                  <a:schemeClr val="tx1"/>
                </a:solidFill>
              </a:rPr>
              <a:t>&lt;/xs:element&gt;</a:t>
            </a:r>
          </a:p>
          <a:p>
            <a:pPr algn="l">
              <a:defRPr sz="2000"/>
            </a:pPr>
            <a:r>
              <a:rPr sz="300" dirty="0">
                <a:solidFill>
                  <a:schemeClr val="tx1"/>
                </a:solidFill>
              </a:rPr>
              <a:t>&lt;/xs:schema&gt;</a:t>
            </a:r>
          </a:p>
        </p:txBody>
      </p:sp>
      <p:sp>
        <p:nvSpPr>
          <p:cNvPr id="134" name="Rounded Rectangle 133"/>
          <p:cNvSpPr/>
          <p:nvPr/>
        </p:nvSpPr>
        <p:spPr>
          <a:xfrm>
            <a:off x="6300813" y="6008461"/>
            <a:ext cx="1275074"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5" name="Shape 236"/>
          <p:cNvSpPr/>
          <p:nvPr/>
        </p:nvSpPr>
        <p:spPr>
          <a:xfrm>
            <a:off x="6548143" y="6045033"/>
            <a:ext cx="870028"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endParaRPr sz="300" dirty="0"/>
          </a:p>
          <a:p>
            <a:pPr algn="l">
              <a:defRPr sz="2400" b="1">
                <a:latin typeface="Helvetica"/>
                <a:ea typeface="Helvetica"/>
                <a:cs typeface="Helvetica"/>
                <a:sym typeface="Helvetica"/>
              </a:defRPr>
            </a:pPr>
            <a:r>
              <a:rPr sz="300" dirty="0"/>
              <a:t>{</a:t>
            </a:r>
          </a:p>
          <a:p>
            <a:pPr algn="l">
              <a:defRPr sz="2400" b="1">
                <a:latin typeface="Helvetica"/>
                <a:ea typeface="Helvetica"/>
                <a:cs typeface="Helvetica"/>
                <a:sym typeface="Helvetica"/>
              </a:defRPr>
            </a:pPr>
            <a:r>
              <a:rPr sz="300" dirty="0"/>
              <a:t>    Company: {</a:t>
            </a:r>
          </a:p>
          <a:p>
            <a:pPr algn="l">
              <a:defRPr sz="2400" b="1">
                <a:latin typeface="Helvetica"/>
                <a:ea typeface="Helvetica"/>
                <a:cs typeface="Helvetica"/>
                <a:sym typeface="Helvetica"/>
              </a:defRPr>
            </a:pPr>
            <a:r>
              <a:rPr sz="300" dirty="0"/>
              <a:t>        Employee:{</a:t>
            </a:r>
          </a:p>
          <a:p>
            <a:pPr algn="l">
              <a:defRPr sz="2400" b="1">
                <a:latin typeface="Helvetica"/>
                <a:ea typeface="Helvetica"/>
                <a:cs typeface="Helvetica"/>
                <a:sym typeface="Helvetica"/>
              </a:defRPr>
            </a:pPr>
            <a:r>
              <a:rPr sz="300" dirty="0"/>
              <a:t>            ‘FirstName’: ’Tanmay’,</a:t>
            </a:r>
          </a:p>
          <a:p>
            <a:pPr algn="l">
              <a:defRPr sz="2400" b="1">
                <a:latin typeface="Helvetica"/>
                <a:ea typeface="Helvetica"/>
                <a:cs typeface="Helvetica"/>
                <a:sym typeface="Helvetica"/>
              </a:defRPr>
            </a:pPr>
            <a:r>
              <a:rPr sz="300" dirty="0"/>
              <a:t>            ‘LastName’ : ‘Patil’,</a:t>
            </a:r>
          </a:p>
          <a:p>
            <a:pPr algn="l">
              <a:defRPr sz="2400" b="1">
                <a:latin typeface="Helvetica"/>
                <a:ea typeface="Helvetica"/>
                <a:cs typeface="Helvetica"/>
                <a:sym typeface="Helvetica"/>
              </a:defRPr>
            </a:pPr>
            <a:r>
              <a:rPr sz="300" dirty="0"/>
              <a:t>            ‘ContactNo’:’1234567890’,</a:t>
            </a:r>
          </a:p>
          <a:p>
            <a:pPr algn="l">
              <a:defRPr sz="2400" b="1">
                <a:latin typeface="Helvetica"/>
                <a:ea typeface="Helvetica"/>
                <a:cs typeface="Helvetica"/>
                <a:sym typeface="Helvetica"/>
              </a:defRPr>
            </a:pPr>
            <a:r>
              <a:rPr sz="300" dirty="0"/>
              <a:t>            ‘Email’: ‘tanmaypatil@xyz.com’,</a:t>
            </a:r>
          </a:p>
          <a:p>
            <a:pPr algn="l">
              <a:defRPr sz="2400" b="1">
                <a:latin typeface="Helvetica"/>
                <a:ea typeface="Helvetica"/>
                <a:cs typeface="Helvetica"/>
                <a:sym typeface="Helvetica"/>
              </a:defRPr>
            </a:pPr>
            <a:r>
              <a:rPr sz="300" dirty="0"/>
              <a:t>            ‘Address’: {</a:t>
            </a:r>
          </a:p>
          <a:p>
            <a:pPr algn="l">
              <a:defRPr sz="2400" b="1">
                <a:latin typeface="Helvetica"/>
                <a:ea typeface="Helvetica"/>
                <a:cs typeface="Helvetica"/>
                <a:sym typeface="Helvetica"/>
              </a:defRPr>
            </a:pPr>
            <a:r>
              <a:rPr sz="300" dirty="0"/>
              <a:t>               ‘City’: ‘Banglore’,</a:t>
            </a:r>
          </a:p>
          <a:p>
            <a:pPr algn="l">
              <a:defRPr sz="2400" b="1">
                <a:latin typeface="Helvetica"/>
                <a:ea typeface="Helvetica"/>
                <a:cs typeface="Helvetica"/>
                <a:sym typeface="Helvetica"/>
              </a:defRPr>
            </a:pPr>
            <a:r>
              <a:rPr sz="300" dirty="0"/>
              <a:t>               ‘State’: ‘Karnataka’,</a:t>
            </a:r>
          </a:p>
          <a:p>
            <a:pPr algn="l">
              <a:defRPr sz="2400" b="1">
                <a:latin typeface="Helvetica"/>
                <a:ea typeface="Helvetica"/>
                <a:cs typeface="Helvetica"/>
                <a:sym typeface="Helvetica"/>
              </a:defRPr>
            </a:pPr>
            <a:r>
              <a:rPr sz="300" dirty="0"/>
              <a:t>               ‘Zip’ : ‘560212’</a:t>
            </a:r>
          </a:p>
          <a:p>
            <a:pPr algn="l">
              <a:defRPr sz="2400" b="1">
                <a:latin typeface="Helvetica"/>
                <a:ea typeface="Helvetica"/>
                <a:cs typeface="Helvetica"/>
                <a:sym typeface="Helvetica"/>
              </a:defRPr>
            </a:pPr>
            <a:r>
              <a:rPr sz="300" dirty="0"/>
              <a:t>             }</a:t>
            </a:r>
          </a:p>
          <a:p>
            <a:pPr algn="l">
              <a:defRPr sz="2400" b="1">
                <a:latin typeface="Helvetica"/>
                <a:ea typeface="Helvetica"/>
                <a:cs typeface="Helvetica"/>
                <a:sym typeface="Helvetica"/>
              </a:defRPr>
            </a:pPr>
            <a:r>
              <a:rPr sz="300" dirty="0"/>
              <a:t>         }</a:t>
            </a:r>
          </a:p>
          <a:p>
            <a:pPr algn="l">
              <a:defRPr sz="2400" b="1">
                <a:latin typeface="Helvetica"/>
                <a:ea typeface="Helvetica"/>
                <a:cs typeface="Helvetica"/>
                <a:sym typeface="Helvetica"/>
              </a:defRPr>
            </a:pPr>
            <a:r>
              <a:rPr sz="300" dirty="0"/>
              <a:t>    }</a:t>
            </a:r>
          </a:p>
          <a:p>
            <a:pPr algn="l">
              <a:defRPr sz="2400" b="1">
                <a:latin typeface="Helvetica"/>
                <a:ea typeface="Helvetica"/>
                <a:cs typeface="Helvetica"/>
                <a:sym typeface="Helvetica"/>
              </a:defRPr>
            </a:pPr>
            <a:r>
              <a:rPr sz="300" dirty="0"/>
              <a:t>}</a:t>
            </a:r>
          </a:p>
        </p:txBody>
      </p:sp>
      <p:sp>
        <p:nvSpPr>
          <p:cNvPr id="136" name="Shape 528"/>
          <p:cNvSpPr/>
          <p:nvPr/>
        </p:nvSpPr>
        <p:spPr>
          <a:xfrm>
            <a:off x="3783200" y="592455"/>
            <a:ext cx="446276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Encoded Documents</a:t>
            </a:r>
            <a:endParaRPr dirty="0"/>
          </a:p>
        </p:txBody>
      </p:sp>
    </p:spTree>
    <p:extLst>
      <p:ext uri="{BB962C8B-B14F-4D97-AF65-F5344CB8AC3E}">
        <p14:creationId xmlns:p14="http://schemas.microsoft.com/office/powerpoint/2010/main" val="127691810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122" name="Shape 122"/>
          <p:cNvSpPr>
            <a:spLocks noGrp="1"/>
          </p:cNvSpPr>
          <p:nvPr>
            <p:ph type="subTitle" sz="quarter" idx="1"/>
          </p:nvPr>
        </p:nvSpPr>
        <p:spPr>
          <a:prstGeom prst="rect">
            <a:avLst/>
          </a:prstGeom>
        </p:spPr>
        <p:txBody>
          <a:bodyPr/>
          <a:lstStyle/>
          <a:p>
            <a:r>
              <a:rPr dirty="0"/>
              <a:t>Lesson 1</a:t>
            </a:r>
          </a:p>
          <a:p>
            <a:r>
              <a:rPr dirty="0"/>
              <a:t>Introduction to Web Services</a:t>
            </a:r>
            <a:r>
              <a:rPr lang="en-US" dirty="0"/>
              <a:t> and REST API</a:t>
            </a: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169" name="Shape 169"/>
          <p:cNvSpPr>
            <a:spLocks noGrp="1"/>
          </p:cNvSpPr>
          <p:nvPr>
            <p:ph type="subTitle" sz="quarter" idx="1"/>
          </p:nvPr>
        </p:nvSpPr>
        <p:spPr>
          <a:xfrm>
            <a:off x="1270000" y="5029200"/>
            <a:ext cx="10464800" cy="1776624"/>
          </a:xfrm>
          <a:prstGeom prst="rect">
            <a:avLst/>
          </a:prstGeom>
        </p:spPr>
        <p:txBody>
          <a:bodyPr>
            <a:normAutofit lnSpcReduction="10000"/>
          </a:bodyPr>
          <a:lstStyle/>
          <a:p>
            <a:pPr defTabSz="508254">
              <a:defRPr sz="2784"/>
            </a:pPr>
            <a:r>
              <a:t>Lesson 2</a:t>
            </a:r>
          </a:p>
          <a:p>
            <a:pPr defTabSz="508254">
              <a:defRPr sz="2784"/>
            </a:pPr>
            <a:r>
              <a:t>Extensible Markup Language(XML)</a:t>
            </a:r>
          </a:p>
          <a:p>
            <a:pPr defTabSz="508254">
              <a:defRPr sz="2784"/>
            </a:pPr>
            <a:r>
              <a:t>and</a:t>
            </a:r>
          </a:p>
          <a:p>
            <a:pPr defTabSz="508254">
              <a:defRPr sz="2784"/>
            </a:pPr>
            <a:r>
              <a:t>Java Script Oriented Notation (JSON)</a:t>
            </a:r>
          </a:p>
        </p:txBody>
      </p:sp>
    </p:spTree>
    <p:extLst>
      <p:ext uri="{BB962C8B-B14F-4D97-AF65-F5344CB8AC3E}">
        <p14:creationId xmlns:p14="http://schemas.microsoft.com/office/powerpoint/2010/main" val="196957613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XML?</a:t>
            </a:r>
          </a:p>
        </p:txBody>
      </p:sp>
      <p:sp>
        <p:nvSpPr>
          <p:cNvPr id="172" name="Shape 172"/>
          <p:cNvSpPr/>
          <p:nvPr/>
        </p:nvSpPr>
        <p:spPr>
          <a:xfrm>
            <a:off x="2601727" y="2844799"/>
            <a:ext cx="7293865" cy="406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1"/>
                </a:solidFill>
                <a:latin typeface="Helvetica"/>
                <a:ea typeface="Helvetica"/>
                <a:cs typeface="Helvetica"/>
                <a:sym typeface="Helvetica"/>
              </a:defRPr>
            </a:pPr>
            <a:r>
              <a:t>&lt;?xml version="1.0" encoding=“UTF-8"?&gt;</a:t>
            </a:r>
          </a:p>
          <a:p>
            <a:pPr algn="l">
              <a:defRPr sz="2000"/>
            </a:pPr>
            <a:endParaRPr dirty="0"/>
          </a:p>
          <a:p>
            <a:pPr algn="l">
              <a:defRPr sz="2000"/>
            </a:pPr>
            <a:r>
              <a:rPr dirty="0"/>
              <a:t>&lt;xs:schema xmlns:xs="http://www.w3.org/2001/XMLSchema"&gt;</a:t>
            </a:r>
          </a:p>
          <a:p>
            <a:pPr algn="l">
              <a:defRPr sz="2000"/>
            </a:pPr>
            <a:r>
              <a:rPr dirty="0"/>
              <a:t>&lt;xs:element name="contact"&gt;</a:t>
            </a:r>
          </a:p>
          <a:p>
            <a:pPr algn="l">
              <a:defRPr sz="2000"/>
            </a:pPr>
            <a:r>
              <a:rPr dirty="0"/>
              <a:t>    &lt;xs:complexType&gt;</a:t>
            </a:r>
          </a:p>
          <a:p>
            <a:pPr algn="l">
              <a:defRPr sz="2000"/>
            </a:pPr>
            <a:r>
              <a:rPr dirty="0"/>
              <a:t>        &lt;xs:sequence&gt;</a:t>
            </a:r>
          </a:p>
          <a:p>
            <a:pPr algn="l">
              <a:defRPr sz="2000"/>
            </a:pPr>
            <a:r>
              <a:rPr dirty="0"/>
              <a:t>            &lt;xs:element name="name" type="xs:string" /&gt;</a:t>
            </a:r>
          </a:p>
          <a:p>
            <a:pPr algn="l">
              <a:defRPr sz="2000"/>
            </a:pPr>
            <a:r>
              <a:rPr dirty="0"/>
              <a:t>            &lt;xs:element name="company" type="xs:string" /&gt;</a:t>
            </a:r>
          </a:p>
          <a:p>
            <a:pPr algn="l">
              <a:defRPr sz="2000"/>
            </a:pPr>
            <a:r>
              <a:rPr dirty="0"/>
              <a:t>            &lt;xs:element name="phone" type="xs:int" /&gt;</a:t>
            </a:r>
          </a:p>
          <a:p>
            <a:pPr algn="l">
              <a:defRPr sz="2000"/>
            </a:pPr>
            <a:r>
              <a:rPr dirty="0"/>
              <a:t>        &lt;/xs:sequence&gt;</a:t>
            </a:r>
          </a:p>
          <a:p>
            <a:pPr algn="l">
              <a:defRPr sz="2000"/>
            </a:pPr>
            <a:r>
              <a:rPr dirty="0"/>
              <a:t>    &lt;/xs:complexType&gt;</a:t>
            </a:r>
          </a:p>
          <a:p>
            <a:pPr algn="l">
              <a:defRPr sz="2000"/>
            </a:pPr>
            <a:r>
              <a:rPr dirty="0"/>
              <a:t>&lt;/xs:element&gt;</a:t>
            </a:r>
          </a:p>
          <a:p>
            <a:pPr algn="l">
              <a:defRPr sz="2000"/>
            </a:pPr>
            <a:r>
              <a:rPr dirty="0"/>
              <a:t>&lt;/xs:schema&gt;</a:t>
            </a:r>
          </a:p>
        </p:txBody>
      </p:sp>
    </p:spTree>
    <p:extLst>
      <p:ext uri="{BB962C8B-B14F-4D97-AF65-F5344CB8AC3E}">
        <p14:creationId xmlns:p14="http://schemas.microsoft.com/office/powerpoint/2010/main" val="187692737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XML?</a:t>
            </a:r>
          </a:p>
        </p:txBody>
      </p:sp>
      <p:sp>
        <p:nvSpPr>
          <p:cNvPr id="177" name="Shape 177"/>
          <p:cNvSpPr/>
          <p:nvPr/>
        </p:nvSpPr>
        <p:spPr>
          <a:xfrm>
            <a:off x="2601727" y="2844799"/>
            <a:ext cx="7749928" cy="406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b="1">
                <a:solidFill>
                  <a:schemeClr val="accent2"/>
                </a:solidFill>
                <a:latin typeface="Helvetica"/>
                <a:ea typeface="Helvetica"/>
                <a:cs typeface="Helvetica"/>
                <a:sym typeface="Helvetica"/>
              </a:defRPr>
            </a:pPr>
            <a:r>
              <a:t>&lt;xs:schema xmlns:xs="http://www.w3.org/2001/XMLSchema"&gt;</a:t>
            </a:r>
          </a:p>
          <a:p>
            <a:pPr algn="l">
              <a:defRPr sz="2000" b="1">
                <a:solidFill>
                  <a:schemeClr val="accent2"/>
                </a:solidFill>
                <a:latin typeface="Helvetica"/>
                <a:ea typeface="Helvetica"/>
                <a:cs typeface="Helvetica"/>
                <a:sym typeface="Helvetica"/>
              </a:defRPr>
            </a:pPr>
            <a:r>
              <a:t>&lt;xs:element name="contact"&gt;</a:t>
            </a:r>
          </a:p>
          <a:p>
            <a:pPr algn="l">
              <a:defRPr sz="2000" b="1">
                <a:solidFill>
                  <a:schemeClr val="accent2"/>
                </a:solidFill>
                <a:latin typeface="Helvetica"/>
                <a:ea typeface="Helvetica"/>
                <a:cs typeface="Helvetica"/>
                <a:sym typeface="Helvetica"/>
              </a:defRPr>
            </a:pPr>
            <a:r>
              <a:t>    &lt;xs:complexType&gt;</a:t>
            </a:r>
          </a:p>
          <a:p>
            <a:pPr algn="l">
              <a:defRPr sz="2000" b="1">
                <a:solidFill>
                  <a:schemeClr val="accent2"/>
                </a:solidFill>
                <a:latin typeface="Helvetica"/>
                <a:ea typeface="Helvetica"/>
                <a:cs typeface="Helvetica"/>
                <a:sym typeface="Helvetica"/>
              </a:defRPr>
            </a:pPr>
            <a:r>
              <a:t>        &lt;xs:sequence&gt;</a:t>
            </a:r>
          </a:p>
          <a:p>
            <a:pPr algn="l">
              <a:defRPr sz="2000" b="1">
                <a:solidFill>
                  <a:schemeClr val="accent2"/>
                </a:solidFill>
                <a:latin typeface="Helvetica"/>
                <a:ea typeface="Helvetica"/>
                <a:cs typeface="Helvetica"/>
                <a:sym typeface="Helvetica"/>
              </a:defRPr>
            </a:pPr>
            <a:r>
              <a:t>            &lt;xs:element name="name" type="xs:string" /&gt;</a:t>
            </a:r>
          </a:p>
          <a:p>
            <a:pPr algn="l">
              <a:defRPr sz="2000" b="1">
                <a:solidFill>
                  <a:schemeClr val="accent2"/>
                </a:solidFill>
                <a:latin typeface="Helvetica"/>
                <a:ea typeface="Helvetica"/>
                <a:cs typeface="Helvetica"/>
                <a:sym typeface="Helvetica"/>
              </a:defRPr>
            </a:pPr>
            <a:r>
              <a:t>            &lt;xs:element name="company" type="xs:string" /&gt;</a:t>
            </a:r>
          </a:p>
          <a:p>
            <a:pPr algn="l">
              <a:defRPr sz="2000" b="1">
                <a:solidFill>
                  <a:schemeClr val="accent2"/>
                </a:solidFill>
                <a:latin typeface="Helvetica"/>
                <a:ea typeface="Helvetica"/>
                <a:cs typeface="Helvetica"/>
                <a:sym typeface="Helvetica"/>
              </a:defRPr>
            </a:pPr>
            <a:r>
              <a:t>            &lt;xs:element name="phone" type="xs:int" /&gt;</a:t>
            </a:r>
          </a:p>
          <a:p>
            <a:pPr algn="l">
              <a:defRPr sz="2000" b="1">
                <a:solidFill>
                  <a:schemeClr val="accent2"/>
                </a:solidFill>
                <a:latin typeface="Helvetica"/>
                <a:ea typeface="Helvetica"/>
                <a:cs typeface="Helvetica"/>
                <a:sym typeface="Helvetica"/>
              </a:defRPr>
            </a:pPr>
            <a:r>
              <a:t>        &lt;/xs:sequence&gt;</a:t>
            </a:r>
          </a:p>
          <a:p>
            <a:pPr algn="l">
              <a:defRPr sz="2000" b="1">
                <a:solidFill>
                  <a:schemeClr val="accent2"/>
                </a:solidFill>
                <a:latin typeface="Helvetica"/>
                <a:ea typeface="Helvetica"/>
                <a:cs typeface="Helvetica"/>
                <a:sym typeface="Helvetica"/>
              </a:defRPr>
            </a:pPr>
            <a:r>
              <a:t>    &lt;/xs:complexType&gt;</a:t>
            </a:r>
          </a:p>
          <a:p>
            <a:pPr algn="l">
              <a:defRPr sz="2000" b="1">
                <a:solidFill>
                  <a:schemeClr val="accent2"/>
                </a:solidFill>
                <a:latin typeface="Helvetica"/>
                <a:ea typeface="Helvetica"/>
                <a:cs typeface="Helvetica"/>
                <a:sym typeface="Helvetica"/>
              </a:defRPr>
            </a:pPr>
            <a:r>
              <a:t>&lt;/xs:element&gt;</a:t>
            </a:r>
          </a:p>
          <a:p>
            <a:pPr algn="l">
              <a:defRPr sz="2000" b="1">
                <a:solidFill>
                  <a:schemeClr val="accent2"/>
                </a:solidFill>
                <a:latin typeface="Helvetica"/>
                <a:ea typeface="Helvetica"/>
                <a:cs typeface="Helvetica"/>
                <a:sym typeface="Helvetica"/>
              </a:defRPr>
            </a:pPr>
            <a:r>
              <a:t>&lt;/xs:schema&gt;</a:t>
            </a:r>
          </a:p>
        </p:txBody>
      </p:sp>
    </p:spTree>
    <p:extLst>
      <p:ext uri="{BB962C8B-B14F-4D97-AF65-F5344CB8AC3E}">
        <p14:creationId xmlns:p14="http://schemas.microsoft.com/office/powerpoint/2010/main" val="173403399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XML?</a:t>
            </a:r>
          </a:p>
        </p:txBody>
      </p:sp>
      <p:sp>
        <p:nvSpPr>
          <p:cNvPr id="180" name="Shape 180"/>
          <p:cNvSpPr/>
          <p:nvPr/>
        </p:nvSpPr>
        <p:spPr>
          <a:xfrm>
            <a:off x="2601727" y="2844796"/>
            <a:ext cx="7378935" cy="40640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&lt;xs:element name="contact"&gt;</a:t>
            </a:r>
          </a:p>
          <a:p>
            <a:pPr algn="l">
              <a:defRPr sz="2000"/>
            </a:pPr>
            <a:r>
              <a:t>    &lt;xs:complexType&gt;</a:t>
            </a:r>
          </a:p>
          <a:p>
            <a:pPr algn="l">
              <a:defRPr sz="2000"/>
            </a:pPr>
            <a:r>
              <a:t>        &lt;xs:sequence&gt;</a:t>
            </a:r>
          </a:p>
          <a:p>
            <a:pPr algn="l">
              <a:defRPr sz="2000"/>
            </a:pPr>
            <a:r>
              <a:t>            &lt;xs:element name="name" type="xs:string" /&gt;</a:t>
            </a:r>
          </a:p>
          <a:p>
            <a:pPr algn="l">
              <a:defRPr sz="2000"/>
            </a:pPr>
            <a:r>
              <a:t>            &lt;xs:element name="company" type="xs:string" /&gt;</a:t>
            </a:r>
          </a:p>
          <a:p>
            <a:pPr algn="l">
              <a:defRPr sz="2000"/>
            </a:pPr>
            <a:r>
              <a:t>            &lt;xs:element name="phone" type="xs:int" /&gt;</a:t>
            </a:r>
          </a:p>
          <a:p>
            <a:pPr algn="l">
              <a:defRPr sz="2000"/>
            </a:pPr>
            <a:r>
              <a:t>        &lt;/xs:sequence&gt;</a:t>
            </a:r>
          </a:p>
          <a:p>
            <a:pPr algn="l">
              <a:defRPr sz="2000"/>
            </a:pPr>
            <a:r>
              <a:t>    &lt;/xs:complexType&gt;</a:t>
            </a:r>
          </a:p>
          <a:p>
            <a:pPr algn="l">
              <a:defRPr sz="2000"/>
            </a:pPr>
            <a:r>
              <a:t>&lt;/xs:element&gt;</a:t>
            </a:r>
          </a:p>
          <a:p>
            <a:pPr algn="l">
              <a:defRPr sz="2000"/>
            </a:pPr>
            <a:r>
              <a:t>&lt;</a:t>
            </a:r>
            <a:r>
              <a:rPr b="1">
                <a:solidFill>
                  <a:schemeClr val="accent5"/>
                </a:solidFill>
                <a:latin typeface="Helvetica"/>
                <a:ea typeface="Helvetica"/>
                <a:cs typeface="Helvetica"/>
                <a:sym typeface="Helvetica"/>
              </a:rPr>
              <a:t>/xs:schema</a:t>
            </a:r>
            <a:r>
              <a:t>&gt;</a:t>
            </a:r>
          </a:p>
        </p:txBody>
      </p:sp>
      <p:sp>
        <p:nvSpPr>
          <p:cNvPr id="181" name="Shape 181"/>
          <p:cNvSpPr/>
          <p:nvPr/>
        </p:nvSpPr>
        <p:spPr>
          <a:xfrm flipV="1">
            <a:off x="2050614" y="6812700"/>
            <a:ext cx="516174" cy="1"/>
          </a:xfrm>
          <a:prstGeom prst="line">
            <a:avLst/>
          </a:prstGeom>
          <a:ln w="25400">
            <a:solidFill>
              <a:schemeClr val="accent5"/>
            </a:solidFill>
            <a:miter lim="400000"/>
            <a:tailEnd type="triangle"/>
          </a:ln>
        </p:spPr>
        <p:txBody>
          <a:bodyPr lIns="50800" tIns="50800" rIns="50800" bIns="50800" anchor="ctr"/>
          <a:lstStyle/>
          <a:p>
            <a:pPr>
              <a:defRPr sz="2400"/>
            </a:pPr>
            <a:endParaRPr/>
          </a:p>
        </p:txBody>
      </p:sp>
      <p:sp>
        <p:nvSpPr>
          <p:cNvPr id="182" name="Shape 182"/>
          <p:cNvSpPr/>
          <p:nvPr/>
        </p:nvSpPr>
        <p:spPr>
          <a:xfrm flipH="1">
            <a:off x="1997987" y="3628626"/>
            <a:ext cx="438969" cy="1"/>
          </a:xfrm>
          <a:prstGeom prst="line">
            <a:avLst/>
          </a:prstGeom>
          <a:ln w="25400">
            <a:solidFill>
              <a:schemeClr val="accent5"/>
            </a:solidFill>
            <a:miter lim="400000"/>
            <a:headEnd type="triangle"/>
          </a:ln>
        </p:spPr>
        <p:txBody>
          <a:bodyPr lIns="50800" tIns="50800" rIns="50800" bIns="50800" anchor="ctr"/>
          <a:lstStyle/>
          <a:p>
            <a:pPr>
              <a:defRPr sz="2400"/>
            </a:pPr>
            <a:endParaRPr/>
          </a:p>
        </p:txBody>
      </p:sp>
      <p:sp>
        <p:nvSpPr>
          <p:cNvPr id="183" name="Shape 183"/>
          <p:cNvSpPr/>
          <p:nvPr/>
        </p:nvSpPr>
        <p:spPr>
          <a:xfrm>
            <a:off x="1317042" y="3469876"/>
            <a:ext cx="51617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b="1">
                <a:solidFill>
                  <a:schemeClr val="accent5"/>
                </a:solidFill>
                <a:latin typeface="Helvetica"/>
                <a:ea typeface="Helvetica"/>
                <a:cs typeface="Helvetica"/>
                <a:sym typeface="Helvetica"/>
              </a:defRPr>
            </a:lvl1pPr>
          </a:lstStyle>
          <a:p>
            <a:r>
              <a:t>Tags</a:t>
            </a:r>
          </a:p>
        </p:txBody>
      </p:sp>
      <p:sp>
        <p:nvSpPr>
          <p:cNvPr id="184" name="Shape 184"/>
          <p:cNvSpPr/>
          <p:nvPr/>
        </p:nvSpPr>
        <p:spPr>
          <a:xfrm>
            <a:off x="1317042" y="6672933"/>
            <a:ext cx="51617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b="1">
                <a:solidFill>
                  <a:schemeClr val="accent5"/>
                </a:solidFill>
                <a:latin typeface="Helvetica"/>
                <a:ea typeface="Helvetica"/>
                <a:cs typeface="Helvetica"/>
                <a:sym typeface="Helvetica"/>
              </a:defRPr>
            </a:lvl1pPr>
          </a:lstStyle>
          <a:p>
            <a:r>
              <a:t>Tags</a:t>
            </a:r>
          </a:p>
        </p:txBody>
      </p:sp>
    </p:spTree>
    <p:extLst>
      <p:ext uri="{BB962C8B-B14F-4D97-AF65-F5344CB8AC3E}">
        <p14:creationId xmlns:p14="http://schemas.microsoft.com/office/powerpoint/2010/main" val="40881414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XML?</a:t>
            </a:r>
          </a:p>
        </p:txBody>
      </p:sp>
      <p:sp>
        <p:nvSpPr>
          <p:cNvPr id="187" name="Shape 187"/>
          <p:cNvSpPr/>
          <p:nvPr/>
        </p:nvSpPr>
        <p:spPr>
          <a:xfrm>
            <a:off x="2527555" y="2844792"/>
            <a:ext cx="7378935" cy="40640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a:t>
            </a:r>
            <a:r>
              <a:rPr b="1">
                <a:solidFill>
                  <a:schemeClr val="accent6"/>
                </a:solidFill>
                <a:latin typeface="Helvetica"/>
                <a:ea typeface="Helvetica"/>
                <a:cs typeface="Helvetica"/>
                <a:sym typeface="Helvetica"/>
              </a:rPr>
              <a:t>xs:element</a:t>
            </a:r>
            <a:r>
              <a:t> name="contact"&gt;</a:t>
            </a:r>
          </a:p>
          <a:p>
            <a:pPr algn="l">
              <a:defRPr sz="2000"/>
            </a:pPr>
            <a:r>
              <a:t>    &lt;xs:complexType&gt;</a:t>
            </a:r>
          </a:p>
          <a:p>
            <a:pPr algn="l">
              <a:defRPr sz="2000"/>
            </a:pPr>
            <a:r>
              <a:t>        &lt;xs:sequence&gt;</a:t>
            </a:r>
          </a:p>
          <a:p>
            <a:pPr algn="l">
              <a:defRPr sz="2000"/>
            </a:pPr>
            <a:r>
              <a:t>            &lt;xs:element name="name" type="xs:string" /&gt;</a:t>
            </a:r>
          </a:p>
          <a:p>
            <a:pPr algn="l">
              <a:defRPr sz="2000"/>
            </a:pPr>
            <a:r>
              <a:t>            &lt;xs:element name="company" type="xs:string" /&gt;</a:t>
            </a:r>
          </a:p>
          <a:p>
            <a:pPr algn="l">
              <a:defRPr sz="2000"/>
            </a:pPr>
            <a:r>
              <a:t>            &lt;xs:element name="phone" type="xs:int" /&gt;</a:t>
            </a:r>
          </a:p>
          <a:p>
            <a:pPr algn="l">
              <a:defRPr sz="2000"/>
            </a:pPr>
            <a:r>
              <a:t>        &lt;/xs:sequence&gt;</a:t>
            </a:r>
          </a:p>
          <a:p>
            <a:pPr algn="l">
              <a:defRPr sz="2000"/>
            </a:pPr>
            <a:r>
              <a:t>    &lt;/xs:complexType&gt;</a:t>
            </a:r>
          </a:p>
          <a:p>
            <a:pPr algn="l">
              <a:defRPr sz="2000"/>
            </a:pPr>
            <a:r>
              <a:t>&lt;</a:t>
            </a:r>
            <a:r>
              <a:rPr b="1">
                <a:solidFill>
                  <a:schemeClr val="accent6"/>
                </a:solidFill>
                <a:latin typeface="Helvetica"/>
                <a:ea typeface="Helvetica"/>
                <a:cs typeface="Helvetica"/>
                <a:sym typeface="Helvetica"/>
              </a:rPr>
              <a:t>/xs:element</a:t>
            </a:r>
            <a:r>
              <a:t>&gt;</a:t>
            </a:r>
          </a:p>
          <a:p>
            <a:pPr algn="l">
              <a:defRPr sz="2000"/>
            </a:pPr>
            <a:r>
              <a:t>&lt;</a:t>
            </a:r>
            <a:r>
              <a:rPr b="1">
                <a:solidFill>
                  <a:schemeClr val="accent5"/>
                </a:solidFill>
                <a:latin typeface="Helvetica"/>
                <a:ea typeface="Helvetica"/>
                <a:cs typeface="Helvetica"/>
                <a:sym typeface="Helvetica"/>
              </a:rPr>
              <a:t>/xs:schema</a:t>
            </a:r>
            <a:r>
              <a:t>&gt;</a:t>
            </a:r>
          </a:p>
        </p:txBody>
      </p:sp>
      <p:sp>
        <p:nvSpPr>
          <p:cNvPr id="188" name="Shape 188"/>
          <p:cNvSpPr/>
          <p:nvPr/>
        </p:nvSpPr>
        <p:spPr>
          <a:xfrm flipV="1">
            <a:off x="1940841" y="6460823"/>
            <a:ext cx="516175" cy="1"/>
          </a:xfrm>
          <a:prstGeom prst="line">
            <a:avLst/>
          </a:prstGeom>
          <a:ln w="25400">
            <a:solidFill>
              <a:schemeClr val="accent6"/>
            </a:solidFill>
            <a:miter lim="400000"/>
            <a:tailEnd type="triangle"/>
          </a:ln>
        </p:spPr>
        <p:txBody>
          <a:bodyPr lIns="50800" tIns="50800" rIns="50800" bIns="50800" anchor="ctr"/>
          <a:lstStyle/>
          <a:p>
            <a:pPr>
              <a:defRPr sz="2400"/>
            </a:pPr>
            <a:endParaRPr/>
          </a:p>
        </p:txBody>
      </p:sp>
      <p:sp>
        <p:nvSpPr>
          <p:cNvPr id="189" name="Shape 189"/>
          <p:cNvSpPr/>
          <p:nvPr/>
        </p:nvSpPr>
        <p:spPr>
          <a:xfrm flipH="1">
            <a:off x="1979444" y="4003397"/>
            <a:ext cx="438969" cy="1"/>
          </a:xfrm>
          <a:prstGeom prst="line">
            <a:avLst/>
          </a:prstGeom>
          <a:ln w="25400">
            <a:solidFill>
              <a:schemeClr val="accent6"/>
            </a:solidFill>
            <a:miter lim="400000"/>
            <a:headEnd type="triangle"/>
          </a:ln>
        </p:spPr>
        <p:txBody>
          <a:bodyPr lIns="50800" tIns="50800" rIns="50800" bIns="50800" anchor="ctr"/>
          <a:lstStyle/>
          <a:p>
            <a:pPr>
              <a:defRPr sz="2400"/>
            </a:pPr>
            <a:endParaRPr/>
          </a:p>
        </p:txBody>
      </p:sp>
      <p:sp>
        <p:nvSpPr>
          <p:cNvPr id="190" name="Shape 190"/>
          <p:cNvSpPr/>
          <p:nvPr/>
        </p:nvSpPr>
        <p:spPr>
          <a:xfrm>
            <a:off x="1298499" y="3844647"/>
            <a:ext cx="51617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b="1">
                <a:solidFill>
                  <a:schemeClr val="accent6"/>
                </a:solidFill>
                <a:latin typeface="Helvetica"/>
                <a:ea typeface="Helvetica"/>
                <a:cs typeface="Helvetica"/>
                <a:sym typeface="Helvetica"/>
              </a:defRPr>
            </a:lvl1pPr>
          </a:lstStyle>
          <a:p>
            <a:r>
              <a:t>Tags</a:t>
            </a:r>
          </a:p>
        </p:txBody>
      </p:sp>
      <p:sp>
        <p:nvSpPr>
          <p:cNvPr id="191" name="Shape 191"/>
          <p:cNvSpPr/>
          <p:nvPr/>
        </p:nvSpPr>
        <p:spPr>
          <a:xfrm>
            <a:off x="1298499" y="6302073"/>
            <a:ext cx="51617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b="1">
                <a:solidFill>
                  <a:schemeClr val="accent6"/>
                </a:solidFill>
                <a:latin typeface="Helvetica"/>
                <a:ea typeface="Helvetica"/>
                <a:cs typeface="Helvetica"/>
                <a:sym typeface="Helvetica"/>
              </a:defRPr>
            </a:lvl1pPr>
          </a:lstStyle>
          <a:p>
            <a:r>
              <a:t>Tags</a:t>
            </a:r>
          </a:p>
        </p:txBody>
      </p:sp>
    </p:spTree>
    <p:extLst>
      <p:ext uri="{BB962C8B-B14F-4D97-AF65-F5344CB8AC3E}">
        <p14:creationId xmlns:p14="http://schemas.microsoft.com/office/powerpoint/2010/main" val="113909784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XML?</a:t>
            </a:r>
          </a:p>
        </p:txBody>
      </p:sp>
      <p:sp>
        <p:nvSpPr>
          <p:cNvPr id="194" name="Shape 194"/>
          <p:cNvSpPr/>
          <p:nvPr/>
        </p:nvSpPr>
        <p:spPr>
          <a:xfrm>
            <a:off x="2527555" y="2844788"/>
            <a:ext cx="7378935" cy="40640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a:t>
            </a:r>
            <a:r>
              <a:rPr b="1">
                <a:solidFill>
                  <a:schemeClr val="accent6"/>
                </a:solidFill>
                <a:latin typeface="Helvetica"/>
                <a:ea typeface="Helvetica"/>
                <a:cs typeface="Helvetica"/>
                <a:sym typeface="Helvetica"/>
              </a:rPr>
              <a:t>xs:element</a:t>
            </a:r>
            <a:r>
              <a:t> name="contact"&gt;</a:t>
            </a:r>
          </a:p>
          <a:p>
            <a:pPr algn="l">
              <a:defRPr sz="2000"/>
            </a:pPr>
            <a:r>
              <a:t>    &lt;</a:t>
            </a:r>
            <a:r>
              <a:rPr b="1">
                <a:solidFill>
                  <a:schemeClr val="accent1"/>
                </a:solidFill>
                <a:latin typeface="Helvetica"/>
                <a:ea typeface="Helvetica"/>
                <a:cs typeface="Helvetica"/>
                <a:sym typeface="Helvetica"/>
              </a:rPr>
              <a:t>xs:complexType</a:t>
            </a:r>
            <a:r>
              <a:t>&gt;</a:t>
            </a:r>
          </a:p>
          <a:p>
            <a:pPr algn="l">
              <a:defRPr sz="2000"/>
            </a:pPr>
            <a:r>
              <a:t>        &lt;xs:sequence&gt;</a:t>
            </a:r>
          </a:p>
          <a:p>
            <a:pPr algn="l">
              <a:defRPr sz="2000"/>
            </a:pPr>
            <a:r>
              <a:t>            &lt;xs:element name="name" type="xs:string" /&gt;</a:t>
            </a:r>
          </a:p>
          <a:p>
            <a:pPr algn="l">
              <a:defRPr sz="2000"/>
            </a:pPr>
            <a:r>
              <a:t>            &lt;xs:element name="company" type="xs:string" /&gt;</a:t>
            </a:r>
          </a:p>
          <a:p>
            <a:pPr algn="l">
              <a:defRPr sz="2000"/>
            </a:pPr>
            <a:r>
              <a:t>            &lt;xs:element name="phone" type="xs:int" /&gt;</a:t>
            </a:r>
          </a:p>
          <a:p>
            <a:pPr algn="l">
              <a:defRPr sz="2000"/>
            </a:pPr>
            <a:r>
              <a:t>        &lt;/xs:sequence&gt;</a:t>
            </a:r>
          </a:p>
          <a:p>
            <a:pPr algn="l">
              <a:defRPr sz="2000"/>
            </a:pPr>
            <a:r>
              <a:t>    &lt;</a:t>
            </a:r>
            <a:r>
              <a:rPr b="1">
                <a:solidFill>
                  <a:schemeClr val="accent4">
                    <a:satOff val="1488"/>
                    <a:lumOff val="-7242"/>
                  </a:schemeClr>
                </a:solidFill>
                <a:latin typeface="Helvetica"/>
                <a:ea typeface="Helvetica"/>
                <a:cs typeface="Helvetica"/>
                <a:sym typeface="Helvetica"/>
              </a:rPr>
              <a:t>/</a:t>
            </a:r>
            <a:r>
              <a:rPr b="1">
                <a:solidFill>
                  <a:schemeClr val="accent1"/>
                </a:solidFill>
                <a:latin typeface="Helvetica"/>
                <a:ea typeface="Helvetica"/>
                <a:cs typeface="Helvetica"/>
                <a:sym typeface="Helvetica"/>
              </a:rPr>
              <a:t>xs:complexType</a:t>
            </a:r>
            <a:r>
              <a:t>&gt;</a:t>
            </a:r>
          </a:p>
          <a:p>
            <a:pPr algn="l">
              <a:defRPr sz="2000"/>
            </a:pPr>
            <a:r>
              <a:t>&lt;</a:t>
            </a:r>
            <a:r>
              <a:rPr b="1">
                <a:solidFill>
                  <a:schemeClr val="accent6"/>
                </a:solidFill>
                <a:latin typeface="Helvetica"/>
                <a:ea typeface="Helvetica"/>
                <a:cs typeface="Helvetica"/>
                <a:sym typeface="Helvetica"/>
              </a:rPr>
              <a:t>/xs:element</a:t>
            </a:r>
            <a:r>
              <a:t>&gt;</a:t>
            </a:r>
          </a:p>
          <a:p>
            <a:pPr algn="l">
              <a:defRPr sz="2000"/>
            </a:pPr>
            <a:r>
              <a:t>&lt;</a:t>
            </a:r>
            <a:r>
              <a:rPr b="1">
                <a:solidFill>
                  <a:schemeClr val="accent5"/>
                </a:solidFill>
                <a:latin typeface="Helvetica"/>
                <a:ea typeface="Helvetica"/>
                <a:cs typeface="Helvetica"/>
                <a:sym typeface="Helvetica"/>
              </a:rPr>
              <a:t>/xs:schema</a:t>
            </a:r>
            <a:r>
              <a:t>&gt;</a:t>
            </a:r>
          </a:p>
        </p:txBody>
      </p:sp>
      <p:sp>
        <p:nvSpPr>
          <p:cNvPr id="195" name="Shape 195"/>
          <p:cNvSpPr/>
          <p:nvPr/>
        </p:nvSpPr>
        <p:spPr>
          <a:xfrm flipV="1">
            <a:off x="2293158" y="6145593"/>
            <a:ext cx="516174" cy="1"/>
          </a:xfrm>
          <a:prstGeom prst="line">
            <a:avLst/>
          </a:prstGeom>
          <a:ln w="25400">
            <a:solidFill>
              <a:schemeClr val="accent4">
                <a:hueOff val="46120"/>
                <a:satOff val="4178"/>
                <a:lumOff val="-16732"/>
              </a:schemeClr>
            </a:solidFill>
            <a:miter lim="400000"/>
            <a:tailEnd type="triangle"/>
          </a:ln>
        </p:spPr>
        <p:txBody>
          <a:bodyPr lIns="50800" tIns="50800" rIns="50800" bIns="50800" anchor="ctr"/>
          <a:lstStyle/>
          <a:p>
            <a:pPr>
              <a:defRPr sz="2400"/>
            </a:pPr>
            <a:endParaRPr/>
          </a:p>
        </p:txBody>
      </p:sp>
      <p:sp>
        <p:nvSpPr>
          <p:cNvPr id="196" name="Shape 196"/>
          <p:cNvSpPr/>
          <p:nvPr/>
        </p:nvSpPr>
        <p:spPr>
          <a:xfrm flipH="1">
            <a:off x="2319917" y="4318627"/>
            <a:ext cx="438968" cy="1"/>
          </a:xfrm>
          <a:prstGeom prst="line">
            <a:avLst/>
          </a:prstGeom>
          <a:ln w="25400">
            <a:solidFill>
              <a:schemeClr val="accent4">
                <a:hueOff val="46120"/>
                <a:satOff val="4178"/>
                <a:lumOff val="-16732"/>
              </a:schemeClr>
            </a:solidFill>
            <a:miter lim="400000"/>
            <a:headEnd type="triangle"/>
          </a:ln>
        </p:spPr>
        <p:txBody>
          <a:bodyPr lIns="50800" tIns="50800" rIns="50800" bIns="50800" anchor="ctr"/>
          <a:lstStyle/>
          <a:p>
            <a:pPr>
              <a:defRPr sz="2400"/>
            </a:pPr>
            <a:endParaRPr/>
          </a:p>
        </p:txBody>
      </p:sp>
      <p:sp>
        <p:nvSpPr>
          <p:cNvPr id="197" name="Shape 197"/>
          <p:cNvSpPr/>
          <p:nvPr/>
        </p:nvSpPr>
        <p:spPr>
          <a:xfrm>
            <a:off x="1638971" y="4159877"/>
            <a:ext cx="516175"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b="1">
                <a:solidFill>
                  <a:schemeClr val="accent1"/>
                </a:solidFill>
                <a:latin typeface="Helvetica"/>
                <a:ea typeface="Helvetica"/>
                <a:cs typeface="Helvetica"/>
                <a:sym typeface="Helvetica"/>
              </a:defRPr>
            </a:lvl1pPr>
          </a:lstStyle>
          <a:p>
            <a:r>
              <a:t>Tags</a:t>
            </a:r>
          </a:p>
        </p:txBody>
      </p:sp>
      <p:sp>
        <p:nvSpPr>
          <p:cNvPr id="198" name="Shape 198"/>
          <p:cNvSpPr/>
          <p:nvPr/>
        </p:nvSpPr>
        <p:spPr>
          <a:xfrm>
            <a:off x="1650815" y="5986843"/>
            <a:ext cx="51617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b="1">
                <a:solidFill>
                  <a:schemeClr val="accent1"/>
                </a:solidFill>
                <a:latin typeface="Helvetica"/>
                <a:ea typeface="Helvetica"/>
                <a:cs typeface="Helvetica"/>
                <a:sym typeface="Helvetica"/>
              </a:defRPr>
            </a:lvl1pPr>
          </a:lstStyle>
          <a:p>
            <a:r>
              <a:t>Tags</a:t>
            </a:r>
          </a:p>
        </p:txBody>
      </p:sp>
    </p:spTree>
    <p:extLst>
      <p:ext uri="{BB962C8B-B14F-4D97-AF65-F5344CB8AC3E}">
        <p14:creationId xmlns:p14="http://schemas.microsoft.com/office/powerpoint/2010/main" val="70068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XML?</a:t>
            </a:r>
          </a:p>
        </p:txBody>
      </p:sp>
      <p:sp>
        <p:nvSpPr>
          <p:cNvPr id="201" name="Shape 201"/>
          <p:cNvSpPr/>
          <p:nvPr/>
        </p:nvSpPr>
        <p:spPr>
          <a:xfrm>
            <a:off x="2527555" y="2844784"/>
            <a:ext cx="7378935" cy="406403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a:t>
            </a:r>
            <a:r>
              <a:rPr b="1">
                <a:solidFill>
                  <a:schemeClr val="accent6"/>
                </a:solidFill>
                <a:latin typeface="Helvetica"/>
                <a:ea typeface="Helvetica"/>
                <a:cs typeface="Helvetica"/>
                <a:sym typeface="Helvetica"/>
              </a:rPr>
              <a:t>xs:element</a:t>
            </a:r>
            <a:r>
              <a:t> name="contact"&gt;</a:t>
            </a:r>
          </a:p>
          <a:p>
            <a:pPr algn="l">
              <a:defRPr sz="2000"/>
            </a:pPr>
            <a:r>
              <a:t>    </a:t>
            </a:r>
            <a:r>
              <a:rPr>
                <a:solidFill>
                  <a:schemeClr val="accent2"/>
                </a:solidFill>
              </a:rPr>
              <a:t>&lt;</a:t>
            </a:r>
            <a:r>
              <a:rPr b="1">
                <a:solidFill>
                  <a:schemeClr val="accent1"/>
                </a:solidFill>
                <a:latin typeface="Helvetica"/>
                <a:ea typeface="Helvetica"/>
                <a:cs typeface="Helvetica"/>
                <a:sym typeface="Helvetica"/>
              </a:rPr>
              <a:t>xs:complexType</a:t>
            </a:r>
            <a:r>
              <a:rPr>
                <a:solidFill>
                  <a:schemeClr val="accent2"/>
                </a:solidFill>
              </a:rPr>
              <a:t>&gt;</a:t>
            </a:r>
          </a:p>
          <a:p>
            <a:pPr algn="l">
              <a:defRPr sz="2000"/>
            </a:pPr>
            <a:r>
              <a:t>        </a:t>
            </a:r>
            <a:r>
              <a:rPr b="1">
                <a:solidFill>
                  <a:schemeClr val="accent2"/>
                </a:solidFill>
                <a:latin typeface="Helvetica"/>
                <a:ea typeface="Helvetica"/>
                <a:cs typeface="Helvetica"/>
                <a:sym typeface="Helvetica"/>
              </a:rPr>
              <a:t>&lt;xs:sequence&gt;</a:t>
            </a:r>
          </a:p>
          <a:p>
            <a:pPr algn="l">
              <a:defRPr sz="2000"/>
            </a:pPr>
            <a:r>
              <a:t>            &lt;xs:element name="name" type="xs:string" /&gt;</a:t>
            </a:r>
          </a:p>
          <a:p>
            <a:pPr algn="l">
              <a:defRPr sz="2000"/>
            </a:pPr>
            <a:r>
              <a:t>            &lt;xs:element name="company" type="xs:string" /&gt;</a:t>
            </a:r>
          </a:p>
          <a:p>
            <a:pPr algn="l">
              <a:defRPr sz="2000"/>
            </a:pPr>
            <a:r>
              <a:t>            &lt;xs:element name="phone" type="xs:int" /&gt;</a:t>
            </a:r>
          </a:p>
          <a:p>
            <a:pPr algn="l">
              <a:defRPr sz="2000"/>
            </a:pPr>
            <a:r>
              <a:t>        </a:t>
            </a:r>
            <a:r>
              <a:rPr b="1">
                <a:solidFill>
                  <a:schemeClr val="accent2"/>
                </a:solidFill>
                <a:latin typeface="Helvetica"/>
                <a:ea typeface="Helvetica"/>
                <a:cs typeface="Helvetica"/>
                <a:sym typeface="Helvetica"/>
              </a:rPr>
              <a:t>&lt;/xs:sequence&gt;</a:t>
            </a:r>
          </a:p>
          <a:p>
            <a:pPr algn="l">
              <a:defRPr sz="2000"/>
            </a:pPr>
            <a:r>
              <a:t>    &lt;</a:t>
            </a:r>
            <a:r>
              <a:rPr b="1">
                <a:solidFill>
                  <a:schemeClr val="accent4">
                    <a:satOff val="1488"/>
                    <a:lumOff val="-7242"/>
                  </a:schemeClr>
                </a:solidFill>
                <a:latin typeface="Helvetica"/>
                <a:ea typeface="Helvetica"/>
                <a:cs typeface="Helvetica"/>
                <a:sym typeface="Helvetica"/>
              </a:rPr>
              <a:t>/</a:t>
            </a:r>
            <a:r>
              <a:rPr b="1">
                <a:solidFill>
                  <a:schemeClr val="accent1"/>
                </a:solidFill>
                <a:latin typeface="Helvetica"/>
                <a:ea typeface="Helvetica"/>
                <a:cs typeface="Helvetica"/>
                <a:sym typeface="Helvetica"/>
              </a:rPr>
              <a:t>xs:complexType</a:t>
            </a:r>
            <a:r>
              <a:t>&gt;</a:t>
            </a:r>
          </a:p>
          <a:p>
            <a:pPr algn="l">
              <a:defRPr sz="2000"/>
            </a:pPr>
            <a:r>
              <a:t>&lt;</a:t>
            </a:r>
            <a:r>
              <a:rPr b="1">
                <a:solidFill>
                  <a:schemeClr val="accent6"/>
                </a:solidFill>
                <a:latin typeface="Helvetica"/>
                <a:ea typeface="Helvetica"/>
                <a:cs typeface="Helvetica"/>
                <a:sym typeface="Helvetica"/>
              </a:rPr>
              <a:t>/xs:element</a:t>
            </a:r>
            <a:r>
              <a:t>&gt;</a:t>
            </a:r>
          </a:p>
          <a:p>
            <a:pPr algn="l">
              <a:defRPr sz="2000"/>
            </a:pPr>
            <a:r>
              <a:t>&lt;</a:t>
            </a:r>
            <a:r>
              <a:rPr b="1">
                <a:solidFill>
                  <a:schemeClr val="accent5"/>
                </a:solidFill>
                <a:latin typeface="Helvetica"/>
                <a:ea typeface="Helvetica"/>
                <a:cs typeface="Helvetica"/>
                <a:sym typeface="Helvetica"/>
              </a:rPr>
              <a:t>/xs:schema</a:t>
            </a:r>
            <a:r>
              <a:t>&gt;</a:t>
            </a:r>
          </a:p>
        </p:txBody>
      </p:sp>
      <p:sp>
        <p:nvSpPr>
          <p:cNvPr id="202" name="Shape 202"/>
          <p:cNvSpPr/>
          <p:nvPr/>
        </p:nvSpPr>
        <p:spPr>
          <a:xfrm flipH="1">
            <a:off x="2542432" y="4596772"/>
            <a:ext cx="438969" cy="1"/>
          </a:xfrm>
          <a:prstGeom prst="line">
            <a:avLst/>
          </a:prstGeom>
          <a:ln w="25400">
            <a:solidFill>
              <a:schemeClr val="accent2"/>
            </a:solidFill>
            <a:miter lim="400000"/>
            <a:headEnd type="triangle"/>
          </a:ln>
        </p:spPr>
        <p:txBody>
          <a:bodyPr lIns="50800" tIns="50800" rIns="50800" bIns="50800" anchor="ctr"/>
          <a:lstStyle/>
          <a:p>
            <a:pPr>
              <a:defRPr sz="2400"/>
            </a:pPr>
            <a:endParaRPr/>
          </a:p>
        </p:txBody>
      </p:sp>
      <p:sp>
        <p:nvSpPr>
          <p:cNvPr id="203" name="Shape 203"/>
          <p:cNvSpPr/>
          <p:nvPr/>
        </p:nvSpPr>
        <p:spPr>
          <a:xfrm>
            <a:off x="1861487" y="4438022"/>
            <a:ext cx="51617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b="1">
                <a:solidFill>
                  <a:schemeClr val="accent2"/>
                </a:solidFill>
                <a:latin typeface="Helvetica"/>
                <a:ea typeface="Helvetica"/>
                <a:cs typeface="Helvetica"/>
                <a:sym typeface="Helvetica"/>
              </a:defRPr>
            </a:lvl1pPr>
          </a:lstStyle>
          <a:p>
            <a:r>
              <a:t>Tags</a:t>
            </a:r>
          </a:p>
        </p:txBody>
      </p:sp>
      <p:sp>
        <p:nvSpPr>
          <p:cNvPr id="204" name="Shape 204"/>
          <p:cNvSpPr/>
          <p:nvPr/>
        </p:nvSpPr>
        <p:spPr>
          <a:xfrm>
            <a:off x="1885017" y="5671613"/>
            <a:ext cx="51617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b="1">
                <a:solidFill>
                  <a:schemeClr val="accent2"/>
                </a:solidFill>
                <a:latin typeface="Helvetica"/>
                <a:ea typeface="Helvetica"/>
                <a:cs typeface="Helvetica"/>
                <a:sym typeface="Helvetica"/>
              </a:defRPr>
            </a:lvl1pPr>
          </a:lstStyle>
          <a:p>
            <a:r>
              <a:t>Tags</a:t>
            </a:r>
          </a:p>
        </p:txBody>
      </p:sp>
      <p:sp>
        <p:nvSpPr>
          <p:cNvPr id="205" name="Shape 205"/>
          <p:cNvSpPr/>
          <p:nvPr/>
        </p:nvSpPr>
        <p:spPr>
          <a:xfrm flipH="1">
            <a:off x="2542432" y="5830363"/>
            <a:ext cx="438969" cy="1"/>
          </a:xfrm>
          <a:prstGeom prst="line">
            <a:avLst/>
          </a:prstGeom>
          <a:ln w="25400">
            <a:solidFill>
              <a:schemeClr val="accent2"/>
            </a:solidFill>
            <a:miter lim="400000"/>
            <a:head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03894413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XML?</a:t>
            </a:r>
          </a:p>
        </p:txBody>
      </p:sp>
      <p:sp>
        <p:nvSpPr>
          <p:cNvPr id="208" name="Shape 208"/>
          <p:cNvSpPr/>
          <p:nvPr/>
        </p:nvSpPr>
        <p:spPr>
          <a:xfrm>
            <a:off x="2527555" y="2844782"/>
            <a:ext cx="7378935" cy="4064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a:t>
            </a:r>
            <a:r>
              <a:rPr b="1">
                <a:solidFill>
                  <a:schemeClr val="accent6"/>
                </a:solidFill>
                <a:latin typeface="Helvetica"/>
                <a:ea typeface="Helvetica"/>
                <a:cs typeface="Helvetica"/>
                <a:sym typeface="Helvetica"/>
              </a:rPr>
              <a:t>xs:element</a:t>
            </a:r>
            <a:r>
              <a:t> name="contact"&gt;</a:t>
            </a:r>
          </a:p>
          <a:p>
            <a:pPr algn="l">
              <a:defRPr sz="2000"/>
            </a:pPr>
            <a:r>
              <a:t>    </a:t>
            </a:r>
            <a:r>
              <a:rPr>
                <a:solidFill>
                  <a:schemeClr val="accent2"/>
                </a:solidFill>
              </a:rPr>
              <a:t>&lt;</a:t>
            </a:r>
            <a:r>
              <a:rPr b="1">
                <a:solidFill>
                  <a:schemeClr val="accent1"/>
                </a:solidFill>
                <a:latin typeface="Helvetica"/>
                <a:ea typeface="Helvetica"/>
                <a:cs typeface="Helvetica"/>
                <a:sym typeface="Helvetica"/>
              </a:rPr>
              <a:t>xs:complexType</a:t>
            </a:r>
            <a:r>
              <a:rPr>
                <a:solidFill>
                  <a:schemeClr val="accent2"/>
                </a:solidFill>
              </a:rPr>
              <a:t>&gt;</a:t>
            </a:r>
          </a:p>
          <a:p>
            <a:pPr algn="l">
              <a:defRPr sz="2000"/>
            </a:pPr>
            <a:r>
              <a:t>        </a:t>
            </a:r>
            <a:r>
              <a:rPr b="1">
                <a:solidFill>
                  <a:schemeClr val="accent2"/>
                </a:solidFill>
                <a:latin typeface="Helvetica"/>
                <a:ea typeface="Helvetica"/>
                <a:cs typeface="Helvetica"/>
                <a:sym typeface="Helvetica"/>
              </a:rPr>
              <a:t>&lt;xs:sequence&gt;</a:t>
            </a:r>
          </a:p>
          <a:p>
            <a:pPr algn="l">
              <a:defRPr sz="2000"/>
            </a:pPr>
            <a:r>
              <a:t>            </a:t>
            </a:r>
            <a:r>
              <a:rPr b="1">
                <a:latin typeface="Helvetica"/>
                <a:ea typeface="Helvetica"/>
                <a:cs typeface="Helvetica"/>
                <a:sym typeface="Helvetica"/>
              </a:rPr>
              <a:t>&lt;xs:element name="name" type="xs:string" /&gt;</a:t>
            </a:r>
          </a:p>
          <a:p>
            <a:pPr algn="l">
              <a:defRPr sz="2000" b="1">
                <a:latin typeface="Helvetica"/>
                <a:ea typeface="Helvetica"/>
                <a:cs typeface="Helvetica"/>
                <a:sym typeface="Helvetica"/>
              </a:defRPr>
            </a:pPr>
            <a:r>
              <a:t>            &lt;xs:element name="company" type="xs:string" /&gt;</a:t>
            </a:r>
          </a:p>
          <a:p>
            <a:pPr algn="l">
              <a:defRPr sz="2000" b="1">
                <a:latin typeface="Helvetica"/>
                <a:ea typeface="Helvetica"/>
                <a:cs typeface="Helvetica"/>
                <a:sym typeface="Helvetica"/>
              </a:defRPr>
            </a:pPr>
            <a:r>
              <a:t>            &lt;xs:element name="phone" type="xs:int" /&gt;</a:t>
            </a:r>
          </a:p>
          <a:p>
            <a:pPr algn="l">
              <a:defRPr sz="2000"/>
            </a:pPr>
            <a:r>
              <a:t>        </a:t>
            </a:r>
            <a:r>
              <a:rPr b="1">
                <a:solidFill>
                  <a:schemeClr val="accent2"/>
                </a:solidFill>
                <a:latin typeface="Helvetica"/>
                <a:ea typeface="Helvetica"/>
                <a:cs typeface="Helvetica"/>
                <a:sym typeface="Helvetica"/>
              </a:rPr>
              <a:t>&lt;/xs:sequence&gt;</a:t>
            </a:r>
          </a:p>
          <a:p>
            <a:pPr algn="l">
              <a:defRPr sz="2000"/>
            </a:pPr>
            <a:r>
              <a:t>    &lt;</a:t>
            </a:r>
            <a:r>
              <a:rPr b="1">
                <a:solidFill>
                  <a:schemeClr val="accent4">
                    <a:satOff val="1488"/>
                    <a:lumOff val="-7242"/>
                  </a:schemeClr>
                </a:solidFill>
                <a:latin typeface="Helvetica"/>
                <a:ea typeface="Helvetica"/>
                <a:cs typeface="Helvetica"/>
                <a:sym typeface="Helvetica"/>
              </a:rPr>
              <a:t>/</a:t>
            </a:r>
            <a:r>
              <a:rPr b="1">
                <a:solidFill>
                  <a:schemeClr val="accent1"/>
                </a:solidFill>
                <a:latin typeface="Helvetica"/>
                <a:ea typeface="Helvetica"/>
                <a:cs typeface="Helvetica"/>
                <a:sym typeface="Helvetica"/>
              </a:rPr>
              <a:t>xs:complexType</a:t>
            </a:r>
            <a:r>
              <a:t>&gt;</a:t>
            </a:r>
          </a:p>
          <a:p>
            <a:pPr algn="l">
              <a:defRPr sz="2000"/>
            </a:pPr>
            <a:r>
              <a:t>&lt;</a:t>
            </a:r>
            <a:r>
              <a:rPr b="1">
                <a:solidFill>
                  <a:schemeClr val="accent6"/>
                </a:solidFill>
                <a:latin typeface="Helvetica"/>
                <a:ea typeface="Helvetica"/>
                <a:cs typeface="Helvetica"/>
                <a:sym typeface="Helvetica"/>
              </a:rPr>
              <a:t>/xs:element</a:t>
            </a:r>
            <a:r>
              <a:t>&gt;</a:t>
            </a:r>
          </a:p>
          <a:p>
            <a:pPr algn="l">
              <a:defRPr sz="2000"/>
            </a:pPr>
            <a:r>
              <a:t>&lt;</a:t>
            </a:r>
            <a:r>
              <a:rPr b="1">
                <a:solidFill>
                  <a:schemeClr val="accent5"/>
                </a:solidFill>
                <a:latin typeface="Helvetica"/>
                <a:ea typeface="Helvetica"/>
                <a:cs typeface="Helvetica"/>
                <a:sym typeface="Helvetica"/>
              </a:rPr>
              <a:t>/xs:schema</a:t>
            </a:r>
            <a:r>
              <a:t>&gt;</a:t>
            </a:r>
          </a:p>
        </p:txBody>
      </p:sp>
    </p:spTree>
    <p:extLst>
      <p:ext uri="{BB962C8B-B14F-4D97-AF65-F5344CB8AC3E}">
        <p14:creationId xmlns:p14="http://schemas.microsoft.com/office/powerpoint/2010/main" val="34461041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XML Format</a:t>
            </a:r>
            <a:endParaRPr dirty="0"/>
          </a:p>
        </p:txBody>
      </p:sp>
      <p:sp>
        <p:nvSpPr>
          <p:cNvPr id="211" name="Shape 211"/>
          <p:cNvSpPr/>
          <p:nvPr/>
        </p:nvSpPr>
        <p:spPr>
          <a:xfrm>
            <a:off x="2911860" y="2396243"/>
            <a:ext cx="6205425" cy="5257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&lt;?xml version="1.0"?&gt;</a:t>
            </a:r>
          </a:p>
          <a:p>
            <a:pPr algn="l">
              <a:defRPr sz="2400"/>
            </a:pPr>
            <a:r>
              <a:rPr dirty="0"/>
              <a:t>&lt;Company&gt;</a:t>
            </a:r>
          </a:p>
          <a:p>
            <a:pPr algn="l">
              <a:defRPr sz="2400"/>
            </a:pPr>
            <a:r>
              <a:rPr dirty="0"/>
              <a:t>  &lt;Employee&gt;</a:t>
            </a:r>
          </a:p>
          <a:p>
            <a:pPr algn="l">
              <a:defRPr sz="2400"/>
            </a:pPr>
            <a:r>
              <a:rPr dirty="0"/>
              <a:t>      &lt;FirstName&gt;Tanmay&lt;/FirstName&gt;</a:t>
            </a:r>
          </a:p>
          <a:p>
            <a:pPr algn="l">
              <a:defRPr sz="2400"/>
            </a:pPr>
            <a:r>
              <a:rPr dirty="0"/>
              <a:t>      &lt;LastName&gt;Patil&lt;/LastName&gt;</a:t>
            </a:r>
          </a:p>
          <a:p>
            <a:pPr algn="l">
              <a:defRPr sz="2400"/>
            </a:pPr>
            <a:r>
              <a:rPr dirty="0"/>
              <a:t>      &lt;ContactNo&gt;1234567890&lt;/ContactNo&gt;</a:t>
            </a:r>
          </a:p>
          <a:p>
            <a:pPr algn="l">
              <a:defRPr sz="2400"/>
            </a:pPr>
            <a:r>
              <a:rPr dirty="0"/>
              <a:t>      &lt;Email&gt;tanmaypatil@xyz.com&lt;/Email&gt;</a:t>
            </a:r>
          </a:p>
          <a:p>
            <a:pPr algn="l">
              <a:defRPr sz="2400"/>
            </a:pPr>
            <a:r>
              <a:rPr dirty="0"/>
              <a:t>      &lt;Address&gt;</a:t>
            </a:r>
          </a:p>
          <a:p>
            <a:pPr algn="l">
              <a:defRPr sz="2400"/>
            </a:pPr>
            <a:r>
              <a:rPr dirty="0"/>
              <a:t>           &lt;City&gt;Bangalore&lt;/City&gt;</a:t>
            </a:r>
          </a:p>
          <a:p>
            <a:pPr algn="l">
              <a:defRPr sz="2400"/>
            </a:pPr>
            <a:r>
              <a:rPr dirty="0"/>
              <a:t>           &lt;State&gt;Karnataka&lt;/State&gt;</a:t>
            </a:r>
          </a:p>
          <a:p>
            <a:pPr algn="l">
              <a:defRPr sz="2400"/>
            </a:pPr>
            <a:r>
              <a:rPr dirty="0"/>
              <a:t>           &lt;Zip&gt;560212&lt;/Zip&gt;</a:t>
            </a:r>
          </a:p>
          <a:p>
            <a:pPr algn="l">
              <a:defRPr sz="2400"/>
            </a:pPr>
            <a:r>
              <a:rPr dirty="0"/>
              <a:t>      &lt;/Address&gt;</a:t>
            </a:r>
          </a:p>
          <a:p>
            <a:pPr algn="l">
              <a:defRPr sz="2400"/>
            </a:pPr>
            <a:r>
              <a:rPr dirty="0"/>
              <a:t>  &lt;/Employee&gt;</a:t>
            </a:r>
          </a:p>
          <a:p>
            <a:pPr algn="l">
              <a:defRPr sz="2400"/>
            </a:pPr>
            <a:r>
              <a:rPr dirty="0"/>
              <a:t>&lt;/Company&gt;</a:t>
            </a:r>
          </a:p>
        </p:txBody>
      </p:sp>
    </p:spTree>
    <p:extLst>
      <p:ext uri="{BB962C8B-B14F-4D97-AF65-F5344CB8AC3E}">
        <p14:creationId xmlns:p14="http://schemas.microsoft.com/office/powerpoint/2010/main" val="103865753"/>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nvSpPr>
        <p:spPr>
          <a:xfrm>
            <a:off x="2911860" y="2396243"/>
            <a:ext cx="6205425" cy="5257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t>&lt;?xml version="1.0"?&gt;</a:t>
            </a:r>
          </a:p>
          <a:p>
            <a:pPr algn="l">
              <a:defRPr sz="2400"/>
            </a:pPr>
            <a:r>
              <a:t>&lt;Company&gt;</a:t>
            </a:r>
          </a:p>
          <a:p>
            <a:pPr algn="l">
              <a:defRPr sz="2400"/>
            </a:pPr>
            <a:r>
              <a:t>  &lt;Employee&gt;</a:t>
            </a:r>
          </a:p>
          <a:p>
            <a:pPr algn="l">
              <a:defRPr sz="2400"/>
            </a:pPr>
            <a:r>
              <a:t>      &lt;FirstName&gt;Tanmay&lt;/FirstName&gt;</a:t>
            </a:r>
          </a:p>
          <a:p>
            <a:pPr algn="l">
              <a:defRPr sz="2400"/>
            </a:pPr>
            <a:r>
              <a:t>      &lt;LastName&gt;Patil&lt;/LastName&gt;</a:t>
            </a:r>
          </a:p>
          <a:p>
            <a:pPr algn="l">
              <a:defRPr sz="2400"/>
            </a:pPr>
            <a:r>
              <a:t>      &lt;ContactNo&gt;1234567890&lt;/ContactNo&gt;</a:t>
            </a:r>
          </a:p>
          <a:p>
            <a:pPr algn="l">
              <a:defRPr sz="2400"/>
            </a:pPr>
            <a:r>
              <a:t>      &lt;Email&gt;tanmaypatil@xyz.com&lt;/Email&gt;</a:t>
            </a:r>
          </a:p>
          <a:p>
            <a:pPr algn="l">
              <a:defRPr sz="2400"/>
            </a:pPr>
            <a:r>
              <a:t>      &lt;Address&gt;</a:t>
            </a:r>
          </a:p>
          <a:p>
            <a:pPr algn="l">
              <a:defRPr sz="2400"/>
            </a:pPr>
            <a:r>
              <a:t>           &lt;City&gt;Bangalore&lt;/City&gt;</a:t>
            </a:r>
          </a:p>
          <a:p>
            <a:pPr algn="l">
              <a:defRPr sz="2400"/>
            </a:pPr>
            <a:r>
              <a:t>           &lt;State&gt;Karnataka&lt;/State&gt;</a:t>
            </a:r>
          </a:p>
          <a:p>
            <a:pPr algn="l">
              <a:defRPr sz="2400"/>
            </a:pPr>
            <a:r>
              <a:t>           &lt;Zip&gt;560212&lt;/Zip&gt;</a:t>
            </a:r>
          </a:p>
          <a:p>
            <a:pPr algn="l">
              <a:defRPr sz="2400"/>
            </a:pPr>
            <a:r>
              <a:t>      &lt;/Address&gt;</a:t>
            </a:r>
          </a:p>
          <a:p>
            <a:pPr algn="l">
              <a:defRPr sz="2400"/>
            </a:pPr>
            <a:r>
              <a:t>  &lt;/Employee&gt;</a:t>
            </a:r>
          </a:p>
          <a:p>
            <a:pPr algn="l">
              <a:defRPr sz="2400"/>
            </a:pPr>
            <a:r>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XML Format</a:t>
            </a:r>
            <a:endParaRPr dirty="0"/>
          </a:p>
        </p:txBody>
      </p:sp>
    </p:spTree>
    <p:extLst>
      <p:ext uri="{BB962C8B-B14F-4D97-AF65-F5344CB8AC3E}">
        <p14:creationId xmlns:p14="http://schemas.microsoft.com/office/powerpoint/2010/main" val="88786516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0" y="592454"/>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Web Services (User)</a:t>
            </a:r>
            <a:endParaRPr dirty="0"/>
          </a:p>
        </p:txBody>
      </p:sp>
      <p:sp>
        <p:nvSpPr>
          <p:cNvPr id="125" name="Shape 125"/>
          <p:cNvSpPr/>
          <p:nvPr/>
        </p:nvSpPr>
        <p:spPr>
          <a:xfrm>
            <a:off x="1616066" y="1901305"/>
            <a:ext cx="943889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hlinkClick r:id="rId3"/>
              </a:defRPr>
            </a:lvl1pPr>
          </a:lstStyle>
          <a:p>
            <a:r>
              <a:rPr>
                <a:hlinkClick r:id="rId3"/>
              </a:rPr>
              <a:t>http://www.XYZ.com/home/full-course-catalog</a:t>
            </a:r>
          </a:p>
        </p:txBody>
      </p:sp>
      <p:sp>
        <p:nvSpPr>
          <p:cNvPr id="126" name="Shape 126"/>
          <p:cNvSpPr/>
          <p:nvPr/>
        </p:nvSpPr>
        <p:spPr>
          <a:xfrm>
            <a:off x="1602517" y="3611339"/>
            <a:ext cx="1270001" cy="1270001"/>
          </a:xfrm>
          <a:prstGeom prst="roundRect">
            <a:avLst>
              <a:gd name="adj" fmla="val 15000"/>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7" name="Shape 127"/>
          <p:cNvSpPr/>
          <p:nvPr/>
        </p:nvSpPr>
        <p:spPr>
          <a:xfrm>
            <a:off x="1602517" y="5258862"/>
            <a:ext cx="1270001" cy="1270001"/>
          </a:xfrm>
          <a:prstGeom prst="roundRect">
            <a:avLst>
              <a:gd name="adj" fmla="val 15000"/>
            </a:avLst>
          </a:prstGeom>
          <a:solidFill>
            <a:schemeClr val="accent2"/>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8" name="Shape 128"/>
          <p:cNvSpPr/>
          <p:nvPr/>
        </p:nvSpPr>
        <p:spPr>
          <a:xfrm>
            <a:off x="1602517" y="6975028"/>
            <a:ext cx="1270001" cy="1270001"/>
          </a:xfrm>
          <a:prstGeom prst="roundRect">
            <a:avLst>
              <a:gd name="adj" fmla="val 15000"/>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9" name="Shape 129"/>
          <p:cNvSpPr/>
          <p:nvPr/>
        </p:nvSpPr>
        <p:spPr>
          <a:xfrm>
            <a:off x="3127095" y="5642512"/>
            <a:ext cx="3371116"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pPr algn="l"/>
            <a:r>
              <a:rPr dirty="0"/>
              <a:t>Introduction to Python</a:t>
            </a:r>
          </a:p>
        </p:txBody>
      </p:sp>
      <p:sp>
        <p:nvSpPr>
          <p:cNvPr id="130" name="Shape 130"/>
          <p:cNvSpPr/>
          <p:nvPr/>
        </p:nvSpPr>
        <p:spPr>
          <a:xfrm>
            <a:off x="3117101" y="7369277"/>
            <a:ext cx="440825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pPr algn="l"/>
            <a:r>
              <a:rPr dirty="0"/>
              <a:t>Introduction to Web Services</a:t>
            </a:r>
          </a:p>
        </p:txBody>
      </p:sp>
      <p:sp>
        <p:nvSpPr>
          <p:cNvPr id="131" name="Shape 131"/>
          <p:cNvSpPr/>
          <p:nvPr/>
        </p:nvSpPr>
        <p:spPr>
          <a:xfrm>
            <a:off x="3147931" y="3994989"/>
            <a:ext cx="3239669"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pPr algn="l"/>
            <a:r>
              <a:rPr dirty="0"/>
              <a:t>Introduction to </a:t>
            </a:r>
            <a:r>
              <a:rPr lang="en-US" dirty="0"/>
              <a:t>Cloud</a:t>
            </a: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nvSpPr>
        <p:spPr>
          <a:xfrm>
            <a:off x="2911860" y="2396243"/>
            <a:ext cx="6205425" cy="5257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t>&lt;?xml version="1.0"?&gt;</a:t>
            </a:r>
          </a:p>
          <a:p>
            <a:pPr algn="l">
              <a:defRPr sz="2400" b="1">
                <a:solidFill>
                  <a:schemeClr val="accent4">
                    <a:hueOff val="384618"/>
                    <a:satOff val="3869"/>
                    <a:lumOff val="5802"/>
                  </a:schemeClr>
                </a:solidFill>
                <a:latin typeface="Helvetica"/>
                <a:ea typeface="Helvetica"/>
                <a:cs typeface="Helvetica"/>
                <a:sym typeface="Helvetica"/>
              </a:defRPr>
            </a:pPr>
            <a:r>
              <a:t>&lt;Company&gt;</a:t>
            </a:r>
          </a:p>
          <a:p>
            <a:pPr algn="l">
              <a:defRPr sz="2400"/>
            </a:pPr>
            <a:r>
              <a:t>  &lt;Employee&gt;</a:t>
            </a:r>
          </a:p>
          <a:p>
            <a:pPr algn="l">
              <a:defRPr sz="2400"/>
            </a:pPr>
            <a:r>
              <a:t>      &lt;FirstName&gt;Tanmay&lt;/FirstName&gt;</a:t>
            </a:r>
          </a:p>
          <a:p>
            <a:pPr algn="l">
              <a:defRPr sz="2400"/>
            </a:pPr>
            <a:r>
              <a:t>      &lt;LastName&gt;Patil&lt;/LastName&gt;</a:t>
            </a:r>
          </a:p>
          <a:p>
            <a:pPr algn="l">
              <a:defRPr sz="2400"/>
            </a:pPr>
            <a:r>
              <a:t>      &lt;ContactNo&gt;1234567890&lt;/ContactNo&gt;</a:t>
            </a:r>
          </a:p>
          <a:p>
            <a:pPr algn="l">
              <a:defRPr sz="2400"/>
            </a:pPr>
            <a:r>
              <a:t>      &lt;Email&gt;tanmaypatil@xyz.com&lt;/Email&gt;</a:t>
            </a:r>
          </a:p>
          <a:p>
            <a:pPr algn="l">
              <a:defRPr sz="2400"/>
            </a:pPr>
            <a:r>
              <a:t>      &lt;Address&gt;</a:t>
            </a:r>
          </a:p>
          <a:p>
            <a:pPr algn="l">
              <a:defRPr sz="2400"/>
            </a:pPr>
            <a:r>
              <a:t>           &lt;City&gt;Bangalore&lt;/City&gt;</a:t>
            </a:r>
          </a:p>
          <a:p>
            <a:pPr algn="l">
              <a:defRPr sz="2400"/>
            </a:pPr>
            <a:r>
              <a:t>           &lt;State&gt;Karnataka&lt;/State&gt;</a:t>
            </a:r>
          </a:p>
          <a:p>
            <a:pPr algn="l">
              <a:defRPr sz="2400"/>
            </a:pPr>
            <a:r>
              <a:t>           &lt;Zip&gt;560212&lt;/Zip&gt;</a:t>
            </a:r>
          </a:p>
          <a:p>
            <a:pPr algn="l">
              <a:defRPr sz="2400"/>
            </a:pPr>
            <a:r>
              <a:t>      &lt;/Address&gt;</a:t>
            </a:r>
          </a:p>
          <a:p>
            <a:pPr algn="l">
              <a:defRPr sz="2400"/>
            </a:pPr>
            <a:r>
              <a:t>  &lt;/Employee&gt;</a:t>
            </a:r>
          </a:p>
          <a:p>
            <a:pPr algn="l">
              <a:defRPr sz="2400" b="1">
                <a:solidFill>
                  <a:schemeClr val="accent4">
                    <a:hueOff val="384618"/>
                    <a:satOff val="3869"/>
                    <a:lumOff val="5802"/>
                  </a:schemeClr>
                </a:solidFill>
                <a:latin typeface="Helvetica"/>
                <a:ea typeface="Helvetica"/>
                <a:cs typeface="Helvetica"/>
                <a:sym typeface="Helvetica"/>
              </a:defRPr>
            </a:pPr>
            <a:r>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XML Format</a:t>
            </a:r>
            <a:endParaRPr dirty="0"/>
          </a:p>
        </p:txBody>
      </p:sp>
    </p:spTree>
    <p:extLst>
      <p:ext uri="{BB962C8B-B14F-4D97-AF65-F5344CB8AC3E}">
        <p14:creationId xmlns:p14="http://schemas.microsoft.com/office/powerpoint/2010/main" val="163336476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p:nvPr/>
        </p:nvSpPr>
        <p:spPr>
          <a:xfrm>
            <a:off x="2911860" y="2396238"/>
            <a:ext cx="6205425" cy="52578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rPr dirty="0"/>
              <a:t>&lt;?xml version="1.0"?&gt;</a:t>
            </a:r>
          </a:p>
          <a:p>
            <a:pPr algn="l">
              <a:defRPr sz="2400" b="1">
                <a:solidFill>
                  <a:schemeClr val="accent4">
                    <a:hueOff val="384618"/>
                    <a:satOff val="3869"/>
                    <a:lumOff val="5802"/>
                  </a:schemeClr>
                </a:solidFill>
                <a:latin typeface="Helvetica"/>
                <a:ea typeface="Helvetica"/>
                <a:cs typeface="Helvetica"/>
                <a:sym typeface="Helvetica"/>
              </a:defRPr>
            </a:pPr>
            <a:r>
              <a:rPr dirty="0"/>
              <a:t>&lt;Company&gt;</a:t>
            </a:r>
          </a:p>
          <a:p>
            <a:pPr algn="l">
              <a:defRPr sz="2400"/>
            </a:pPr>
            <a:r>
              <a:rPr dirty="0"/>
              <a:t>  </a:t>
            </a:r>
            <a:r>
              <a:rPr b="1" dirty="0">
                <a:solidFill>
                  <a:schemeClr val="accent6"/>
                </a:solidFill>
                <a:latin typeface="Helvetica"/>
                <a:ea typeface="Helvetica"/>
                <a:cs typeface="Helvetica"/>
                <a:sym typeface="Helvetica"/>
              </a:rPr>
              <a:t>&lt;Employee&gt;</a:t>
            </a:r>
          </a:p>
          <a:p>
            <a:pPr algn="l">
              <a:defRPr sz="2400"/>
            </a:pPr>
            <a:r>
              <a:rPr dirty="0"/>
              <a:t>      &lt;FirstName&gt;Tanmay&lt;/FirstName&gt;</a:t>
            </a:r>
          </a:p>
          <a:p>
            <a:pPr algn="l">
              <a:defRPr sz="2400"/>
            </a:pPr>
            <a:r>
              <a:rPr dirty="0"/>
              <a:t>      &lt;LastName&gt;Patil&lt;/LastName&gt;</a:t>
            </a:r>
          </a:p>
          <a:p>
            <a:pPr algn="l">
              <a:defRPr sz="2400"/>
            </a:pPr>
            <a:r>
              <a:rPr dirty="0"/>
              <a:t>      &lt;ContactNo&gt;1234567890&lt;/ContactNo&gt;</a:t>
            </a:r>
          </a:p>
          <a:p>
            <a:pPr algn="l">
              <a:defRPr sz="2400"/>
            </a:pPr>
            <a:r>
              <a:rPr dirty="0"/>
              <a:t>      &lt;Email&gt;tanmaypatil@xyz.com&lt;/Email&gt;</a:t>
            </a:r>
          </a:p>
          <a:p>
            <a:pPr algn="l">
              <a:defRPr sz="2400"/>
            </a:pPr>
            <a:r>
              <a:rPr dirty="0"/>
              <a:t>      &lt;Address&gt;</a:t>
            </a:r>
          </a:p>
          <a:p>
            <a:pPr algn="l">
              <a:defRPr sz="2400"/>
            </a:pPr>
            <a:r>
              <a:rPr dirty="0"/>
              <a:t>           &lt;City&gt;Bangalore&lt;/City&gt;</a:t>
            </a:r>
          </a:p>
          <a:p>
            <a:pPr algn="l">
              <a:defRPr sz="2400"/>
            </a:pPr>
            <a:r>
              <a:rPr dirty="0"/>
              <a:t>           &lt;State&gt;Karnataka&lt;/State&gt;</a:t>
            </a:r>
          </a:p>
          <a:p>
            <a:pPr algn="l">
              <a:defRPr sz="2400"/>
            </a:pPr>
            <a:r>
              <a:rPr dirty="0"/>
              <a:t>           &lt;Zip&gt;560212&lt;/Zip&gt;</a:t>
            </a:r>
          </a:p>
          <a:p>
            <a:pPr algn="l">
              <a:defRPr sz="2400"/>
            </a:pPr>
            <a:r>
              <a:rPr dirty="0"/>
              <a:t>      &lt;/Address&gt;</a:t>
            </a:r>
          </a:p>
          <a:p>
            <a:pPr algn="l">
              <a:defRPr sz="2400"/>
            </a:pPr>
            <a:r>
              <a:rPr dirty="0"/>
              <a:t>  </a:t>
            </a:r>
            <a:r>
              <a:rPr b="1" dirty="0">
                <a:solidFill>
                  <a:schemeClr val="accent6"/>
                </a:solidFill>
                <a:latin typeface="Helvetica"/>
                <a:ea typeface="Helvetica"/>
                <a:cs typeface="Helvetica"/>
                <a:sym typeface="Helvetica"/>
              </a:rPr>
              <a:t>&lt;/Employee&gt;</a:t>
            </a:r>
          </a:p>
          <a:p>
            <a:pPr algn="l">
              <a:defRPr sz="2400" b="1">
                <a:solidFill>
                  <a:schemeClr val="accent4">
                    <a:hueOff val="384618"/>
                    <a:satOff val="3869"/>
                    <a:lumOff val="5802"/>
                  </a:schemeClr>
                </a:solidFill>
                <a:latin typeface="Helvetica"/>
                <a:ea typeface="Helvetica"/>
                <a:cs typeface="Helvetica"/>
                <a:sym typeface="Helvetica"/>
              </a:defRPr>
            </a:pPr>
            <a:r>
              <a:rPr dirty="0"/>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XML Format</a:t>
            </a:r>
            <a:endParaRPr dirty="0"/>
          </a:p>
        </p:txBody>
      </p:sp>
    </p:spTree>
    <p:extLst>
      <p:ext uri="{BB962C8B-B14F-4D97-AF65-F5344CB8AC3E}">
        <p14:creationId xmlns:p14="http://schemas.microsoft.com/office/powerpoint/2010/main" val="67812894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nvSpPr>
        <p:spPr>
          <a:xfrm>
            <a:off x="2911860" y="2396236"/>
            <a:ext cx="6205425" cy="525781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t>&lt;?xml version="1.0"?&gt;</a:t>
            </a:r>
          </a:p>
          <a:p>
            <a:pPr algn="l">
              <a:defRPr sz="2400" b="1">
                <a:solidFill>
                  <a:schemeClr val="accent4">
                    <a:hueOff val="384618"/>
                    <a:satOff val="3869"/>
                    <a:lumOff val="5802"/>
                  </a:schemeClr>
                </a:solidFill>
                <a:latin typeface="Helvetica"/>
                <a:ea typeface="Helvetica"/>
                <a:cs typeface="Helvetica"/>
                <a:sym typeface="Helvetica"/>
              </a:defRPr>
            </a:pPr>
            <a:r>
              <a:t>&lt;Company&gt;</a:t>
            </a:r>
          </a:p>
          <a:p>
            <a:pPr algn="l">
              <a:defRPr sz="2400"/>
            </a:pPr>
            <a:r>
              <a:t>  </a:t>
            </a:r>
            <a:r>
              <a:rPr b="1">
                <a:solidFill>
                  <a:schemeClr val="accent6"/>
                </a:solidFill>
                <a:latin typeface="Helvetica"/>
                <a:ea typeface="Helvetica"/>
                <a:cs typeface="Helvetica"/>
                <a:sym typeface="Helvetica"/>
              </a:rPr>
              <a:t>&lt;Employee&gt;</a:t>
            </a:r>
          </a:p>
          <a:p>
            <a:pPr algn="l">
              <a:defRPr sz="2400"/>
            </a:pPr>
            <a:r>
              <a:t>      </a:t>
            </a:r>
            <a:r>
              <a:rPr b="1">
                <a:solidFill>
                  <a:schemeClr val="accent5"/>
                </a:solidFill>
                <a:latin typeface="Helvetica"/>
                <a:ea typeface="Helvetica"/>
                <a:cs typeface="Helvetica"/>
                <a:sym typeface="Helvetica"/>
              </a:rPr>
              <a:t>&lt;FirstName&gt;</a:t>
            </a:r>
            <a:r>
              <a:rPr b="1">
                <a:latin typeface="Helvetica"/>
                <a:ea typeface="Helvetica"/>
                <a:cs typeface="Helvetica"/>
                <a:sym typeface="Helvetica"/>
              </a:rPr>
              <a:t>Tanmay</a:t>
            </a:r>
            <a:r>
              <a:rPr b="1">
                <a:solidFill>
                  <a:schemeClr val="accent5"/>
                </a:solidFill>
                <a:latin typeface="Helvetica"/>
                <a:ea typeface="Helvetica"/>
                <a:cs typeface="Helvetica"/>
                <a:sym typeface="Helvetica"/>
              </a:rPr>
              <a:t>&lt;/FirstName&gt;</a:t>
            </a:r>
          </a:p>
          <a:p>
            <a:pPr algn="l">
              <a:defRPr sz="2400"/>
            </a:pPr>
            <a:r>
              <a:t>      &lt;LastName&gt;Patil&lt;/LastName&gt;</a:t>
            </a:r>
          </a:p>
          <a:p>
            <a:pPr algn="l">
              <a:defRPr sz="2400"/>
            </a:pPr>
            <a:r>
              <a:t>      &lt;ContactNo&gt;1234567890&lt;/ContactNo&gt;</a:t>
            </a:r>
          </a:p>
          <a:p>
            <a:pPr algn="l">
              <a:defRPr sz="2400"/>
            </a:pPr>
            <a:r>
              <a:t>      &lt;Email&gt;tanmaypatil@xyz.com&lt;/Email&gt;</a:t>
            </a:r>
          </a:p>
          <a:p>
            <a:pPr algn="l">
              <a:defRPr sz="2400"/>
            </a:pPr>
            <a:r>
              <a:t>      &lt;Address&gt;</a:t>
            </a:r>
          </a:p>
          <a:p>
            <a:pPr algn="l">
              <a:defRPr sz="2400"/>
            </a:pPr>
            <a:r>
              <a:t>           &lt;City&gt;Bangalore&lt;/City&gt;</a:t>
            </a:r>
          </a:p>
          <a:p>
            <a:pPr algn="l">
              <a:defRPr sz="2400"/>
            </a:pPr>
            <a:r>
              <a:t>           &lt;State&gt;Karnataka&lt;/State&gt;</a:t>
            </a:r>
          </a:p>
          <a:p>
            <a:pPr algn="l">
              <a:defRPr sz="2400"/>
            </a:pPr>
            <a:r>
              <a:t>           &lt;Zip&gt;560212&lt;/Zip&gt;</a:t>
            </a:r>
          </a:p>
          <a:p>
            <a:pPr algn="l">
              <a:defRPr sz="2400"/>
            </a:pPr>
            <a:r>
              <a:t>      &lt;/Address&gt;</a:t>
            </a:r>
          </a:p>
          <a:p>
            <a:pPr algn="l">
              <a:defRPr sz="2400"/>
            </a:pPr>
            <a:r>
              <a:t>  </a:t>
            </a:r>
            <a:r>
              <a:rPr b="1">
                <a:solidFill>
                  <a:schemeClr val="accent6"/>
                </a:solidFill>
                <a:latin typeface="Helvetica"/>
                <a:ea typeface="Helvetica"/>
                <a:cs typeface="Helvetica"/>
                <a:sym typeface="Helvetica"/>
              </a:rPr>
              <a:t>&lt;/Employee&gt;</a:t>
            </a:r>
          </a:p>
          <a:p>
            <a:pPr algn="l">
              <a:defRPr sz="2400" b="1">
                <a:solidFill>
                  <a:schemeClr val="accent4">
                    <a:hueOff val="384618"/>
                    <a:satOff val="3869"/>
                    <a:lumOff val="5802"/>
                  </a:schemeClr>
                </a:solidFill>
                <a:latin typeface="Helvetica"/>
                <a:ea typeface="Helvetica"/>
                <a:cs typeface="Helvetica"/>
                <a:sym typeface="Helvetica"/>
              </a:defRPr>
            </a:pPr>
            <a:r>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XML Format</a:t>
            </a:r>
            <a:endParaRPr dirty="0"/>
          </a:p>
        </p:txBody>
      </p:sp>
    </p:spTree>
    <p:extLst>
      <p:ext uri="{BB962C8B-B14F-4D97-AF65-F5344CB8AC3E}">
        <p14:creationId xmlns:p14="http://schemas.microsoft.com/office/powerpoint/2010/main" val="61749760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a:off x="2911860" y="2396229"/>
            <a:ext cx="6205425" cy="52578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t>&lt;?xml version="1.0"?&gt;</a:t>
            </a:r>
          </a:p>
          <a:p>
            <a:pPr algn="l">
              <a:defRPr sz="2400" b="1">
                <a:solidFill>
                  <a:schemeClr val="accent4">
                    <a:hueOff val="384618"/>
                    <a:satOff val="3869"/>
                    <a:lumOff val="5802"/>
                  </a:schemeClr>
                </a:solidFill>
                <a:latin typeface="Helvetica"/>
                <a:ea typeface="Helvetica"/>
                <a:cs typeface="Helvetica"/>
                <a:sym typeface="Helvetica"/>
              </a:defRPr>
            </a:pPr>
            <a:r>
              <a:t>&lt;Company&gt;</a:t>
            </a:r>
          </a:p>
          <a:p>
            <a:pPr algn="l">
              <a:defRPr sz="2400"/>
            </a:pPr>
            <a:r>
              <a:t>  </a:t>
            </a:r>
            <a:r>
              <a:rPr b="1">
                <a:solidFill>
                  <a:schemeClr val="accent6"/>
                </a:solidFill>
                <a:latin typeface="Helvetica"/>
                <a:ea typeface="Helvetica"/>
                <a:cs typeface="Helvetica"/>
                <a:sym typeface="Helvetica"/>
              </a:rPr>
              <a:t>&lt;Employee&gt;</a:t>
            </a:r>
          </a:p>
          <a:p>
            <a:pPr algn="l">
              <a:defRPr sz="2400"/>
            </a:pPr>
            <a:r>
              <a:t>      </a:t>
            </a:r>
            <a:r>
              <a:rPr b="1">
                <a:solidFill>
                  <a:schemeClr val="accent5"/>
                </a:solidFill>
                <a:latin typeface="Helvetica"/>
                <a:ea typeface="Helvetica"/>
                <a:cs typeface="Helvetica"/>
                <a:sym typeface="Helvetica"/>
              </a:rPr>
              <a:t>&lt;FirstName&gt;</a:t>
            </a:r>
            <a:r>
              <a:rPr b="1">
                <a:latin typeface="Helvetica"/>
                <a:ea typeface="Helvetica"/>
                <a:cs typeface="Helvetica"/>
                <a:sym typeface="Helvetica"/>
              </a:rPr>
              <a:t>Tanmay</a:t>
            </a:r>
            <a:r>
              <a:rPr b="1">
                <a:solidFill>
                  <a:schemeClr val="accent5"/>
                </a:solidFill>
                <a:latin typeface="Helvetica"/>
                <a:ea typeface="Helvetica"/>
                <a:cs typeface="Helvetica"/>
                <a:sym typeface="Helvetica"/>
              </a:rPr>
              <a:t>&lt;/FirstName&gt;</a:t>
            </a:r>
          </a:p>
          <a:p>
            <a:pPr algn="l">
              <a:defRPr sz="2400"/>
            </a:pPr>
            <a:r>
              <a:t>      &lt;LastName&gt;Patil&lt;/LastName&gt;</a:t>
            </a:r>
          </a:p>
          <a:p>
            <a:pPr algn="l">
              <a:defRPr sz="2400"/>
            </a:pPr>
            <a:r>
              <a:t>      &lt;ContactNo&gt;1234567890&lt;/ContactNo&gt;</a:t>
            </a:r>
          </a:p>
          <a:p>
            <a:pPr algn="l">
              <a:defRPr sz="2400"/>
            </a:pPr>
            <a:r>
              <a:t>      &lt;Email&gt;tanmaypatil@xyz.com&lt;/Email&gt;</a:t>
            </a:r>
          </a:p>
          <a:p>
            <a:pPr algn="l">
              <a:defRPr sz="2400"/>
            </a:pPr>
            <a:r>
              <a:t>      </a:t>
            </a:r>
            <a:r>
              <a:rPr b="1">
                <a:solidFill>
                  <a:schemeClr val="accent2"/>
                </a:solidFill>
                <a:latin typeface="Helvetica"/>
                <a:ea typeface="Helvetica"/>
                <a:cs typeface="Helvetica"/>
                <a:sym typeface="Helvetica"/>
              </a:rPr>
              <a:t>&lt;Address&gt;</a:t>
            </a:r>
          </a:p>
          <a:p>
            <a:pPr algn="l">
              <a:defRPr sz="2400"/>
            </a:pPr>
            <a:r>
              <a:t>           </a:t>
            </a:r>
            <a:r>
              <a:rPr b="1">
                <a:latin typeface="Helvetica"/>
                <a:ea typeface="Helvetica"/>
                <a:cs typeface="Helvetica"/>
                <a:sym typeface="Helvetica"/>
              </a:rPr>
              <a:t>&lt;City&gt;Bangalore&lt;/City&gt;</a:t>
            </a:r>
          </a:p>
          <a:p>
            <a:pPr algn="l">
              <a:defRPr sz="2400" b="1">
                <a:latin typeface="Helvetica"/>
                <a:ea typeface="Helvetica"/>
                <a:cs typeface="Helvetica"/>
                <a:sym typeface="Helvetica"/>
              </a:defRPr>
            </a:pPr>
            <a:r>
              <a:t>           &lt;State&gt;Karnataka&lt;/State&gt;</a:t>
            </a:r>
          </a:p>
          <a:p>
            <a:pPr algn="l">
              <a:defRPr sz="2400" b="1">
                <a:latin typeface="Helvetica"/>
                <a:ea typeface="Helvetica"/>
                <a:cs typeface="Helvetica"/>
                <a:sym typeface="Helvetica"/>
              </a:defRPr>
            </a:pPr>
            <a:r>
              <a:t>           &lt;Zip&gt;560212&lt;/Zip&gt;</a:t>
            </a:r>
          </a:p>
          <a:p>
            <a:pPr algn="l">
              <a:defRPr sz="2400"/>
            </a:pPr>
            <a:r>
              <a:t>      </a:t>
            </a:r>
            <a:r>
              <a:rPr b="1">
                <a:solidFill>
                  <a:schemeClr val="accent2"/>
                </a:solidFill>
                <a:latin typeface="Helvetica"/>
                <a:ea typeface="Helvetica"/>
                <a:cs typeface="Helvetica"/>
                <a:sym typeface="Helvetica"/>
              </a:rPr>
              <a:t>&lt;/Address&gt;</a:t>
            </a:r>
          </a:p>
          <a:p>
            <a:pPr algn="l">
              <a:defRPr sz="2400"/>
            </a:pPr>
            <a:r>
              <a:t>  </a:t>
            </a:r>
            <a:r>
              <a:rPr b="1">
                <a:solidFill>
                  <a:schemeClr val="accent6"/>
                </a:solidFill>
                <a:latin typeface="Helvetica"/>
                <a:ea typeface="Helvetica"/>
                <a:cs typeface="Helvetica"/>
                <a:sym typeface="Helvetica"/>
              </a:rPr>
              <a:t>&lt;/Employee&gt;</a:t>
            </a:r>
          </a:p>
          <a:p>
            <a:pPr algn="l">
              <a:defRPr sz="2400" b="1">
                <a:solidFill>
                  <a:schemeClr val="accent4">
                    <a:hueOff val="384618"/>
                    <a:satOff val="3869"/>
                    <a:lumOff val="5802"/>
                  </a:schemeClr>
                </a:solidFill>
                <a:latin typeface="Helvetica"/>
                <a:ea typeface="Helvetica"/>
                <a:cs typeface="Helvetica"/>
                <a:sym typeface="Helvetica"/>
              </a:defRPr>
            </a:pPr>
            <a:r>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t>XML Format</a:t>
            </a:r>
            <a:endParaRPr dirty="0"/>
          </a:p>
        </p:txBody>
      </p:sp>
    </p:spTree>
    <p:extLst>
      <p:ext uri="{BB962C8B-B14F-4D97-AF65-F5344CB8AC3E}">
        <p14:creationId xmlns:p14="http://schemas.microsoft.com/office/powerpoint/2010/main" val="164118089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JSON?</a:t>
            </a:r>
          </a:p>
        </p:txBody>
      </p:sp>
      <p:sp>
        <p:nvSpPr>
          <p:cNvPr id="231" name="Shape 231"/>
          <p:cNvSpPr/>
          <p:nvPr/>
        </p:nvSpPr>
        <p:spPr>
          <a:xfrm>
            <a:off x="139150" y="3292151"/>
            <a:ext cx="12375789" cy="1536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endParaRPr/>
          </a:p>
          <a:p>
            <a:pPr algn="l">
              <a:defRPr sz="2300"/>
            </a:pPr>
            <a:r>
              <a:t>{Company: {Employee:{‘FirstName’: ’Tanmay’,‘LastName’ : ‘Patil’,‘ContactNo’:’1234567890’,‘Email’: ‘tanmaypatil@xyz.com’,’Address’:‘City’: ‘Banglore’,‘State’: ‘Karnataka’,‘Zip’ : ‘560212’}}}</a:t>
            </a:r>
          </a:p>
        </p:txBody>
      </p:sp>
    </p:spTree>
    <p:extLst>
      <p:ext uri="{BB962C8B-B14F-4D97-AF65-F5344CB8AC3E}">
        <p14:creationId xmlns:p14="http://schemas.microsoft.com/office/powerpoint/2010/main" val="104735700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Formatted JSON</a:t>
            </a:r>
          </a:p>
        </p:txBody>
      </p:sp>
      <p:sp>
        <p:nvSpPr>
          <p:cNvPr id="236" name="Shape 236"/>
          <p:cNvSpPr/>
          <p:nvPr/>
        </p:nvSpPr>
        <p:spPr>
          <a:xfrm>
            <a:off x="3217190" y="1879600"/>
            <a:ext cx="5831831"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endParaRPr dirty="0"/>
          </a:p>
          <a:p>
            <a:pPr algn="l">
              <a:defRPr sz="2400" b="1">
                <a:latin typeface="Helvetica"/>
                <a:ea typeface="Helvetica"/>
                <a:cs typeface="Helvetica"/>
                <a:sym typeface="Helvetica"/>
              </a:defRPr>
            </a:pPr>
            <a:r>
              <a:rPr dirty="0"/>
              <a:t>{</a:t>
            </a:r>
          </a:p>
          <a:p>
            <a:pPr algn="l">
              <a:defRPr sz="2400" b="1">
                <a:latin typeface="Helvetica"/>
                <a:ea typeface="Helvetica"/>
                <a:cs typeface="Helvetica"/>
                <a:sym typeface="Helvetica"/>
              </a:defRPr>
            </a:pPr>
            <a:r>
              <a:rPr dirty="0"/>
              <a:t>    Company: {</a:t>
            </a:r>
          </a:p>
          <a:p>
            <a:pPr algn="l">
              <a:defRPr sz="2400" b="1">
                <a:latin typeface="Helvetica"/>
                <a:ea typeface="Helvetica"/>
                <a:cs typeface="Helvetica"/>
                <a:sym typeface="Helvetica"/>
              </a:defRPr>
            </a:pPr>
            <a:r>
              <a:rPr dirty="0"/>
              <a:t>        Employee:{</a:t>
            </a:r>
          </a:p>
          <a:p>
            <a:pPr algn="l">
              <a:defRPr sz="2400" b="1">
                <a:latin typeface="Helvetica"/>
                <a:ea typeface="Helvetica"/>
                <a:cs typeface="Helvetica"/>
                <a:sym typeface="Helvetica"/>
              </a:defRPr>
            </a:pPr>
            <a:r>
              <a:rPr dirty="0"/>
              <a:t>            ‘FirstName’: ’Tanmay’,</a:t>
            </a:r>
          </a:p>
          <a:p>
            <a:pPr algn="l">
              <a:defRPr sz="2400" b="1">
                <a:latin typeface="Helvetica"/>
                <a:ea typeface="Helvetica"/>
                <a:cs typeface="Helvetica"/>
                <a:sym typeface="Helvetica"/>
              </a:defRPr>
            </a:pPr>
            <a:r>
              <a:rPr dirty="0"/>
              <a:t>            ‘LastName’ : ‘Patil’,</a:t>
            </a:r>
          </a:p>
          <a:p>
            <a:pPr algn="l">
              <a:defRPr sz="2400" b="1">
                <a:latin typeface="Helvetica"/>
                <a:ea typeface="Helvetica"/>
                <a:cs typeface="Helvetica"/>
                <a:sym typeface="Helvetica"/>
              </a:defRPr>
            </a:pPr>
            <a:r>
              <a:rPr dirty="0"/>
              <a:t>            ‘ContactNo’:’1234567890’,</a:t>
            </a:r>
          </a:p>
          <a:p>
            <a:pPr algn="l">
              <a:defRPr sz="2400" b="1">
                <a:latin typeface="Helvetica"/>
                <a:ea typeface="Helvetica"/>
                <a:cs typeface="Helvetica"/>
                <a:sym typeface="Helvetica"/>
              </a:defRPr>
            </a:pPr>
            <a:r>
              <a:rPr dirty="0"/>
              <a:t>            ‘Email’: ‘tanmaypatil@xyz.com’,</a:t>
            </a:r>
          </a:p>
          <a:p>
            <a:pPr algn="l">
              <a:defRPr sz="2400" b="1">
                <a:latin typeface="Helvetica"/>
                <a:ea typeface="Helvetica"/>
                <a:cs typeface="Helvetica"/>
                <a:sym typeface="Helvetica"/>
              </a:defRPr>
            </a:pPr>
            <a:r>
              <a:rPr dirty="0"/>
              <a:t>            ‘Address’: {</a:t>
            </a:r>
          </a:p>
          <a:p>
            <a:pPr algn="l">
              <a:defRPr sz="2400" b="1">
                <a:latin typeface="Helvetica"/>
                <a:ea typeface="Helvetica"/>
                <a:cs typeface="Helvetica"/>
                <a:sym typeface="Helvetica"/>
              </a:defRPr>
            </a:pPr>
            <a:r>
              <a:rPr dirty="0"/>
              <a:t>               ‘City’: ‘Banglore’,</a:t>
            </a:r>
          </a:p>
          <a:p>
            <a:pPr algn="l">
              <a:defRPr sz="2400" b="1">
                <a:latin typeface="Helvetica"/>
                <a:ea typeface="Helvetica"/>
                <a:cs typeface="Helvetica"/>
                <a:sym typeface="Helvetica"/>
              </a:defRPr>
            </a:pPr>
            <a:r>
              <a:rPr dirty="0"/>
              <a:t>               ‘State’: ‘Karnataka’,</a:t>
            </a:r>
          </a:p>
          <a:p>
            <a:pPr algn="l">
              <a:defRPr sz="2400" b="1">
                <a:latin typeface="Helvetica"/>
                <a:ea typeface="Helvetica"/>
                <a:cs typeface="Helvetica"/>
                <a:sym typeface="Helvetica"/>
              </a:defRPr>
            </a:pPr>
            <a:r>
              <a:rPr dirty="0"/>
              <a:t>               ‘Zip’ : ‘560212’</a:t>
            </a:r>
          </a:p>
          <a:p>
            <a:pPr algn="l">
              <a:defRPr sz="2400" b="1">
                <a:latin typeface="Helvetica"/>
                <a:ea typeface="Helvetica"/>
                <a:cs typeface="Helvetica"/>
                <a:sym typeface="Helvetica"/>
              </a:defRPr>
            </a:pPr>
            <a:r>
              <a:rPr dirty="0"/>
              <a:t>             }</a:t>
            </a:r>
          </a:p>
          <a:p>
            <a:pPr algn="l">
              <a:defRPr sz="2400" b="1">
                <a:latin typeface="Helvetica"/>
                <a:ea typeface="Helvetica"/>
                <a:cs typeface="Helvetica"/>
                <a:sym typeface="Helvetica"/>
              </a:defRPr>
            </a:pPr>
            <a:r>
              <a:rPr dirty="0"/>
              <a:t>         }</a:t>
            </a:r>
          </a:p>
          <a:p>
            <a:pPr algn="l">
              <a:defRPr sz="2400" b="1">
                <a:latin typeface="Helvetica"/>
                <a:ea typeface="Helvetica"/>
                <a:cs typeface="Helvetica"/>
                <a:sym typeface="Helvetica"/>
              </a:defRPr>
            </a:pPr>
            <a:r>
              <a:rPr dirty="0"/>
              <a:t>    }</a:t>
            </a:r>
          </a:p>
          <a:p>
            <a:pPr algn="l">
              <a:defRPr sz="2400" b="1">
                <a:latin typeface="Helvetica"/>
                <a:ea typeface="Helvetica"/>
                <a:cs typeface="Helvetica"/>
                <a:sym typeface="Helvetica"/>
              </a:defRPr>
            </a:pPr>
            <a:r>
              <a:rPr dirty="0"/>
              <a:t>}</a:t>
            </a:r>
          </a:p>
        </p:txBody>
      </p:sp>
    </p:spTree>
    <p:extLst>
      <p:ext uri="{BB962C8B-B14F-4D97-AF65-F5344CB8AC3E}">
        <p14:creationId xmlns:p14="http://schemas.microsoft.com/office/powerpoint/2010/main" val="150842111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ctrTitle"/>
          </p:nvPr>
        </p:nvSpPr>
        <p:spPr>
          <a:prstGeom prst="rect">
            <a:avLst/>
          </a:prstGeom>
        </p:spPr>
        <p:txBody>
          <a:bodyPr/>
          <a:lstStyle>
            <a:lvl1pPr defTabSz="549148">
              <a:defRPr sz="7519"/>
            </a:lvl1pPr>
          </a:lstStyle>
          <a:p>
            <a:r>
              <a:rPr dirty="0"/>
              <a:t>Application Programmable Interface</a:t>
            </a:r>
          </a:p>
        </p:txBody>
      </p:sp>
      <p:sp>
        <p:nvSpPr>
          <p:cNvPr id="261" name="Shape 261"/>
          <p:cNvSpPr>
            <a:spLocks noGrp="1"/>
          </p:cNvSpPr>
          <p:nvPr>
            <p:ph type="subTitle" sz="quarter" idx="1"/>
          </p:nvPr>
        </p:nvSpPr>
        <p:spPr>
          <a:prstGeom prst="rect">
            <a:avLst/>
          </a:prstGeom>
        </p:spPr>
        <p:txBody>
          <a:bodyPr/>
          <a:lstStyle/>
          <a:p>
            <a:r>
              <a:rPr dirty="0"/>
              <a:t>Lesson </a:t>
            </a:r>
            <a:r>
              <a:rPr lang="en-US" dirty="0"/>
              <a:t>3</a:t>
            </a:r>
            <a:endParaRPr dirty="0"/>
          </a:p>
          <a:p>
            <a:r>
              <a:rPr lang="en-US" dirty="0"/>
              <a:t>Data Models</a:t>
            </a:r>
            <a:endParaRPr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Schema</a:t>
            </a:r>
            <a:r>
              <a:rPr lang="en-US"/>
              <a:t> Overview</a:t>
            </a:r>
            <a:endParaRPr/>
          </a:p>
        </p:txBody>
      </p:sp>
      <p:sp>
        <p:nvSpPr>
          <p:cNvPr id="264" name="Shape 264"/>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5" name="Shape 265"/>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6" name="Shape 266"/>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7" name="Shape 267"/>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68" name="Shape 268"/>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69" name="Shape 269"/>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270" name="Shape 270"/>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271" name="Shape 271"/>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272" name="Shape 272"/>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273" name="Shape 273"/>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274" name="Shape 274"/>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File</a:t>
            </a:r>
            <a:r>
              <a:t> </a:t>
            </a:r>
          </a:p>
        </p:txBody>
      </p:sp>
      <p:sp>
        <p:nvSpPr>
          <p:cNvPr id="275" name="Shape 275"/>
          <p:cNvSpPr/>
          <p:nvPr/>
        </p:nvSpPr>
        <p:spPr>
          <a:xfrm>
            <a:off x="635438" y="1827134"/>
            <a:ext cx="17651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CLIENT</a:t>
            </a:r>
          </a:p>
        </p:txBody>
      </p:sp>
      <p:sp>
        <p:nvSpPr>
          <p:cNvPr id="276" name="Shape 276"/>
          <p:cNvSpPr/>
          <p:nvPr/>
        </p:nvSpPr>
        <p:spPr>
          <a:xfrm>
            <a:off x="8383795" y="1827134"/>
            <a:ext cx="406970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SERVER / DEVICE</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2" name="Shape 282"/>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3" name="Shape 283"/>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4" name="Shape 284"/>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85" name="Shape 285"/>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86" name="Shape 286"/>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287" name="Shape 287"/>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288" name="Shape 288"/>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289" name="Shape 289"/>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290" name="Shape 290"/>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291" name="Shape 291"/>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File</a:t>
            </a:r>
            <a:r>
              <a:t> </a:t>
            </a:r>
          </a:p>
        </p:txBody>
      </p:sp>
      <p:sp>
        <p:nvSpPr>
          <p:cNvPr id="14" name="Shape 263"/>
          <p:cNvSpPr/>
          <p:nvPr/>
        </p:nvSpPr>
        <p:spPr>
          <a:xfrm>
            <a:off x="4987498" y="608799"/>
            <a:ext cx="179536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Schema</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5" name="Shape 295"/>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6" name="Shape 296"/>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7" name="Shape 297"/>
          <p:cNvSpPr/>
          <p:nvPr/>
        </p:nvSpPr>
        <p:spPr>
          <a:xfrm>
            <a:off x="1459643" y="4552950"/>
            <a:ext cx="444476" cy="647701"/>
          </a:xfrm>
          <a:prstGeom prst="rect">
            <a:avLst/>
          </a:prstGeom>
          <a:solidFill>
            <a:schemeClr val="accent4">
              <a:hueOff val="384618"/>
              <a:satOff val="3869"/>
              <a:lumOff val="5802"/>
            </a:scheme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98" name="Shape 298"/>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99" name="Shape 299"/>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00" name="Shape 300"/>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01" name="Shape 301"/>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02" name="Shape 302"/>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03" name="Shape 303"/>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04" name="Shape 304"/>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File</a:t>
            </a:r>
            <a:r>
              <a:t> </a:t>
            </a:r>
          </a:p>
        </p:txBody>
      </p:sp>
      <p:sp>
        <p:nvSpPr>
          <p:cNvPr id="305" name="Shape 305"/>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06" name="Shape 306"/>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POST</a:t>
            </a:r>
            <a:r>
              <a:t> </a:t>
            </a:r>
          </a:p>
        </p:txBody>
      </p:sp>
      <p:sp>
        <p:nvSpPr>
          <p:cNvPr id="17"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Schema</a:t>
            </a:r>
            <a:r>
              <a:rPr lang="en-US"/>
              <a:t> Overview</a:t>
            </a:r>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0" y="592456"/>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Web Services</a:t>
            </a:r>
            <a:r>
              <a:rPr lang="en-US" dirty="0"/>
              <a:t> (Node)</a:t>
            </a:r>
            <a:endParaRPr dirty="0"/>
          </a:p>
        </p:txBody>
      </p:sp>
      <p:sp>
        <p:nvSpPr>
          <p:cNvPr id="136" name="Shape 136"/>
          <p:cNvSpPr/>
          <p:nvPr/>
        </p:nvSpPr>
        <p:spPr>
          <a:xfrm>
            <a:off x="4160658" y="3256872"/>
            <a:ext cx="4128821"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eXtensible Markup Language</a:t>
            </a:r>
          </a:p>
        </p:txBody>
      </p:sp>
      <p:sp>
        <p:nvSpPr>
          <p:cNvPr id="137" name="Shape 137"/>
          <p:cNvSpPr/>
          <p:nvPr/>
        </p:nvSpPr>
        <p:spPr>
          <a:xfrm>
            <a:off x="5837718" y="2771954"/>
            <a:ext cx="723901"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XML</a:t>
            </a:r>
          </a:p>
        </p:txBody>
      </p:sp>
      <p:sp>
        <p:nvSpPr>
          <p:cNvPr id="140" name="Shape 140"/>
          <p:cNvSpPr/>
          <p:nvPr/>
        </p:nvSpPr>
        <p:spPr>
          <a:xfrm>
            <a:off x="4000354" y="6337035"/>
            <a:ext cx="4383635"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REpresentational State Transfer</a:t>
            </a:r>
          </a:p>
        </p:txBody>
      </p:sp>
      <p:sp>
        <p:nvSpPr>
          <p:cNvPr id="141" name="Shape 141"/>
          <p:cNvSpPr/>
          <p:nvPr/>
        </p:nvSpPr>
        <p:spPr>
          <a:xfrm>
            <a:off x="5762403" y="5960387"/>
            <a:ext cx="85953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REST</a:t>
            </a:r>
          </a:p>
        </p:txBody>
      </p:sp>
      <p:sp>
        <p:nvSpPr>
          <p:cNvPr id="144" name="Shape 144"/>
          <p:cNvSpPr/>
          <p:nvPr/>
        </p:nvSpPr>
        <p:spPr>
          <a:xfrm>
            <a:off x="4127760" y="4800143"/>
            <a:ext cx="41288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Java Script Oriented Notation</a:t>
            </a:r>
          </a:p>
        </p:txBody>
      </p:sp>
      <p:sp>
        <p:nvSpPr>
          <p:cNvPr id="145" name="Shape 145"/>
          <p:cNvSpPr/>
          <p:nvPr/>
        </p:nvSpPr>
        <p:spPr>
          <a:xfrm>
            <a:off x="5737104" y="4344566"/>
            <a:ext cx="910134"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JSON</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0" name="Shape 310"/>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1" name="Shape 311"/>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2" name="Shape 312"/>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13" name="Shape 313"/>
          <p:cNvSpPr/>
          <p:nvPr/>
        </p:nvSpPr>
        <p:spPr>
          <a:xfrm>
            <a:off x="5692779" y="1988419"/>
            <a:ext cx="444476" cy="647701"/>
          </a:xfrm>
          <a:prstGeom prst="rect">
            <a:avLst/>
          </a:prstGeom>
          <a:solidFill>
            <a:schemeClr val="accent4">
              <a:hueOff val="384618"/>
              <a:satOff val="3869"/>
              <a:lumOff val="5802"/>
            </a:scheme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14" name="Shape 314"/>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15" name="Shape 315"/>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16" name="Shape 316"/>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17" name="Shape 317"/>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18" name="Shape 318"/>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19" name="Shape 319"/>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File</a:t>
            </a:r>
            <a:r>
              <a:t> </a:t>
            </a:r>
          </a:p>
        </p:txBody>
      </p:sp>
      <p:sp>
        <p:nvSpPr>
          <p:cNvPr id="320" name="Shape 320"/>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21" name="Shape 321"/>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POST</a:t>
            </a:r>
            <a:r>
              <a:t> </a:t>
            </a:r>
          </a:p>
        </p:txBody>
      </p:sp>
      <p:sp>
        <p:nvSpPr>
          <p:cNvPr id="322" name="Shape 322"/>
          <p:cNvSpPr/>
          <p:nvPr/>
        </p:nvSpPr>
        <p:spPr>
          <a:xfrm flipV="1">
            <a:off x="4403109" y="2618324"/>
            <a:ext cx="1198686" cy="209383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23" name="Shape 323"/>
          <p:cNvSpPr/>
          <p:nvPr/>
        </p:nvSpPr>
        <p:spPr>
          <a:xfrm>
            <a:off x="8253001" y="457953"/>
            <a:ext cx="3203975" cy="1327151"/>
          </a:xfrm>
          <a:prstGeom prst="wedgeEllipseCallout">
            <a:avLst>
              <a:gd name="adj1" fmla="val -49525"/>
              <a:gd name="adj2" fmla="val 68351"/>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24" name="Shape 324"/>
          <p:cNvSpPr/>
          <p:nvPr/>
        </p:nvSpPr>
        <p:spPr>
          <a:xfrm>
            <a:off x="8945283" y="493281"/>
            <a:ext cx="1819409" cy="116442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b="1">
                <a:solidFill>
                  <a:schemeClr val="accent1"/>
                </a:solidFill>
                <a:latin typeface="Helvetica"/>
                <a:ea typeface="Helvetica"/>
                <a:cs typeface="Helvetica"/>
                <a:sym typeface="Helvetica"/>
              </a:defRPr>
            </a:pPr>
            <a:r>
              <a:rPr dirty="0"/>
              <a:t>A </a:t>
            </a:r>
            <a:endParaRPr dirty="0">
              <a:solidFill>
                <a:srgbClr val="000000"/>
              </a:solidFill>
            </a:endParaRPr>
          </a:p>
          <a:p>
            <a:pPr>
              <a:defRPr sz="2300"/>
            </a:pPr>
            <a:r>
              <a:rPr dirty="0"/>
              <a:t>is in the </a:t>
            </a:r>
          </a:p>
          <a:p>
            <a:pPr>
              <a:defRPr sz="2300"/>
            </a:pPr>
            <a:r>
              <a:rPr dirty="0"/>
              <a:t>Schema File!</a:t>
            </a:r>
          </a:p>
        </p:txBody>
      </p:sp>
      <p:sp>
        <p:nvSpPr>
          <p:cNvPr id="20"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Schema</a:t>
            </a:r>
            <a:r>
              <a:rPr lang="en-US"/>
              <a:t> Overview</a:t>
            </a:r>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28" name="Shape 328"/>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29" name="Shape 329"/>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0" name="Shape 330"/>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31" name="Shape 331"/>
          <p:cNvSpPr/>
          <p:nvPr/>
        </p:nvSpPr>
        <p:spPr>
          <a:xfrm>
            <a:off x="5692779" y="1988419"/>
            <a:ext cx="444476" cy="647701"/>
          </a:xfrm>
          <a:prstGeom prst="rect">
            <a:avLst/>
          </a:prstGeom>
          <a:solidFill>
            <a:schemeClr val="accent4">
              <a:hueOff val="384618"/>
              <a:satOff val="3869"/>
              <a:lumOff val="5802"/>
            </a:scheme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32" name="Shape 332"/>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33" name="Shape 333"/>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34" name="Shape 334"/>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35" name="Shape 335"/>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36" name="Shape 336"/>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37" name="Shape 337"/>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File</a:t>
            </a:r>
            <a:r>
              <a:t> </a:t>
            </a:r>
          </a:p>
        </p:txBody>
      </p:sp>
      <p:sp>
        <p:nvSpPr>
          <p:cNvPr id="338" name="Shape 338"/>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39" name="Shape 339"/>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POST</a:t>
            </a:r>
            <a:r>
              <a:t> </a:t>
            </a:r>
          </a:p>
        </p:txBody>
      </p:sp>
      <p:sp>
        <p:nvSpPr>
          <p:cNvPr id="340" name="Shape 340"/>
          <p:cNvSpPr/>
          <p:nvPr/>
        </p:nvSpPr>
        <p:spPr>
          <a:xfrm flipV="1">
            <a:off x="4403109" y="2618324"/>
            <a:ext cx="1198686" cy="209383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41" name="Shape 341"/>
          <p:cNvSpPr/>
          <p:nvPr/>
        </p:nvSpPr>
        <p:spPr>
          <a:xfrm>
            <a:off x="6238667" y="2571932"/>
            <a:ext cx="1397715" cy="2200178"/>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19"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Schema</a:t>
            </a:r>
            <a:r>
              <a:rPr lang="en-US"/>
              <a:t> Overview</a:t>
            </a:r>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5" name="Shape 345"/>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6" name="Shape 346"/>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7" name="Shape 347"/>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48" name="Shape 348"/>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49" name="Shape 349"/>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50" name="Shape 350"/>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51" name="Shape 351"/>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52" name="Shape 352"/>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53" name="Shape 353"/>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54" name="Shape 354"/>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File</a:t>
            </a:r>
            <a:r>
              <a:t> </a:t>
            </a:r>
          </a:p>
        </p:txBody>
      </p:sp>
      <p:sp>
        <p:nvSpPr>
          <p:cNvPr id="355" name="Shape 355"/>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56" name="Shape 356"/>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POST</a:t>
            </a:r>
            <a:r>
              <a:t> </a:t>
            </a:r>
          </a:p>
        </p:txBody>
      </p:sp>
      <p:sp>
        <p:nvSpPr>
          <p:cNvPr id="357" name="Shape 357"/>
          <p:cNvSpPr/>
          <p:nvPr/>
        </p:nvSpPr>
        <p:spPr>
          <a:xfrm flipV="1">
            <a:off x="4403109" y="2618324"/>
            <a:ext cx="1198686" cy="209383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58" name="Shape 358"/>
          <p:cNvSpPr/>
          <p:nvPr/>
        </p:nvSpPr>
        <p:spPr>
          <a:xfrm>
            <a:off x="6238667" y="2571932"/>
            <a:ext cx="1397715" cy="2200178"/>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59" name="Shape 359"/>
          <p:cNvSpPr/>
          <p:nvPr/>
        </p:nvSpPr>
        <p:spPr>
          <a:xfrm>
            <a:off x="7801591"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60" name="Shape 360"/>
          <p:cNvSpPr/>
          <p:nvPr/>
        </p:nvSpPr>
        <p:spPr>
          <a:xfrm>
            <a:off x="10196410" y="444825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61" name="Shape 361"/>
          <p:cNvSpPr/>
          <p:nvPr/>
        </p:nvSpPr>
        <p:spPr>
          <a:xfrm>
            <a:off x="9811016" y="2642276"/>
            <a:ext cx="121526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Update</a:t>
            </a:r>
            <a:r>
              <a:t> </a:t>
            </a:r>
          </a:p>
        </p:txBody>
      </p:sp>
      <p:sp>
        <p:nvSpPr>
          <p:cNvPr id="22"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Schema</a:t>
            </a:r>
            <a:r>
              <a:rPr lang="en-US"/>
              <a:t> Overview</a:t>
            </a:r>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5" name="Shape 365"/>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6" name="Shape 366"/>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7" name="Shape 367"/>
          <p:cNvSpPr/>
          <p:nvPr/>
        </p:nvSpPr>
        <p:spPr>
          <a:xfrm>
            <a:off x="1446918" y="4552950"/>
            <a:ext cx="46992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rgbClr val="A6AAA9"/>
                </a:solidFill>
                <a:latin typeface="Helvetica"/>
                <a:ea typeface="Helvetica"/>
                <a:cs typeface="Helvetica"/>
                <a:sym typeface="Helvetica"/>
              </a:defRPr>
            </a:lvl1pPr>
          </a:lstStyle>
          <a:p>
            <a:r>
              <a:t>G</a:t>
            </a:r>
          </a:p>
        </p:txBody>
      </p:sp>
      <p:sp>
        <p:nvSpPr>
          <p:cNvPr id="368" name="Shape 368"/>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69" name="Shape 369"/>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70" name="Shape 370"/>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71" name="Shape 371"/>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72" name="Shape 372"/>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73" name="Shape 373"/>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74" name="Shape 374"/>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File</a:t>
            </a:r>
            <a:r>
              <a:t> </a:t>
            </a:r>
          </a:p>
        </p:txBody>
      </p:sp>
      <p:sp>
        <p:nvSpPr>
          <p:cNvPr id="375" name="Shape 375"/>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76" name="Shape 376"/>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POST</a:t>
            </a:r>
            <a:r>
              <a:t> </a:t>
            </a:r>
          </a:p>
        </p:txBody>
      </p:sp>
      <p:sp>
        <p:nvSpPr>
          <p:cNvPr id="377" name="Shape 377"/>
          <p:cNvSpPr/>
          <p:nvPr/>
        </p:nvSpPr>
        <p:spPr>
          <a:xfrm>
            <a:off x="10196410" y="444825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18"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Schema</a:t>
            </a:r>
            <a:r>
              <a:rPr lang="en-US"/>
              <a:t> Overview</a:t>
            </a:r>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1" name="Shape 381"/>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2" name="Shape 382"/>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3" name="Shape 383"/>
          <p:cNvSpPr/>
          <p:nvPr/>
        </p:nvSpPr>
        <p:spPr>
          <a:xfrm>
            <a:off x="1446918" y="4552950"/>
            <a:ext cx="46992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rgbClr val="A6AAA9"/>
                </a:solidFill>
                <a:latin typeface="Helvetica"/>
                <a:ea typeface="Helvetica"/>
                <a:cs typeface="Helvetica"/>
                <a:sym typeface="Helvetica"/>
              </a:defRPr>
            </a:lvl1pPr>
          </a:lstStyle>
          <a:p>
            <a:r>
              <a:t>G</a:t>
            </a:r>
          </a:p>
        </p:txBody>
      </p:sp>
      <p:sp>
        <p:nvSpPr>
          <p:cNvPr id="384" name="Shape 384"/>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85" name="Shape 385"/>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86" name="Shape 386"/>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87" name="Shape 387"/>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88" name="Shape 388"/>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89" name="Shape 389"/>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90" name="Shape 390"/>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2300"/>
              <a:t>File</a:t>
            </a:r>
            <a:r>
              <a:t> </a:t>
            </a:r>
          </a:p>
        </p:txBody>
      </p:sp>
      <p:sp>
        <p:nvSpPr>
          <p:cNvPr id="391" name="Shape 391"/>
          <p:cNvSpPr/>
          <p:nvPr/>
        </p:nvSpPr>
        <p:spPr>
          <a:xfrm>
            <a:off x="1966133" y="4772109"/>
            <a:ext cx="2062310" cy="1"/>
          </a:xfrm>
          <a:prstGeom prst="line">
            <a:avLst/>
          </a:prstGeom>
          <a:ln w="25400">
            <a:solidFill>
              <a:srgbClr val="000000"/>
            </a:solidFill>
            <a:miter lim="400000"/>
            <a:headEnd type="triangle"/>
          </a:ln>
        </p:spPr>
        <p:txBody>
          <a:bodyPr lIns="50800" tIns="50800" rIns="50800" bIns="50800" anchor="ctr"/>
          <a:lstStyle/>
          <a:p>
            <a:pPr>
              <a:defRPr sz="2400"/>
            </a:pPr>
            <a:endParaRPr/>
          </a:p>
        </p:txBody>
      </p:sp>
      <p:sp>
        <p:nvSpPr>
          <p:cNvPr id="392" name="Shape 392"/>
          <p:cNvSpPr/>
          <p:nvPr/>
        </p:nvSpPr>
        <p:spPr>
          <a:xfrm>
            <a:off x="2596913" y="4082180"/>
            <a:ext cx="1393752"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chemeClr val="accent5"/>
                </a:solidFill>
                <a:latin typeface="Helvetica"/>
                <a:ea typeface="Helvetica"/>
                <a:cs typeface="Helvetica"/>
                <a:sym typeface="Helvetica"/>
              </a:defRPr>
            </a:pPr>
            <a:r>
              <a:rPr sz="2300"/>
              <a:t>REJECT</a:t>
            </a:r>
            <a:r>
              <a:t> </a:t>
            </a:r>
          </a:p>
        </p:txBody>
      </p:sp>
      <p:sp>
        <p:nvSpPr>
          <p:cNvPr id="393" name="Shape 393"/>
          <p:cNvSpPr/>
          <p:nvPr/>
        </p:nvSpPr>
        <p:spPr>
          <a:xfrm>
            <a:off x="10196410" y="4448259"/>
            <a:ext cx="44447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18"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Schema</a:t>
            </a:r>
            <a:r>
              <a:rPr lang="en-US"/>
              <a:t> Overview</a:t>
            </a:r>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261" name="Shape 261"/>
          <p:cNvSpPr>
            <a:spLocks noGrp="1"/>
          </p:cNvSpPr>
          <p:nvPr>
            <p:ph type="subTitle" sz="quarter" idx="1"/>
          </p:nvPr>
        </p:nvSpPr>
        <p:spPr>
          <a:prstGeom prst="rect">
            <a:avLst/>
          </a:prstGeom>
        </p:spPr>
        <p:txBody>
          <a:bodyPr/>
          <a:lstStyle/>
          <a:p>
            <a:r>
              <a:rPr dirty="0"/>
              <a:t>Lesson </a:t>
            </a:r>
            <a:r>
              <a:rPr lang="en-US" dirty="0"/>
              <a:t>4</a:t>
            </a:r>
            <a:endParaRPr dirty="0"/>
          </a:p>
          <a:p>
            <a:r>
              <a:rPr lang="en-US" dirty="0"/>
              <a:t>Modifying the </a:t>
            </a:r>
            <a:r>
              <a:rPr dirty="0"/>
              <a:t>Schema</a:t>
            </a:r>
          </a:p>
        </p:txBody>
      </p:sp>
    </p:spTree>
    <p:extLst>
      <p:ext uri="{BB962C8B-B14F-4D97-AF65-F5344CB8AC3E}">
        <p14:creationId xmlns:p14="http://schemas.microsoft.com/office/powerpoint/2010/main" val="143904022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p:nvPr/>
        </p:nvSpPr>
        <p:spPr>
          <a:xfrm>
            <a:off x="511113" y="2112043"/>
            <a:ext cx="12321791" cy="4565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pPr>
            <a:r>
              <a:rPr lang="en-US" b="1" dirty="0">
                <a:latin typeface="Helvetica"/>
                <a:ea typeface="Helvetica"/>
                <a:cs typeface="Helvetica"/>
                <a:sym typeface="Helvetica"/>
              </a:rPr>
              <a:t>User Prompt&gt; </a:t>
            </a:r>
            <a:r>
              <a:rPr lang="en-US" dirty="0">
                <a:latin typeface="Helvetica"/>
                <a:ea typeface="Helvetica"/>
                <a:cs typeface="Helvetica"/>
                <a:sym typeface="Helvetica"/>
              </a:rPr>
              <a:t>aws ec2 describe-vpcs --region us-west-2 --profile ipwsp</a:t>
            </a:r>
            <a:endParaRPr dirty="0">
              <a:hlinkClick r:id="rId3"/>
            </a:endParaRPr>
          </a:p>
        </p:txBody>
      </p:sp>
      <p:sp>
        <p:nvSpPr>
          <p:cNvPr id="431" name="Shape 431"/>
          <p:cNvSpPr/>
          <p:nvPr/>
        </p:nvSpPr>
        <p:spPr>
          <a:xfrm>
            <a:off x="4373100" y="592455"/>
            <a:ext cx="328295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Using AWS CLI</a:t>
            </a:r>
            <a:endParaRPr dirty="0"/>
          </a:p>
        </p:txBody>
      </p:sp>
      <p:sp>
        <p:nvSpPr>
          <p:cNvPr id="435" name="Shape 435"/>
          <p:cNvSpPr/>
          <p:nvPr/>
        </p:nvSpPr>
        <p:spPr>
          <a:xfrm>
            <a:off x="1741139" y="1456470"/>
            <a:ext cx="1156259"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Input</a:t>
            </a:r>
          </a:p>
        </p:txBody>
      </p:sp>
      <p:sp>
        <p:nvSpPr>
          <p:cNvPr id="436" name="Shape 436"/>
          <p:cNvSpPr/>
          <p:nvPr/>
        </p:nvSpPr>
        <p:spPr>
          <a:xfrm>
            <a:off x="1563287" y="2858136"/>
            <a:ext cx="151196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Output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5790" y="2711844"/>
            <a:ext cx="5828631" cy="6727397"/>
          </a:xfrm>
          <a:prstGeom prst="rect">
            <a:avLst/>
          </a:prstGeom>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p:nvPr/>
        </p:nvSpPr>
        <p:spPr>
          <a:xfrm>
            <a:off x="4193561" y="592455"/>
            <a:ext cx="364202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Using </a:t>
            </a:r>
            <a:r>
              <a:rPr dirty="0"/>
              <a:t>POSTMAN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91" y="1287798"/>
            <a:ext cx="12198924" cy="805493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659" y="7536678"/>
            <a:ext cx="4422276" cy="159751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3165" y="5644140"/>
            <a:ext cx="4443663" cy="1355130"/>
          </a:xfrm>
          <a:prstGeom prst="rect">
            <a:avLst/>
          </a:prstGeom>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647300"/>
            <a:ext cx="6466514" cy="47807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lang="en-US" dirty="0">
                <a:solidFill>
                  <a:srgbClr val="D883FF"/>
                </a:solidFill>
              </a:rPr>
              <a:t>from</a:t>
            </a:r>
            <a:r>
              <a:rPr lang="en-US" dirty="0"/>
              <a:t> boto3 </a:t>
            </a:r>
            <a:r>
              <a:rPr lang="en-US" dirty="0">
                <a:solidFill>
                  <a:srgbClr val="D883FF"/>
                </a:solidFill>
              </a:rPr>
              <a:t>import</a:t>
            </a:r>
            <a:r>
              <a:rPr lang="en-US" dirty="0"/>
              <a:t> </a:t>
            </a:r>
            <a:r>
              <a:rPr lang="en-US" dirty="0">
                <a:solidFill>
                  <a:srgbClr val="FF0000"/>
                </a:solidFill>
              </a:rPr>
              <a:t>Session</a:t>
            </a:r>
          </a:p>
          <a:p>
            <a:pPr algn="l">
              <a:defRPr sz="1600"/>
            </a:pPr>
            <a:endParaRPr lang="en-US" dirty="0"/>
          </a:p>
          <a:p>
            <a:pPr algn="l">
              <a:defRPr sz="1600"/>
            </a:pPr>
            <a:r>
              <a:rPr lang="en-US" dirty="0">
                <a:solidFill>
                  <a:schemeClr val="bg1">
                    <a:lumMod val="65000"/>
                  </a:schemeClr>
                </a:solidFill>
              </a:rPr>
              <a:t># AWS Connection Variables</a:t>
            </a:r>
          </a:p>
          <a:p>
            <a:pPr algn="l">
              <a:defRPr sz="1600"/>
            </a:pPr>
            <a:r>
              <a:rPr lang="en-US" dirty="0" err="1"/>
              <a:t>service_name</a:t>
            </a:r>
            <a:r>
              <a:rPr lang="en-US" dirty="0"/>
              <a:t> = </a:t>
            </a:r>
            <a:r>
              <a:rPr lang="en-US" dirty="0">
                <a:solidFill>
                  <a:schemeClr val="accent2">
                    <a:lumMod val="75000"/>
                  </a:schemeClr>
                </a:solidFill>
              </a:rPr>
              <a:t>'ec2’</a:t>
            </a:r>
          </a:p>
          <a:p>
            <a:pPr algn="l">
              <a:defRPr sz="1600"/>
            </a:pPr>
            <a:r>
              <a:rPr lang="en-US" dirty="0" err="1"/>
              <a:t>access_key</a:t>
            </a:r>
            <a:r>
              <a:rPr lang="en-US" dirty="0"/>
              <a:t> = </a:t>
            </a:r>
            <a:r>
              <a:rPr lang="en-US" dirty="0">
                <a:solidFill>
                  <a:schemeClr val="accent2">
                    <a:lumMod val="75000"/>
                  </a:schemeClr>
                </a:solidFill>
              </a:rPr>
              <a:t>'AWSACCESSKEYIDSAMPLE’</a:t>
            </a:r>
          </a:p>
          <a:p>
            <a:pPr algn="l">
              <a:defRPr sz="1600"/>
            </a:pPr>
            <a:r>
              <a:rPr lang="en-US" dirty="0" err="1"/>
              <a:t>secret_key</a:t>
            </a:r>
            <a:r>
              <a:rPr lang="en-US" dirty="0"/>
              <a:t> = </a:t>
            </a:r>
            <a:r>
              <a:rPr lang="en-US" dirty="0">
                <a:solidFill>
                  <a:schemeClr val="accent2">
                    <a:lumMod val="75000"/>
                  </a:schemeClr>
                </a:solidFill>
              </a:rPr>
              <a:t>'A47#@AWSSECRETACCESSKEYSAMPLE$5dg6357f3*’</a:t>
            </a:r>
          </a:p>
          <a:p>
            <a:pPr algn="l">
              <a:defRPr sz="1600"/>
            </a:pPr>
            <a:r>
              <a:rPr lang="en-US" dirty="0"/>
              <a:t>region = </a:t>
            </a:r>
            <a:r>
              <a:rPr lang="en-US" dirty="0">
                <a:solidFill>
                  <a:schemeClr val="accent2">
                    <a:lumMod val="75000"/>
                  </a:schemeClr>
                </a:solidFill>
              </a:rPr>
              <a:t>'us-west-1’</a:t>
            </a:r>
          </a:p>
          <a:p>
            <a:pPr algn="l">
              <a:defRPr sz="1600"/>
            </a:pPr>
            <a:r>
              <a:rPr lang="en-US" dirty="0" err="1"/>
              <a:t>vpc_cidr</a:t>
            </a:r>
            <a:r>
              <a:rPr lang="en-US" dirty="0"/>
              <a:t> = </a:t>
            </a:r>
            <a:r>
              <a:rPr lang="en-US" dirty="0">
                <a:solidFill>
                  <a:schemeClr val="accent2">
                    <a:lumMod val="75000"/>
                  </a:schemeClr>
                </a:solidFill>
              </a:rPr>
              <a:t>'10.0.0.0/22’</a:t>
            </a:r>
          </a:p>
          <a:p>
            <a:pPr algn="l">
              <a:defRPr sz="1600"/>
            </a:pPr>
            <a:endParaRPr lang="en-US" dirty="0"/>
          </a:p>
          <a:p>
            <a:pPr algn="l">
              <a:defRPr sz="1600"/>
            </a:pPr>
            <a:r>
              <a:rPr lang="en-US" dirty="0">
                <a:solidFill>
                  <a:schemeClr val="bg1">
                    <a:lumMod val="65000"/>
                  </a:schemeClr>
                </a:solidFill>
              </a:rPr>
              <a:t># Establish Session with AWS</a:t>
            </a:r>
          </a:p>
          <a:p>
            <a:pPr algn="l">
              <a:defRPr sz="1600"/>
            </a:pPr>
            <a:r>
              <a:rPr lang="en-US" dirty="0">
                <a:solidFill>
                  <a:srgbClr val="FF40FF"/>
                </a:solidFill>
              </a:rPr>
              <a:t>aws</a:t>
            </a:r>
            <a:r>
              <a:rPr lang="en-US" dirty="0">
                <a:solidFill>
                  <a:schemeClr val="accent2">
                    <a:lumMod val="40000"/>
                    <a:lumOff val="60000"/>
                  </a:schemeClr>
                </a:solidFill>
              </a:rPr>
              <a:t> </a:t>
            </a:r>
            <a:r>
              <a:rPr lang="en-US" dirty="0"/>
              <a:t>= </a:t>
            </a:r>
            <a:r>
              <a:rPr lang="en-US" dirty="0">
                <a:solidFill>
                  <a:srgbClr val="FF0000"/>
                </a:solidFill>
              </a:rPr>
              <a:t>Session()</a:t>
            </a:r>
          </a:p>
          <a:p>
            <a:pPr algn="l">
              <a:defRPr sz="1600"/>
            </a:pPr>
            <a:r>
              <a:rPr lang="en-US" dirty="0"/>
              <a:t>session = </a:t>
            </a:r>
            <a:r>
              <a:rPr lang="en-US" dirty="0" err="1">
                <a:solidFill>
                  <a:srgbClr val="FF40FF"/>
                </a:solidFill>
              </a:rPr>
              <a:t>aws</a:t>
            </a:r>
            <a:r>
              <a:rPr lang="en-US" dirty="0" err="1"/>
              <a:t>.client</a:t>
            </a:r>
            <a:r>
              <a:rPr lang="en-US" dirty="0"/>
              <a:t>(	</a:t>
            </a:r>
            <a:r>
              <a:rPr lang="en-US" dirty="0" err="1"/>
              <a:t>service_name</a:t>
            </a:r>
            <a:r>
              <a:rPr lang="en-US" dirty="0"/>
              <a:t>,</a:t>
            </a:r>
          </a:p>
          <a:p>
            <a:pPr algn="l">
              <a:defRPr sz="1600"/>
            </a:pPr>
            <a:r>
              <a:rPr lang="en-US" dirty="0"/>
              <a:t>				</a:t>
            </a:r>
            <a:r>
              <a:rPr lang="en-US" dirty="0" err="1">
                <a:solidFill>
                  <a:schemeClr val="accent1"/>
                </a:solidFill>
              </a:rPr>
              <a:t>region_name</a:t>
            </a:r>
            <a:r>
              <a:rPr lang="en-US" dirty="0"/>
              <a:t>=region,</a:t>
            </a:r>
          </a:p>
          <a:p>
            <a:pPr algn="l">
              <a:defRPr sz="1600"/>
            </a:pPr>
            <a:r>
              <a:rPr lang="en-US" dirty="0"/>
              <a:t>				</a:t>
            </a:r>
            <a:r>
              <a:rPr lang="en-US" dirty="0" err="1">
                <a:solidFill>
                  <a:schemeClr val="accent1"/>
                </a:solidFill>
              </a:rPr>
              <a:t>aws_access_key_id</a:t>
            </a:r>
            <a:r>
              <a:rPr lang="en-US" dirty="0"/>
              <a:t>=</a:t>
            </a:r>
            <a:r>
              <a:rPr lang="en-US" dirty="0" err="1"/>
              <a:t>access_key</a:t>
            </a:r>
            <a:r>
              <a:rPr lang="en-US" dirty="0"/>
              <a:t>,</a:t>
            </a:r>
          </a:p>
          <a:p>
            <a:pPr algn="l">
              <a:defRPr sz="1600"/>
            </a:pPr>
            <a:r>
              <a:rPr lang="en-US" dirty="0"/>
              <a:t>				</a:t>
            </a:r>
            <a:r>
              <a:rPr lang="en-US" dirty="0" err="1">
                <a:solidFill>
                  <a:schemeClr val="accent1"/>
                </a:solidFill>
              </a:rPr>
              <a:t>aws_secret_access_key</a:t>
            </a:r>
            <a:r>
              <a:rPr lang="en-US" dirty="0"/>
              <a:t>=</a:t>
            </a:r>
            <a:r>
              <a:rPr lang="en-US" dirty="0" err="1"/>
              <a:t>secret_key</a:t>
            </a:r>
            <a:endParaRPr lang="en-US" dirty="0"/>
          </a:p>
          <a:p>
            <a:pPr algn="l">
              <a:defRPr sz="1600"/>
            </a:pPr>
            <a:r>
              <a:rPr lang="en-US" dirty="0"/>
              <a:t>				)</a:t>
            </a:r>
          </a:p>
          <a:p>
            <a:pPr algn="l">
              <a:defRPr sz="1600"/>
            </a:pPr>
            <a:endParaRPr lang="en-US" dirty="0"/>
          </a:p>
          <a:p>
            <a:pPr algn="l">
              <a:defRPr sz="1600"/>
            </a:pPr>
            <a:r>
              <a:rPr lang="en-US" dirty="0">
                <a:solidFill>
                  <a:schemeClr val="bg1">
                    <a:lumMod val="65000"/>
                  </a:schemeClr>
                </a:solidFill>
              </a:rPr>
              <a:t># Create new VPC</a:t>
            </a:r>
          </a:p>
          <a:p>
            <a:pPr algn="l">
              <a:defRPr sz="1600"/>
            </a:pPr>
            <a:r>
              <a:rPr lang="en-US" dirty="0" err="1"/>
              <a:t>new_vpc</a:t>
            </a:r>
            <a:r>
              <a:rPr lang="en-US" dirty="0"/>
              <a:t> = </a:t>
            </a:r>
            <a:r>
              <a:rPr lang="en-US" dirty="0" err="1"/>
              <a:t>session.create_vpc</a:t>
            </a:r>
            <a:r>
              <a:rPr lang="en-US" dirty="0"/>
              <a:t>(</a:t>
            </a:r>
            <a:r>
              <a:rPr lang="en-US" dirty="0" err="1">
                <a:solidFill>
                  <a:schemeClr val="accent1"/>
                </a:solidFill>
              </a:rPr>
              <a:t>CidrBlock</a:t>
            </a:r>
            <a:r>
              <a:rPr lang="en-US" dirty="0"/>
              <a:t>=</a:t>
            </a:r>
            <a:r>
              <a:rPr lang="en-US" dirty="0" err="1"/>
              <a:t>vpc_cidr</a:t>
            </a:r>
            <a:r>
              <a:rPr lang="en-US" dirty="0"/>
              <a:t>)</a:t>
            </a:r>
            <a:endParaRPr dirty="0"/>
          </a:p>
        </p:txBody>
      </p:sp>
      <p:sp>
        <p:nvSpPr>
          <p:cNvPr id="495" name="Shape 495"/>
          <p:cNvSpPr/>
          <p:nvPr/>
        </p:nvSpPr>
        <p:spPr>
          <a:xfrm>
            <a:off x="7686568" y="3971224"/>
            <a:ext cx="4406656" cy="4780796"/>
          </a:xfrm>
          <a:prstGeom prst="rect">
            <a:avLst/>
          </a:prstGeom>
          <a:no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lang="en-US" sz="1600" dirty="0">
                <a:solidFill>
                  <a:schemeClr val="accent2">
                    <a:lumMod val="75000"/>
                  </a:schemeClr>
                </a:solidFill>
              </a:rPr>
              <a:t>"</a:t>
            </a:r>
            <a:r>
              <a:rPr lang="en-US" sz="1600" dirty="0" err="1">
                <a:solidFill>
                  <a:schemeClr val="accent2">
                    <a:lumMod val="75000"/>
                  </a:schemeClr>
                </a:solidFill>
              </a:rPr>
              <a:t>Vpc</a:t>
            </a:r>
            <a:r>
              <a:rPr lang="en-US" sz="1600" dirty="0">
                <a:solidFill>
                  <a:schemeClr val="accent2">
                    <a:lumMod val="75000"/>
                  </a:schemeClr>
                </a:solidFill>
              </a:rPr>
              <a:t>": </a:t>
            </a:r>
            <a:r>
              <a:rPr lang="en-US" sz="1600" dirty="0"/>
              <a:t>{</a:t>
            </a:r>
          </a:p>
          <a:p>
            <a:pPr algn="l"/>
            <a:r>
              <a:rPr lang="en-US" sz="1600" dirty="0"/>
              <a:t>  </a:t>
            </a:r>
            <a:r>
              <a:rPr lang="en-US" sz="1600" dirty="0">
                <a:solidFill>
                  <a:srgbClr val="C00000"/>
                </a:solidFill>
              </a:rPr>
              <a:t>"VpcId"</a:t>
            </a:r>
            <a:r>
              <a:rPr lang="en-US" sz="1600" dirty="0"/>
              <a:t>: </a:t>
            </a:r>
            <a:r>
              <a:rPr lang="en-US" sz="1600" dirty="0">
                <a:solidFill>
                  <a:schemeClr val="accent2">
                    <a:lumMod val="75000"/>
                  </a:schemeClr>
                </a:solidFill>
              </a:rPr>
              <a:t>"vpc-c37ea0a4"</a:t>
            </a:r>
            <a:r>
              <a:rPr lang="en-US" sz="1600" dirty="0"/>
              <a:t>,</a:t>
            </a:r>
          </a:p>
          <a:p>
            <a:pPr algn="l"/>
            <a:r>
              <a:rPr lang="en-US" sz="1600" dirty="0"/>
              <a:t>  </a:t>
            </a:r>
            <a:r>
              <a:rPr lang="en-US" sz="1600" dirty="0">
                <a:solidFill>
                  <a:srgbClr val="C00000"/>
                </a:solidFill>
              </a:rPr>
              <a:t>"</a:t>
            </a:r>
            <a:r>
              <a:rPr lang="en-US" sz="1600" dirty="0" err="1">
                <a:solidFill>
                  <a:srgbClr val="C00000"/>
                </a:solidFill>
              </a:rPr>
              <a:t>InstanceTenancy</a:t>
            </a:r>
            <a:r>
              <a:rPr lang="en-US" sz="1600" dirty="0">
                <a:solidFill>
                  <a:srgbClr val="C00000"/>
                </a:solidFill>
              </a:rPr>
              <a:t>"</a:t>
            </a:r>
            <a:r>
              <a:rPr lang="en-US" sz="1600" dirty="0"/>
              <a:t>: </a:t>
            </a:r>
            <a:r>
              <a:rPr lang="en-US" sz="1600" dirty="0">
                <a:solidFill>
                  <a:schemeClr val="accent2">
                    <a:lumMod val="75000"/>
                  </a:schemeClr>
                </a:solidFill>
              </a:rPr>
              <a:t>"default"</a:t>
            </a:r>
            <a:r>
              <a:rPr lang="en-US" sz="1600" dirty="0"/>
              <a:t>,</a:t>
            </a:r>
          </a:p>
          <a:p>
            <a:pPr algn="l"/>
            <a:r>
              <a:rPr lang="en-US" sz="1600" dirty="0"/>
              <a:t>  </a:t>
            </a:r>
            <a:r>
              <a:rPr lang="en-US" sz="1600" dirty="0">
                <a:solidFill>
                  <a:srgbClr val="C00000"/>
                </a:solidFill>
              </a:rPr>
              <a:t>"Tags"</a:t>
            </a:r>
            <a:r>
              <a:rPr lang="en-US" sz="1600" dirty="0"/>
              <a:t>: [],</a:t>
            </a:r>
          </a:p>
          <a:p>
            <a:pPr algn="l"/>
            <a:r>
              <a:rPr lang="en-US" sz="1600" dirty="0"/>
              <a:t>  </a:t>
            </a:r>
            <a:r>
              <a:rPr lang="en-US" sz="1600" dirty="0">
                <a:solidFill>
                  <a:srgbClr val="C00000"/>
                </a:solidFill>
              </a:rPr>
              <a:t>"</a:t>
            </a:r>
            <a:r>
              <a:rPr lang="en-US" sz="1600" dirty="0" err="1">
                <a:solidFill>
                  <a:srgbClr val="C00000"/>
                </a:solidFill>
              </a:rPr>
              <a:t>CidrBlockAssociationSet</a:t>
            </a:r>
            <a:r>
              <a:rPr lang="en-US" sz="1600" dirty="0">
                <a:solidFill>
                  <a:srgbClr val="C00000"/>
                </a:solidFill>
              </a:rPr>
              <a:t>"</a:t>
            </a:r>
            <a:r>
              <a:rPr lang="en-US" sz="1600" dirty="0"/>
              <a:t>: [</a:t>
            </a:r>
          </a:p>
          <a:p>
            <a:pPr algn="l"/>
            <a:r>
              <a:rPr lang="en-US" sz="1600" dirty="0"/>
              <a:t>    {</a:t>
            </a:r>
          </a:p>
          <a:p>
            <a:pPr algn="l"/>
            <a:r>
              <a:rPr lang="en-US" sz="1600" dirty="0"/>
              <a:t>      </a:t>
            </a:r>
            <a:r>
              <a:rPr lang="en-US" sz="1600" dirty="0">
                <a:solidFill>
                  <a:srgbClr val="C00000"/>
                </a:solidFill>
              </a:rPr>
              <a:t>"</a:t>
            </a:r>
            <a:r>
              <a:rPr lang="en-US" sz="1600" dirty="0" err="1">
                <a:solidFill>
                  <a:srgbClr val="C00000"/>
                </a:solidFill>
              </a:rPr>
              <a:t>AssociationId</a:t>
            </a:r>
            <a:r>
              <a:rPr lang="en-US" sz="1600" dirty="0">
                <a:solidFill>
                  <a:srgbClr val="C00000"/>
                </a:solidFill>
              </a:rPr>
              <a:t>"</a:t>
            </a:r>
            <a:r>
              <a:rPr lang="en-US" sz="1600" dirty="0"/>
              <a:t>: </a:t>
            </a:r>
            <a:r>
              <a:rPr lang="en-US" sz="1600" dirty="0">
                <a:solidFill>
                  <a:schemeClr val="accent2">
                    <a:lumMod val="75000"/>
                  </a:schemeClr>
                </a:solidFill>
              </a:rPr>
              <a:t>"vpc-cidr-assoc-9603b5fe"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CidrBlockState</a:t>
            </a:r>
            <a:r>
              <a:rPr lang="en-US" sz="1600" dirty="0">
                <a:solidFill>
                  <a:srgbClr val="C00000"/>
                </a:solidFill>
              </a:rPr>
              <a: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"associated"</a:t>
            </a:r>
          </a:p>
          <a:p>
            <a:pPr algn="l"/>
            <a:r>
              <a:rPr lang="en-US" sz="1600" dirty="0"/>
              <a:t>      }</a:t>
            </a:r>
          </a:p>
          <a:p>
            <a:pPr algn="l"/>
            <a:r>
              <a:rPr lang="en-US" sz="1600" dirty="0"/>
              <a:t>    }</a:t>
            </a:r>
          </a:p>
          <a:p>
            <a:pPr algn="l"/>
            <a:r>
              <a:rPr lang="en-US" sz="1600" dirty="0"/>
              <a:t>  ],</a:t>
            </a:r>
          </a:p>
          <a:p>
            <a:pPr algn="l"/>
            <a:r>
              <a:rPr lang="en-US" sz="1600" dirty="0"/>
              <a:t>  </a:t>
            </a:r>
            <a:r>
              <a:rPr lang="en-US" sz="1600" dirty="0">
                <a:solidFill>
                  <a:srgbClr val="C00000"/>
                </a:solidFill>
              </a:rPr>
              <a:t>"Ipv6CidrBlockAssociationSet"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"pending"</a:t>
            </a:r>
            <a:r>
              <a:rPr lang="en-US" sz="1600" dirty="0"/>
              <a:t>,</a:t>
            </a:r>
          </a:p>
          <a:p>
            <a:pPr algn="l"/>
            <a:r>
              <a:rPr lang="en-US" sz="1600" dirty="0"/>
              <a:t>  </a:t>
            </a:r>
            <a:r>
              <a:rPr lang="en-US" sz="1600" dirty="0">
                <a:solidFill>
                  <a:srgbClr val="C00000"/>
                </a:solidFill>
              </a:rPr>
              <a:t>"</a:t>
            </a:r>
            <a:r>
              <a:rPr lang="en-US" sz="1600" dirty="0" err="1">
                <a:solidFill>
                  <a:srgbClr val="C00000"/>
                </a:solidFill>
              </a:rPr>
              <a:t>DhcpOptionsId</a:t>
            </a:r>
            <a:r>
              <a:rPr lang="en-US" sz="1600" dirty="0">
                <a:solidFill>
                  <a:srgbClr val="C00000"/>
                </a:solidFill>
              </a:rPr>
              <a:t>"</a:t>
            </a:r>
            <a:r>
              <a:rPr lang="en-US" sz="1600" dirty="0"/>
              <a:t>: </a:t>
            </a:r>
            <a:r>
              <a:rPr lang="en-US" sz="1600" dirty="0">
                <a:solidFill>
                  <a:schemeClr val="accent2">
                    <a:lumMod val="75000"/>
                  </a:schemeClr>
                </a:solidFill>
              </a:rPr>
              <a:t>"dopt-cb38d7ae"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IsDefault</a:t>
            </a:r>
            <a:r>
              <a:rPr lang="en-US" sz="1600" dirty="0">
                <a:solidFill>
                  <a:srgbClr val="C00000"/>
                </a:solidFill>
              </a:rPr>
              <a:t>"</a:t>
            </a:r>
            <a:r>
              <a:rPr lang="en-US" sz="1600" dirty="0"/>
              <a:t>: </a:t>
            </a:r>
            <a:r>
              <a:rPr lang="en-US" sz="1600" dirty="0">
                <a:solidFill>
                  <a:srgbClr val="00B0F0"/>
                </a:solidFill>
              </a:rPr>
              <a:t>false</a:t>
            </a:r>
          </a:p>
          <a:p>
            <a:pPr algn="l"/>
            <a:r>
              <a:rPr lang="en-US" sz="1600" dirty="0"/>
              <a: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Using </a:t>
            </a:r>
            <a:r>
              <a:rPr dirty="0"/>
              <a:t>Pytho</a:t>
            </a:r>
            <a:r>
              <a:rPr lang="en-US" dirty="0"/>
              <a:t>n with an API</a:t>
            </a:r>
            <a:endParaRPr dirty="0"/>
          </a:p>
        </p:txBody>
      </p:sp>
    </p:spTree>
    <p:extLst>
      <p:ext uri="{BB962C8B-B14F-4D97-AF65-F5344CB8AC3E}">
        <p14:creationId xmlns:p14="http://schemas.microsoft.com/office/powerpoint/2010/main" val="1581148857"/>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647300"/>
            <a:ext cx="6466514" cy="47807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lang="en-US" b="1" dirty="0">
                <a:solidFill>
                  <a:srgbClr val="D883FF"/>
                </a:solidFill>
              </a:rPr>
              <a:t>from</a:t>
            </a:r>
            <a:r>
              <a:rPr lang="en-US" b="1" dirty="0"/>
              <a:t> boto3 </a:t>
            </a:r>
            <a:r>
              <a:rPr lang="en-US" b="1" dirty="0">
                <a:solidFill>
                  <a:srgbClr val="D883FF"/>
                </a:solidFill>
              </a:rPr>
              <a:t>import</a:t>
            </a:r>
            <a:r>
              <a:rPr lang="en-US" b="1" dirty="0"/>
              <a:t> </a:t>
            </a:r>
            <a:r>
              <a:rPr lang="en-US" b="1" dirty="0">
                <a:solidFill>
                  <a:srgbClr val="FF0000"/>
                </a:solidFill>
              </a:rPr>
              <a:t>Session</a:t>
            </a:r>
          </a:p>
          <a:p>
            <a:pPr algn="l">
              <a:defRPr sz="1600"/>
            </a:pPr>
            <a:endParaRPr lang="en-US" dirty="0"/>
          </a:p>
          <a:p>
            <a:pPr algn="l">
              <a:defRPr sz="1600"/>
            </a:pPr>
            <a:r>
              <a:rPr lang="en-US" dirty="0">
                <a:solidFill>
                  <a:schemeClr val="bg1">
                    <a:lumMod val="65000"/>
                  </a:schemeClr>
                </a:solidFill>
              </a:rPr>
              <a:t># AWS Connection Variables</a:t>
            </a:r>
          </a:p>
          <a:p>
            <a:pPr algn="l">
              <a:defRPr sz="1600"/>
            </a:pPr>
            <a:r>
              <a:rPr lang="en-US" dirty="0" err="1"/>
              <a:t>service_name</a:t>
            </a:r>
            <a:r>
              <a:rPr lang="en-US" dirty="0"/>
              <a:t> = </a:t>
            </a:r>
            <a:r>
              <a:rPr lang="en-US" dirty="0">
                <a:solidFill>
                  <a:schemeClr val="accent2">
                    <a:lumMod val="75000"/>
                  </a:schemeClr>
                </a:solidFill>
              </a:rPr>
              <a:t>'ec2’</a:t>
            </a:r>
          </a:p>
          <a:p>
            <a:pPr algn="l">
              <a:defRPr sz="1600"/>
            </a:pPr>
            <a:r>
              <a:rPr lang="en-US" dirty="0" err="1"/>
              <a:t>access_key</a:t>
            </a:r>
            <a:r>
              <a:rPr lang="en-US" dirty="0"/>
              <a:t> = </a:t>
            </a:r>
            <a:r>
              <a:rPr lang="en-US" dirty="0">
                <a:solidFill>
                  <a:schemeClr val="accent2">
                    <a:lumMod val="75000"/>
                  </a:schemeClr>
                </a:solidFill>
              </a:rPr>
              <a:t>'AWSACCESSKEYIDSAMPLE’</a:t>
            </a:r>
          </a:p>
          <a:p>
            <a:pPr algn="l">
              <a:defRPr sz="1600"/>
            </a:pPr>
            <a:r>
              <a:rPr lang="en-US" dirty="0" err="1"/>
              <a:t>secret_key</a:t>
            </a:r>
            <a:r>
              <a:rPr lang="en-US" dirty="0"/>
              <a:t> = </a:t>
            </a:r>
            <a:r>
              <a:rPr lang="en-US" dirty="0">
                <a:solidFill>
                  <a:schemeClr val="accent2">
                    <a:lumMod val="75000"/>
                  </a:schemeClr>
                </a:solidFill>
              </a:rPr>
              <a:t>'A47#@AWSSECRETACCESSKEYSAMPLE$5dg6357f3*’</a:t>
            </a:r>
          </a:p>
          <a:p>
            <a:pPr algn="l">
              <a:defRPr sz="1600"/>
            </a:pPr>
            <a:r>
              <a:rPr lang="en-US" dirty="0"/>
              <a:t>region = </a:t>
            </a:r>
            <a:r>
              <a:rPr lang="en-US" dirty="0">
                <a:solidFill>
                  <a:schemeClr val="accent2">
                    <a:lumMod val="75000"/>
                  </a:schemeClr>
                </a:solidFill>
              </a:rPr>
              <a:t>'us-west-1’</a:t>
            </a:r>
          </a:p>
          <a:p>
            <a:pPr algn="l">
              <a:defRPr sz="1600"/>
            </a:pPr>
            <a:r>
              <a:rPr lang="en-US" dirty="0" err="1"/>
              <a:t>vpc_cidr</a:t>
            </a:r>
            <a:r>
              <a:rPr lang="en-US" dirty="0"/>
              <a:t> = </a:t>
            </a:r>
            <a:r>
              <a:rPr lang="en-US" dirty="0">
                <a:solidFill>
                  <a:schemeClr val="accent2">
                    <a:lumMod val="75000"/>
                  </a:schemeClr>
                </a:solidFill>
              </a:rPr>
              <a:t>'10.0.0.0/22’</a:t>
            </a:r>
          </a:p>
          <a:p>
            <a:pPr algn="l">
              <a:defRPr sz="1600"/>
            </a:pPr>
            <a:endParaRPr lang="en-US" dirty="0"/>
          </a:p>
          <a:p>
            <a:pPr algn="l">
              <a:defRPr sz="1600"/>
            </a:pPr>
            <a:r>
              <a:rPr lang="en-US" dirty="0">
                <a:solidFill>
                  <a:schemeClr val="bg1">
                    <a:lumMod val="65000"/>
                  </a:schemeClr>
                </a:solidFill>
              </a:rPr>
              <a:t># Establish Session with AWS</a:t>
            </a:r>
          </a:p>
          <a:p>
            <a:pPr algn="l">
              <a:defRPr sz="1600"/>
            </a:pPr>
            <a:r>
              <a:rPr lang="en-US" dirty="0">
                <a:solidFill>
                  <a:srgbClr val="FF40FF"/>
                </a:solidFill>
              </a:rPr>
              <a:t>aws</a:t>
            </a:r>
            <a:r>
              <a:rPr lang="en-US" dirty="0"/>
              <a:t> = </a:t>
            </a:r>
            <a:r>
              <a:rPr lang="en-US" dirty="0">
                <a:solidFill>
                  <a:srgbClr val="FF0000"/>
                </a:solidFill>
              </a:rPr>
              <a:t>Session()</a:t>
            </a:r>
          </a:p>
          <a:p>
            <a:pPr algn="l">
              <a:defRPr sz="1600"/>
            </a:pPr>
            <a:r>
              <a:rPr lang="en-US" dirty="0"/>
              <a:t>session = </a:t>
            </a:r>
            <a:r>
              <a:rPr lang="en-US" dirty="0" err="1">
                <a:solidFill>
                  <a:srgbClr val="FF40FF"/>
                </a:solidFill>
              </a:rPr>
              <a:t>aws</a:t>
            </a:r>
            <a:r>
              <a:rPr lang="en-US" dirty="0" err="1"/>
              <a:t>.client</a:t>
            </a:r>
            <a:r>
              <a:rPr lang="en-US" dirty="0"/>
              <a:t>(	</a:t>
            </a:r>
            <a:r>
              <a:rPr lang="en-US" dirty="0" err="1"/>
              <a:t>service_name</a:t>
            </a:r>
            <a:r>
              <a:rPr lang="en-US" dirty="0"/>
              <a:t>,</a:t>
            </a:r>
          </a:p>
          <a:p>
            <a:pPr algn="l">
              <a:defRPr sz="1600"/>
            </a:pPr>
            <a:r>
              <a:rPr lang="en-US" dirty="0"/>
              <a:t>				</a:t>
            </a:r>
            <a:r>
              <a:rPr lang="en-US" dirty="0" err="1">
                <a:solidFill>
                  <a:schemeClr val="accent1"/>
                </a:solidFill>
              </a:rPr>
              <a:t>region_name</a:t>
            </a:r>
            <a:r>
              <a:rPr lang="en-US" dirty="0"/>
              <a:t>=region,</a:t>
            </a:r>
          </a:p>
          <a:p>
            <a:pPr algn="l">
              <a:defRPr sz="1600"/>
            </a:pPr>
            <a:r>
              <a:rPr lang="en-US" dirty="0"/>
              <a:t>				</a:t>
            </a:r>
            <a:r>
              <a:rPr lang="en-US" dirty="0" err="1">
                <a:solidFill>
                  <a:schemeClr val="accent1"/>
                </a:solidFill>
              </a:rPr>
              <a:t>aws_access_key_id</a:t>
            </a:r>
            <a:r>
              <a:rPr lang="en-US" dirty="0"/>
              <a:t>=</a:t>
            </a:r>
            <a:r>
              <a:rPr lang="en-US" dirty="0" err="1"/>
              <a:t>access_key</a:t>
            </a:r>
            <a:r>
              <a:rPr lang="en-US" dirty="0"/>
              <a:t>,</a:t>
            </a:r>
          </a:p>
          <a:p>
            <a:pPr algn="l">
              <a:defRPr sz="1600"/>
            </a:pPr>
            <a:r>
              <a:rPr lang="en-US" dirty="0"/>
              <a:t>				</a:t>
            </a:r>
            <a:r>
              <a:rPr lang="en-US" dirty="0" err="1">
                <a:solidFill>
                  <a:schemeClr val="accent1"/>
                </a:solidFill>
              </a:rPr>
              <a:t>aws_secret_access_key</a:t>
            </a:r>
            <a:r>
              <a:rPr lang="en-US" dirty="0"/>
              <a:t>=</a:t>
            </a:r>
            <a:r>
              <a:rPr lang="en-US" dirty="0" err="1"/>
              <a:t>secret_key</a:t>
            </a:r>
            <a:endParaRPr lang="en-US" dirty="0"/>
          </a:p>
          <a:p>
            <a:pPr algn="l">
              <a:defRPr sz="1600"/>
            </a:pPr>
            <a:r>
              <a:rPr lang="en-US" dirty="0"/>
              <a:t>				)</a:t>
            </a:r>
          </a:p>
          <a:p>
            <a:pPr algn="l">
              <a:defRPr sz="1600"/>
            </a:pPr>
            <a:endParaRPr lang="en-US" dirty="0"/>
          </a:p>
          <a:p>
            <a:pPr algn="l">
              <a:defRPr sz="1600"/>
            </a:pPr>
            <a:r>
              <a:rPr lang="en-US" dirty="0">
                <a:solidFill>
                  <a:schemeClr val="bg1">
                    <a:lumMod val="65000"/>
                  </a:schemeClr>
                </a:solidFill>
              </a:rPr>
              <a:t># Create new VPC</a:t>
            </a:r>
          </a:p>
          <a:p>
            <a:pPr algn="l">
              <a:defRPr sz="1600"/>
            </a:pPr>
            <a:r>
              <a:rPr lang="en-US" dirty="0" err="1"/>
              <a:t>new_vpc</a:t>
            </a:r>
            <a:r>
              <a:rPr lang="en-US" dirty="0"/>
              <a:t> = </a:t>
            </a:r>
            <a:r>
              <a:rPr lang="en-US" dirty="0" err="1"/>
              <a:t>session.create_vpc</a:t>
            </a:r>
            <a:r>
              <a:rPr lang="en-US" dirty="0"/>
              <a:t>(</a:t>
            </a:r>
            <a:r>
              <a:rPr lang="en-US" dirty="0" err="1">
                <a:solidFill>
                  <a:schemeClr val="accent1"/>
                </a:solidFill>
              </a:rPr>
              <a:t>CidrBlock</a:t>
            </a:r>
            <a:r>
              <a:rPr lang="en-US" dirty="0"/>
              <a:t>=</a:t>
            </a:r>
            <a:r>
              <a:rPr lang="en-US" dirty="0" err="1"/>
              <a:t>vpc_cidr</a:t>
            </a:r>
            <a:r>
              <a:rPr lang="en-US" dirty="0"/>
              <a:t>)</a:t>
            </a:r>
            <a:endParaRPr dirty="0"/>
          </a:p>
        </p:txBody>
      </p:sp>
      <p:sp>
        <p:nvSpPr>
          <p:cNvPr id="495" name="Shape 495"/>
          <p:cNvSpPr/>
          <p:nvPr/>
        </p:nvSpPr>
        <p:spPr>
          <a:xfrm>
            <a:off x="7686568" y="3971224"/>
            <a:ext cx="4406656" cy="4780796"/>
          </a:xfrm>
          <a:prstGeom prst="rect">
            <a:avLst/>
          </a:prstGeom>
          <a:no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lang="en-US" sz="1600" dirty="0">
                <a:solidFill>
                  <a:schemeClr val="accent2">
                    <a:lumMod val="75000"/>
                  </a:schemeClr>
                </a:solidFill>
              </a:rPr>
              <a:t>"</a:t>
            </a:r>
            <a:r>
              <a:rPr lang="en-US" sz="1600" dirty="0" err="1">
                <a:solidFill>
                  <a:schemeClr val="accent2">
                    <a:lumMod val="75000"/>
                  </a:schemeClr>
                </a:solidFill>
              </a:rPr>
              <a:t>Vpc</a:t>
            </a:r>
            <a:r>
              <a:rPr lang="en-US" sz="1600" dirty="0">
                <a:solidFill>
                  <a:schemeClr val="accent2">
                    <a:lumMod val="75000"/>
                  </a:schemeClr>
                </a:solidFill>
              </a:rPr>
              <a:t>": </a:t>
            </a:r>
            <a:r>
              <a:rPr lang="en-US" sz="1600" dirty="0"/>
              <a:t>{</a:t>
            </a:r>
          </a:p>
          <a:p>
            <a:pPr algn="l"/>
            <a:r>
              <a:rPr lang="en-US" sz="1600" dirty="0"/>
              <a:t>  </a:t>
            </a:r>
            <a:r>
              <a:rPr lang="en-US" sz="1600" dirty="0">
                <a:solidFill>
                  <a:srgbClr val="C00000"/>
                </a:solidFill>
              </a:rPr>
              <a:t>"VpcId"</a:t>
            </a:r>
            <a:r>
              <a:rPr lang="en-US" sz="1600" dirty="0"/>
              <a:t>: </a:t>
            </a:r>
            <a:r>
              <a:rPr lang="en-US" sz="1600" dirty="0">
                <a:solidFill>
                  <a:schemeClr val="accent2">
                    <a:lumMod val="75000"/>
                  </a:schemeClr>
                </a:solidFill>
              </a:rPr>
              <a:t>"vpc-c37ea0a4"</a:t>
            </a:r>
            <a:r>
              <a:rPr lang="en-US" sz="1600" dirty="0"/>
              <a:t>,</a:t>
            </a:r>
          </a:p>
          <a:p>
            <a:pPr algn="l"/>
            <a:r>
              <a:rPr lang="en-US" sz="1600" dirty="0"/>
              <a:t>  </a:t>
            </a:r>
            <a:r>
              <a:rPr lang="en-US" sz="1600" dirty="0">
                <a:solidFill>
                  <a:srgbClr val="C00000"/>
                </a:solidFill>
              </a:rPr>
              <a:t>"</a:t>
            </a:r>
            <a:r>
              <a:rPr lang="en-US" sz="1600" dirty="0" err="1">
                <a:solidFill>
                  <a:srgbClr val="C00000"/>
                </a:solidFill>
              </a:rPr>
              <a:t>InstanceTenancy</a:t>
            </a:r>
            <a:r>
              <a:rPr lang="en-US" sz="1600" dirty="0">
                <a:solidFill>
                  <a:srgbClr val="C00000"/>
                </a:solidFill>
              </a:rPr>
              <a:t>"</a:t>
            </a:r>
            <a:r>
              <a:rPr lang="en-US" sz="1600" dirty="0"/>
              <a:t>: </a:t>
            </a:r>
            <a:r>
              <a:rPr lang="en-US" sz="1600" dirty="0">
                <a:solidFill>
                  <a:schemeClr val="accent2">
                    <a:lumMod val="75000"/>
                  </a:schemeClr>
                </a:solidFill>
              </a:rPr>
              <a:t>"default"</a:t>
            </a:r>
            <a:r>
              <a:rPr lang="en-US" sz="1600" dirty="0"/>
              <a:t>,</a:t>
            </a:r>
          </a:p>
          <a:p>
            <a:pPr algn="l"/>
            <a:r>
              <a:rPr lang="en-US" sz="1600" dirty="0"/>
              <a:t>  </a:t>
            </a:r>
            <a:r>
              <a:rPr lang="en-US" sz="1600" dirty="0">
                <a:solidFill>
                  <a:srgbClr val="C00000"/>
                </a:solidFill>
              </a:rPr>
              <a:t>"Tags"</a:t>
            </a:r>
            <a:r>
              <a:rPr lang="en-US" sz="1600" dirty="0"/>
              <a:t>: [],</a:t>
            </a:r>
          </a:p>
          <a:p>
            <a:pPr algn="l"/>
            <a:r>
              <a:rPr lang="en-US" sz="1600" dirty="0"/>
              <a:t>  </a:t>
            </a:r>
            <a:r>
              <a:rPr lang="en-US" sz="1600" dirty="0">
                <a:solidFill>
                  <a:srgbClr val="C00000"/>
                </a:solidFill>
              </a:rPr>
              <a:t>"</a:t>
            </a:r>
            <a:r>
              <a:rPr lang="en-US" sz="1600" dirty="0" err="1">
                <a:solidFill>
                  <a:srgbClr val="C00000"/>
                </a:solidFill>
              </a:rPr>
              <a:t>CidrBlockAssociationSet</a:t>
            </a:r>
            <a:r>
              <a:rPr lang="en-US" sz="1600" dirty="0">
                <a:solidFill>
                  <a:srgbClr val="C00000"/>
                </a:solidFill>
              </a:rPr>
              <a:t>"</a:t>
            </a:r>
            <a:r>
              <a:rPr lang="en-US" sz="1600" dirty="0"/>
              <a:t>: [</a:t>
            </a:r>
          </a:p>
          <a:p>
            <a:pPr algn="l"/>
            <a:r>
              <a:rPr lang="en-US" sz="1600" dirty="0"/>
              <a:t>    {</a:t>
            </a:r>
          </a:p>
          <a:p>
            <a:pPr algn="l"/>
            <a:r>
              <a:rPr lang="en-US" sz="1600" dirty="0"/>
              <a:t>      </a:t>
            </a:r>
            <a:r>
              <a:rPr lang="en-US" sz="1600" dirty="0">
                <a:solidFill>
                  <a:srgbClr val="C00000"/>
                </a:solidFill>
              </a:rPr>
              <a:t>"</a:t>
            </a:r>
            <a:r>
              <a:rPr lang="en-US" sz="1600" dirty="0" err="1">
                <a:solidFill>
                  <a:srgbClr val="C00000"/>
                </a:solidFill>
              </a:rPr>
              <a:t>AssociationId</a:t>
            </a:r>
            <a:r>
              <a:rPr lang="en-US" sz="1600" dirty="0">
                <a:solidFill>
                  <a:srgbClr val="C00000"/>
                </a:solidFill>
              </a:rPr>
              <a:t>"</a:t>
            </a:r>
            <a:r>
              <a:rPr lang="en-US" sz="1600" dirty="0"/>
              <a:t>: </a:t>
            </a:r>
            <a:r>
              <a:rPr lang="en-US" sz="1600" dirty="0">
                <a:solidFill>
                  <a:schemeClr val="accent2">
                    <a:lumMod val="75000"/>
                  </a:schemeClr>
                </a:solidFill>
              </a:rPr>
              <a:t>"vpc-cidr-assoc-9603b5fe"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CidrBlockState</a:t>
            </a:r>
            <a:r>
              <a:rPr lang="en-US" sz="1600" dirty="0">
                <a:solidFill>
                  <a:srgbClr val="C00000"/>
                </a:solidFill>
              </a:rPr>
              <a: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"associated"</a:t>
            </a:r>
          </a:p>
          <a:p>
            <a:pPr algn="l"/>
            <a:r>
              <a:rPr lang="en-US" sz="1600" dirty="0"/>
              <a:t>      }</a:t>
            </a:r>
          </a:p>
          <a:p>
            <a:pPr algn="l"/>
            <a:r>
              <a:rPr lang="en-US" sz="1600" dirty="0"/>
              <a:t>    }</a:t>
            </a:r>
          </a:p>
          <a:p>
            <a:pPr algn="l"/>
            <a:r>
              <a:rPr lang="en-US" sz="1600" dirty="0"/>
              <a:t>  ],</a:t>
            </a:r>
          </a:p>
          <a:p>
            <a:pPr algn="l"/>
            <a:r>
              <a:rPr lang="en-US" sz="1600" dirty="0"/>
              <a:t>  </a:t>
            </a:r>
            <a:r>
              <a:rPr lang="en-US" sz="1600" dirty="0">
                <a:solidFill>
                  <a:srgbClr val="C00000"/>
                </a:solidFill>
              </a:rPr>
              <a:t>"Ipv6CidrBlockAssociationSet"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"pending"</a:t>
            </a:r>
            <a:r>
              <a:rPr lang="en-US" sz="1600" dirty="0"/>
              <a:t>,</a:t>
            </a:r>
          </a:p>
          <a:p>
            <a:pPr algn="l"/>
            <a:r>
              <a:rPr lang="en-US" sz="1600" dirty="0"/>
              <a:t>  </a:t>
            </a:r>
            <a:r>
              <a:rPr lang="en-US" sz="1600" dirty="0">
                <a:solidFill>
                  <a:srgbClr val="C00000"/>
                </a:solidFill>
              </a:rPr>
              <a:t>"</a:t>
            </a:r>
            <a:r>
              <a:rPr lang="en-US" sz="1600" dirty="0" err="1">
                <a:solidFill>
                  <a:srgbClr val="C00000"/>
                </a:solidFill>
              </a:rPr>
              <a:t>DhcpOptionsId</a:t>
            </a:r>
            <a:r>
              <a:rPr lang="en-US" sz="1600" dirty="0">
                <a:solidFill>
                  <a:srgbClr val="C00000"/>
                </a:solidFill>
              </a:rPr>
              <a:t>"</a:t>
            </a:r>
            <a:r>
              <a:rPr lang="en-US" sz="1600" dirty="0"/>
              <a:t>: </a:t>
            </a:r>
            <a:r>
              <a:rPr lang="en-US" sz="1600" dirty="0">
                <a:solidFill>
                  <a:schemeClr val="accent2">
                    <a:lumMod val="75000"/>
                  </a:schemeClr>
                </a:solidFill>
              </a:rPr>
              <a:t>"dopt-cb38d7ae"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IsDefault</a:t>
            </a:r>
            <a:r>
              <a:rPr lang="en-US" sz="1600" dirty="0">
                <a:solidFill>
                  <a:srgbClr val="C00000"/>
                </a:solidFill>
              </a:rPr>
              <a:t>"</a:t>
            </a:r>
            <a:r>
              <a:rPr lang="en-US" sz="1600" dirty="0"/>
              <a:t>: </a:t>
            </a:r>
            <a:r>
              <a:rPr lang="en-US" sz="1600" dirty="0">
                <a:solidFill>
                  <a:srgbClr val="00B0F0"/>
                </a:solidFill>
              </a:rPr>
              <a:t>false</a:t>
            </a:r>
          </a:p>
          <a:p>
            <a:pPr algn="l"/>
            <a:r>
              <a:rPr lang="en-US" sz="1600" dirty="0"/>
              <a: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Using </a:t>
            </a:r>
            <a:r>
              <a:rPr dirty="0"/>
              <a:t>Pytho</a:t>
            </a:r>
            <a:r>
              <a:rPr lang="en-US" dirty="0"/>
              <a:t>n with an API</a:t>
            </a:r>
            <a:endParaRPr dirty="0"/>
          </a:p>
        </p:txBody>
      </p:sp>
    </p:spTree>
    <p:extLst>
      <p:ext uri="{BB962C8B-B14F-4D97-AF65-F5344CB8AC3E}">
        <p14:creationId xmlns:p14="http://schemas.microsoft.com/office/powerpoint/2010/main" val="124271399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5379572" y="3705068"/>
            <a:ext cx="1270001" cy="469901"/>
          </a:xfrm>
          <a:prstGeom prst="rect">
            <a:avLst/>
          </a:prstGeom>
          <a:solidFill>
            <a:schemeClr val="accent6"/>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0" name="Shape 150"/>
          <p:cNvSpPr/>
          <p:nvPr/>
        </p:nvSpPr>
        <p:spPr>
          <a:xfrm>
            <a:off x="6880953" y="3705068"/>
            <a:ext cx="1270001" cy="469901"/>
          </a:xfrm>
          <a:prstGeom prst="rect">
            <a:avLst/>
          </a:prstGeom>
          <a:solidFill>
            <a:schemeClr val="accent1">
              <a:satOff val="-3355"/>
              <a:lumOff val="26614"/>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1" name="Shape 151"/>
          <p:cNvSpPr/>
          <p:nvPr/>
        </p:nvSpPr>
        <p:spPr>
          <a:xfrm>
            <a:off x="8382334" y="3705068"/>
            <a:ext cx="1270001" cy="469901"/>
          </a:xfrm>
          <a:prstGeom prst="rect">
            <a:avLst/>
          </a:prstGeom>
          <a:solidFill>
            <a:schemeClr val="accent2">
              <a:hueOff val="-2473792"/>
              <a:satOff val="-50209"/>
              <a:lumOff val="23543"/>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2" name="Shape 152"/>
          <p:cNvSpPr/>
          <p:nvPr/>
        </p:nvSpPr>
        <p:spPr>
          <a:xfrm>
            <a:off x="2126893" y="3705068"/>
            <a:ext cx="1270001" cy="469901"/>
          </a:xfrm>
          <a:prstGeom prst="rect">
            <a:avLst/>
          </a:prstGeom>
          <a:solidFill>
            <a:schemeClr val="accent3">
              <a:satOff val="18648"/>
              <a:lumOff val="5971"/>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3" name="Shape 153"/>
          <p:cNvSpPr/>
          <p:nvPr/>
        </p:nvSpPr>
        <p:spPr>
          <a:xfrm>
            <a:off x="3696613" y="3705068"/>
            <a:ext cx="1270001" cy="469901"/>
          </a:xfrm>
          <a:prstGeom prst="rect">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4" name="Shape 154"/>
          <p:cNvSpPr/>
          <p:nvPr/>
        </p:nvSpPr>
        <p:spPr>
          <a:xfrm>
            <a:off x="2311252" y="592456"/>
            <a:ext cx="7406641"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Web Services</a:t>
            </a:r>
            <a:r>
              <a:rPr lang="en-US" dirty="0"/>
              <a:t> (Transport)</a:t>
            </a:r>
            <a:endParaRPr dirty="0"/>
          </a:p>
        </p:txBody>
      </p:sp>
      <p:sp>
        <p:nvSpPr>
          <p:cNvPr id="155" name="Shape 155"/>
          <p:cNvSpPr/>
          <p:nvPr/>
        </p:nvSpPr>
        <p:spPr>
          <a:xfrm>
            <a:off x="2399943" y="3694332"/>
            <a:ext cx="723901"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XML</a:t>
            </a:r>
          </a:p>
        </p:txBody>
      </p:sp>
      <p:sp>
        <p:nvSpPr>
          <p:cNvPr id="156" name="Shape 156"/>
          <p:cNvSpPr/>
          <p:nvPr/>
        </p:nvSpPr>
        <p:spPr>
          <a:xfrm>
            <a:off x="8560135" y="3694332"/>
            <a:ext cx="92720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SOAP</a:t>
            </a:r>
          </a:p>
        </p:txBody>
      </p:sp>
      <p:sp>
        <p:nvSpPr>
          <p:cNvPr id="157" name="Shape 157"/>
          <p:cNvSpPr/>
          <p:nvPr/>
        </p:nvSpPr>
        <p:spPr>
          <a:xfrm>
            <a:off x="7062531" y="3694332"/>
            <a:ext cx="85953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REST</a:t>
            </a:r>
          </a:p>
        </p:txBody>
      </p:sp>
      <p:sp>
        <p:nvSpPr>
          <p:cNvPr id="158" name="Shape 158"/>
          <p:cNvSpPr/>
          <p:nvPr/>
        </p:nvSpPr>
        <p:spPr>
          <a:xfrm>
            <a:off x="5534055" y="3694332"/>
            <a:ext cx="961035"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solidFill>
                  <a:schemeClr val="accent3">
                    <a:satOff val="18648"/>
                    <a:lumOff val="5971"/>
                  </a:schemeClr>
                </a:solidFill>
              </a:defRPr>
            </a:lvl1pPr>
          </a:lstStyle>
          <a:p>
            <a:r>
              <a:t>WSDL</a:t>
            </a:r>
          </a:p>
        </p:txBody>
      </p:sp>
      <p:sp>
        <p:nvSpPr>
          <p:cNvPr id="159" name="Shape 159"/>
          <p:cNvSpPr/>
          <p:nvPr/>
        </p:nvSpPr>
        <p:spPr>
          <a:xfrm>
            <a:off x="3873882" y="3694332"/>
            <a:ext cx="910134"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solidFill>
                  <a:srgbClr val="FFFFFF"/>
                </a:solidFill>
              </a:defRPr>
            </a:lvl1pPr>
          </a:lstStyle>
          <a:p>
            <a:r>
              <a:t>JSON</a:t>
            </a:r>
          </a:p>
        </p:txBody>
      </p:sp>
      <p:sp>
        <p:nvSpPr>
          <p:cNvPr id="160" name="Shape 160"/>
          <p:cNvSpPr/>
          <p:nvPr/>
        </p:nvSpPr>
        <p:spPr>
          <a:xfrm>
            <a:off x="2190029" y="4974054"/>
            <a:ext cx="7406641" cy="1"/>
          </a:xfrm>
          <a:prstGeom prst="line">
            <a:avLst/>
          </a:prstGeom>
          <a:ln w="25400">
            <a:solidFill>
              <a:srgbClr val="000000"/>
            </a:solidFill>
            <a:miter lim="400000"/>
          </a:ln>
        </p:spPr>
        <p:txBody>
          <a:bodyPr lIns="50800" tIns="50800" rIns="50800" bIns="50800" anchor="ctr"/>
          <a:lstStyle/>
          <a:p>
            <a:pPr>
              <a:defRPr sz="2400"/>
            </a:pPr>
            <a:endParaRPr/>
          </a:p>
        </p:txBody>
      </p:sp>
      <p:sp>
        <p:nvSpPr>
          <p:cNvPr id="161" name="Shape 161"/>
          <p:cNvSpPr/>
          <p:nvPr/>
        </p:nvSpPr>
        <p:spPr>
          <a:xfrm>
            <a:off x="2725735" y="5783875"/>
            <a:ext cx="2015920" cy="1270001"/>
          </a:xfrm>
          <a:prstGeom prst="rect">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62" name="Shape 162"/>
          <p:cNvSpPr/>
          <p:nvPr/>
        </p:nvSpPr>
        <p:spPr>
          <a:xfrm>
            <a:off x="3383439" y="6182914"/>
            <a:ext cx="700513"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solidFill>
                  <a:srgbClr val="FFFFFF"/>
                </a:solidFill>
              </a:defRPr>
            </a:lvl1pPr>
          </a:lstStyle>
          <a:p>
            <a:r>
              <a:rPr lang="en-US" dirty="0"/>
              <a:t>SSH</a:t>
            </a:r>
            <a:endParaRPr dirty="0"/>
          </a:p>
        </p:txBody>
      </p:sp>
      <p:sp>
        <p:nvSpPr>
          <p:cNvPr id="163" name="Shape 163"/>
          <p:cNvSpPr/>
          <p:nvPr/>
        </p:nvSpPr>
        <p:spPr>
          <a:xfrm>
            <a:off x="6983656" y="5783875"/>
            <a:ext cx="2015921" cy="1270001"/>
          </a:xfrm>
          <a:prstGeom prst="rect">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pPr>
            <a:endParaRPr/>
          </a:p>
        </p:txBody>
      </p:sp>
      <p:sp>
        <p:nvSpPr>
          <p:cNvPr id="164" name="Shape 164"/>
          <p:cNvSpPr/>
          <p:nvPr/>
        </p:nvSpPr>
        <p:spPr>
          <a:xfrm>
            <a:off x="7561848" y="6183925"/>
            <a:ext cx="85953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HTTP</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647300"/>
            <a:ext cx="6466514" cy="47807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lang="en-US" dirty="0">
                <a:solidFill>
                  <a:srgbClr val="D883FF"/>
                </a:solidFill>
              </a:rPr>
              <a:t>from</a:t>
            </a:r>
            <a:r>
              <a:rPr lang="en-US" dirty="0"/>
              <a:t> boto3 </a:t>
            </a:r>
            <a:r>
              <a:rPr lang="en-US" dirty="0">
                <a:solidFill>
                  <a:srgbClr val="D883FF"/>
                </a:solidFill>
              </a:rPr>
              <a:t>import</a:t>
            </a:r>
            <a:r>
              <a:rPr lang="en-US" dirty="0"/>
              <a:t> </a:t>
            </a:r>
            <a:r>
              <a:rPr lang="en-US" b="1" dirty="0">
                <a:solidFill>
                  <a:srgbClr val="FF0000"/>
                </a:solidFill>
              </a:rPr>
              <a:t>Session</a:t>
            </a:r>
          </a:p>
          <a:p>
            <a:pPr algn="l">
              <a:defRPr sz="1600"/>
            </a:pPr>
            <a:endParaRPr lang="en-US" dirty="0"/>
          </a:p>
          <a:p>
            <a:pPr algn="l">
              <a:defRPr sz="1600"/>
            </a:pPr>
            <a:r>
              <a:rPr lang="en-US" dirty="0">
                <a:solidFill>
                  <a:schemeClr val="bg1">
                    <a:lumMod val="65000"/>
                  </a:schemeClr>
                </a:solidFill>
              </a:rPr>
              <a:t># AWS Connection Variables</a:t>
            </a:r>
          </a:p>
          <a:p>
            <a:pPr algn="l">
              <a:defRPr sz="1600"/>
            </a:pPr>
            <a:r>
              <a:rPr lang="en-US" dirty="0" err="1"/>
              <a:t>service_name</a:t>
            </a:r>
            <a:r>
              <a:rPr lang="en-US" dirty="0"/>
              <a:t> = </a:t>
            </a:r>
            <a:r>
              <a:rPr lang="en-US" dirty="0">
                <a:solidFill>
                  <a:schemeClr val="accent2">
                    <a:lumMod val="75000"/>
                  </a:schemeClr>
                </a:solidFill>
              </a:rPr>
              <a:t>'ec2’</a:t>
            </a:r>
          </a:p>
          <a:p>
            <a:pPr algn="l">
              <a:defRPr sz="1600"/>
            </a:pPr>
            <a:r>
              <a:rPr lang="en-US" dirty="0" err="1"/>
              <a:t>access_key</a:t>
            </a:r>
            <a:r>
              <a:rPr lang="en-US" dirty="0"/>
              <a:t> = </a:t>
            </a:r>
            <a:r>
              <a:rPr lang="en-US" dirty="0">
                <a:solidFill>
                  <a:schemeClr val="accent2">
                    <a:lumMod val="75000"/>
                  </a:schemeClr>
                </a:solidFill>
              </a:rPr>
              <a:t>'AWSACCESSKEYIDSAMPLE’</a:t>
            </a:r>
          </a:p>
          <a:p>
            <a:pPr algn="l">
              <a:defRPr sz="1600"/>
            </a:pPr>
            <a:r>
              <a:rPr lang="en-US" dirty="0" err="1"/>
              <a:t>secret_key</a:t>
            </a:r>
            <a:r>
              <a:rPr lang="en-US" dirty="0"/>
              <a:t> = </a:t>
            </a:r>
            <a:r>
              <a:rPr lang="en-US" dirty="0">
                <a:solidFill>
                  <a:schemeClr val="accent2">
                    <a:lumMod val="75000"/>
                  </a:schemeClr>
                </a:solidFill>
              </a:rPr>
              <a:t>'A47#@AWSSECRETACCESSKEYSAMPLE$5dg6357f3*’</a:t>
            </a:r>
          </a:p>
          <a:p>
            <a:pPr algn="l">
              <a:defRPr sz="1600"/>
            </a:pPr>
            <a:r>
              <a:rPr lang="en-US" dirty="0"/>
              <a:t>region = </a:t>
            </a:r>
            <a:r>
              <a:rPr lang="en-US" dirty="0">
                <a:solidFill>
                  <a:schemeClr val="accent2">
                    <a:lumMod val="75000"/>
                  </a:schemeClr>
                </a:solidFill>
              </a:rPr>
              <a:t>'us-west-1’</a:t>
            </a:r>
          </a:p>
          <a:p>
            <a:pPr algn="l">
              <a:defRPr sz="1600"/>
            </a:pPr>
            <a:r>
              <a:rPr lang="en-US" dirty="0" err="1"/>
              <a:t>vpc_cidr</a:t>
            </a:r>
            <a:r>
              <a:rPr lang="en-US" dirty="0"/>
              <a:t> = </a:t>
            </a:r>
            <a:r>
              <a:rPr lang="en-US" dirty="0">
                <a:solidFill>
                  <a:schemeClr val="accent2">
                    <a:lumMod val="75000"/>
                  </a:schemeClr>
                </a:solidFill>
              </a:rPr>
              <a:t>'10.0.0.0/22’</a:t>
            </a:r>
          </a:p>
          <a:p>
            <a:pPr algn="l">
              <a:defRPr sz="1600"/>
            </a:pPr>
            <a:endParaRPr lang="en-US" dirty="0"/>
          </a:p>
          <a:p>
            <a:pPr algn="l">
              <a:defRPr sz="1600"/>
            </a:pPr>
            <a:r>
              <a:rPr lang="en-US" dirty="0">
                <a:solidFill>
                  <a:schemeClr val="bg1">
                    <a:lumMod val="65000"/>
                  </a:schemeClr>
                </a:solidFill>
              </a:rPr>
              <a:t># Establish Session with AWS</a:t>
            </a:r>
          </a:p>
          <a:p>
            <a:pPr algn="l">
              <a:defRPr sz="1600"/>
            </a:pPr>
            <a:r>
              <a:rPr lang="en-US" b="1" dirty="0">
                <a:solidFill>
                  <a:srgbClr val="FF40FF"/>
                </a:solidFill>
              </a:rPr>
              <a:t>aws</a:t>
            </a:r>
            <a:r>
              <a:rPr lang="en-US" b="1" dirty="0"/>
              <a:t> = </a:t>
            </a:r>
            <a:r>
              <a:rPr lang="en-US" b="1" dirty="0">
                <a:solidFill>
                  <a:srgbClr val="FF0000"/>
                </a:solidFill>
              </a:rPr>
              <a:t>Session()</a:t>
            </a:r>
          </a:p>
          <a:p>
            <a:pPr algn="l">
              <a:defRPr sz="1600"/>
            </a:pPr>
            <a:r>
              <a:rPr lang="en-US" dirty="0"/>
              <a:t>session = </a:t>
            </a:r>
            <a:r>
              <a:rPr lang="en-US" dirty="0" err="1">
                <a:solidFill>
                  <a:srgbClr val="FF40FF"/>
                </a:solidFill>
              </a:rPr>
              <a:t>aws</a:t>
            </a:r>
            <a:r>
              <a:rPr lang="en-US" dirty="0" err="1"/>
              <a:t>.client</a:t>
            </a:r>
            <a:r>
              <a:rPr lang="en-US" dirty="0"/>
              <a:t>(	</a:t>
            </a:r>
            <a:r>
              <a:rPr lang="en-US" dirty="0" err="1"/>
              <a:t>service_name</a:t>
            </a:r>
            <a:r>
              <a:rPr lang="en-US" dirty="0"/>
              <a:t>,</a:t>
            </a:r>
          </a:p>
          <a:p>
            <a:pPr algn="l">
              <a:defRPr sz="1600"/>
            </a:pPr>
            <a:r>
              <a:rPr lang="en-US" dirty="0"/>
              <a:t>				</a:t>
            </a:r>
            <a:r>
              <a:rPr lang="en-US" dirty="0" err="1">
                <a:solidFill>
                  <a:schemeClr val="accent1"/>
                </a:solidFill>
              </a:rPr>
              <a:t>region_name</a:t>
            </a:r>
            <a:r>
              <a:rPr lang="en-US" dirty="0"/>
              <a:t>=region,</a:t>
            </a:r>
          </a:p>
          <a:p>
            <a:pPr algn="l">
              <a:defRPr sz="1600"/>
            </a:pPr>
            <a:r>
              <a:rPr lang="en-US" dirty="0"/>
              <a:t>				</a:t>
            </a:r>
            <a:r>
              <a:rPr lang="en-US" dirty="0" err="1">
                <a:solidFill>
                  <a:schemeClr val="accent1"/>
                </a:solidFill>
              </a:rPr>
              <a:t>aws_access_key_id</a:t>
            </a:r>
            <a:r>
              <a:rPr lang="en-US" dirty="0"/>
              <a:t>=</a:t>
            </a:r>
            <a:r>
              <a:rPr lang="en-US" dirty="0" err="1"/>
              <a:t>access_key</a:t>
            </a:r>
            <a:r>
              <a:rPr lang="en-US" dirty="0"/>
              <a:t>,</a:t>
            </a:r>
          </a:p>
          <a:p>
            <a:pPr algn="l">
              <a:defRPr sz="1600"/>
            </a:pPr>
            <a:r>
              <a:rPr lang="en-US" dirty="0"/>
              <a:t>				</a:t>
            </a:r>
            <a:r>
              <a:rPr lang="en-US" dirty="0" err="1">
                <a:solidFill>
                  <a:schemeClr val="accent1"/>
                </a:solidFill>
              </a:rPr>
              <a:t>aws_secret_access_key</a:t>
            </a:r>
            <a:r>
              <a:rPr lang="en-US" dirty="0"/>
              <a:t>=</a:t>
            </a:r>
            <a:r>
              <a:rPr lang="en-US" dirty="0" err="1"/>
              <a:t>secret_key</a:t>
            </a:r>
            <a:endParaRPr lang="en-US" dirty="0"/>
          </a:p>
          <a:p>
            <a:pPr algn="l">
              <a:defRPr sz="1600"/>
            </a:pPr>
            <a:r>
              <a:rPr lang="en-US" dirty="0"/>
              <a:t>				)</a:t>
            </a:r>
          </a:p>
          <a:p>
            <a:pPr algn="l">
              <a:defRPr sz="1600"/>
            </a:pPr>
            <a:endParaRPr lang="en-US" dirty="0"/>
          </a:p>
          <a:p>
            <a:pPr algn="l">
              <a:defRPr sz="1600"/>
            </a:pPr>
            <a:r>
              <a:rPr lang="en-US" dirty="0">
                <a:solidFill>
                  <a:schemeClr val="bg1">
                    <a:lumMod val="65000"/>
                  </a:schemeClr>
                </a:solidFill>
              </a:rPr>
              <a:t># Create new VPC</a:t>
            </a:r>
          </a:p>
          <a:p>
            <a:pPr algn="l">
              <a:defRPr sz="1600"/>
            </a:pPr>
            <a:r>
              <a:rPr lang="en-US" dirty="0" err="1"/>
              <a:t>new_vpc</a:t>
            </a:r>
            <a:r>
              <a:rPr lang="en-US" dirty="0"/>
              <a:t> = </a:t>
            </a:r>
            <a:r>
              <a:rPr lang="en-US" dirty="0" err="1"/>
              <a:t>session.create_vpc</a:t>
            </a:r>
            <a:r>
              <a:rPr lang="en-US" dirty="0"/>
              <a:t>(</a:t>
            </a:r>
            <a:r>
              <a:rPr lang="en-US" dirty="0" err="1">
                <a:solidFill>
                  <a:schemeClr val="accent1"/>
                </a:solidFill>
              </a:rPr>
              <a:t>CidrBlock</a:t>
            </a:r>
            <a:r>
              <a:rPr lang="en-US" dirty="0"/>
              <a:t>=</a:t>
            </a:r>
            <a:r>
              <a:rPr lang="en-US" dirty="0" err="1"/>
              <a:t>vpc_cidr</a:t>
            </a:r>
            <a:r>
              <a:rPr lang="en-US" dirty="0"/>
              <a:t>)</a:t>
            </a:r>
            <a:endParaRPr dirty="0"/>
          </a:p>
        </p:txBody>
      </p:sp>
      <p:sp>
        <p:nvSpPr>
          <p:cNvPr id="495" name="Shape 495"/>
          <p:cNvSpPr/>
          <p:nvPr/>
        </p:nvSpPr>
        <p:spPr>
          <a:xfrm>
            <a:off x="7686568" y="3971224"/>
            <a:ext cx="4406656" cy="4780796"/>
          </a:xfrm>
          <a:prstGeom prst="rect">
            <a:avLst/>
          </a:prstGeom>
          <a:no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lang="en-US" sz="1600" dirty="0">
                <a:solidFill>
                  <a:schemeClr val="accent2">
                    <a:lumMod val="75000"/>
                  </a:schemeClr>
                </a:solidFill>
              </a:rPr>
              <a:t>"</a:t>
            </a:r>
            <a:r>
              <a:rPr lang="en-US" sz="1600" dirty="0" err="1">
                <a:solidFill>
                  <a:schemeClr val="accent2">
                    <a:lumMod val="75000"/>
                  </a:schemeClr>
                </a:solidFill>
              </a:rPr>
              <a:t>Vpc</a:t>
            </a:r>
            <a:r>
              <a:rPr lang="en-US" sz="1600" dirty="0">
                <a:solidFill>
                  <a:schemeClr val="accent2">
                    <a:lumMod val="75000"/>
                  </a:schemeClr>
                </a:solidFill>
              </a:rPr>
              <a:t>": </a:t>
            </a:r>
            <a:r>
              <a:rPr lang="en-US" sz="1600" dirty="0"/>
              <a:t>{</a:t>
            </a:r>
          </a:p>
          <a:p>
            <a:pPr algn="l"/>
            <a:r>
              <a:rPr lang="en-US" sz="1600" dirty="0"/>
              <a:t>  </a:t>
            </a:r>
            <a:r>
              <a:rPr lang="en-US" sz="1600" dirty="0">
                <a:solidFill>
                  <a:srgbClr val="C00000"/>
                </a:solidFill>
              </a:rPr>
              <a:t>"VpcId"</a:t>
            </a:r>
            <a:r>
              <a:rPr lang="en-US" sz="1600" dirty="0"/>
              <a:t>: </a:t>
            </a:r>
            <a:r>
              <a:rPr lang="en-US" sz="1600" dirty="0">
                <a:solidFill>
                  <a:schemeClr val="accent2">
                    <a:lumMod val="75000"/>
                  </a:schemeClr>
                </a:solidFill>
              </a:rPr>
              <a:t>"vpc-c37ea0a4"</a:t>
            </a:r>
            <a:r>
              <a:rPr lang="en-US" sz="1600" dirty="0"/>
              <a:t>,</a:t>
            </a:r>
          </a:p>
          <a:p>
            <a:pPr algn="l"/>
            <a:r>
              <a:rPr lang="en-US" sz="1600" dirty="0"/>
              <a:t>  </a:t>
            </a:r>
            <a:r>
              <a:rPr lang="en-US" sz="1600" dirty="0">
                <a:solidFill>
                  <a:srgbClr val="C00000"/>
                </a:solidFill>
              </a:rPr>
              <a:t>"</a:t>
            </a:r>
            <a:r>
              <a:rPr lang="en-US" sz="1600" dirty="0" err="1">
                <a:solidFill>
                  <a:srgbClr val="C00000"/>
                </a:solidFill>
              </a:rPr>
              <a:t>InstanceTenancy</a:t>
            </a:r>
            <a:r>
              <a:rPr lang="en-US" sz="1600" dirty="0">
                <a:solidFill>
                  <a:srgbClr val="C00000"/>
                </a:solidFill>
              </a:rPr>
              <a:t>"</a:t>
            </a:r>
            <a:r>
              <a:rPr lang="en-US" sz="1600" dirty="0"/>
              <a:t>: </a:t>
            </a:r>
            <a:r>
              <a:rPr lang="en-US" sz="1600" dirty="0">
                <a:solidFill>
                  <a:schemeClr val="accent2">
                    <a:lumMod val="75000"/>
                  </a:schemeClr>
                </a:solidFill>
              </a:rPr>
              <a:t>"default"</a:t>
            </a:r>
            <a:r>
              <a:rPr lang="en-US" sz="1600" dirty="0"/>
              <a:t>,</a:t>
            </a:r>
          </a:p>
          <a:p>
            <a:pPr algn="l"/>
            <a:r>
              <a:rPr lang="en-US" sz="1600" dirty="0"/>
              <a:t>  </a:t>
            </a:r>
            <a:r>
              <a:rPr lang="en-US" sz="1600" dirty="0">
                <a:solidFill>
                  <a:srgbClr val="C00000"/>
                </a:solidFill>
              </a:rPr>
              <a:t>"Tags"</a:t>
            </a:r>
            <a:r>
              <a:rPr lang="en-US" sz="1600" dirty="0"/>
              <a:t>: [],</a:t>
            </a:r>
          </a:p>
          <a:p>
            <a:pPr algn="l"/>
            <a:r>
              <a:rPr lang="en-US" sz="1600" dirty="0"/>
              <a:t>  </a:t>
            </a:r>
            <a:r>
              <a:rPr lang="en-US" sz="1600" dirty="0">
                <a:solidFill>
                  <a:srgbClr val="C00000"/>
                </a:solidFill>
              </a:rPr>
              <a:t>"</a:t>
            </a:r>
            <a:r>
              <a:rPr lang="en-US" sz="1600" dirty="0" err="1">
                <a:solidFill>
                  <a:srgbClr val="C00000"/>
                </a:solidFill>
              </a:rPr>
              <a:t>CidrBlockAssociationSet</a:t>
            </a:r>
            <a:r>
              <a:rPr lang="en-US" sz="1600" dirty="0">
                <a:solidFill>
                  <a:srgbClr val="C00000"/>
                </a:solidFill>
              </a:rPr>
              <a:t>"</a:t>
            </a:r>
            <a:r>
              <a:rPr lang="en-US" sz="1600" dirty="0"/>
              <a:t>: [</a:t>
            </a:r>
          </a:p>
          <a:p>
            <a:pPr algn="l"/>
            <a:r>
              <a:rPr lang="en-US" sz="1600" dirty="0"/>
              <a:t>    {</a:t>
            </a:r>
          </a:p>
          <a:p>
            <a:pPr algn="l"/>
            <a:r>
              <a:rPr lang="en-US" sz="1600" dirty="0"/>
              <a:t>      </a:t>
            </a:r>
            <a:r>
              <a:rPr lang="en-US" sz="1600" dirty="0">
                <a:solidFill>
                  <a:srgbClr val="C00000"/>
                </a:solidFill>
              </a:rPr>
              <a:t>"</a:t>
            </a:r>
            <a:r>
              <a:rPr lang="en-US" sz="1600" dirty="0" err="1">
                <a:solidFill>
                  <a:srgbClr val="C00000"/>
                </a:solidFill>
              </a:rPr>
              <a:t>AssociationId</a:t>
            </a:r>
            <a:r>
              <a:rPr lang="en-US" sz="1600" dirty="0">
                <a:solidFill>
                  <a:srgbClr val="C00000"/>
                </a:solidFill>
              </a:rPr>
              <a:t>"</a:t>
            </a:r>
            <a:r>
              <a:rPr lang="en-US" sz="1600" dirty="0"/>
              <a:t>: </a:t>
            </a:r>
            <a:r>
              <a:rPr lang="en-US" sz="1600" dirty="0">
                <a:solidFill>
                  <a:schemeClr val="accent2">
                    <a:lumMod val="75000"/>
                  </a:schemeClr>
                </a:solidFill>
              </a:rPr>
              <a:t>"vpc-cidr-assoc-9603b5fe"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CidrBlockState</a:t>
            </a:r>
            <a:r>
              <a:rPr lang="en-US" sz="1600" dirty="0">
                <a:solidFill>
                  <a:srgbClr val="C00000"/>
                </a:solidFill>
              </a:rPr>
              <a: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"associated"</a:t>
            </a:r>
          </a:p>
          <a:p>
            <a:pPr algn="l"/>
            <a:r>
              <a:rPr lang="en-US" sz="1600" dirty="0"/>
              <a:t>      }</a:t>
            </a:r>
          </a:p>
          <a:p>
            <a:pPr algn="l"/>
            <a:r>
              <a:rPr lang="en-US" sz="1600" dirty="0"/>
              <a:t>    }</a:t>
            </a:r>
          </a:p>
          <a:p>
            <a:pPr algn="l"/>
            <a:r>
              <a:rPr lang="en-US" sz="1600" dirty="0"/>
              <a:t>  ],</a:t>
            </a:r>
          </a:p>
          <a:p>
            <a:pPr algn="l"/>
            <a:r>
              <a:rPr lang="en-US" sz="1600" dirty="0"/>
              <a:t>  </a:t>
            </a:r>
            <a:r>
              <a:rPr lang="en-US" sz="1600" dirty="0">
                <a:solidFill>
                  <a:srgbClr val="C00000"/>
                </a:solidFill>
              </a:rPr>
              <a:t>"Ipv6CidrBlockAssociationSet"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"pending"</a:t>
            </a:r>
            <a:r>
              <a:rPr lang="en-US" sz="1600" dirty="0"/>
              <a:t>,</a:t>
            </a:r>
          </a:p>
          <a:p>
            <a:pPr algn="l"/>
            <a:r>
              <a:rPr lang="en-US" sz="1600" dirty="0"/>
              <a:t>  </a:t>
            </a:r>
            <a:r>
              <a:rPr lang="en-US" sz="1600" dirty="0">
                <a:solidFill>
                  <a:srgbClr val="C00000"/>
                </a:solidFill>
              </a:rPr>
              <a:t>"</a:t>
            </a:r>
            <a:r>
              <a:rPr lang="en-US" sz="1600" dirty="0" err="1">
                <a:solidFill>
                  <a:srgbClr val="C00000"/>
                </a:solidFill>
              </a:rPr>
              <a:t>DhcpOptionsId</a:t>
            </a:r>
            <a:r>
              <a:rPr lang="en-US" sz="1600" dirty="0">
                <a:solidFill>
                  <a:srgbClr val="C00000"/>
                </a:solidFill>
              </a:rPr>
              <a:t>"</a:t>
            </a:r>
            <a:r>
              <a:rPr lang="en-US" sz="1600" dirty="0"/>
              <a:t>: </a:t>
            </a:r>
            <a:r>
              <a:rPr lang="en-US" sz="1600" dirty="0">
                <a:solidFill>
                  <a:schemeClr val="accent2">
                    <a:lumMod val="75000"/>
                  </a:schemeClr>
                </a:solidFill>
              </a:rPr>
              <a:t>"dopt-cb38d7ae"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IsDefault</a:t>
            </a:r>
            <a:r>
              <a:rPr lang="en-US" sz="1600" dirty="0">
                <a:solidFill>
                  <a:srgbClr val="C00000"/>
                </a:solidFill>
              </a:rPr>
              <a:t>"</a:t>
            </a:r>
            <a:r>
              <a:rPr lang="en-US" sz="1600" dirty="0"/>
              <a:t>: </a:t>
            </a:r>
            <a:r>
              <a:rPr lang="en-US" sz="1600" dirty="0">
                <a:solidFill>
                  <a:srgbClr val="00B0F0"/>
                </a:solidFill>
              </a:rPr>
              <a:t>false</a:t>
            </a:r>
          </a:p>
          <a:p>
            <a:pPr algn="l"/>
            <a:r>
              <a:rPr lang="en-US" sz="1600" dirty="0"/>
              <a: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Using </a:t>
            </a:r>
            <a:r>
              <a:rPr dirty="0"/>
              <a:t>Pytho</a:t>
            </a:r>
            <a:r>
              <a:rPr lang="en-US" dirty="0"/>
              <a:t>n with an API</a:t>
            </a:r>
            <a:endParaRPr dirty="0"/>
          </a:p>
        </p:txBody>
      </p:sp>
    </p:spTree>
    <p:extLst>
      <p:ext uri="{BB962C8B-B14F-4D97-AF65-F5344CB8AC3E}">
        <p14:creationId xmlns:p14="http://schemas.microsoft.com/office/powerpoint/2010/main" val="63934211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647300"/>
            <a:ext cx="6466514" cy="47807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lang="en-US" dirty="0">
                <a:solidFill>
                  <a:srgbClr val="D883FF"/>
                </a:solidFill>
              </a:rPr>
              <a:t>from</a:t>
            </a:r>
            <a:r>
              <a:rPr lang="en-US" dirty="0"/>
              <a:t> boto3 </a:t>
            </a:r>
            <a:r>
              <a:rPr lang="en-US" dirty="0">
                <a:solidFill>
                  <a:srgbClr val="D883FF"/>
                </a:solidFill>
              </a:rPr>
              <a:t>import</a:t>
            </a:r>
            <a:r>
              <a:rPr lang="en-US" dirty="0"/>
              <a:t> </a:t>
            </a:r>
            <a:r>
              <a:rPr lang="en-US" dirty="0">
                <a:solidFill>
                  <a:srgbClr val="FF0000"/>
                </a:solidFill>
              </a:rPr>
              <a:t>Session</a:t>
            </a:r>
          </a:p>
          <a:p>
            <a:pPr algn="l">
              <a:defRPr sz="1600"/>
            </a:pPr>
            <a:endParaRPr lang="en-US" dirty="0"/>
          </a:p>
          <a:p>
            <a:pPr algn="l">
              <a:defRPr sz="1600"/>
            </a:pPr>
            <a:r>
              <a:rPr lang="en-US" dirty="0">
                <a:solidFill>
                  <a:schemeClr val="bg1">
                    <a:lumMod val="65000"/>
                  </a:schemeClr>
                </a:solidFill>
              </a:rPr>
              <a:t># AWS Connection Variables</a:t>
            </a:r>
          </a:p>
          <a:p>
            <a:pPr algn="l">
              <a:defRPr sz="1600"/>
            </a:pPr>
            <a:r>
              <a:rPr lang="en-US" dirty="0" err="1"/>
              <a:t>service_name</a:t>
            </a:r>
            <a:r>
              <a:rPr lang="en-US" dirty="0"/>
              <a:t> = </a:t>
            </a:r>
            <a:r>
              <a:rPr lang="en-US" dirty="0">
                <a:solidFill>
                  <a:schemeClr val="accent2">
                    <a:lumMod val="75000"/>
                  </a:schemeClr>
                </a:solidFill>
              </a:rPr>
              <a:t>'ec2’</a:t>
            </a:r>
          </a:p>
          <a:p>
            <a:pPr algn="l">
              <a:defRPr sz="1600"/>
            </a:pPr>
            <a:r>
              <a:rPr lang="en-US" dirty="0" err="1"/>
              <a:t>access_key</a:t>
            </a:r>
            <a:r>
              <a:rPr lang="en-US" dirty="0"/>
              <a:t> = </a:t>
            </a:r>
            <a:r>
              <a:rPr lang="en-US" dirty="0">
                <a:solidFill>
                  <a:schemeClr val="accent2">
                    <a:lumMod val="75000"/>
                  </a:schemeClr>
                </a:solidFill>
              </a:rPr>
              <a:t>'AWSACCESSKEYIDSAMPLE’</a:t>
            </a:r>
          </a:p>
          <a:p>
            <a:pPr algn="l">
              <a:defRPr sz="1600"/>
            </a:pPr>
            <a:r>
              <a:rPr lang="en-US" dirty="0" err="1"/>
              <a:t>secret_key</a:t>
            </a:r>
            <a:r>
              <a:rPr lang="en-US" dirty="0"/>
              <a:t> = </a:t>
            </a:r>
            <a:r>
              <a:rPr lang="en-US" dirty="0">
                <a:solidFill>
                  <a:schemeClr val="accent2">
                    <a:lumMod val="75000"/>
                  </a:schemeClr>
                </a:solidFill>
              </a:rPr>
              <a:t>'A47#@AWSSECRETACCESSKEYSAMPLE$5dg6357f3*’</a:t>
            </a:r>
          </a:p>
          <a:p>
            <a:pPr algn="l">
              <a:defRPr sz="1600"/>
            </a:pPr>
            <a:r>
              <a:rPr lang="en-US" dirty="0"/>
              <a:t>region = </a:t>
            </a:r>
            <a:r>
              <a:rPr lang="en-US" dirty="0">
                <a:solidFill>
                  <a:schemeClr val="accent2">
                    <a:lumMod val="75000"/>
                  </a:schemeClr>
                </a:solidFill>
              </a:rPr>
              <a:t>'us-west-1’</a:t>
            </a:r>
          </a:p>
          <a:p>
            <a:pPr algn="l">
              <a:defRPr sz="1600"/>
            </a:pPr>
            <a:r>
              <a:rPr lang="en-US" dirty="0" err="1"/>
              <a:t>vpc_cidr</a:t>
            </a:r>
            <a:r>
              <a:rPr lang="en-US" dirty="0"/>
              <a:t> = </a:t>
            </a:r>
            <a:r>
              <a:rPr lang="en-US" dirty="0">
                <a:solidFill>
                  <a:schemeClr val="accent2">
                    <a:lumMod val="75000"/>
                  </a:schemeClr>
                </a:solidFill>
              </a:rPr>
              <a:t>'10.0.0.0/22’</a:t>
            </a:r>
          </a:p>
          <a:p>
            <a:pPr algn="l">
              <a:defRPr sz="1600"/>
            </a:pPr>
            <a:endParaRPr lang="en-US" dirty="0"/>
          </a:p>
          <a:p>
            <a:pPr algn="l">
              <a:defRPr sz="1600"/>
            </a:pPr>
            <a:r>
              <a:rPr lang="en-US" dirty="0">
                <a:solidFill>
                  <a:schemeClr val="bg1">
                    <a:lumMod val="65000"/>
                  </a:schemeClr>
                </a:solidFill>
              </a:rPr>
              <a:t># Establish Session with AWS</a:t>
            </a:r>
          </a:p>
          <a:p>
            <a:pPr algn="l">
              <a:defRPr sz="1600"/>
            </a:pPr>
            <a:r>
              <a:rPr lang="en-US" b="1" dirty="0">
                <a:solidFill>
                  <a:srgbClr val="FF40FF"/>
                </a:solidFill>
              </a:rPr>
              <a:t>aws</a:t>
            </a:r>
            <a:r>
              <a:rPr lang="en-US" b="1" dirty="0"/>
              <a:t> = </a:t>
            </a:r>
            <a:r>
              <a:rPr lang="en-US" b="1" dirty="0">
                <a:solidFill>
                  <a:srgbClr val="FF0000"/>
                </a:solidFill>
              </a:rPr>
              <a:t>Session()</a:t>
            </a:r>
          </a:p>
          <a:p>
            <a:pPr algn="l">
              <a:defRPr sz="1600"/>
            </a:pPr>
            <a:r>
              <a:rPr lang="en-US" b="1" dirty="0"/>
              <a:t>session = </a:t>
            </a:r>
            <a:r>
              <a:rPr lang="en-US" b="1" dirty="0" err="1">
                <a:solidFill>
                  <a:srgbClr val="FF40FF"/>
                </a:solidFill>
              </a:rPr>
              <a:t>aws</a:t>
            </a:r>
            <a:r>
              <a:rPr lang="en-US" b="1" dirty="0" err="1"/>
              <a:t>.client</a:t>
            </a:r>
            <a:r>
              <a:rPr lang="en-US" b="1" dirty="0"/>
              <a:t>(	</a:t>
            </a:r>
            <a:r>
              <a:rPr lang="en-US" b="1" dirty="0" err="1"/>
              <a:t>service_name</a:t>
            </a:r>
            <a:r>
              <a:rPr lang="en-US" b="1" dirty="0"/>
              <a:t>,</a:t>
            </a:r>
          </a:p>
          <a:p>
            <a:pPr algn="l">
              <a:defRPr sz="1600"/>
            </a:pPr>
            <a:r>
              <a:rPr lang="en-US" b="1" dirty="0"/>
              <a:t>				</a:t>
            </a:r>
            <a:r>
              <a:rPr lang="en-US" b="1" dirty="0" err="1">
                <a:solidFill>
                  <a:schemeClr val="accent1"/>
                </a:solidFill>
              </a:rPr>
              <a:t>region_name</a:t>
            </a:r>
            <a:r>
              <a:rPr lang="en-US" b="1" dirty="0"/>
              <a:t>=region,</a:t>
            </a:r>
          </a:p>
          <a:p>
            <a:pPr algn="l">
              <a:defRPr sz="1600"/>
            </a:pPr>
            <a:r>
              <a:rPr lang="en-US" b="1" dirty="0"/>
              <a:t>				</a:t>
            </a:r>
            <a:r>
              <a:rPr lang="en-US" b="1" dirty="0" err="1">
                <a:solidFill>
                  <a:schemeClr val="accent1"/>
                </a:solidFill>
              </a:rPr>
              <a:t>aws_access_key_id</a:t>
            </a:r>
            <a:r>
              <a:rPr lang="en-US" b="1" dirty="0"/>
              <a:t>=</a:t>
            </a:r>
            <a:r>
              <a:rPr lang="en-US" b="1" dirty="0" err="1"/>
              <a:t>access_key</a:t>
            </a:r>
            <a:r>
              <a:rPr lang="en-US" b="1" dirty="0"/>
              <a:t>,</a:t>
            </a:r>
          </a:p>
          <a:p>
            <a:pPr algn="l">
              <a:defRPr sz="1600"/>
            </a:pPr>
            <a:r>
              <a:rPr lang="en-US" b="1" dirty="0"/>
              <a:t>				</a:t>
            </a:r>
            <a:r>
              <a:rPr lang="en-US" b="1" dirty="0" err="1">
                <a:solidFill>
                  <a:schemeClr val="accent1"/>
                </a:solidFill>
              </a:rPr>
              <a:t>aws_secret_access_key</a:t>
            </a:r>
            <a:r>
              <a:rPr lang="en-US" b="1" dirty="0"/>
              <a:t>=</a:t>
            </a:r>
            <a:r>
              <a:rPr lang="en-US" b="1" dirty="0" err="1"/>
              <a:t>secret_key</a:t>
            </a:r>
            <a:endParaRPr lang="en-US" b="1" dirty="0"/>
          </a:p>
          <a:p>
            <a:pPr algn="l">
              <a:defRPr sz="1600"/>
            </a:pPr>
            <a:r>
              <a:rPr lang="en-US" b="1" dirty="0"/>
              <a:t>				)</a:t>
            </a:r>
          </a:p>
          <a:p>
            <a:pPr algn="l">
              <a:defRPr sz="1600"/>
            </a:pPr>
            <a:endParaRPr lang="en-US" dirty="0"/>
          </a:p>
          <a:p>
            <a:pPr algn="l">
              <a:defRPr sz="1600"/>
            </a:pPr>
            <a:r>
              <a:rPr lang="en-US" dirty="0">
                <a:solidFill>
                  <a:schemeClr val="bg1">
                    <a:lumMod val="65000"/>
                  </a:schemeClr>
                </a:solidFill>
              </a:rPr>
              <a:t># Create new VPC</a:t>
            </a:r>
          </a:p>
          <a:p>
            <a:pPr algn="l">
              <a:defRPr sz="1600"/>
            </a:pPr>
            <a:r>
              <a:rPr lang="en-US" dirty="0" err="1"/>
              <a:t>new_vpc</a:t>
            </a:r>
            <a:r>
              <a:rPr lang="en-US" dirty="0"/>
              <a:t> = </a:t>
            </a:r>
            <a:r>
              <a:rPr lang="en-US" dirty="0" err="1"/>
              <a:t>session.create_vpc</a:t>
            </a:r>
            <a:r>
              <a:rPr lang="en-US" dirty="0"/>
              <a:t>(</a:t>
            </a:r>
            <a:r>
              <a:rPr lang="en-US" dirty="0" err="1">
                <a:solidFill>
                  <a:schemeClr val="accent1"/>
                </a:solidFill>
              </a:rPr>
              <a:t>CidrBlock</a:t>
            </a:r>
            <a:r>
              <a:rPr lang="en-US" dirty="0"/>
              <a:t>=</a:t>
            </a:r>
            <a:r>
              <a:rPr lang="en-US" dirty="0" err="1"/>
              <a:t>vpc_cidr</a:t>
            </a:r>
            <a:r>
              <a:rPr lang="en-US" dirty="0"/>
              <a:t>)</a:t>
            </a:r>
            <a:endParaRPr dirty="0"/>
          </a:p>
        </p:txBody>
      </p:sp>
      <p:sp>
        <p:nvSpPr>
          <p:cNvPr id="495" name="Shape 495"/>
          <p:cNvSpPr/>
          <p:nvPr/>
        </p:nvSpPr>
        <p:spPr>
          <a:xfrm>
            <a:off x="7686568" y="3971224"/>
            <a:ext cx="4406656" cy="4780796"/>
          </a:xfrm>
          <a:prstGeom prst="rect">
            <a:avLst/>
          </a:prstGeom>
          <a:no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lang="en-US" sz="1600" dirty="0">
                <a:solidFill>
                  <a:schemeClr val="accent2">
                    <a:lumMod val="75000"/>
                  </a:schemeClr>
                </a:solidFill>
              </a:rPr>
              <a:t>"</a:t>
            </a:r>
            <a:r>
              <a:rPr lang="en-US" sz="1600" dirty="0" err="1">
                <a:solidFill>
                  <a:schemeClr val="accent2">
                    <a:lumMod val="75000"/>
                  </a:schemeClr>
                </a:solidFill>
              </a:rPr>
              <a:t>Vpc</a:t>
            </a:r>
            <a:r>
              <a:rPr lang="en-US" sz="1600" dirty="0">
                <a:solidFill>
                  <a:schemeClr val="accent2">
                    <a:lumMod val="75000"/>
                  </a:schemeClr>
                </a:solidFill>
              </a:rPr>
              <a:t>": </a:t>
            </a:r>
            <a:r>
              <a:rPr lang="en-US" sz="1600" dirty="0"/>
              <a:t>{</a:t>
            </a:r>
          </a:p>
          <a:p>
            <a:pPr algn="l"/>
            <a:r>
              <a:rPr lang="en-US" sz="1600" dirty="0"/>
              <a:t>  </a:t>
            </a:r>
            <a:r>
              <a:rPr lang="en-US" sz="1600" dirty="0">
                <a:solidFill>
                  <a:srgbClr val="C00000"/>
                </a:solidFill>
              </a:rPr>
              <a:t>"VpcId"</a:t>
            </a:r>
            <a:r>
              <a:rPr lang="en-US" sz="1600" dirty="0"/>
              <a:t>: </a:t>
            </a:r>
            <a:r>
              <a:rPr lang="en-US" sz="1600" dirty="0">
                <a:solidFill>
                  <a:schemeClr val="accent2">
                    <a:lumMod val="75000"/>
                  </a:schemeClr>
                </a:solidFill>
              </a:rPr>
              <a:t>"vpc-c37ea0a4"</a:t>
            </a:r>
            <a:r>
              <a:rPr lang="en-US" sz="1600" dirty="0"/>
              <a:t>,</a:t>
            </a:r>
          </a:p>
          <a:p>
            <a:pPr algn="l"/>
            <a:r>
              <a:rPr lang="en-US" sz="1600" dirty="0"/>
              <a:t>  </a:t>
            </a:r>
            <a:r>
              <a:rPr lang="en-US" sz="1600" dirty="0">
                <a:solidFill>
                  <a:srgbClr val="C00000"/>
                </a:solidFill>
              </a:rPr>
              <a:t>"</a:t>
            </a:r>
            <a:r>
              <a:rPr lang="en-US" sz="1600" dirty="0" err="1">
                <a:solidFill>
                  <a:srgbClr val="C00000"/>
                </a:solidFill>
              </a:rPr>
              <a:t>InstanceTenancy</a:t>
            </a:r>
            <a:r>
              <a:rPr lang="en-US" sz="1600" dirty="0">
                <a:solidFill>
                  <a:srgbClr val="C00000"/>
                </a:solidFill>
              </a:rPr>
              <a:t>"</a:t>
            </a:r>
            <a:r>
              <a:rPr lang="en-US" sz="1600" dirty="0"/>
              <a:t>: </a:t>
            </a:r>
            <a:r>
              <a:rPr lang="en-US" sz="1600" dirty="0">
                <a:solidFill>
                  <a:schemeClr val="accent2">
                    <a:lumMod val="75000"/>
                  </a:schemeClr>
                </a:solidFill>
              </a:rPr>
              <a:t>"default"</a:t>
            </a:r>
            <a:r>
              <a:rPr lang="en-US" sz="1600" dirty="0"/>
              <a:t>,</a:t>
            </a:r>
          </a:p>
          <a:p>
            <a:pPr algn="l"/>
            <a:r>
              <a:rPr lang="en-US" sz="1600" dirty="0"/>
              <a:t>  </a:t>
            </a:r>
            <a:r>
              <a:rPr lang="en-US" sz="1600" dirty="0">
                <a:solidFill>
                  <a:srgbClr val="C00000"/>
                </a:solidFill>
              </a:rPr>
              <a:t>"Tags"</a:t>
            </a:r>
            <a:r>
              <a:rPr lang="en-US" sz="1600" dirty="0"/>
              <a:t>: [],</a:t>
            </a:r>
          </a:p>
          <a:p>
            <a:pPr algn="l"/>
            <a:r>
              <a:rPr lang="en-US" sz="1600" dirty="0"/>
              <a:t>  </a:t>
            </a:r>
            <a:r>
              <a:rPr lang="en-US" sz="1600" dirty="0">
                <a:solidFill>
                  <a:srgbClr val="C00000"/>
                </a:solidFill>
              </a:rPr>
              <a:t>"</a:t>
            </a:r>
            <a:r>
              <a:rPr lang="en-US" sz="1600" dirty="0" err="1">
                <a:solidFill>
                  <a:srgbClr val="C00000"/>
                </a:solidFill>
              </a:rPr>
              <a:t>CidrBlockAssociationSet</a:t>
            </a:r>
            <a:r>
              <a:rPr lang="en-US" sz="1600" dirty="0">
                <a:solidFill>
                  <a:srgbClr val="C00000"/>
                </a:solidFill>
              </a:rPr>
              <a:t>"</a:t>
            </a:r>
            <a:r>
              <a:rPr lang="en-US" sz="1600" dirty="0"/>
              <a:t>: [</a:t>
            </a:r>
          </a:p>
          <a:p>
            <a:pPr algn="l"/>
            <a:r>
              <a:rPr lang="en-US" sz="1600" dirty="0"/>
              <a:t>    {</a:t>
            </a:r>
          </a:p>
          <a:p>
            <a:pPr algn="l"/>
            <a:r>
              <a:rPr lang="en-US" sz="1600" dirty="0"/>
              <a:t>      </a:t>
            </a:r>
            <a:r>
              <a:rPr lang="en-US" sz="1600" dirty="0">
                <a:solidFill>
                  <a:srgbClr val="C00000"/>
                </a:solidFill>
              </a:rPr>
              <a:t>"</a:t>
            </a:r>
            <a:r>
              <a:rPr lang="en-US" sz="1600" dirty="0" err="1">
                <a:solidFill>
                  <a:srgbClr val="C00000"/>
                </a:solidFill>
              </a:rPr>
              <a:t>AssociationId</a:t>
            </a:r>
            <a:r>
              <a:rPr lang="en-US" sz="1600" dirty="0">
                <a:solidFill>
                  <a:srgbClr val="C00000"/>
                </a:solidFill>
              </a:rPr>
              <a:t>"</a:t>
            </a:r>
            <a:r>
              <a:rPr lang="en-US" sz="1600" dirty="0"/>
              <a:t>: </a:t>
            </a:r>
            <a:r>
              <a:rPr lang="en-US" sz="1600" dirty="0">
                <a:solidFill>
                  <a:schemeClr val="accent2">
                    <a:lumMod val="75000"/>
                  </a:schemeClr>
                </a:solidFill>
              </a:rPr>
              <a:t>"vpc-cidr-assoc-9603b5fe"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CidrBlockState</a:t>
            </a:r>
            <a:r>
              <a:rPr lang="en-US" sz="1600" dirty="0">
                <a:solidFill>
                  <a:srgbClr val="C00000"/>
                </a:solidFill>
              </a:rPr>
              <a: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"associated"</a:t>
            </a:r>
          </a:p>
          <a:p>
            <a:pPr algn="l"/>
            <a:r>
              <a:rPr lang="en-US" sz="1600" dirty="0"/>
              <a:t>      }</a:t>
            </a:r>
          </a:p>
          <a:p>
            <a:pPr algn="l"/>
            <a:r>
              <a:rPr lang="en-US" sz="1600" dirty="0"/>
              <a:t>    }</a:t>
            </a:r>
          </a:p>
          <a:p>
            <a:pPr algn="l"/>
            <a:r>
              <a:rPr lang="en-US" sz="1600" dirty="0"/>
              <a:t>  ],</a:t>
            </a:r>
          </a:p>
          <a:p>
            <a:pPr algn="l"/>
            <a:r>
              <a:rPr lang="en-US" sz="1600" dirty="0"/>
              <a:t>  </a:t>
            </a:r>
            <a:r>
              <a:rPr lang="en-US" sz="1600" dirty="0">
                <a:solidFill>
                  <a:srgbClr val="C00000"/>
                </a:solidFill>
              </a:rPr>
              <a:t>"Ipv6CidrBlockAssociationSet"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"pending"</a:t>
            </a:r>
            <a:r>
              <a:rPr lang="en-US" sz="1600" dirty="0"/>
              <a:t>,</a:t>
            </a:r>
          </a:p>
          <a:p>
            <a:pPr algn="l"/>
            <a:r>
              <a:rPr lang="en-US" sz="1600" dirty="0"/>
              <a:t>  </a:t>
            </a:r>
            <a:r>
              <a:rPr lang="en-US" sz="1600" dirty="0">
                <a:solidFill>
                  <a:srgbClr val="C00000"/>
                </a:solidFill>
              </a:rPr>
              <a:t>"</a:t>
            </a:r>
            <a:r>
              <a:rPr lang="en-US" sz="1600" dirty="0" err="1">
                <a:solidFill>
                  <a:srgbClr val="C00000"/>
                </a:solidFill>
              </a:rPr>
              <a:t>DhcpOptionsId</a:t>
            </a:r>
            <a:r>
              <a:rPr lang="en-US" sz="1600" dirty="0">
                <a:solidFill>
                  <a:srgbClr val="C00000"/>
                </a:solidFill>
              </a:rPr>
              <a:t>"</a:t>
            </a:r>
            <a:r>
              <a:rPr lang="en-US" sz="1600" dirty="0"/>
              <a:t>: </a:t>
            </a:r>
            <a:r>
              <a:rPr lang="en-US" sz="1600" dirty="0">
                <a:solidFill>
                  <a:schemeClr val="accent2">
                    <a:lumMod val="75000"/>
                  </a:schemeClr>
                </a:solidFill>
              </a:rPr>
              <a:t>"dopt-cb38d7ae"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IsDefault</a:t>
            </a:r>
            <a:r>
              <a:rPr lang="en-US" sz="1600" dirty="0">
                <a:solidFill>
                  <a:srgbClr val="C00000"/>
                </a:solidFill>
              </a:rPr>
              <a:t>"</a:t>
            </a:r>
            <a:r>
              <a:rPr lang="en-US" sz="1600" dirty="0"/>
              <a:t>: </a:t>
            </a:r>
            <a:r>
              <a:rPr lang="en-US" sz="1600" dirty="0">
                <a:solidFill>
                  <a:srgbClr val="00B0F0"/>
                </a:solidFill>
              </a:rPr>
              <a:t>false</a:t>
            </a:r>
          </a:p>
          <a:p>
            <a:pPr algn="l"/>
            <a:r>
              <a:rPr lang="en-US" sz="1600" dirty="0"/>
              <a: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Using </a:t>
            </a:r>
            <a:r>
              <a:rPr dirty="0"/>
              <a:t>Pytho</a:t>
            </a:r>
            <a:r>
              <a:rPr lang="en-US" dirty="0"/>
              <a:t>n with an API</a:t>
            </a:r>
            <a:endParaRPr dirty="0"/>
          </a:p>
        </p:txBody>
      </p:sp>
    </p:spTree>
    <p:extLst>
      <p:ext uri="{BB962C8B-B14F-4D97-AF65-F5344CB8AC3E}">
        <p14:creationId xmlns:p14="http://schemas.microsoft.com/office/powerpoint/2010/main" val="336070215"/>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647300"/>
            <a:ext cx="6466514" cy="47807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lang="en-US" dirty="0">
                <a:solidFill>
                  <a:srgbClr val="D883FF"/>
                </a:solidFill>
              </a:rPr>
              <a:t>from</a:t>
            </a:r>
            <a:r>
              <a:rPr lang="en-US" dirty="0"/>
              <a:t> boto3 </a:t>
            </a:r>
            <a:r>
              <a:rPr lang="en-US" dirty="0">
                <a:solidFill>
                  <a:srgbClr val="D883FF"/>
                </a:solidFill>
              </a:rPr>
              <a:t>import</a:t>
            </a:r>
            <a:r>
              <a:rPr lang="en-US" dirty="0"/>
              <a:t> </a:t>
            </a:r>
            <a:r>
              <a:rPr lang="en-US" dirty="0">
                <a:solidFill>
                  <a:srgbClr val="FF0000"/>
                </a:solidFill>
              </a:rPr>
              <a:t>Session</a:t>
            </a:r>
          </a:p>
          <a:p>
            <a:pPr algn="l">
              <a:defRPr sz="1600"/>
            </a:pPr>
            <a:endParaRPr lang="en-US" dirty="0"/>
          </a:p>
          <a:p>
            <a:pPr algn="l">
              <a:defRPr sz="1600"/>
            </a:pPr>
            <a:r>
              <a:rPr lang="en-US" dirty="0">
                <a:solidFill>
                  <a:schemeClr val="bg1">
                    <a:lumMod val="65000"/>
                  </a:schemeClr>
                </a:solidFill>
              </a:rPr>
              <a:t># AWS Connection Variables</a:t>
            </a:r>
          </a:p>
          <a:p>
            <a:pPr algn="l">
              <a:defRPr sz="1600"/>
            </a:pPr>
            <a:r>
              <a:rPr lang="en-US" dirty="0" err="1"/>
              <a:t>service_name</a:t>
            </a:r>
            <a:r>
              <a:rPr lang="en-US" dirty="0"/>
              <a:t> = </a:t>
            </a:r>
            <a:r>
              <a:rPr lang="en-US" dirty="0">
                <a:solidFill>
                  <a:schemeClr val="accent2">
                    <a:lumMod val="75000"/>
                  </a:schemeClr>
                </a:solidFill>
              </a:rPr>
              <a:t>'ec2’</a:t>
            </a:r>
          </a:p>
          <a:p>
            <a:pPr algn="l">
              <a:defRPr sz="1600"/>
            </a:pPr>
            <a:r>
              <a:rPr lang="en-US" dirty="0" err="1"/>
              <a:t>access_key</a:t>
            </a:r>
            <a:r>
              <a:rPr lang="en-US" dirty="0"/>
              <a:t> = </a:t>
            </a:r>
            <a:r>
              <a:rPr lang="en-US" dirty="0">
                <a:solidFill>
                  <a:schemeClr val="accent2">
                    <a:lumMod val="75000"/>
                  </a:schemeClr>
                </a:solidFill>
              </a:rPr>
              <a:t>'AWSACCESSKEYIDSAMPLE’</a:t>
            </a:r>
          </a:p>
          <a:p>
            <a:pPr algn="l">
              <a:defRPr sz="1600"/>
            </a:pPr>
            <a:r>
              <a:rPr lang="en-US" dirty="0" err="1"/>
              <a:t>secret_key</a:t>
            </a:r>
            <a:r>
              <a:rPr lang="en-US" dirty="0"/>
              <a:t> = </a:t>
            </a:r>
            <a:r>
              <a:rPr lang="en-US" dirty="0">
                <a:solidFill>
                  <a:schemeClr val="accent2">
                    <a:lumMod val="75000"/>
                  </a:schemeClr>
                </a:solidFill>
              </a:rPr>
              <a:t>'A47#@AWSSECRETACCESSKEYSAMPLE$5dg6357f3*’</a:t>
            </a:r>
          </a:p>
          <a:p>
            <a:pPr algn="l">
              <a:defRPr sz="1600"/>
            </a:pPr>
            <a:r>
              <a:rPr lang="en-US" dirty="0"/>
              <a:t>region = </a:t>
            </a:r>
            <a:r>
              <a:rPr lang="en-US" dirty="0">
                <a:solidFill>
                  <a:schemeClr val="accent2">
                    <a:lumMod val="75000"/>
                  </a:schemeClr>
                </a:solidFill>
              </a:rPr>
              <a:t>'us-west-1’</a:t>
            </a:r>
          </a:p>
          <a:p>
            <a:pPr algn="l">
              <a:defRPr sz="1600"/>
            </a:pPr>
            <a:r>
              <a:rPr lang="en-US" dirty="0" err="1"/>
              <a:t>vpc_cidr</a:t>
            </a:r>
            <a:r>
              <a:rPr lang="en-US" dirty="0"/>
              <a:t> = </a:t>
            </a:r>
            <a:r>
              <a:rPr lang="en-US" dirty="0">
                <a:solidFill>
                  <a:schemeClr val="accent2">
                    <a:lumMod val="75000"/>
                  </a:schemeClr>
                </a:solidFill>
              </a:rPr>
              <a:t>'10.0.0.0/22’</a:t>
            </a:r>
          </a:p>
          <a:p>
            <a:pPr algn="l">
              <a:defRPr sz="1600"/>
            </a:pPr>
            <a:endParaRPr lang="en-US" dirty="0"/>
          </a:p>
          <a:p>
            <a:pPr algn="l">
              <a:defRPr sz="1600"/>
            </a:pPr>
            <a:r>
              <a:rPr lang="en-US" dirty="0">
                <a:solidFill>
                  <a:schemeClr val="bg1">
                    <a:lumMod val="65000"/>
                  </a:schemeClr>
                </a:solidFill>
              </a:rPr>
              <a:t># Establish Session with AWS</a:t>
            </a:r>
          </a:p>
          <a:p>
            <a:pPr algn="l">
              <a:defRPr sz="1600"/>
            </a:pPr>
            <a:r>
              <a:rPr lang="en-US" b="1" dirty="0">
                <a:solidFill>
                  <a:srgbClr val="FF40FF"/>
                </a:solidFill>
              </a:rPr>
              <a:t>aws</a:t>
            </a:r>
            <a:r>
              <a:rPr lang="en-US" b="1" dirty="0"/>
              <a:t> = </a:t>
            </a:r>
            <a:r>
              <a:rPr lang="en-US" b="1" dirty="0">
                <a:solidFill>
                  <a:srgbClr val="FF0000"/>
                </a:solidFill>
              </a:rPr>
              <a:t>Session()</a:t>
            </a:r>
          </a:p>
          <a:p>
            <a:pPr algn="l">
              <a:defRPr sz="1600"/>
            </a:pPr>
            <a:r>
              <a:rPr lang="en-US" b="1" dirty="0"/>
              <a:t>session = </a:t>
            </a:r>
            <a:r>
              <a:rPr lang="en-US" b="1" dirty="0" err="1">
                <a:solidFill>
                  <a:srgbClr val="FF40FF"/>
                </a:solidFill>
              </a:rPr>
              <a:t>aws</a:t>
            </a:r>
            <a:r>
              <a:rPr lang="en-US" b="1" dirty="0" err="1"/>
              <a:t>.client</a:t>
            </a:r>
            <a:r>
              <a:rPr lang="en-US" b="1" dirty="0"/>
              <a:t>(	</a:t>
            </a:r>
            <a:r>
              <a:rPr lang="en-US" b="1" dirty="0" err="1"/>
              <a:t>service_name</a:t>
            </a:r>
            <a:r>
              <a:rPr lang="en-US" b="1" dirty="0"/>
              <a:t>,</a:t>
            </a:r>
          </a:p>
          <a:p>
            <a:pPr algn="l">
              <a:defRPr sz="1600"/>
            </a:pPr>
            <a:r>
              <a:rPr lang="en-US" b="1" dirty="0"/>
              <a:t>				</a:t>
            </a:r>
            <a:r>
              <a:rPr lang="en-US" b="1" dirty="0" err="1">
                <a:solidFill>
                  <a:schemeClr val="accent1"/>
                </a:solidFill>
              </a:rPr>
              <a:t>region_name</a:t>
            </a:r>
            <a:r>
              <a:rPr lang="en-US" b="1" dirty="0"/>
              <a:t>=region,</a:t>
            </a:r>
          </a:p>
          <a:p>
            <a:pPr algn="l">
              <a:defRPr sz="1600"/>
            </a:pPr>
            <a:r>
              <a:rPr lang="en-US" b="1" dirty="0"/>
              <a:t>				</a:t>
            </a:r>
            <a:r>
              <a:rPr lang="en-US" b="1" dirty="0" err="1">
                <a:solidFill>
                  <a:schemeClr val="accent1"/>
                </a:solidFill>
              </a:rPr>
              <a:t>aws_access_key_id</a:t>
            </a:r>
            <a:r>
              <a:rPr lang="en-US" b="1" dirty="0"/>
              <a:t>=</a:t>
            </a:r>
            <a:r>
              <a:rPr lang="en-US" b="1" dirty="0" err="1"/>
              <a:t>access_key</a:t>
            </a:r>
            <a:r>
              <a:rPr lang="en-US" b="1" dirty="0"/>
              <a:t>,</a:t>
            </a:r>
          </a:p>
          <a:p>
            <a:pPr algn="l">
              <a:defRPr sz="1600"/>
            </a:pPr>
            <a:r>
              <a:rPr lang="en-US" b="1" dirty="0"/>
              <a:t>				</a:t>
            </a:r>
            <a:r>
              <a:rPr lang="en-US" b="1" dirty="0" err="1">
                <a:solidFill>
                  <a:schemeClr val="accent1"/>
                </a:solidFill>
              </a:rPr>
              <a:t>aws_secret_access_key</a:t>
            </a:r>
            <a:r>
              <a:rPr lang="en-US" b="1" dirty="0"/>
              <a:t>=</a:t>
            </a:r>
            <a:r>
              <a:rPr lang="en-US" b="1" dirty="0" err="1"/>
              <a:t>secret_key</a:t>
            </a:r>
            <a:endParaRPr lang="en-US" b="1" dirty="0"/>
          </a:p>
          <a:p>
            <a:pPr algn="l">
              <a:defRPr sz="1600"/>
            </a:pPr>
            <a:r>
              <a:rPr lang="en-US" b="1" dirty="0"/>
              <a:t>				)</a:t>
            </a:r>
          </a:p>
          <a:p>
            <a:pPr algn="l">
              <a:defRPr sz="1600"/>
            </a:pPr>
            <a:endParaRPr lang="en-US" dirty="0"/>
          </a:p>
          <a:p>
            <a:pPr algn="l">
              <a:defRPr sz="1600"/>
            </a:pPr>
            <a:r>
              <a:rPr lang="en-US" dirty="0">
                <a:solidFill>
                  <a:schemeClr val="bg1">
                    <a:lumMod val="65000"/>
                  </a:schemeClr>
                </a:solidFill>
              </a:rPr>
              <a:t># Create new VPC</a:t>
            </a:r>
          </a:p>
          <a:p>
            <a:pPr algn="l">
              <a:defRPr sz="1600"/>
            </a:pPr>
            <a:r>
              <a:rPr lang="en-US" b="1" dirty="0" err="1"/>
              <a:t>new_vpc</a:t>
            </a:r>
            <a:r>
              <a:rPr lang="en-US" b="1" dirty="0"/>
              <a:t> = </a:t>
            </a:r>
            <a:r>
              <a:rPr lang="en-US" b="1" dirty="0" err="1"/>
              <a:t>session.create_vpc</a:t>
            </a:r>
            <a:r>
              <a:rPr lang="en-US" b="1" dirty="0"/>
              <a:t>(</a:t>
            </a:r>
            <a:r>
              <a:rPr lang="en-US" b="1" dirty="0" err="1">
                <a:solidFill>
                  <a:schemeClr val="accent1"/>
                </a:solidFill>
              </a:rPr>
              <a:t>CidrBlock</a:t>
            </a:r>
            <a:r>
              <a:rPr lang="en-US" b="1" dirty="0"/>
              <a:t>=</a:t>
            </a:r>
            <a:r>
              <a:rPr lang="en-US" b="1" dirty="0" err="1"/>
              <a:t>vpc_cidr</a:t>
            </a:r>
            <a:r>
              <a:rPr lang="en-US" b="1" dirty="0"/>
              <a:t>)</a:t>
            </a:r>
            <a:endParaRPr b="1" dirty="0"/>
          </a:p>
        </p:txBody>
      </p:sp>
      <p:sp>
        <p:nvSpPr>
          <p:cNvPr id="495" name="Shape 495"/>
          <p:cNvSpPr/>
          <p:nvPr/>
        </p:nvSpPr>
        <p:spPr>
          <a:xfrm>
            <a:off x="7686568" y="3971224"/>
            <a:ext cx="4406656" cy="4780796"/>
          </a:xfrm>
          <a:prstGeom prst="rect">
            <a:avLst/>
          </a:prstGeom>
          <a:no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lang="en-US" sz="1600" dirty="0">
                <a:solidFill>
                  <a:schemeClr val="accent2">
                    <a:lumMod val="75000"/>
                  </a:schemeClr>
                </a:solidFill>
              </a:rPr>
              <a:t>"</a:t>
            </a:r>
            <a:r>
              <a:rPr lang="en-US" sz="1600" dirty="0" err="1">
                <a:solidFill>
                  <a:schemeClr val="accent2">
                    <a:lumMod val="75000"/>
                  </a:schemeClr>
                </a:solidFill>
              </a:rPr>
              <a:t>Vpc</a:t>
            </a:r>
            <a:r>
              <a:rPr lang="en-US" sz="1600" dirty="0">
                <a:solidFill>
                  <a:schemeClr val="accent2">
                    <a:lumMod val="75000"/>
                  </a:schemeClr>
                </a:solidFill>
              </a:rPr>
              <a:t>": </a:t>
            </a:r>
            <a:r>
              <a:rPr lang="en-US" sz="1600" dirty="0"/>
              <a:t>{</a:t>
            </a:r>
          </a:p>
          <a:p>
            <a:pPr algn="l"/>
            <a:r>
              <a:rPr lang="en-US" sz="1600" dirty="0"/>
              <a:t>  </a:t>
            </a:r>
            <a:r>
              <a:rPr lang="en-US" sz="1600" dirty="0">
                <a:solidFill>
                  <a:srgbClr val="C00000"/>
                </a:solidFill>
              </a:rPr>
              <a:t>"VpcId"</a:t>
            </a:r>
            <a:r>
              <a:rPr lang="en-US" sz="1600" dirty="0"/>
              <a:t>: </a:t>
            </a:r>
            <a:r>
              <a:rPr lang="en-US" sz="1600" dirty="0">
                <a:solidFill>
                  <a:schemeClr val="accent2">
                    <a:lumMod val="75000"/>
                  </a:schemeClr>
                </a:solidFill>
              </a:rPr>
              <a:t>"vpc-c37ea0a4"</a:t>
            </a:r>
            <a:r>
              <a:rPr lang="en-US" sz="1600" dirty="0"/>
              <a:t>,</a:t>
            </a:r>
          </a:p>
          <a:p>
            <a:pPr algn="l"/>
            <a:r>
              <a:rPr lang="en-US" sz="1600" dirty="0"/>
              <a:t>  </a:t>
            </a:r>
            <a:r>
              <a:rPr lang="en-US" sz="1600" dirty="0">
                <a:solidFill>
                  <a:srgbClr val="C00000"/>
                </a:solidFill>
              </a:rPr>
              <a:t>"</a:t>
            </a:r>
            <a:r>
              <a:rPr lang="en-US" sz="1600" dirty="0" err="1">
                <a:solidFill>
                  <a:srgbClr val="C00000"/>
                </a:solidFill>
              </a:rPr>
              <a:t>InstanceTenancy</a:t>
            </a:r>
            <a:r>
              <a:rPr lang="en-US" sz="1600" dirty="0">
                <a:solidFill>
                  <a:srgbClr val="C00000"/>
                </a:solidFill>
              </a:rPr>
              <a:t>"</a:t>
            </a:r>
            <a:r>
              <a:rPr lang="en-US" sz="1600" dirty="0"/>
              <a:t>: </a:t>
            </a:r>
            <a:r>
              <a:rPr lang="en-US" sz="1600" dirty="0">
                <a:solidFill>
                  <a:schemeClr val="accent2">
                    <a:lumMod val="75000"/>
                  </a:schemeClr>
                </a:solidFill>
              </a:rPr>
              <a:t>"default"</a:t>
            </a:r>
            <a:r>
              <a:rPr lang="en-US" sz="1600" dirty="0"/>
              <a:t>,</a:t>
            </a:r>
          </a:p>
          <a:p>
            <a:pPr algn="l"/>
            <a:r>
              <a:rPr lang="en-US" sz="1600" dirty="0"/>
              <a:t>  </a:t>
            </a:r>
            <a:r>
              <a:rPr lang="en-US" sz="1600" dirty="0">
                <a:solidFill>
                  <a:srgbClr val="C00000"/>
                </a:solidFill>
              </a:rPr>
              <a:t>"Tags"</a:t>
            </a:r>
            <a:r>
              <a:rPr lang="en-US" sz="1600" dirty="0"/>
              <a:t>: [],</a:t>
            </a:r>
          </a:p>
          <a:p>
            <a:pPr algn="l"/>
            <a:r>
              <a:rPr lang="en-US" sz="1600" dirty="0"/>
              <a:t>  </a:t>
            </a:r>
            <a:r>
              <a:rPr lang="en-US" sz="1600" dirty="0">
                <a:solidFill>
                  <a:srgbClr val="C00000"/>
                </a:solidFill>
              </a:rPr>
              <a:t>"</a:t>
            </a:r>
            <a:r>
              <a:rPr lang="en-US" sz="1600" dirty="0" err="1">
                <a:solidFill>
                  <a:srgbClr val="C00000"/>
                </a:solidFill>
              </a:rPr>
              <a:t>CidrBlockAssociationSet</a:t>
            </a:r>
            <a:r>
              <a:rPr lang="en-US" sz="1600" dirty="0">
                <a:solidFill>
                  <a:srgbClr val="C00000"/>
                </a:solidFill>
              </a:rPr>
              <a:t>"</a:t>
            </a:r>
            <a:r>
              <a:rPr lang="en-US" sz="1600" dirty="0"/>
              <a:t>: [</a:t>
            </a:r>
          </a:p>
          <a:p>
            <a:pPr algn="l"/>
            <a:r>
              <a:rPr lang="en-US" sz="1600" dirty="0"/>
              <a:t>    {</a:t>
            </a:r>
          </a:p>
          <a:p>
            <a:pPr algn="l"/>
            <a:r>
              <a:rPr lang="en-US" sz="1600" dirty="0"/>
              <a:t>      </a:t>
            </a:r>
            <a:r>
              <a:rPr lang="en-US" sz="1600" dirty="0">
                <a:solidFill>
                  <a:srgbClr val="C00000"/>
                </a:solidFill>
              </a:rPr>
              <a:t>"</a:t>
            </a:r>
            <a:r>
              <a:rPr lang="en-US" sz="1600" dirty="0" err="1">
                <a:solidFill>
                  <a:srgbClr val="C00000"/>
                </a:solidFill>
              </a:rPr>
              <a:t>AssociationId</a:t>
            </a:r>
            <a:r>
              <a:rPr lang="en-US" sz="1600" dirty="0">
                <a:solidFill>
                  <a:srgbClr val="C00000"/>
                </a:solidFill>
              </a:rPr>
              <a:t>"</a:t>
            </a:r>
            <a:r>
              <a:rPr lang="en-US" sz="1600" dirty="0"/>
              <a:t>: </a:t>
            </a:r>
            <a:r>
              <a:rPr lang="en-US" sz="1600" dirty="0">
                <a:solidFill>
                  <a:schemeClr val="accent2">
                    <a:lumMod val="75000"/>
                  </a:schemeClr>
                </a:solidFill>
              </a:rPr>
              <a:t>"vpc-cidr-assoc-9603b5fe"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CidrBlockState</a:t>
            </a:r>
            <a:r>
              <a:rPr lang="en-US" sz="1600" dirty="0">
                <a:solidFill>
                  <a:srgbClr val="C00000"/>
                </a:solidFill>
              </a:rPr>
              <a: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"associated"</a:t>
            </a:r>
          </a:p>
          <a:p>
            <a:pPr algn="l"/>
            <a:r>
              <a:rPr lang="en-US" sz="1600" dirty="0"/>
              <a:t>      }</a:t>
            </a:r>
          </a:p>
          <a:p>
            <a:pPr algn="l"/>
            <a:r>
              <a:rPr lang="en-US" sz="1600" dirty="0"/>
              <a:t>    }</a:t>
            </a:r>
          </a:p>
          <a:p>
            <a:pPr algn="l"/>
            <a:r>
              <a:rPr lang="en-US" sz="1600" dirty="0"/>
              <a:t>  ],</a:t>
            </a:r>
          </a:p>
          <a:p>
            <a:pPr algn="l"/>
            <a:r>
              <a:rPr lang="en-US" sz="1600" dirty="0"/>
              <a:t>  </a:t>
            </a:r>
            <a:r>
              <a:rPr lang="en-US" sz="1600" dirty="0">
                <a:solidFill>
                  <a:srgbClr val="C00000"/>
                </a:solidFill>
              </a:rPr>
              <a:t>"Ipv6CidrBlockAssociationSet"</a:t>
            </a:r>
            <a:r>
              <a:rPr lang="en-US" sz="1600" dirty="0"/>
              <a:t>: [],</a:t>
            </a:r>
          </a:p>
          <a:p>
            <a:pPr algn="l"/>
            <a:r>
              <a:rPr lang="en-US" sz="1600" dirty="0"/>
              <a:t>  </a:t>
            </a:r>
            <a:r>
              <a:rPr lang="en-US" sz="1600" dirty="0">
                <a:solidFill>
                  <a:srgbClr val="C00000"/>
                </a:solidFill>
              </a:rPr>
              <a:t>"State"</a:t>
            </a:r>
            <a:r>
              <a:rPr lang="en-US" sz="1600" dirty="0"/>
              <a:t>: </a:t>
            </a:r>
            <a:r>
              <a:rPr lang="en-US" sz="1600" dirty="0">
                <a:solidFill>
                  <a:schemeClr val="accent2">
                    <a:lumMod val="75000"/>
                  </a:schemeClr>
                </a:solidFill>
              </a:rPr>
              <a:t>"pending"</a:t>
            </a:r>
            <a:r>
              <a:rPr lang="en-US" sz="1600" dirty="0"/>
              <a:t>,</a:t>
            </a:r>
          </a:p>
          <a:p>
            <a:pPr algn="l"/>
            <a:r>
              <a:rPr lang="en-US" sz="1600" dirty="0"/>
              <a:t>  </a:t>
            </a:r>
            <a:r>
              <a:rPr lang="en-US" sz="1600" dirty="0">
                <a:solidFill>
                  <a:srgbClr val="C00000"/>
                </a:solidFill>
              </a:rPr>
              <a:t>"</a:t>
            </a:r>
            <a:r>
              <a:rPr lang="en-US" sz="1600" dirty="0" err="1">
                <a:solidFill>
                  <a:srgbClr val="C00000"/>
                </a:solidFill>
              </a:rPr>
              <a:t>DhcpOptionsId</a:t>
            </a:r>
            <a:r>
              <a:rPr lang="en-US" sz="1600" dirty="0">
                <a:solidFill>
                  <a:srgbClr val="C00000"/>
                </a:solidFill>
              </a:rPr>
              <a:t>"</a:t>
            </a:r>
            <a:r>
              <a:rPr lang="en-US" sz="1600" dirty="0"/>
              <a:t>: </a:t>
            </a:r>
            <a:r>
              <a:rPr lang="en-US" sz="1600" dirty="0">
                <a:solidFill>
                  <a:schemeClr val="accent2">
                    <a:lumMod val="75000"/>
                  </a:schemeClr>
                </a:solidFill>
              </a:rPr>
              <a:t>"dopt-cb38d7ae"</a:t>
            </a:r>
            <a:r>
              <a:rPr lang="en-US" sz="1600" dirty="0"/>
              <a:t>,</a:t>
            </a:r>
          </a:p>
          <a:p>
            <a:pPr algn="l"/>
            <a:r>
              <a:rPr lang="en-US" sz="1600" dirty="0"/>
              <a:t>  </a:t>
            </a:r>
            <a:r>
              <a:rPr lang="en-US" sz="1600" dirty="0">
                <a:solidFill>
                  <a:srgbClr val="C00000"/>
                </a:solidFill>
              </a:rPr>
              <a:t>"</a:t>
            </a:r>
            <a:r>
              <a:rPr lang="en-US" sz="1600" dirty="0" err="1">
                <a:solidFill>
                  <a:srgbClr val="C00000"/>
                </a:solidFill>
              </a:rPr>
              <a:t>CidrBlock</a:t>
            </a:r>
            <a:r>
              <a:rPr lang="en-US" sz="1600" dirty="0">
                <a:solidFill>
                  <a:srgbClr val="C00000"/>
                </a:solidFill>
              </a:rPr>
              <a:t>"</a:t>
            </a:r>
            <a:r>
              <a:rPr lang="en-US" sz="1600" dirty="0"/>
              <a:t>: </a:t>
            </a:r>
            <a:r>
              <a:rPr lang="en-US" sz="1600" dirty="0">
                <a:solidFill>
                  <a:schemeClr val="accent2">
                    <a:lumMod val="75000"/>
                  </a:schemeClr>
                </a:solidFill>
              </a:rPr>
              <a:t>"10.0.0.0/22"</a:t>
            </a:r>
            <a:r>
              <a:rPr lang="en-US" sz="1600" dirty="0"/>
              <a:t>,</a:t>
            </a:r>
          </a:p>
          <a:p>
            <a:pPr algn="l"/>
            <a:r>
              <a:rPr lang="en-US" sz="1600" dirty="0"/>
              <a:t>  </a:t>
            </a:r>
            <a:r>
              <a:rPr lang="en-US" sz="1600" dirty="0">
                <a:solidFill>
                  <a:srgbClr val="C00000"/>
                </a:solidFill>
              </a:rPr>
              <a:t>"</a:t>
            </a:r>
            <a:r>
              <a:rPr lang="en-US" sz="1600" dirty="0" err="1">
                <a:solidFill>
                  <a:srgbClr val="C00000"/>
                </a:solidFill>
              </a:rPr>
              <a:t>IsDefault</a:t>
            </a:r>
            <a:r>
              <a:rPr lang="en-US" sz="1600" dirty="0">
                <a:solidFill>
                  <a:srgbClr val="C00000"/>
                </a:solidFill>
              </a:rPr>
              <a:t>"</a:t>
            </a:r>
            <a:r>
              <a:rPr lang="en-US" sz="1600" dirty="0"/>
              <a:t>: </a:t>
            </a:r>
            <a:r>
              <a:rPr lang="en-US" sz="1600" dirty="0">
                <a:solidFill>
                  <a:srgbClr val="00B0F0"/>
                </a:solidFill>
              </a:rPr>
              <a:t>false</a:t>
            </a:r>
          </a:p>
          <a:p>
            <a:pPr algn="l"/>
            <a:r>
              <a:rPr lang="en-US" sz="1600" dirty="0"/>
              <a: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Using </a:t>
            </a:r>
            <a:r>
              <a:rPr dirty="0"/>
              <a:t>Pytho</a:t>
            </a:r>
            <a:r>
              <a:rPr lang="en-US" dirty="0"/>
              <a:t>n with an API</a:t>
            </a:r>
            <a:endParaRPr dirty="0"/>
          </a:p>
        </p:txBody>
      </p:sp>
    </p:spTree>
    <p:extLst>
      <p:ext uri="{BB962C8B-B14F-4D97-AF65-F5344CB8AC3E}">
        <p14:creationId xmlns:p14="http://schemas.microsoft.com/office/powerpoint/2010/main" val="149623417"/>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Shape 1163"/>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1164" name="Shape 1164"/>
          <p:cNvSpPr>
            <a:spLocks noGrp="1"/>
          </p:cNvSpPr>
          <p:nvPr>
            <p:ph type="subTitle" sz="quarter" idx="1"/>
          </p:nvPr>
        </p:nvSpPr>
        <p:spPr>
          <a:prstGeom prst="rect">
            <a:avLst/>
          </a:prstGeom>
        </p:spPr>
        <p:txBody>
          <a:bodyPr/>
          <a:lstStyle/>
          <a:p>
            <a:r>
              <a:rPr dirty="0"/>
              <a:t>Lesson </a:t>
            </a:r>
            <a:r>
              <a:rPr lang="en-US" dirty="0"/>
              <a:t>5</a:t>
            </a:r>
            <a:endParaRPr dirty="0"/>
          </a:p>
          <a:p>
            <a:r>
              <a:rPr lang="en-US" dirty="0"/>
              <a:t>Data Manipulation and Extraction</a:t>
            </a:r>
            <a:endParaRPr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Loading JSON</a:t>
            </a:r>
          </a:p>
        </p:txBody>
      </p:sp>
      <p:grpSp>
        <p:nvGrpSpPr>
          <p:cNvPr id="243" name="Group 243"/>
          <p:cNvGrpSpPr/>
          <p:nvPr/>
        </p:nvGrpSpPr>
        <p:grpSpPr>
          <a:xfrm>
            <a:off x="2894503" y="1670050"/>
            <a:ext cx="6496127" cy="4749800"/>
            <a:chOff x="0" y="0"/>
            <a:chExt cx="6496126" cy="4749800"/>
          </a:xfrm>
        </p:grpSpPr>
        <p:sp>
          <p:nvSpPr>
            <p:cNvPr id="242" name="Shape 242"/>
            <p:cNvSpPr/>
            <p:nvPr/>
          </p:nvSpPr>
          <p:spPr>
            <a:xfrm>
              <a:off x="215899" y="139700"/>
              <a:ext cx="6064328" cy="4191000"/>
            </a:xfrm>
            <a:prstGeom prst="rect">
              <a:avLst/>
            </a:prstGeom>
            <a:noFill/>
            <a:ln>
              <a:noFill/>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l">
                <a:defRPr sz="2700"/>
              </a:pPr>
              <a:r>
                <a:t>import simplejson as json</a:t>
              </a:r>
            </a:p>
            <a:p>
              <a:pPr algn="l">
                <a:defRPr sz="2700"/>
              </a:pPr>
              <a:endParaRPr/>
            </a:p>
            <a:p>
              <a:pPr algn="l">
                <a:defRPr sz="2700"/>
              </a:pPr>
              <a:endParaRPr/>
            </a:p>
            <a:p>
              <a:pPr algn="l">
                <a:defRPr sz="2700"/>
              </a:pPr>
              <a:r>
                <a:t>file = "/home/student/parse_json.json" </a:t>
              </a:r>
            </a:p>
            <a:p>
              <a:pPr algn="l">
                <a:defRPr sz="2700"/>
              </a:pPr>
              <a:r>
                <a:t>test = open(file, 'r')</a:t>
              </a:r>
            </a:p>
            <a:p>
              <a:pPr algn="l">
                <a:defRPr sz="2700"/>
              </a:pPr>
              <a:r>
                <a:t>readfile = test.read()</a:t>
              </a:r>
            </a:p>
            <a:p>
              <a:pPr algn="l">
                <a:defRPr sz="2700"/>
              </a:pPr>
              <a:r>
                <a:t>data = json.loads(readfile)</a:t>
              </a:r>
            </a:p>
            <a:p>
              <a:pPr algn="l">
                <a:defRPr sz="2700"/>
              </a:pPr>
              <a:r>
                <a:t>test.close()</a:t>
              </a:r>
            </a:p>
            <a:p>
              <a:pPr algn="l">
                <a:defRPr sz="2700"/>
              </a:pPr>
              <a:r>
                <a:t>		</a:t>
              </a:r>
            </a:p>
            <a:p>
              <a:pPr algn="l">
                <a:defRPr sz="2700"/>
              </a:pPr>
              <a:r>
                <a:t>print data</a:t>
              </a:r>
            </a:p>
          </p:txBody>
        </p:sp>
        <p:pic>
          <p:nvPicPr>
            <p:cNvPr id="241" name="Picture 240"/>
            <p:cNvPicPr>
              <a:picLocks/>
            </p:cNvPicPr>
            <p:nvPr/>
          </p:nvPicPr>
          <p:blipFill>
            <a:blip r:embed="rId3">
              <a:extLst/>
            </a:blip>
            <a:stretch>
              <a:fillRect/>
            </a:stretch>
          </p:blipFill>
          <p:spPr>
            <a:xfrm>
              <a:off x="0" y="-1"/>
              <a:ext cx="6496127" cy="4749801"/>
            </a:xfrm>
            <a:prstGeom prst="rect">
              <a:avLst/>
            </a:prstGeom>
            <a:effectLst/>
          </p:spPr>
        </p:pic>
      </p:grpSp>
      <p:sp>
        <p:nvSpPr>
          <p:cNvPr id="244" name="Shape 244"/>
          <p:cNvSpPr/>
          <p:nvPr/>
        </p:nvSpPr>
        <p:spPr>
          <a:xfrm>
            <a:off x="134429" y="6532277"/>
            <a:ext cx="13056459" cy="222625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300"/>
            </a:lvl1pPr>
          </a:lstStyle>
          <a:p>
            <a:r>
              <a:rPr dirty="0"/>
              <a:t>{'TOP_OBJ': {'attributes': {'ownerKey': u'', 'name': 'TEST1_OBJECT', </a:t>
            </a:r>
            <a:endParaRPr lang="en-US" dirty="0"/>
          </a:p>
          <a:p>
            <a:r>
              <a:rPr dirty="0"/>
              <a:t>'descr': 'This is a main section', 'ownerTag': u''}, 'children': [{'OBJ1': {'attributes': </a:t>
            </a:r>
            <a:endParaRPr lang="en-US" dirty="0"/>
          </a:p>
          <a:p>
            <a:r>
              <a:rPr dirty="0"/>
              <a:t>{'ownerKey': u'', 'name': 'TEST2_OBJECT', 'descr': 'This is a second section', 'ownerTag': u''}}},</a:t>
            </a:r>
            <a:endParaRPr lang="en-US" dirty="0"/>
          </a:p>
          <a:p>
            <a:r>
              <a:rPr dirty="0"/>
              <a:t> {'OBJ2': {'attributes': {'ownerKey': u'', 'name': 'TEST2_OBJECT', </a:t>
            </a:r>
            <a:endParaRPr lang="en-US" dirty="0"/>
          </a:p>
          <a:p>
            <a:r>
              <a:rPr dirty="0"/>
              <a:t>'descr': 'This is a second section', 'ownerTag': u''}, 'children': [{'SUB_OBJ2': </a:t>
            </a:r>
            <a:endParaRPr lang="en-US" dirty="0"/>
          </a:p>
          <a:p>
            <a:r>
              <a:rPr dirty="0"/>
              <a:t>{'attributes': {'prio': '1', 'type': 'String', 'name': 'TEST3_OBJECT', 'descr': 'This is third section'}}}]}}]}}</a:t>
            </a:r>
          </a:p>
        </p:txBody>
      </p:sp>
    </p:spTree>
    <p:extLst>
      <p:ext uri="{BB962C8B-B14F-4D97-AF65-F5344CB8AC3E}">
        <p14:creationId xmlns:p14="http://schemas.microsoft.com/office/powerpoint/2010/main" val="140858478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dirty="0"/>
              <a:t>{</a:t>
            </a:r>
          </a:p>
          <a:p>
            <a:pPr algn="l">
              <a:defRPr sz="1200">
                <a:latin typeface="Courier"/>
                <a:ea typeface="Courier"/>
                <a:cs typeface="Courier"/>
                <a:sym typeface="Courier"/>
              </a:defRPr>
            </a:pPr>
            <a:r>
              <a:rPr dirty="0"/>
              <a:t>	"TOP_OBJ":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58949"/>
            <a:ext cx="3625190" cy="2755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t>import simplejson as json</a:t>
            </a:r>
          </a:p>
          <a:p>
            <a:pPr algn="l">
              <a:defRPr sz="1600"/>
            </a:pPr>
            <a:endParaRPr/>
          </a:p>
          <a:p>
            <a:pPr algn="l">
              <a:defRPr sz="1600"/>
            </a:pPr>
            <a:endParaRPr/>
          </a:p>
          <a:p>
            <a:pPr algn="l">
              <a:defRPr sz="1600"/>
            </a:pPr>
            <a:r>
              <a:t>file = "/home/student/parse_json.json" </a:t>
            </a:r>
          </a:p>
          <a:p>
            <a:pPr algn="l">
              <a:defRPr sz="1600"/>
            </a:pPr>
            <a:r>
              <a:t>test = open(file, 'r')</a:t>
            </a:r>
          </a:p>
          <a:p>
            <a:pPr algn="l">
              <a:defRPr sz="1600"/>
            </a:pPr>
            <a:r>
              <a:t>readfile = test.read()</a:t>
            </a:r>
          </a:p>
          <a:p>
            <a:pPr algn="l">
              <a:defRPr sz="1600"/>
            </a:pPr>
            <a:r>
              <a:t>data = json.loads(readfile)</a:t>
            </a:r>
          </a:p>
          <a:p>
            <a:pPr algn="l">
              <a:defRPr sz="1600"/>
            </a:pPr>
            <a:r>
              <a:t>test.close()</a:t>
            </a:r>
          </a:p>
          <a:p>
            <a:pPr algn="l">
              <a:defRPr sz="1600"/>
            </a:pPr>
            <a:r>
              <a:t>		</a:t>
            </a:r>
          </a:p>
          <a:p>
            <a:pPr algn="l">
              <a:defRPr sz="1600"/>
            </a:pPr>
            <a:r>
              <a:t>data1 = data["TOP_OBJ"]["attributes"]</a:t>
            </a:r>
          </a:p>
          <a:p>
            <a:pPr algn="l">
              <a:defRPr sz="1600"/>
            </a:pPr>
            <a:r>
              <a:t>print data1["name"]</a:t>
            </a:r>
          </a:p>
        </p:txBody>
      </p:sp>
    </p:spTree>
    <p:extLst>
      <p:ext uri="{BB962C8B-B14F-4D97-AF65-F5344CB8AC3E}">
        <p14:creationId xmlns:p14="http://schemas.microsoft.com/office/powerpoint/2010/main" val="6660929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dirty="0"/>
              <a:t>{</a:t>
            </a:r>
          </a:p>
          <a:p>
            <a:pPr algn="l">
              <a:defRPr sz="1200">
                <a:latin typeface="Courier"/>
                <a:ea typeface="Courier"/>
                <a:cs typeface="Courier"/>
                <a:sym typeface="Courier"/>
              </a:defRPr>
            </a:pPr>
            <a:r>
              <a:rPr dirty="0"/>
              <a:t>	"TOP_OBJ":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592330" cy="281102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b="1" dirty="0"/>
              <a:t>import </a:t>
            </a:r>
            <a:r>
              <a:rPr b="1" dirty="0">
                <a:solidFill>
                  <a:srgbClr val="FF0000"/>
                </a:solidFill>
              </a:rPr>
              <a:t>simplejson</a:t>
            </a:r>
            <a:r>
              <a:rPr dirty="0"/>
              <a:t> </a:t>
            </a:r>
            <a:r>
              <a:rPr b="1" dirty="0"/>
              <a:t>as</a:t>
            </a:r>
            <a:r>
              <a:rPr dirty="0"/>
              <a:t> </a:t>
            </a:r>
            <a:r>
              <a:rPr b="1" dirty="0">
                <a:solidFill>
                  <a:srgbClr val="7030A0"/>
                </a:solidFill>
              </a:rPr>
              <a:t>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dirty="0"/>
              <a:t>data = json.loads(readfile)</a:t>
            </a:r>
          </a:p>
          <a:p>
            <a:pPr algn="l">
              <a:defRPr sz="1600"/>
            </a:pPr>
            <a:r>
              <a:rPr dirty="0"/>
              <a:t>test.close()</a:t>
            </a:r>
          </a:p>
          <a:p>
            <a:pPr algn="l">
              <a:defRPr sz="1600"/>
            </a:pPr>
            <a:r>
              <a:rPr dirty="0"/>
              <a:t>		</a:t>
            </a:r>
          </a:p>
          <a:p>
            <a:pPr algn="l">
              <a:defRPr sz="1600"/>
            </a:pPr>
            <a:r>
              <a:rPr dirty="0"/>
              <a:t>data1 = data["TOP_OBJ"]["attributes"]</a:t>
            </a:r>
          </a:p>
          <a:p>
            <a:pPr algn="l">
              <a:defRPr sz="1600"/>
            </a:pPr>
            <a:r>
              <a:rPr dirty="0"/>
              <a:t>print data1["name"]</a:t>
            </a:r>
          </a:p>
        </p:txBody>
      </p:sp>
    </p:spTree>
    <p:extLst>
      <p:ext uri="{BB962C8B-B14F-4D97-AF65-F5344CB8AC3E}">
        <p14:creationId xmlns:p14="http://schemas.microsoft.com/office/powerpoint/2010/main" val="99989727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dirty="0"/>
              <a:t>{</a:t>
            </a:r>
          </a:p>
          <a:p>
            <a:pPr algn="l">
              <a:defRPr sz="1200">
                <a:latin typeface="Courier"/>
                <a:ea typeface="Courier"/>
                <a:cs typeface="Courier"/>
                <a:sym typeface="Courier"/>
              </a:defRPr>
            </a:pPr>
            <a:r>
              <a:rPr dirty="0"/>
              <a:t>	"TOP_OBJ":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925755" cy="281102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b="1" dirty="0"/>
              <a:t>import </a:t>
            </a:r>
            <a:r>
              <a:rPr b="1" dirty="0">
                <a:solidFill>
                  <a:srgbClr val="FF0000"/>
                </a:solidFill>
              </a:rPr>
              <a:t>simplejson</a:t>
            </a:r>
            <a:r>
              <a:rPr dirty="0"/>
              <a:t> </a:t>
            </a:r>
            <a:r>
              <a:rPr b="1" dirty="0"/>
              <a:t>as</a:t>
            </a:r>
            <a:r>
              <a:rPr dirty="0"/>
              <a:t> </a:t>
            </a:r>
            <a:r>
              <a:rPr b="1" dirty="0">
                <a:solidFill>
                  <a:srgbClr val="7030A0"/>
                </a:solidFill>
              </a:rPr>
              <a:t>json</a:t>
            </a:r>
          </a:p>
          <a:p>
            <a:pPr algn="l">
              <a:defRPr sz="1600"/>
            </a:pPr>
            <a:endParaRPr dirty="0"/>
          </a:p>
          <a:p>
            <a:pPr algn="l">
              <a:defRPr sz="1600"/>
            </a:pPr>
            <a:endParaRPr dirty="0"/>
          </a:p>
          <a:p>
            <a:pPr algn="l">
              <a:defRPr sz="1600"/>
            </a:pPr>
            <a:r>
              <a:rPr b="1" dirty="0">
                <a:solidFill>
                  <a:srgbClr val="00B050"/>
                </a:solidFill>
              </a:rPr>
              <a:t>file</a:t>
            </a:r>
            <a:r>
              <a:rPr dirty="0"/>
              <a:t> = </a:t>
            </a:r>
            <a:r>
              <a:rPr b="1" dirty="0">
                <a:solidFill>
                  <a:srgbClr val="FFC000"/>
                </a:solidFill>
              </a:rPr>
              <a:t>"/home/student/parse_json.json</a:t>
            </a:r>
            <a:r>
              <a:rPr b="1" dirty="0"/>
              <a:t>" </a:t>
            </a:r>
          </a:p>
          <a:p>
            <a:pPr algn="l">
              <a:defRPr sz="1600"/>
            </a:pPr>
            <a:r>
              <a:rPr b="1" dirty="0">
                <a:solidFill>
                  <a:srgbClr val="00B0F0"/>
                </a:solidFill>
              </a:rPr>
              <a:t>test</a:t>
            </a:r>
            <a:r>
              <a:rPr dirty="0"/>
              <a:t> = </a:t>
            </a:r>
            <a:r>
              <a:rPr b="1" dirty="0">
                <a:solidFill>
                  <a:srgbClr val="C00000"/>
                </a:solidFill>
              </a:rPr>
              <a:t>open</a:t>
            </a:r>
            <a:r>
              <a:rPr dirty="0"/>
              <a:t>(</a:t>
            </a:r>
            <a:r>
              <a:rPr b="1" dirty="0">
                <a:solidFill>
                  <a:srgbClr val="00B050"/>
                </a:solidFill>
              </a:rPr>
              <a:t>file</a:t>
            </a:r>
            <a:r>
              <a:rPr dirty="0"/>
              <a:t>, 'r')</a:t>
            </a:r>
          </a:p>
          <a:p>
            <a:pPr algn="l">
              <a:defRPr sz="1600"/>
            </a:pPr>
            <a:r>
              <a:rPr b="1" dirty="0">
                <a:solidFill>
                  <a:schemeClr val="accent5">
                    <a:lumMod val="60000"/>
                    <a:lumOff val="40000"/>
                  </a:schemeClr>
                </a:solidFill>
              </a:rPr>
              <a:t>readfile</a:t>
            </a:r>
            <a:r>
              <a:rPr dirty="0"/>
              <a:t> = </a:t>
            </a:r>
            <a:r>
              <a:rPr b="1" dirty="0">
                <a:solidFill>
                  <a:srgbClr val="00B0F0"/>
                </a:solidFill>
              </a:rPr>
              <a:t>test</a:t>
            </a:r>
            <a:r>
              <a:rPr dirty="0"/>
              <a:t>.</a:t>
            </a:r>
            <a:r>
              <a:rPr b="1" dirty="0"/>
              <a:t>read()</a:t>
            </a:r>
          </a:p>
          <a:p>
            <a:pPr algn="l">
              <a:defRPr sz="1600"/>
            </a:pPr>
            <a:r>
              <a:rPr b="1" dirty="0">
                <a:solidFill>
                  <a:schemeClr val="accent1">
                    <a:lumMod val="75000"/>
                  </a:schemeClr>
                </a:solidFill>
              </a:rPr>
              <a:t>data</a:t>
            </a:r>
            <a:r>
              <a:rPr dirty="0"/>
              <a:t> = </a:t>
            </a:r>
            <a:r>
              <a:rPr b="1" dirty="0">
                <a:solidFill>
                  <a:srgbClr val="7030A0"/>
                </a:solidFill>
              </a:rPr>
              <a:t>json</a:t>
            </a:r>
            <a:r>
              <a:rPr dirty="0"/>
              <a:t>.</a:t>
            </a:r>
            <a:r>
              <a:rPr b="1" dirty="0">
                <a:solidFill>
                  <a:schemeClr val="tx1"/>
                </a:solidFill>
              </a:rPr>
              <a:t>loads</a:t>
            </a:r>
            <a:r>
              <a:rPr b="1" dirty="0"/>
              <a:t>(</a:t>
            </a:r>
            <a:r>
              <a:rPr b="1" dirty="0">
                <a:solidFill>
                  <a:schemeClr val="accent5">
                    <a:lumMod val="60000"/>
                    <a:lumOff val="40000"/>
                  </a:schemeClr>
                </a:solidFill>
              </a:rPr>
              <a:t>readfile</a:t>
            </a:r>
            <a:r>
              <a:rPr b="1" dirty="0"/>
              <a:t>)</a:t>
            </a:r>
          </a:p>
          <a:p>
            <a:pPr algn="l">
              <a:defRPr sz="1600"/>
            </a:pPr>
            <a:r>
              <a:rPr b="1" dirty="0">
                <a:solidFill>
                  <a:schemeClr val="accent1">
                    <a:lumMod val="60000"/>
                    <a:lumOff val="40000"/>
                  </a:schemeClr>
                </a:solidFill>
              </a:rPr>
              <a:t>test</a:t>
            </a:r>
            <a:r>
              <a:rPr b="1" dirty="0"/>
              <a:t>.close()</a:t>
            </a:r>
          </a:p>
          <a:p>
            <a:pPr algn="l">
              <a:defRPr sz="1600"/>
            </a:pPr>
            <a:r>
              <a:rPr dirty="0"/>
              <a:t>		</a:t>
            </a:r>
          </a:p>
          <a:p>
            <a:pPr algn="l">
              <a:defRPr sz="1600"/>
            </a:pPr>
            <a:r>
              <a:rPr dirty="0"/>
              <a:t>data1 = data["TOP_OBJ"]["attributes"]</a:t>
            </a:r>
          </a:p>
          <a:p>
            <a:pPr algn="l">
              <a:defRPr sz="1600"/>
            </a:pPr>
            <a:r>
              <a:rPr dirty="0"/>
              <a:t>print data1["name"]</a:t>
            </a:r>
          </a:p>
        </p:txBody>
      </p:sp>
    </p:spTree>
    <p:extLst>
      <p:ext uri="{BB962C8B-B14F-4D97-AF65-F5344CB8AC3E}">
        <p14:creationId xmlns:p14="http://schemas.microsoft.com/office/powerpoint/2010/main" val="85411455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dirty="0"/>
              <a:t>{</a:t>
            </a:r>
          </a:p>
          <a:p>
            <a:pPr algn="l">
              <a:defRPr sz="1200">
                <a:latin typeface="Courier"/>
                <a:ea typeface="Courier"/>
                <a:cs typeface="Courier"/>
                <a:sym typeface="Courier"/>
              </a:defRPr>
            </a:pPr>
            <a:r>
              <a:rPr dirty="0"/>
              <a:t>	"TOP_OBJ":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592330" cy="281102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dirty="0"/>
              <a:t>["TOP_OBJ"]["attributes"]</a:t>
            </a:r>
          </a:p>
          <a:p>
            <a:pPr algn="l">
              <a:defRPr sz="1600"/>
            </a:pPr>
            <a:r>
              <a:rPr dirty="0"/>
              <a:t>print data1["name"]</a:t>
            </a:r>
          </a:p>
        </p:txBody>
      </p:sp>
    </p:spTree>
    <p:extLst>
      <p:ext uri="{BB962C8B-B14F-4D97-AF65-F5344CB8AC3E}">
        <p14:creationId xmlns:p14="http://schemas.microsoft.com/office/powerpoint/2010/main" val="545561613"/>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t>{</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749424" cy="281102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dirty="0"/>
              <a:t>["attributes"]</a:t>
            </a:r>
          </a:p>
          <a:p>
            <a:pPr algn="l">
              <a:defRPr sz="1600"/>
            </a:pPr>
            <a:r>
              <a:rPr dirty="0"/>
              <a:t>print data1["name"]</a:t>
            </a:r>
          </a:p>
        </p:txBody>
      </p:sp>
    </p:spTree>
    <p:extLst>
      <p:ext uri="{BB962C8B-B14F-4D97-AF65-F5344CB8AC3E}">
        <p14:creationId xmlns:p14="http://schemas.microsoft.com/office/powerpoint/2010/main" val="186796298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p:nvPr/>
        </p:nvSpPr>
        <p:spPr>
          <a:xfrm>
            <a:off x="4373099" y="592455"/>
            <a:ext cx="328295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REST</a:t>
            </a:r>
            <a:r>
              <a:rPr lang="en-US" dirty="0"/>
              <a:t> Overview</a:t>
            </a:r>
            <a:endParaRPr dirty="0"/>
          </a:p>
        </p:txBody>
      </p:sp>
      <p:sp>
        <p:nvSpPr>
          <p:cNvPr id="2" name="Rounded Rectangle 1"/>
          <p:cNvSpPr/>
          <p:nvPr/>
        </p:nvSpPr>
        <p:spPr>
          <a:xfrm>
            <a:off x="2225040" y="3505200"/>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 name="Left-Right Arrow 4"/>
          <p:cNvSpPr/>
          <p:nvPr/>
        </p:nvSpPr>
        <p:spPr>
          <a:xfrm>
            <a:off x="3689008" y="3423920"/>
            <a:ext cx="4825071" cy="345440"/>
          </a:xfrm>
          <a:prstGeom prst="leftRightArrow">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4" name="Rounded Rectangle 53"/>
          <p:cNvSpPr/>
          <p:nvPr/>
        </p:nvSpPr>
        <p:spPr>
          <a:xfrm>
            <a:off x="8889707" y="3505200"/>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TextBox 5"/>
          <p:cNvSpPr txBox="1"/>
          <p:nvPr/>
        </p:nvSpPr>
        <p:spPr>
          <a:xfrm>
            <a:off x="5711360" y="3713242"/>
            <a:ext cx="65723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HTTP(s)</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8" name="Straight Arrow Connector 7"/>
          <p:cNvCxnSpPr/>
          <p:nvPr/>
        </p:nvCxnSpPr>
        <p:spPr>
          <a:xfrm flipV="1">
            <a:off x="3850640" y="2712720"/>
            <a:ext cx="4429760" cy="10160"/>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TextBox 9"/>
          <p:cNvSpPr txBox="1"/>
          <p:nvPr/>
        </p:nvSpPr>
        <p:spPr>
          <a:xfrm>
            <a:off x="5337305" y="2374067"/>
            <a:ext cx="1354538"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a:t>Sending Data</a:t>
            </a:r>
            <a:endParaRPr kumimoji="0" lang="en-US" sz="1600" b="0" i="0" u="none" strike="noStrike" cap="none" spc="0" normalizeH="0" baseline="0" dirty="0">
              <a:ln>
                <a:noFill/>
              </a:ln>
              <a:solidFill>
                <a:srgbClr val="000000"/>
              </a:solidFill>
              <a:effectLst/>
              <a:uFillTx/>
              <a:sym typeface="Helvetica Light"/>
            </a:endParaRPr>
          </a:p>
        </p:txBody>
      </p:sp>
      <p:cxnSp>
        <p:nvCxnSpPr>
          <p:cNvPr id="60" name="Straight Arrow Connector 59"/>
          <p:cNvCxnSpPr/>
          <p:nvPr/>
        </p:nvCxnSpPr>
        <p:spPr>
          <a:xfrm flipH="1">
            <a:off x="3850640" y="3058160"/>
            <a:ext cx="4429760" cy="3373"/>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5" name="TextBox 64"/>
          <p:cNvSpPr txBox="1"/>
          <p:nvPr/>
        </p:nvSpPr>
        <p:spPr>
          <a:xfrm>
            <a:off x="5263568" y="2749987"/>
            <a:ext cx="150201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a:t>Receiving Data</a:t>
            </a:r>
            <a:endParaRPr kumimoji="0" lang="en-US" sz="1600" b="0" i="0" u="none" strike="noStrike" cap="none" spc="0" normalizeH="0" baseline="0" dirty="0">
              <a:ln>
                <a:noFill/>
              </a:ln>
              <a:solidFill>
                <a:srgbClr val="000000"/>
              </a:solidFill>
              <a:effectLst/>
              <a:uFillTx/>
              <a:sym typeface="Helvetica Light"/>
            </a:endParaRPr>
          </a:p>
        </p:txBody>
      </p:sp>
      <p:sp>
        <p:nvSpPr>
          <p:cNvPr id="15" name="TextBox 14"/>
          <p:cNvSpPr txBox="1"/>
          <p:nvPr/>
        </p:nvSpPr>
        <p:spPr>
          <a:xfrm>
            <a:off x="2224126" y="4508420"/>
            <a:ext cx="915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Light"/>
              </a:rPr>
              <a:t>Source</a:t>
            </a:r>
          </a:p>
        </p:txBody>
      </p:sp>
      <p:sp>
        <p:nvSpPr>
          <p:cNvPr id="67" name="TextBox 66"/>
          <p:cNvSpPr txBox="1"/>
          <p:nvPr/>
        </p:nvSpPr>
        <p:spPr>
          <a:xfrm>
            <a:off x="8630480" y="4409952"/>
            <a:ext cx="143285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Light"/>
              </a:rPr>
              <a:t>MGMT Console</a:t>
            </a:r>
          </a:p>
        </p:txBody>
      </p:sp>
      <p:cxnSp>
        <p:nvCxnSpPr>
          <p:cNvPr id="17" name="Straight Arrow Connector 16"/>
          <p:cNvCxnSpPr/>
          <p:nvPr/>
        </p:nvCxnSpPr>
        <p:spPr>
          <a:xfrm flipH="1">
            <a:off x="9482161" y="2854960"/>
            <a:ext cx="433999" cy="85850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p:cNvSpPr txBox="1"/>
          <p:nvPr/>
        </p:nvSpPr>
        <p:spPr>
          <a:xfrm>
            <a:off x="9392247" y="2487811"/>
            <a:ext cx="1065996"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Configuration </a:t>
            </a:r>
          </a:p>
        </p:txBody>
      </p:sp>
      <p:sp>
        <p:nvSpPr>
          <p:cNvPr id="45" name="Rounded Rectangle 44"/>
          <p:cNvSpPr/>
          <p:nvPr/>
        </p:nvSpPr>
        <p:spPr>
          <a:xfrm>
            <a:off x="2225040" y="6929098"/>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46" name="Left-Right Arrow 45"/>
          <p:cNvSpPr/>
          <p:nvPr/>
        </p:nvSpPr>
        <p:spPr>
          <a:xfrm>
            <a:off x="3689008" y="6847818"/>
            <a:ext cx="4825071" cy="345440"/>
          </a:xfrm>
          <a:prstGeom prst="leftRightArrow">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47" name="Rounded Rectangle 46"/>
          <p:cNvSpPr/>
          <p:nvPr/>
        </p:nvSpPr>
        <p:spPr>
          <a:xfrm>
            <a:off x="8889707" y="6929098"/>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48" name="TextBox 47"/>
          <p:cNvSpPr txBox="1"/>
          <p:nvPr/>
        </p:nvSpPr>
        <p:spPr>
          <a:xfrm>
            <a:off x="5685957" y="7205547"/>
            <a:ext cx="65723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HTTP(s)</a:t>
            </a:r>
          </a:p>
        </p:txBody>
      </p:sp>
      <p:cxnSp>
        <p:nvCxnSpPr>
          <p:cNvPr id="49" name="Straight Arrow Connector 48"/>
          <p:cNvCxnSpPr/>
          <p:nvPr/>
        </p:nvCxnSpPr>
        <p:spPr>
          <a:xfrm flipV="1">
            <a:off x="3850640" y="6136618"/>
            <a:ext cx="4429760" cy="10160"/>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 name="TextBox 49"/>
          <p:cNvSpPr txBox="1"/>
          <p:nvPr/>
        </p:nvSpPr>
        <p:spPr>
          <a:xfrm>
            <a:off x="5015902" y="5797965"/>
            <a:ext cx="199734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a:t>Post , Modify, Delete</a:t>
            </a:r>
            <a:endParaRPr kumimoji="0" lang="en-US" sz="1600" b="0" i="0" u="none" strike="noStrike" cap="none" spc="0" normalizeH="0" baseline="0" dirty="0">
              <a:ln>
                <a:noFill/>
              </a:ln>
              <a:solidFill>
                <a:srgbClr val="000000"/>
              </a:solidFill>
              <a:effectLst/>
              <a:uFillTx/>
              <a:sym typeface="Helvetica Light"/>
            </a:endParaRPr>
          </a:p>
        </p:txBody>
      </p:sp>
      <p:cxnSp>
        <p:nvCxnSpPr>
          <p:cNvPr id="51" name="Straight Arrow Connector 50"/>
          <p:cNvCxnSpPr/>
          <p:nvPr/>
        </p:nvCxnSpPr>
        <p:spPr>
          <a:xfrm flipH="1">
            <a:off x="3850640" y="6482058"/>
            <a:ext cx="4429760" cy="3373"/>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2" name="TextBox 51"/>
          <p:cNvSpPr txBox="1"/>
          <p:nvPr/>
        </p:nvSpPr>
        <p:spPr>
          <a:xfrm>
            <a:off x="5797366" y="6173885"/>
            <a:ext cx="43441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a:t>Get</a:t>
            </a:r>
            <a:endParaRPr kumimoji="0" lang="en-US" sz="1600" b="0" i="0" u="none" strike="noStrike" cap="none" spc="0" normalizeH="0" baseline="0" dirty="0">
              <a:ln>
                <a:noFill/>
              </a:ln>
              <a:solidFill>
                <a:srgbClr val="000000"/>
              </a:solidFill>
              <a:effectLst/>
              <a:uFillTx/>
              <a:sym typeface="Helvetica Light"/>
            </a:endParaRPr>
          </a:p>
        </p:txBody>
      </p:sp>
      <p:sp>
        <p:nvSpPr>
          <p:cNvPr id="53" name="TextBox 52"/>
          <p:cNvSpPr txBox="1"/>
          <p:nvPr/>
        </p:nvSpPr>
        <p:spPr>
          <a:xfrm>
            <a:off x="2224126" y="7932318"/>
            <a:ext cx="915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Helvetica Light"/>
              </a:rPr>
              <a:t>Source</a:t>
            </a:r>
          </a:p>
        </p:txBody>
      </p:sp>
      <p:sp>
        <p:nvSpPr>
          <p:cNvPr id="55" name="TextBox 54"/>
          <p:cNvSpPr txBox="1"/>
          <p:nvPr/>
        </p:nvSpPr>
        <p:spPr>
          <a:xfrm>
            <a:off x="8630480" y="7932318"/>
            <a:ext cx="14328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000" dirty="0"/>
              <a:t>Appliance</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grpSp>
        <p:nvGrpSpPr>
          <p:cNvPr id="56" name="Group 55"/>
          <p:cNvGrpSpPr/>
          <p:nvPr/>
        </p:nvGrpSpPr>
        <p:grpSpPr>
          <a:xfrm>
            <a:off x="9000815" y="7137367"/>
            <a:ext cx="692181" cy="520681"/>
            <a:chOff x="2517666" y="3815311"/>
            <a:chExt cx="7084663" cy="3878330"/>
          </a:xfrm>
        </p:grpSpPr>
        <p:sp>
          <p:nvSpPr>
            <p:cNvPr id="57" name="Shape 56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8" name="Shape 56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9"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61"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62"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63"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64" name="Shape 56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66" name="Shape 56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98"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99"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100"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101"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102"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103"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104"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6"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107"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8" name="Shape 581"/>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9"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0"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1" name="Shape 59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2" name="Shape 59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3"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4"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5"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6"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7" name="Shape 59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8" name="Shape 59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grpSp>
      <p:cxnSp>
        <p:nvCxnSpPr>
          <p:cNvPr id="119" name="Straight Arrow Connector 118"/>
          <p:cNvCxnSpPr/>
          <p:nvPr/>
        </p:nvCxnSpPr>
        <p:spPr>
          <a:xfrm flipH="1">
            <a:off x="9482161" y="6278858"/>
            <a:ext cx="433999" cy="85850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0" name="TextBox 119"/>
          <p:cNvSpPr txBox="1"/>
          <p:nvPr/>
        </p:nvSpPr>
        <p:spPr>
          <a:xfrm>
            <a:off x="9457400" y="5992989"/>
            <a:ext cx="85440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Tree (MIM)</a:t>
            </a:r>
          </a:p>
        </p:txBody>
      </p:sp>
      <p:sp>
        <p:nvSpPr>
          <p:cNvPr id="121" name="Shape 528"/>
          <p:cNvSpPr/>
          <p:nvPr/>
        </p:nvSpPr>
        <p:spPr>
          <a:xfrm>
            <a:off x="5399021" y="4179362"/>
            <a:ext cx="123110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HTTP</a:t>
            </a:r>
            <a:endParaRPr dirty="0"/>
          </a:p>
        </p:txBody>
      </p:sp>
      <p:sp>
        <p:nvSpPr>
          <p:cNvPr id="122" name="Shape 528"/>
          <p:cNvSpPr/>
          <p:nvPr/>
        </p:nvSpPr>
        <p:spPr>
          <a:xfrm>
            <a:off x="5399021" y="7809821"/>
            <a:ext cx="123110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REST</a:t>
            </a:r>
            <a:endParaRPr dirty="0"/>
          </a:p>
        </p:txBody>
      </p:sp>
      <p:sp>
        <p:nvSpPr>
          <p:cNvPr id="3" name="Rectangle 2"/>
          <p:cNvSpPr/>
          <p:nvPr/>
        </p:nvSpPr>
        <p:spPr>
          <a:xfrm>
            <a:off x="1818640" y="1879600"/>
            <a:ext cx="8639603" cy="337312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3" name="Rectangle 122"/>
          <p:cNvSpPr/>
          <p:nvPr/>
        </p:nvSpPr>
        <p:spPr>
          <a:xfrm>
            <a:off x="1818640" y="5392661"/>
            <a:ext cx="8639603" cy="337312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49493849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b="1" dirty="0">
                <a:solidFill>
                  <a:srgbClr val="00B050"/>
                </a:solidFill>
              </a:rPr>
              <a:t>{</a:t>
            </a:r>
          </a:p>
          <a:p>
            <a:pPr algn="l">
              <a:defRPr sz="1200">
                <a:latin typeface="Courier"/>
                <a:ea typeface="Courier"/>
                <a:cs typeface="Courier"/>
                <a:sym typeface="Courier"/>
              </a:defRPr>
            </a:pPr>
            <a:r>
              <a:rPr b="1" dirty="0">
                <a:solidFill>
                  <a:srgbClr val="00B050"/>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869649" cy="281102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b="1" dirty="0">
                <a:solidFill>
                  <a:srgbClr val="00B050"/>
                </a:solidFill>
              </a:rPr>
              <a:t>attributes</a:t>
            </a:r>
            <a:r>
              <a:rPr b="1" dirty="0"/>
              <a:t>"]</a:t>
            </a:r>
          </a:p>
          <a:p>
            <a:pPr algn="l">
              <a:defRPr sz="1600"/>
            </a:pPr>
            <a:r>
              <a:rPr dirty="0"/>
              <a:t>print data1["name"]</a:t>
            </a:r>
          </a:p>
        </p:txBody>
      </p:sp>
    </p:spTree>
    <p:extLst>
      <p:ext uri="{BB962C8B-B14F-4D97-AF65-F5344CB8AC3E}">
        <p14:creationId xmlns:p14="http://schemas.microsoft.com/office/powerpoint/2010/main" val="1663912819"/>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b="1" dirty="0">
                <a:solidFill>
                  <a:srgbClr val="00B050"/>
                </a:solidFill>
              </a:rPr>
              <a:t>{</a:t>
            </a:r>
          </a:p>
          <a:p>
            <a:pPr algn="l">
              <a:defRPr sz="1200">
                <a:latin typeface="Courier"/>
                <a:ea typeface="Courier"/>
                <a:cs typeface="Courier"/>
                <a:sym typeface="Courier"/>
              </a:defRPr>
            </a:pPr>
            <a:r>
              <a:rPr b="1" dirty="0">
                <a:solidFill>
                  <a:srgbClr val="00B050"/>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a:t>
            </a:r>
            <a:r>
              <a:rPr b="1" dirty="0">
                <a:solidFill>
                  <a:srgbClr val="7A81FF"/>
                </a:solidFill>
              </a:rPr>
              <a:t>"name": "TEST1_OBJECT</a:t>
            </a:r>
            <a:r>
              <a:rPr dirty="0"/>
              <a: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869649" cy="281102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b="1" dirty="0">
                <a:solidFill>
                  <a:srgbClr val="00B050"/>
                </a:solidFill>
              </a:rPr>
              <a:t>attributes</a:t>
            </a:r>
            <a:r>
              <a:rPr b="1" dirty="0"/>
              <a:t>"]</a:t>
            </a:r>
          </a:p>
          <a:p>
            <a:pPr algn="l">
              <a:defRPr sz="1600"/>
            </a:pPr>
            <a:r>
              <a:rPr b="1" dirty="0"/>
              <a:t>print</a:t>
            </a:r>
            <a:r>
              <a:rPr dirty="0"/>
              <a:t> </a:t>
            </a:r>
            <a:r>
              <a:rPr b="1" dirty="0">
                <a:solidFill>
                  <a:srgbClr val="FF0000"/>
                </a:solidFill>
              </a:rPr>
              <a:t>data1</a:t>
            </a:r>
            <a:r>
              <a:rPr b="1" dirty="0"/>
              <a:t>["</a:t>
            </a:r>
            <a:r>
              <a:rPr b="1" dirty="0">
                <a:solidFill>
                  <a:srgbClr val="7A81FF"/>
                </a:solidFill>
              </a:rPr>
              <a:t>name</a:t>
            </a:r>
            <a:r>
              <a:rPr b="1" dirty="0"/>
              <a:t>"]</a:t>
            </a:r>
          </a:p>
        </p:txBody>
      </p:sp>
    </p:spTree>
    <p:extLst>
      <p:ext uri="{BB962C8B-B14F-4D97-AF65-F5344CB8AC3E}">
        <p14:creationId xmlns:p14="http://schemas.microsoft.com/office/powerpoint/2010/main" val="1877589014"/>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JSON(Lists)</a:t>
            </a:r>
          </a:p>
        </p:txBody>
      </p:sp>
      <p:sp>
        <p:nvSpPr>
          <p:cNvPr id="255" name="Shape 255"/>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t>{</a:t>
            </a:r>
          </a:p>
          <a:p>
            <a:pPr algn="l">
              <a:defRPr sz="1200">
                <a:latin typeface="Courier"/>
                <a:ea typeface="Courier"/>
                <a:cs typeface="Courier"/>
                <a:sym typeface="Courier"/>
              </a:defRPr>
            </a:pPr>
            <a:r>
              <a:t>	"TOP_OBJ": {</a:t>
            </a:r>
          </a:p>
          <a:p>
            <a:pPr algn="l">
              <a:defRPr sz="1200">
                <a:latin typeface="Courier"/>
                <a:ea typeface="Courier"/>
                <a:cs typeface="Courier"/>
                <a:sym typeface="Courier"/>
              </a:defRPr>
            </a:pPr>
            <a:r>
              <a:t>		"attributes": {</a:t>
            </a:r>
          </a:p>
          <a:p>
            <a:pPr algn="l">
              <a:defRPr sz="1200">
                <a:latin typeface="Courier"/>
                <a:ea typeface="Courier"/>
                <a:cs typeface="Courier"/>
                <a:sym typeface="Courier"/>
              </a:defRPr>
            </a:pPr>
            <a:r>
              <a:t>			"descr": "This is a main section",</a:t>
            </a:r>
          </a:p>
          <a:p>
            <a:pPr algn="l">
              <a:defRPr sz="1200">
                <a:latin typeface="Courier"/>
                <a:ea typeface="Courier"/>
                <a:cs typeface="Courier"/>
                <a:sym typeface="Courier"/>
              </a:defRPr>
            </a:pPr>
            <a:r>
              <a:t>			"name": "TEST1_OBJECT",</a:t>
            </a:r>
          </a:p>
          <a:p>
            <a:pPr algn="l">
              <a:defRPr sz="1200">
                <a:latin typeface="Courier"/>
                <a:ea typeface="Courier"/>
                <a:cs typeface="Courier"/>
                <a:sym typeface="Courier"/>
              </a:defRPr>
            </a:pPr>
            <a:r>
              <a:t>			"ownerKey": "",</a:t>
            </a:r>
          </a:p>
          <a:p>
            <a:pPr algn="l">
              <a:defRPr sz="1200">
                <a:latin typeface="Courier"/>
                <a:ea typeface="Courier"/>
                <a:cs typeface="Courier"/>
                <a:sym typeface="Courier"/>
              </a:defRPr>
            </a:pPr>
            <a:r>
              <a:t>			"ownerTag":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"children": [{</a:t>
            </a:r>
          </a:p>
          <a:p>
            <a:pPr algn="l">
              <a:defRPr sz="1200">
                <a:latin typeface="Courier"/>
                <a:ea typeface="Courier"/>
                <a:cs typeface="Courier"/>
                <a:sym typeface="Courier"/>
              </a:defRPr>
            </a:pPr>
            <a:r>
              <a:t>			"OBJ1": {</a:t>
            </a:r>
          </a:p>
          <a:p>
            <a:pPr algn="l">
              <a:defRPr sz="1200">
                <a:latin typeface="Courier"/>
                <a:ea typeface="Courier"/>
                <a:cs typeface="Courier"/>
                <a:sym typeface="Courier"/>
              </a:defRPr>
            </a:pPr>
            <a:r>
              <a:t>				"attributes": {</a:t>
            </a:r>
          </a:p>
          <a:p>
            <a:pPr algn="l">
              <a:defRPr sz="1200">
                <a:latin typeface="Courier"/>
                <a:ea typeface="Courier"/>
                <a:cs typeface="Courier"/>
                <a:sym typeface="Courier"/>
              </a:defRPr>
            </a:pPr>
            <a:r>
              <a:t>					"descr": "This is a second section",</a:t>
            </a:r>
          </a:p>
          <a:p>
            <a:pPr algn="l">
              <a:defRPr sz="1200">
                <a:latin typeface="Courier"/>
                <a:ea typeface="Courier"/>
                <a:cs typeface="Courier"/>
                <a:sym typeface="Courier"/>
              </a:defRPr>
            </a:pPr>
            <a:r>
              <a:t>					"name": "TEST2_OBJECT",</a:t>
            </a:r>
          </a:p>
          <a:p>
            <a:pPr algn="l">
              <a:defRPr sz="1200">
                <a:latin typeface="Courier"/>
                <a:ea typeface="Courier"/>
                <a:cs typeface="Courier"/>
                <a:sym typeface="Courier"/>
              </a:defRPr>
            </a:pPr>
            <a:r>
              <a:t>					"ownerKey": "",</a:t>
            </a:r>
          </a:p>
          <a:p>
            <a:pPr algn="l">
              <a:defRPr sz="1200">
                <a:latin typeface="Courier"/>
                <a:ea typeface="Courier"/>
                <a:cs typeface="Courier"/>
                <a:sym typeface="Courier"/>
              </a:defRPr>
            </a:pPr>
            <a:r>
              <a:t>					"ownerTag":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 {</a:t>
            </a:r>
          </a:p>
          <a:p>
            <a:pPr algn="l">
              <a:defRPr sz="1200">
                <a:latin typeface="Courier"/>
                <a:ea typeface="Courier"/>
                <a:cs typeface="Courier"/>
                <a:sym typeface="Courier"/>
              </a:defRPr>
            </a:pPr>
            <a:r>
              <a:t>			"OBJ2": {</a:t>
            </a:r>
          </a:p>
          <a:p>
            <a:pPr algn="l">
              <a:defRPr sz="1200">
                <a:latin typeface="Courier"/>
                <a:ea typeface="Courier"/>
                <a:cs typeface="Courier"/>
                <a:sym typeface="Courier"/>
              </a:defRPr>
            </a:pPr>
            <a:r>
              <a:t>				"attributes": {</a:t>
            </a:r>
          </a:p>
          <a:p>
            <a:pPr algn="l">
              <a:defRPr sz="1200">
                <a:latin typeface="Courier"/>
                <a:ea typeface="Courier"/>
                <a:cs typeface="Courier"/>
                <a:sym typeface="Courier"/>
              </a:defRPr>
            </a:pPr>
            <a:r>
              <a:t>					"descr": "This is a second section",</a:t>
            </a:r>
          </a:p>
          <a:p>
            <a:pPr algn="l">
              <a:defRPr sz="1200">
                <a:latin typeface="Courier"/>
                <a:ea typeface="Courier"/>
                <a:cs typeface="Courier"/>
                <a:sym typeface="Courier"/>
              </a:defRPr>
            </a:pPr>
            <a:r>
              <a:t>					"name": "TEST2_OBJECT",</a:t>
            </a:r>
          </a:p>
          <a:p>
            <a:pPr algn="l">
              <a:defRPr sz="1200">
                <a:latin typeface="Courier"/>
                <a:ea typeface="Courier"/>
                <a:cs typeface="Courier"/>
                <a:sym typeface="Courier"/>
              </a:defRPr>
            </a:pPr>
            <a:r>
              <a:t>					"ownerKey": "",</a:t>
            </a:r>
          </a:p>
          <a:p>
            <a:pPr algn="l">
              <a:defRPr sz="1200">
                <a:latin typeface="Courier"/>
                <a:ea typeface="Courier"/>
                <a:cs typeface="Courier"/>
                <a:sym typeface="Courier"/>
              </a:defRPr>
            </a:pPr>
            <a:r>
              <a:t>					"ownerTag":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"children": [{</a:t>
            </a:r>
          </a:p>
          <a:p>
            <a:pPr algn="l">
              <a:defRPr sz="1200">
                <a:latin typeface="Courier"/>
                <a:ea typeface="Courier"/>
                <a:cs typeface="Courier"/>
                <a:sym typeface="Courier"/>
              </a:defRPr>
            </a:pPr>
            <a:r>
              <a:t>					"SUB_OBJ2": {</a:t>
            </a:r>
          </a:p>
          <a:p>
            <a:pPr algn="l">
              <a:defRPr sz="1200">
                <a:latin typeface="Courier"/>
                <a:ea typeface="Courier"/>
                <a:cs typeface="Courier"/>
                <a:sym typeface="Courier"/>
              </a:defRPr>
            </a:pPr>
            <a:r>
              <a:t>						"attributes": {</a:t>
            </a:r>
          </a:p>
          <a:p>
            <a:pPr algn="l">
              <a:defRPr sz="1200">
                <a:latin typeface="Courier"/>
                <a:ea typeface="Courier"/>
                <a:cs typeface="Courier"/>
                <a:sym typeface="Courier"/>
              </a:defRPr>
            </a:pPr>
            <a:r>
              <a:t>							"descr": "This is third section",</a:t>
            </a:r>
          </a:p>
          <a:p>
            <a:pPr algn="l">
              <a:defRPr sz="1200">
                <a:latin typeface="Courier"/>
                <a:ea typeface="Courier"/>
                <a:cs typeface="Courier"/>
                <a:sym typeface="Courier"/>
              </a:defRPr>
            </a:pPr>
            <a:r>
              <a:t>							"type": "String",</a:t>
            </a:r>
          </a:p>
          <a:p>
            <a:pPr algn="l">
              <a:defRPr sz="1200">
                <a:latin typeface="Courier"/>
                <a:ea typeface="Courier"/>
                <a:cs typeface="Courier"/>
                <a:sym typeface="Courier"/>
              </a:defRPr>
            </a:pPr>
            <a:r>
              <a:t>							"name": "TEST3_OBJECT",</a:t>
            </a:r>
          </a:p>
          <a:p>
            <a:pPr algn="l">
              <a:defRPr sz="1200">
                <a:latin typeface="Courier"/>
                <a:ea typeface="Courier"/>
                <a:cs typeface="Courier"/>
                <a:sym typeface="Courier"/>
              </a:defRPr>
            </a:pPr>
            <a:r>
              <a:t>							"prio": "1"</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a:t>
            </a:r>
          </a:p>
        </p:txBody>
      </p:sp>
      <p:sp>
        <p:nvSpPr>
          <p:cNvPr id="256" name="Shape 256"/>
          <p:cNvSpPr/>
          <p:nvPr/>
        </p:nvSpPr>
        <p:spPr>
          <a:xfrm>
            <a:off x="8492363" y="1638300"/>
            <a:ext cx="3625190" cy="299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dirty="0"/>
              <a:t>data = json.loads(readfile)</a:t>
            </a:r>
          </a:p>
          <a:p>
            <a:pPr algn="l">
              <a:defRPr sz="1600"/>
            </a:pPr>
            <a:r>
              <a:rPr dirty="0"/>
              <a:t>test.close()</a:t>
            </a:r>
          </a:p>
          <a:p>
            <a:pPr algn="l">
              <a:defRPr sz="1600"/>
            </a:pPr>
            <a:r>
              <a:rPr dirty="0"/>
              <a:t>		</a:t>
            </a:r>
          </a:p>
          <a:p>
            <a:pPr algn="l">
              <a:defRPr sz="1600"/>
            </a:pPr>
            <a:r>
              <a:rPr dirty="0"/>
              <a:t>data1 = data["TOP_OBJ"]["children"]</a:t>
            </a:r>
          </a:p>
          <a:p>
            <a:pPr algn="l">
              <a:defRPr sz="1600"/>
            </a:pPr>
            <a:r>
              <a:rPr dirty="0"/>
              <a:t>print data1[0]</a:t>
            </a:r>
          </a:p>
          <a:p>
            <a:pPr algn="l">
              <a:defRPr sz="1600"/>
            </a:pPr>
            <a:r>
              <a:rPr dirty="0"/>
              <a:t>print data1[1]</a:t>
            </a:r>
          </a:p>
        </p:txBody>
      </p:sp>
    </p:spTree>
    <p:extLst>
      <p:ext uri="{BB962C8B-B14F-4D97-AF65-F5344CB8AC3E}">
        <p14:creationId xmlns:p14="http://schemas.microsoft.com/office/powerpoint/2010/main" val="2026082951"/>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dirty="0"/>
              <a:t>["</a:t>
            </a:r>
            <a:r>
              <a:rPr lang="en-US" dirty="0">
                <a:solidFill>
                  <a:schemeClr val="tx1"/>
                </a:solidFill>
              </a:rPr>
              <a:t>chidren</a:t>
            </a:r>
            <a:r>
              <a:rPr dirty="0">
                <a:solidFill>
                  <a:schemeClr val="tx1"/>
                </a:solidFill>
              </a:rPr>
              <a:t>"]</a:t>
            </a:r>
          </a:p>
          <a:p>
            <a:pPr algn="l">
              <a:defRPr sz="1600"/>
            </a:pPr>
            <a:r>
              <a:rPr lang="en-US" dirty="0"/>
              <a:t>print data1[0]</a:t>
            </a:r>
          </a:p>
          <a:p>
            <a:pPr algn="l">
              <a:defRPr sz="1600"/>
            </a:pPr>
            <a:r>
              <a:rPr lang="en-US" dirty="0"/>
              <a:t>print data1[1]</a:t>
            </a:r>
          </a:p>
        </p:txBody>
      </p:sp>
    </p:spTree>
    <p:extLst>
      <p:ext uri="{BB962C8B-B14F-4D97-AF65-F5344CB8AC3E}">
        <p14:creationId xmlns:p14="http://schemas.microsoft.com/office/powerpoint/2010/main" val="2081167356"/>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r>
              <a:rPr b="1" dirty="0">
                <a:solidFill>
                  <a:srgbClr val="00B050"/>
                </a:solidFill>
              </a:rPr>
              <a:t>"children": </a:t>
            </a:r>
            <a:r>
              <a:rPr dirty="0"/>
              <a:t>[{</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lang="en-US" b="1" dirty="0">
                <a:solidFill>
                  <a:srgbClr val="00B050"/>
                </a:solidFill>
              </a:rPr>
              <a:t>chidren</a:t>
            </a:r>
            <a:r>
              <a:rPr b="1" dirty="0"/>
              <a:t>"]</a:t>
            </a:r>
          </a:p>
          <a:p>
            <a:pPr algn="l">
              <a:defRPr sz="1600"/>
            </a:pPr>
            <a:r>
              <a:rPr lang="en-US" dirty="0"/>
              <a:t>print data1[0]</a:t>
            </a:r>
          </a:p>
          <a:p>
            <a:pPr algn="l">
              <a:defRPr sz="1600"/>
            </a:pPr>
            <a:r>
              <a:rPr lang="en-US" dirty="0"/>
              <a:t>print data1[1]</a:t>
            </a:r>
          </a:p>
        </p:txBody>
      </p:sp>
    </p:spTree>
    <p:extLst>
      <p:ext uri="{BB962C8B-B14F-4D97-AF65-F5344CB8AC3E}">
        <p14:creationId xmlns:p14="http://schemas.microsoft.com/office/powerpoint/2010/main" val="164068059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r>
              <a:rPr b="1" dirty="0">
                <a:solidFill>
                  <a:srgbClr val="00B050"/>
                </a:solidFill>
              </a:rPr>
              <a:t>"children": </a:t>
            </a:r>
            <a:r>
              <a:rPr b="1" i="1" dirty="0">
                <a:solidFill>
                  <a:schemeClr val="accent4">
                    <a:lumMod val="75000"/>
                  </a:schemeClr>
                </a:solidFill>
              </a:rPr>
              <a:t>[{</a:t>
            </a:r>
          </a:p>
          <a:p>
            <a:pPr algn="l">
              <a:defRPr sz="1200">
                <a:latin typeface="Courier"/>
                <a:ea typeface="Courier"/>
                <a:cs typeface="Courier"/>
                <a:sym typeface="Courier"/>
              </a:defRPr>
            </a:pPr>
            <a:r>
              <a:rPr b="1" i="1" dirty="0">
                <a:solidFill>
                  <a:schemeClr val="accent4">
                    <a:lumMod val="75000"/>
                  </a:schemeClr>
                </a:solidFill>
              </a:rPr>
              <a:t>			"OBJ1":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a second section",</a:t>
            </a:r>
          </a:p>
          <a:p>
            <a:pPr algn="l">
              <a:defRPr sz="1200">
                <a:latin typeface="Courier"/>
                <a:ea typeface="Courier"/>
                <a:cs typeface="Courier"/>
                <a:sym typeface="Courier"/>
              </a:defRPr>
            </a:pPr>
            <a:r>
              <a:rPr b="1" i="1" dirty="0">
                <a:solidFill>
                  <a:schemeClr val="accent4">
                    <a:lumMod val="75000"/>
                  </a:schemeClr>
                </a:solidFill>
              </a:rPr>
              <a:t>					"name": "TEST2_OBJECT",</a:t>
            </a:r>
          </a:p>
          <a:p>
            <a:pPr algn="l">
              <a:defRPr sz="1200">
                <a:latin typeface="Courier"/>
                <a:ea typeface="Courier"/>
                <a:cs typeface="Courier"/>
                <a:sym typeface="Courier"/>
              </a:defRPr>
            </a:pPr>
            <a:r>
              <a:rPr b="1" i="1" dirty="0">
                <a:solidFill>
                  <a:schemeClr val="accent4">
                    <a:lumMod val="75000"/>
                  </a:schemeClr>
                </a:solidFill>
              </a:rPr>
              <a:t>					"ownerKey": "",</a:t>
            </a:r>
          </a:p>
          <a:p>
            <a:pPr algn="l">
              <a:defRPr sz="1200">
                <a:latin typeface="Courier"/>
                <a:ea typeface="Courier"/>
                <a:cs typeface="Courier"/>
                <a:sym typeface="Courier"/>
              </a:defRPr>
            </a:pPr>
            <a:r>
              <a:rPr b="1" i="1" dirty="0">
                <a:solidFill>
                  <a:schemeClr val="accent4">
                    <a:lumMod val="75000"/>
                  </a:schemeClr>
                </a:solidFill>
              </a:rPr>
              <a:t>					"ownerTag":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 {</a:t>
            </a:r>
          </a:p>
          <a:p>
            <a:pPr algn="l">
              <a:defRPr sz="1200">
                <a:latin typeface="Courier"/>
                <a:ea typeface="Courier"/>
                <a:cs typeface="Courier"/>
                <a:sym typeface="Courier"/>
              </a:defRPr>
            </a:pPr>
            <a:r>
              <a:rPr b="1" i="1" dirty="0">
                <a:solidFill>
                  <a:schemeClr val="accent4">
                    <a:lumMod val="75000"/>
                  </a:schemeClr>
                </a:solidFill>
              </a:rPr>
              <a:t>			"OBJ2":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a second section",</a:t>
            </a:r>
          </a:p>
          <a:p>
            <a:pPr algn="l">
              <a:defRPr sz="1200">
                <a:latin typeface="Courier"/>
                <a:ea typeface="Courier"/>
                <a:cs typeface="Courier"/>
                <a:sym typeface="Courier"/>
              </a:defRPr>
            </a:pPr>
            <a:r>
              <a:rPr b="1" i="1" dirty="0">
                <a:solidFill>
                  <a:schemeClr val="accent4">
                    <a:lumMod val="75000"/>
                  </a:schemeClr>
                </a:solidFill>
              </a:rPr>
              <a:t>					"name": "TEST2_OBJECT",</a:t>
            </a:r>
          </a:p>
          <a:p>
            <a:pPr algn="l">
              <a:defRPr sz="1200">
                <a:latin typeface="Courier"/>
                <a:ea typeface="Courier"/>
                <a:cs typeface="Courier"/>
                <a:sym typeface="Courier"/>
              </a:defRPr>
            </a:pPr>
            <a:r>
              <a:rPr b="1" i="1" dirty="0">
                <a:solidFill>
                  <a:schemeClr val="accent4">
                    <a:lumMod val="75000"/>
                  </a:schemeClr>
                </a:solidFill>
              </a:rPr>
              <a:t>					"ownerKey": "",</a:t>
            </a:r>
          </a:p>
          <a:p>
            <a:pPr algn="l">
              <a:defRPr sz="1200">
                <a:latin typeface="Courier"/>
                <a:ea typeface="Courier"/>
                <a:cs typeface="Courier"/>
                <a:sym typeface="Courier"/>
              </a:defRPr>
            </a:pPr>
            <a:r>
              <a:rPr b="1" i="1" dirty="0">
                <a:solidFill>
                  <a:schemeClr val="accent4">
                    <a:lumMod val="75000"/>
                  </a:schemeClr>
                </a:solidFill>
              </a:rPr>
              <a:t>					"ownerTag":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"children": [{</a:t>
            </a:r>
          </a:p>
          <a:p>
            <a:pPr algn="l">
              <a:defRPr sz="1200">
                <a:latin typeface="Courier"/>
                <a:ea typeface="Courier"/>
                <a:cs typeface="Courier"/>
                <a:sym typeface="Courier"/>
              </a:defRPr>
            </a:pPr>
            <a:r>
              <a:rPr b="1" i="1" dirty="0">
                <a:solidFill>
                  <a:schemeClr val="accent4">
                    <a:lumMod val="75000"/>
                  </a:schemeClr>
                </a:solidFill>
              </a:rPr>
              <a:t>					"SUB_OBJ2":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third section",</a:t>
            </a:r>
          </a:p>
          <a:p>
            <a:pPr algn="l">
              <a:defRPr sz="1200">
                <a:latin typeface="Courier"/>
                <a:ea typeface="Courier"/>
                <a:cs typeface="Courier"/>
                <a:sym typeface="Courier"/>
              </a:defRPr>
            </a:pPr>
            <a:r>
              <a:rPr b="1" i="1" dirty="0">
                <a:solidFill>
                  <a:schemeClr val="accent4">
                    <a:lumMod val="75000"/>
                  </a:schemeClr>
                </a:solidFill>
              </a:rPr>
              <a:t>							"type": "String",</a:t>
            </a:r>
          </a:p>
          <a:p>
            <a:pPr algn="l">
              <a:defRPr sz="1200">
                <a:latin typeface="Courier"/>
                <a:ea typeface="Courier"/>
                <a:cs typeface="Courier"/>
                <a:sym typeface="Courier"/>
              </a:defRPr>
            </a:pPr>
            <a:r>
              <a:rPr b="1" i="1" dirty="0">
                <a:solidFill>
                  <a:schemeClr val="accent4">
                    <a:lumMod val="75000"/>
                  </a:schemeClr>
                </a:solidFill>
              </a:rPr>
              <a:t>							"name": "TEST3_OBJECT",</a:t>
            </a:r>
          </a:p>
          <a:p>
            <a:pPr algn="l">
              <a:defRPr sz="1200">
                <a:latin typeface="Courier"/>
                <a:ea typeface="Courier"/>
                <a:cs typeface="Courier"/>
                <a:sym typeface="Courier"/>
              </a:defRPr>
            </a:pPr>
            <a:r>
              <a:rPr b="1" i="1" dirty="0">
                <a:solidFill>
                  <a:schemeClr val="accent4">
                    <a:lumMod val="75000"/>
                  </a:schemeClr>
                </a:solidFill>
              </a:rPr>
              <a:t>							"prio": "1"</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lang="en-US" b="1" dirty="0">
                <a:solidFill>
                  <a:srgbClr val="00B050"/>
                </a:solidFill>
              </a:rPr>
              <a:t>chidren</a:t>
            </a:r>
            <a:r>
              <a:rPr b="1" dirty="0"/>
              <a:t>"]</a:t>
            </a:r>
          </a:p>
          <a:p>
            <a:pPr algn="l">
              <a:defRPr sz="1600"/>
            </a:pPr>
            <a:r>
              <a:rPr lang="en-US" dirty="0"/>
              <a:t>print data1[0]</a:t>
            </a:r>
          </a:p>
          <a:p>
            <a:pPr algn="l">
              <a:defRPr sz="1600"/>
            </a:pPr>
            <a:r>
              <a:rPr lang="en-US" dirty="0"/>
              <a:t>print data1[1]</a:t>
            </a:r>
          </a:p>
        </p:txBody>
      </p:sp>
    </p:spTree>
    <p:extLst>
      <p:ext uri="{BB962C8B-B14F-4D97-AF65-F5344CB8AC3E}">
        <p14:creationId xmlns:p14="http://schemas.microsoft.com/office/powerpoint/2010/main" val="825011994"/>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r>
              <a:rPr b="1" dirty="0">
                <a:solidFill>
                  <a:srgbClr val="00B050"/>
                </a:solidFill>
              </a:rPr>
              <a:t>"children": </a:t>
            </a:r>
            <a:r>
              <a:rPr b="1" dirty="0">
                <a:solidFill>
                  <a:srgbClr val="C00000"/>
                </a:solidFill>
              </a:rPr>
              <a:t>[</a:t>
            </a:r>
            <a:r>
              <a:rPr b="1" dirty="0">
                <a:solidFill>
                  <a:schemeClr val="accent4">
                    <a:lumMod val="60000"/>
                    <a:lumOff val="40000"/>
                  </a:schemeClr>
                </a:solidFill>
              </a:rPr>
              <a:t>{</a:t>
            </a:r>
          </a:p>
          <a:p>
            <a:pPr algn="l">
              <a:defRPr sz="1200">
                <a:latin typeface="Courier"/>
                <a:ea typeface="Courier"/>
                <a:cs typeface="Courier"/>
                <a:sym typeface="Courier"/>
              </a:defRPr>
            </a:pPr>
            <a:r>
              <a:rPr b="1" dirty="0">
                <a:solidFill>
                  <a:schemeClr val="accent4">
                    <a:lumMod val="60000"/>
                    <a:lumOff val="40000"/>
                  </a:schemeClr>
                </a:solidFill>
              </a:rPr>
              <a:t>			"OBJ1": {</a:t>
            </a:r>
          </a:p>
          <a:p>
            <a:pPr algn="l">
              <a:defRPr sz="1200">
                <a:latin typeface="Courier"/>
                <a:ea typeface="Courier"/>
                <a:cs typeface="Courier"/>
                <a:sym typeface="Courier"/>
              </a:defRPr>
            </a:pPr>
            <a:r>
              <a:rPr b="1" dirty="0">
                <a:solidFill>
                  <a:schemeClr val="accent4">
                    <a:lumMod val="60000"/>
                    <a:lumOff val="40000"/>
                  </a:schemeClr>
                </a:solidFill>
              </a:rPr>
              <a:t>				"attributes": {</a:t>
            </a:r>
          </a:p>
          <a:p>
            <a:pPr algn="l">
              <a:defRPr sz="1200">
                <a:latin typeface="Courier"/>
                <a:ea typeface="Courier"/>
                <a:cs typeface="Courier"/>
                <a:sym typeface="Courier"/>
              </a:defRPr>
            </a:pPr>
            <a:r>
              <a:rPr b="1" dirty="0">
                <a:solidFill>
                  <a:schemeClr val="accent4">
                    <a:lumMod val="60000"/>
                    <a:lumOff val="40000"/>
                  </a:schemeClr>
                </a:solidFill>
              </a:rPr>
              <a:t>					"descr": "This is a second section",</a:t>
            </a:r>
          </a:p>
          <a:p>
            <a:pPr algn="l">
              <a:defRPr sz="1200">
                <a:latin typeface="Courier"/>
                <a:ea typeface="Courier"/>
                <a:cs typeface="Courier"/>
                <a:sym typeface="Courier"/>
              </a:defRPr>
            </a:pPr>
            <a:r>
              <a:rPr b="1" dirty="0">
                <a:solidFill>
                  <a:schemeClr val="accent4">
                    <a:lumMod val="60000"/>
                    <a:lumOff val="40000"/>
                  </a:schemeClr>
                </a:solidFill>
              </a:rPr>
              <a:t>					"name": "TEST2_OBJECT",</a:t>
            </a:r>
          </a:p>
          <a:p>
            <a:pPr algn="l">
              <a:defRPr sz="1200">
                <a:latin typeface="Courier"/>
                <a:ea typeface="Courier"/>
                <a:cs typeface="Courier"/>
                <a:sym typeface="Courier"/>
              </a:defRPr>
            </a:pPr>
            <a:r>
              <a:rPr b="1" dirty="0">
                <a:solidFill>
                  <a:schemeClr val="accent4">
                    <a:lumMod val="60000"/>
                    <a:lumOff val="40000"/>
                  </a:schemeClr>
                </a:solidFill>
              </a:rPr>
              <a:t>					"ownerKey": "",</a:t>
            </a:r>
          </a:p>
          <a:p>
            <a:pPr algn="l">
              <a:defRPr sz="1200">
                <a:latin typeface="Courier"/>
                <a:ea typeface="Courier"/>
                <a:cs typeface="Courier"/>
                <a:sym typeface="Courier"/>
              </a:defRPr>
            </a:pPr>
            <a:r>
              <a:rPr b="1" dirty="0">
                <a:solidFill>
                  <a:schemeClr val="accent4">
                    <a:lumMod val="60000"/>
                    <a:lumOff val="40000"/>
                  </a:schemeClr>
                </a:solidFill>
              </a:rPr>
              <a:t>					"ownerTag":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r>
              <a:rPr b="1" i="1" dirty="0">
                <a:solidFill>
                  <a:schemeClr val="accent4">
                    <a:lumMod val="60000"/>
                    <a:lumOff val="40000"/>
                  </a:schemeClr>
                </a:solidFill>
              </a:rPr>
              <a:t>, </a:t>
            </a:r>
            <a:r>
              <a:rPr b="1" i="1" dirty="0">
                <a:solidFill>
                  <a:schemeClr val="accent4">
                    <a:lumMod val="75000"/>
                  </a:schemeClr>
                </a:solidFill>
              </a:rPr>
              <a:t>{</a:t>
            </a:r>
          </a:p>
          <a:p>
            <a:pPr algn="l">
              <a:defRPr sz="1200">
                <a:latin typeface="Courier"/>
                <a:ea typeface="Courier"/>
                <a:cs typeface="Courier"/>
                <a:sym typeface="Courier"/>
              </a:defRPr>
            </a:pPr>
            <a:r>
              <a:rPr b="1" i="1" dirty="0">
                <a:solidFill>
                  <a:schemeClr val="accent4">
                    <a:lumMod val="75000"/>
                  </a:schemeClr>
                </a:solidFill>
              </a:rPr>
              <a:t>			"OBJ2":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a second section",</a:t>
            </a:r>
          </a:p>
          <a:p>
            <a:pPr algn="l">
              <a:defRPr sz="1200">
                <a:latin typeface="Courier"/>
                <a:ea typeface="Courier"/>
                <a:cs typeface="Courier"/>
                <a:sym typeface="Courier"/>
              </a:defRPr>
            </a:pPr>
            <a:r>
              <a:rPr b="1" i="1" dirty="0">
                <a:solidFill>
                  <a:schemeClr val="accent4">
                    <a:lumMod val="75000"/>
                  </a:schemeClr>
                </a:solidFill>
              </a:rPr>
              <a:t>					"name": "TEST2_OBJECT",</a:t>
            </a:r>
          </a:p>
          <a:p>
            <a:pPr algn="l">
              <a:defRPr sz="1200">
                <a:latin typeface="Courier"/>
                <a:ea typeface="Courier"/>
                <a:cs typeface="Courier"/>
                <a:sym typeface="Courier"/>
              </a:defRPr>
            </a:pPr>
            <a:r>
              <a:rPr b="1" i="1" dirty="0">
                <a:solidFill>
                  <a:schemeClr val="accent4">
                    <a:lumMod val="75000"/>
                  </a:schemeClr>
                </a:solidFill>
              </a:rPr>
              <a:t>					"ownerKey": "",</a:t>
            </a:r>
          </a:p>
          <a:p>
            <a:pPr algn="l">
              <a:defRPr sz="1200">
                <a:latin typeface="Courier"/>
                <a:ea typeface="Courier"/>
                <a:cs typeface="Courier"/>
                <a:sym typeface="Courier"/>
              </a:defRPr>
            </a:pPr>
            <a:r>
              <a:rPr b="1" i="1" dirty="0">
                <a:solidFill>
                  <a:schemeClr val="accent4">
                    <a:lumMod val="75000"/>
                  </a:schemeClr>
                </a:solidFill>
              </a:rPr>
              <a:t>					"ownerTag":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"children": [{</a:t>
            </a:r>
          </a:p>
          <a:p>
            <a:pPr algn="l">
              <a:defRPr sz="1200">
                <a:latin typeface="Courier"/>
                <a:ea typeface="Courier"/>
                <a:cs typeface="Courier"/>
                <a:sym typeface="Courier"/>
              </a:defRPr>
            </a:pPr>
            <a:r>
              <a:rPr b="1" i="1" dirty="0">
                <a:solidFill>
                  <a:schemeClr val="accent4">
                    <a:lumMod val="75000"/>
                  </a:schemeClr>
                </a:solidFill>
              </a:rPr>
              <a:t>					"SUB_OBJ2":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third section",</a:t>
            </a:r>
          </a:p>
          <a:p>
            <a:pPr algn="l">
              <a:defRPr sz="1200">
                <a:latin typeface="Courier"/>
                <a:ea typeface="Courier"/>
                <a:cs typeface="Courier"/>
                <a:sym typeface="Courier"/>
              </a:defRPr>
            </a:pPr>
            <a:r>
              <a:rPr b="1" i="1" dirty="0">
                <a:solidFill>
                  <a:schemeClr val="accent4">
                    <a:lumMod val="75000"/>
                  </a:schemeClr>
                </a:solidFill>
              </a:rPr>
              <a:t>							"type": "String",</a:t>
            </a:r>
          </a:p>
          <a:p>
            <a:pPr algn="l">
              <a:defRPr sz="1200">
                <a:latin typeface="Courier"/>
                <a:ea typeface="Courier"/>
                <a:cs typeface="Courier"/>
                <a:sym typeface="Courier"/>
              </a:defRPr>
            </a:pPr>
            <a:r>
              <a:rPr b="1" i="1" dirty="0">
                <a:solidFill>
                  <a:schemeClr val="accent4">
                    <a:lumMod val="75000"/>
                  </a:schemeClr>
                </a:solidFill>
              </a:rPr>
              <a:t>							"name": "TEST3_OBJECT",</a:t>
            </a:r>
          </a:p>
          <a:p>
            <a:pPr algn="l">
              <a:defRPr sz="1200">
                <a:latin typeface="Courier"/>
                <a:ea typeface="Courier"/>
                <a:cs typeface="Courier"/>
                <a:sym typeface="Courier"/>
              </a:defRPr>
            </a:pPr>
            <a:r>
              <a:rPr b="1" i="1" dirty="0">
                <a:solidFill>
                  <a:schemeClr val="accent4">
                    <a:lumMod val="75000"/>
                  </a:schemeClr>
                </a:solidFill>
              </a:rPr>
              <a:t>							"prio": "1"</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lang="en-US" b="1" dirty="0">
                <a:solidFill>
                  <a:srgbClr val="00B050"/>
                </a:solidFill>
              </a:rPr>
              <a:t>chidren</a:t>
            </a:r>
            <a:r>
              <a:rPr b="1" dirty="0"/>
              <a:t>"]</a:t>
            </a:r>
          </a:p>
          <a:p>
            <a:pPr algn="l">
              <a:defRPr sz="1600"/>
            </a:pPr>
            <a:r>
              <a:rPr lang="en-US" b="1" dirty="0"/>
              <a:t>print</a:t>
            </a:r>
            <a:r>
              <a:rPr lang="en-US" dirty="0"/>
              <a:t> </a:t>
            </a:r>
            <a:r>
              <a:rPr lang="en-US" b="1" dirty="0">
                <a:solidFill>
                  <a:srgbClr val="FF0000"/>
                </a:solidFill>
              </a:rPr>
              <a:t>data1</a:t>
            </a:r>
            <a:r>
              <a:rPr lang="en-US" b="1" dirty="0">
                <a:solidFill>
                  <a:schemeClr val="accent4">
                    <a:lumMod val="60000"/>
                    <a:lumOff val="40000"/>
                  </a:schemeClr>
                </a:solidFill>
              </a:rPr>
              <a:t>[0]</a:t>
            </a:r>
          </a:p>
          <a:p>
            <a:pPr algn="l">
              <a:defRPr sz="1600"/>
            </a:pPr>
            <a:r>
              <a:rPr lang="en-US" dirty="0"/>
              <a:t>print data1[1]</a:t>
            </a:r>
          </a:p>
        </p:txBody>
      </p:sp>
      <p:sp>
        <p:nvSpPr>
          <p:cNvPr id="2" name="TextBox 1"/>
          <p:cNvSpPr txBox="1"/>
          <p:nvPr/>
        </p:nvSpPr>
        <p:spPr>
          <a:xfrm>
            <a:off x="588030" y="3522345"/>
            <a:ext cx="235962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b="1">
                <a:solidFill>
                  <a:schemeClr val="accent4">
                    <a:lumMod val="60000"/>
                    <a:lumOff val="40000"/>
                  </a:schemeClr>
                </a:solidFill>
              </a:rPr>
              <a:t>INDEX “0”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894817462"/>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r>
              <a:rPr b="1" dirty="0">
                <a:solidFill>
                  <a:srgbClr val="00B050"/>
                </a:solidFill>
              </a:rPr>
              <a:t>"children": </a:t>
            </a:r>
            <a:r>
              <a:rPr b="1" i="1" dirty="0">
                <a:solidFill>
                  <a:schemeClr val="accent4">
                    <a:lumMod val="75000"/>
                  </a:schemeClr>
                </a:solidFill>
              </a:rPr>
              <a:t>[{</a:t>
            </a:r>
          </a:p>
          <a:p>
            <a:pPr algn="l">
              <a:defRPr sz="1200">
                <a:latin typeface="Courier"/>
                <a:ea typeface="Courier"/>
                <a:cs typeface="Courier"/>
                <a:sym typeface="Courier"/>
              </a:defRPr>
            </a:pPr>
            <a:r>
              <a:rPr b="1" i="1" dirty="0">
                <a:solidFill>
                  <a:schemeClr val="accent4">
                    <a:lumMod val="75000"/>
                  </a:schemeClr>
                </a:solidFill>
              </a:rPr>
              <a:t>			"OBJ1":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a second section",</a:t>
            </a:r>
          </a:p>
          <a:p>
            <a:pPr algn="l">
              <a:defRPr sz="1200">
                <a:latin typeface="Courier"/>
                <a:ea typeface="Courier"/>
                <a:cs typeface="Courier"/>
                <a:sym typeface="Courier"/>
              </a:defRPr>
            </a:pPr>
            <a:r>
              <a:rPr b="1" i="1" dirty="0">
                <a:solidFill>
                  <a:schemeClr val="accent4">
                    <a:lumMod val="75000"/>
                  </a:schemeClr>
                </a:solidFill>
              </a:rPr>
              <a:t>					"name": "TEST2_OBJECT",</a:t>
            </a:r>
          </a:p>
          <a:p>
            <a:pPr algn="l">
              <a:defRPr sz="1200">
                <a:latin typeface="Courier"/>
                <a:ea typeface="Courier"/>
                <a:cs typeface="Courier"/>
                <a:sym typeface="Courier"/>
              </a:defRPr>
            </a:pPr>
            <a:r>
              <a:rPr b="1" i="1" dirty="0">
                <a:solidFill>
                  <a:schemeClr val="accent4">
                    <a:lumMod val="75000"/>
                  </a:schemeClr>
                </a:solidFill>
              </a:rPr>
              <a:t>					"ownerKey": "",</a:t>
            </a:r>
          </a:p>
          <a:p>
            <a:pPr algn="l">
              <a:defRPr sz="1200">
                <a:latin typeface="Courier"/>
                <a:ea typeface="Courier"/>
                <a:cs typeface="Courier"/>
                <a:sym typeface="Courier"/>
              </a:defRPr>
            </a:pPr>
            <a:r>
              <a:rPr b="1" i="1" dirty="0">
                <a:solidFill>
                  <a:schemeClr val="accent4">
                    <a:lumMod val="75000"/>
                  </a:schemeClr>
                </a:solidFill>
              </a:rPr>
              <a:t>					"ownerTag":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 </a:t>
            </a:r>
            <a:r>
              <a:rPr b="1" dirty="0">
                <a:solidFill>
                  <a:schemeClr val="accent4">
                    <a:lumMod val="60000"/>
                    <a:lumOff val="40000"/>
                  </a:schemeClr>
                </a:solidFill>
              </a:rPr>
              <a:t>{</a:t>
            </a:r>
          </a:p>
          <a:p>
            <a:pPr algn="l">
              <a:defRPr sz="1200">
                <a:latin typeface="Courier"/>
                <a:ea typeface="Courier"/>
                <a:cs typeface="Courier"/>
                <a:sym typeface="Courier"/>
              </a:defRPr>
            </a:pPr>
            <a:r>
              <a:rPr b="1" dirty="0">
                <a:solidFill>
                  <a:schemeClr val="accent4">
                    <a:lumMod val="60000"/>
                    <a:lumOff val="40000"/>
                  </a:schemeClr>
                </a:solidFill>
              </a:rPr>
              <a:t>			"OBJ2": {</a:t>
            </a:r>
          </a:p>
          <a:p>
            <a:pPr algn="l">
              <a:defRPr sz="1200">
                <a:latin typeface="Courier"/>
                <a:ea typeface="Courier"/>
                <a:cs typeface="Courier"/>
                <a:sym typeface="Courier"/>
              </a:defRPr>
            </a:pPr>
            <a:r>
              <a:rPr b="1" dirty="0">
                <a:solidFill>
                  <a:schemeClr val="accent4">
                    <a:lumMod val="60000"/>
                    <a:lumOff val="40000"/>
                  </a:schemeClr>
                </a:solidFill>
              </a:rPr>
              <a:t>				"attributes": {</a:t>
            </a:r>
          </a:p>
          <a:p>
            <a:pPr algn="l">
              <a:defRPr sz="1200">
                <a:latin typeface="Courier"/>
                <a:ea typeface="Courier"/>
                <a:cs typeface="Courier"/>
                <a:sym typeface="Courier"/>
              </a:defRPr>
            </a:pPr>
            <a:r>
              <a:rPr b="1" dirty="0">
                <a:solidFill>
                  <a:schemeClr val="accent4">
                    <a:lumMod val="60000"/>
                    <a:lumOff val="40000"/>
                  </a:schemeClr>
                </a:solidFill>
              </a:rPr>
              <a:t>					"descr": "This is a second section",</a:t>
            </a:r>
          </a:p>
          <a:p>
            <a:pPr algn="l">
              <a:defRPr sz="1200">
                <a:latin typeface="Courier"/>
                <a:ea typeface="Courier"/>
                <a:cs typeface="Courier"/>
                <a:sym typeface="Courier"/>
              </a:defRPr>
            </a:pPr>
            <a:r>
              <a:rPr b="1" dirty="0">
                <a:solidFill>
                  <a:schemeClr val="accent4">
                    <a:lumMod val="60000"/>
                    <a:lumOff val="40000"/>
                  </a:schemeClr>
                </a:solidFill>
              </a:rPr>
              <a:t>					"name": "TEST2_OBJECT",</a:t>
            </a:r>
          </a:p>
          <a:p>
            <a:pPr algn="l">
              <a:defRPr sz="1200">
                <a:latin typeface="Courier"/>
                <a:ea typeface="Courier"/>
                <a:cs typeface="Courier"/>
                <a:sym typeface="Courier"/>
              </a:defRPr>
            </a:pPr>
            <a:r>
              <a:rPr b="1" dirty="0">
                <a:solidFill>
                  <a:schemeClr val="accent4">
                    <a:lumMod val="60000"/>
                    <a:lumOff val="40000"/>
                  </a:schemeClr>
                </a:solidFill>
              </a:rPr>
              <a:t>					"ownerKey": "",</a:t>
            </a:r>
          </a:p>
          <a:p>
            <a:pPr algn="l">
              <a:defRPr sz="1200">
                <a:latin typeface="Courier"/>
                <a:ea typeface="Courier"/>
                <a:cs typeface="Courier"/>
                <a:sym typeface="Courier"/>
              </a:defRPr>
            </a:pPr>
            <a:r>
              <a:rPr b="1" dirty="0">
                <a:solidFill>
                  <a:schemeClr val="accent4">
                    <a:lumMod val="60000"/>
                    <a:lumOff val="40000"/>
                  </a:schemeClr>
                </a:solidFill>
              </a:rPr>
              <a:t>					"ownerTag":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"children": [{</a:t>
            </a:r>
          </a:p>
          <a:p>
            <a:pPr algn="l">
              <a:defRPr sz="1200">
                <a:latin typeface="Courier"/>
                <a:ea typeface="Courier"/>
                <a:cs typeface="Courier"/>
                <a:sym typeface="Courier"/>
              </a:defRPr>
            </a:pPr>
            <a:r>
              <a:rPr b="1" dirty="0">
                <a:solidFill>
                  <a:schemeClr val="accent4">
                    <a:lumMod val="60000"/>
                    <a:lumOff val="40000"/>
                  </a:schemeClr>
                </a:solidFill>
              </a:rPr>
              <a:t>					"SUB_OBJ2": {</a:t>
            </a:r>
          </a:p>
          <a:p>
            <a:pPr algn="l">
              <a:defRPr sz="1200">
                <a:latin typeface="Courier"/>
                <a:ea typeface="Courier"/>
                <a:cs typeface="Courier"/>
                <a:sym typeface="Courier"/>
              </a:defRPr>
            </a:pPr>
            <a:r>
              <a:rPr b="1" dirty="0">
                <a:solidFill>
                  <a:schemeClr val="accent4">
                    <a:lumMod val="60000"/>
                    <a:lumOff val="40000"/>
                  </a:schemeClr>
                </a:solidFill>
              </a:rPr>
              <a:t>						"attributes": {</a:t>
            </a:r>
          </a:p>
          <a:p>
            <a:pPr algn="l">
              <a:defRPr sz="1200">
                <a:latin typeface="Courier"/>
                <a:ea typeface="Courier"/>
                <a:cs typeface="Courier"/>
                <a:sym typeface="Courier"/>
              </a:defRPr>
            </a:pPr>
            <a:r>
              <a:rPr b="1" dirty="0">
                <a:solidFill>
                  <a:schemeClr val="accent4">
                    <a:lumMod val="60000"/>
                    <a:lumOff val="40000"/>
                  </a:schemeClr>
                </a:solidFill>
              </a:rPr>
              <a:t>							"descr": "This is third section",</a:t>
            </a:r>
          </a:p>
          <a:p>
            <a:pPr algn="l">
              <a:defRPr sz="1200">
                <a:latin typeface="Courier"/>
                <a:ea typeface="Courier"/>
                <a:cs typeface="Courier"/>
                <a:sym typeface="Courier"/>
              </a:defRPr>
            </a:pPr>
            <a:r>
              <a:rPr b="1" dirty="0">
                <a:solidFill>
                  <a:schemeClr val="accent4">
                    <a:lumMod val="60000"/>
                    <a:lumOff val="40000"/>
                  </a:schemeClr>
                </a:solidFill>
              </a:rPr>
              <a:t>							"type": "String",</a:t>
            </a:r>
          </a:p>
          <a:p>
            <a:pPr algn="l">
              <a:defRPr sz="1200">
                <a:latin typeface="Courier"/>
                <a:ea typeface="Courier"/>
                <a:cs typeface="Courier"/>
                <a:sym typeface="Courier"/>
              </a:defRPr>
            </a:pPr>
            <a:r>
              <a:rPr b="1" dirty="0">
                <a:solidFill>
                  <a:schemeClr val="accent4">
                    <a:lumMod val="60000"/>
                    <a:lumOff val="40000"/>
                  </a:schemeClr>
                </a:solidFill>
              </a:rPr>
              <a:t>							"name": "TEST3_OBJECT",</a:t>
            </a:r>
          </a:p>
          <a:p>
            <a:pPr algn="l">
              <a:defRPr sz="1200">
                <a:latin typeface="Courier"/>
                <a:ea typeface="Courier"/>
                <a:cs typeface="Courier"/>
                <a:sym typeface="Courier"/>
              </a:defRPr>
            </a:pPr>
            <a:r>
              <a:rPr b="1" dirty="0">
                <a:solidFill>
                  <a:schemeClr val="accent4">
                    <a:lumMod val="60000"/>
                    <a:lumOff val="40000"/>
                  </a:schemeClr>
                </a:solidFill>
              </a:rPr>
              <a:t>							"prio": "1"</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r>
              <a:rPr b="1" i="1" dirty="0">
                <a:solidFill>
                  <a:schemeClr val="accent4">
                    <a:lumMod val="75000"/>
                  </a:schemeClr>
                </a:solidFill>
              </a:rPr>
              <a:t>]</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a:t>test.close()</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lang="en-US" b="1" dirty="0">
                <a:solidFill>
                  <a:srgbClr val="00B050"/>
                </a:solidFill>
              </a:rPr>
              <a:t>chidren</a:t>
            </a:r>
            <a:r>
              <a:rPr b="1" dirty="0"/>
              <a:t>"]</a:t>
            </a:r>
          </a:p>
          <a:p>
            <a:pPr algn="l">
              <a:defRPr sz="1600"/>
            </a:pPr>
            <a:r>
              <a:rPr lang="en-US" dirty="0"/>
              <a:t>print data1[0]</a:t>
            </a:r>
          </a:p>
          <a:p>
            <a:pPr algn="l">
              <a:defRPr sz="1600"/>
            </a:pPr>
            <a:r>
              <a:rPr lang="en-US" b="1" dirty="0"/>
              <a:t>print </a:t>
            </a:r>
            <a:r>
              <a:rPr lang="en-US" b="1" dirty="0">
                <a:solidFill>
                  <a:srgbClr val="FF0000"/>
                </a:solidFill>
              </a:rPr>
              <a:t>data1</a:t>
            </a:r>
            <a:r>
              <a:rPr lang="en-US" b="1" dirty="0">
                <a:solidFill>
                  <a:schemeClr val="accent4">
                    <a:lumMod val="60000"/>
                    <a:lumOff val="40000"/>
                  </a:schemeClr>
                </a:solidFill>
              </a:rPr>
              <a:t>[1]</a:t>
            </a:r>
          </a:p>
        </p:txBody>
      </p:sp>
      <p:sp>
        <p:nvSpPr>
          <p:cNvPr id="5" name="TextBox 4"/>
          <p:cNvSpPr txBox="1"/>
          <p:nvPr/>
        </p:nvSpPr>
        <p:spPr>
          <a:xfrm>
            <a:off x="537230" y="5371465"/>
            <a:ext cx="235962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b="1" dirty="0">
                <a:solidFill>
                  <a:schemeClr val="accent4">
                    <a:lumMod val="60000"/>
                    <a:lumOff val="40000"/>
                  </a:schemeClr>
                </a:solidFill>
              </a:rPr>
              <a:t>INDEX “1”</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90380427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p:nvPr/>
        </p:nvSpPr>
        <p:spPr>
          <a:xfrm>
            <a:off x="2680334" y="592455"/>
            <a:ext cx="666849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Management Information Model</a:t>
            </a:r>
            <a:endParaRPr dirty="0"/>
          </a:p>
        </p:txBody>
      </p:sp>
      <p:sp>
        <p:nvSpPr>
          <p:cNvPr id="48" name="Shape 626"/>
          <p:cNvSpPr/>
          <p:nvPr/>
        </p:nvSpPr>
        <p:spPr>
          <a:xfrm>
            <a:off x="818020" y="2150918"/>
            <a:ext cx="10775386" cy="96436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2800" dirty="0"/>
              <a:t>https://ec2.us-east-2.amazonaws.com/?Action=DescribeInstances</a:t>
            </a:r>
          </a:p>
          <a:p>
            <a:r>
              <a:rPr lang="en-US" sz="2800" dirty="0"/>
              <a:t>&amp;Version=2016-11-15</a:t>
            </a:r>
            <a:endParaRPr sz="2800" dirty="0"/>
          </a:p>
        </p:txBody>
      </p:sp>
      <p:sp>
        <p:nvSpPr>
          <p:cNvPr id="52"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3"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4"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5"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8"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59"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60"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61"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62"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63"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64"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5"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6"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67"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8" name="Shape 581"/>
          <p:cNvSpPr/>
          <p:nvPr/>
        </p:nvSpPr>
        <p:spPr>
          <a:xfrm>
            <a:off x="8797296"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9" name="Shape 582"/>
          <p:cNvSpPr/>
          <p:nvPr/>
        </p:nvSpPr>
        <p:spPr>
          <a:xfrm>
            <a:off x="6342166" y="3760748"/>
            <a:ext cx="61715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a:t>ec2</a:t>
            </a:r>
            <a:endParaRPr dirty="0"/>
          </a:p>
        </p:txBody>
      </p:sp>
      <p:sp>
        <p:nvSpPr>
          <p:cNvPr id="70" name="Shape 583"/>
          <p:cNvSpPr/>
          <p:nvPr/>
        </p:nvSpPr>
        <p:spPr>
          <a:xfrm>
            <a:off x="8268932" y="5005634"/>
            <a:ext cx="1112485"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err="1"/>
              <a:t>vpcSet</a:t>
            </a:r>
            <a:endParaRPr dirty="0"/>
          </a:p>
        </p:txBody>
      </p:sp>
      <p:sp>
        <p:nvSpPr>
          <p:cNvPr id="71" name="Shape 584"/>
          <p:cNvSpPr/>
          <p:nvPr/>
        </p:nvSpPr>
        <p:spPr>
          <a:xfrm>
            <a:off x="1449293" y="5009874"/>
            <a:ext cx="2242602"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pPr algn="r"/>
            <a:r>
              <a:rPr lang="en-US" dirty="0" err="1"/>
              <a:t>reservationSet</a:t>
            </a:r>
            <a:endParaRPr dirty="0"/>
          </a:p>
        </p:txBody>
      </p:sp>
      <p:sp>
        <p:nvSpPr>
          <p:cNvPr id="72"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 name="Shape 587"/>
          <p:cNvSpPr/>
          <p:nvPr/>
        </p:nvSpPr>
        <p:spPr>
          <a:xfrm>
            <a:off x="664261" y="6367749"/>
            <a:ext cx="2035815"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pPr algn="r"/>
            <a:r>
              <a:rPr lang="en-US" dirty="0" err="1"/>
              <a:t>reservationId</a:t>
            </a:r>
            <a:endParaRPr dirty="0"/>
          </a:p>
        </p:txBody>
      </p:sp>
      <p:sp>
        <p:nvSpPr>
          <p:cNvPr id="75" name="Shape 588"/>
          <p:cNvSpPr/>
          <p:nvPr/>
        </p:nvSpPr>
        <p:spPr>
          <a:xfrm>
            <a:off x="3814795" y="6381076"/>
            <a:ext cx="939360"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dirty="0"/>
              <a:t>VpcId</a:t>
            </a:r>
            <a:endParaRPr dirty="0"/>
          </a:p>
        </p:txBody>
      </p:sp>
      <p:sp>
        <p:nvSpPr>
          <p:cNvPr id="76" name="Shape 589"/>
          <p:cNvSpPr/>
          <p:nvPr/>
        </p:nvSpPr>
        <p:spPr>
          <a:xfrm>
            <a:off x="7371227" y="6367749"/>
            <a:ext cx="1043555"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pPr algn="l"/>
            <a:r>
              <a:rPr lang="en-US" dirty="0" err="1"/>
              <a:t>tagSet</a:t>
            </a:r>
            <a:endParaRPr dirty="0"/>
          </a:p>
        </p:txBody>
      </p:sp>
      <p:sp>
        <p:nvSpPr>
          <p:cNvPr id="77" name="Shape 590"/>
          <p:cNvSpPr/>
          <p:nvPr/>
        </p:nvSpPr>
        <p:spPr>
          <a:xfrm>
            <a:off x="9368836" y="6381076"/>
            <a:ext cx="905697"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pPr algn="l"/>
            <a:r>
              <a:rPr lang="en-US" dirty="0" err="1"/>
              <a:t>vpcId</a:t>
            </a:r>
            <a:endParaRPr dirty="0"/>
          </a:p>
        </p:txBody>
      </p:sp>
      <p:sp>
        <p:nvSpPr>
          <p:cNvPr id="80"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1"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 name="Shape 599"/>
          <p:cNvSpPr/>
          <p:nvPr/>
        </p:nvSpPr>
        <p:spPr>
          <a:xfrm>
            <a:off x="2366571"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87" name="Shape 600"/>
          <p:cNvSpPr/>
          <p:nvPr/>
        </p:nvSpPr>
        <p:spPr>
          <a:xfrm>
            <a:off x="3121688" y="7714113"/>
            <a:ext cx="85760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Instructor</a:t>
            </a:r>
            <a:endParaRPr dirty="0"/>
          </a:p>
        </p:txBody>
      </p:sp>
      <p:sp>
        <p:nvSpPr>
          <p:cNvPr id="90" name="Shape 603"/>
          <p:cNvSpPr/>
          <p:nvPr/>
        </p:nvSpPr>
        <p:spPr>
          <a:xfrm>
            <a:off x="6308615" y="7714113"/>
            <a:ext cx="580287"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Name</a:t>
            </a:r>
            <a:endParaRPr dirty="0"/>
          </a:p>
        </p:txBody>
      </p:sp>
      <p:sp>
        <p:nvSpPr>
          <p:cNvPr id="91" name="Shape 604"/>
          <p:cNvSpPr/>
          <p:nvPr/>
        </p:nvSpPr>
        <p:spPr>
          <a:xfrm>
            <a:off x="7182464" y="7714113"/>
            <a:ext cx="540212"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rPr lang="en-US" dirty="0"/>
              <a:t>Entity</a:t>
            </a:r>
            <a:endParaRPr dirty="0"/>
          </a:p>
        </p:txBody>
      </p:sp>
      <p:sp>
        <p:nvSpPr>
          <p:cNvPr id="94" name="TextBox 93"/>
          <p:cNvSpPr txBox="1"/>
          <p:nvPr/>
        </p:nvSpPr>
        <p:spPr>
          <a:xfrm>
            <a:off x="4639387" y="1866932"/>
            <a:ext cx="2502288"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a:t>Post , Get,  Modify, Delete</a:t>
            </a:r>
            <a:endParaRPr kumimoji="0" lang="en-US" sz="1600" b="0" i="0" u="none" strike="noStrike" cap="none" spc="0" normalizeH="0" baseline="0" dirty="0">
              <a:ln>
                <a:noFill/>
              </a:ln>
              <a:solidFill>
                <a:srgbClr val="000000"/>
              </a:solidFill>
              <a:effectLst/>
              <a:uFillTx/>
              <a:sym typeface="Helvetica Light"/>
            </a:endParaRPr>
          </a:p>
        </p:txBody>
      </p:sp>
    </p:spTree>
    <p:extLst>
      <p:ext uri="{BB962C8B-B14F-4D97-AF65-F5344CB8AC3E}">
        <p14:creationId xmlns:p14="http://schemas.microsoft.com/office/powerpoint/2010/main" val="122089801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hape 56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63" name="Shape 56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64"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65"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6"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67"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8" name="Shape 56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9" name="Shape 56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70"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571"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572"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573"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574"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575"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576" name="Shape 576"/>
          <p:cNvSpPr/>
          <p:nvPr/>
        </p:nvSpPr>
        <p:spPr>
          <a:xfrm>
            <a:off x="2680334" y="592455"/>
            <a:ext cx="666849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Management Information Model</a:t>
            </a:r>
            <a:endParaRPr dirty="0"/>
          </a:p>
        </p:txBody>
      </p:sp>
      <p:sp>
        <p:nvSpPr>
          <p:cNvPr id="577"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78"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79"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580"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81" name="Shape 581"/>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82" name="Shape 582"/>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583" name="Shape 583"/>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584" name="Shape 584"/>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585"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86"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87" name="Shape 587"/>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588" name="Shape 588"/>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589" name="Shape 589"/>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590" name="Shape 590"/>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591" name="Shape 59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2" name="Shape 59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3"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4"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5"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6"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7" name="Shape 59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8" name="Shape 59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9" name="Shape 599"/>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object1</a:t>
            </a:r>
          </a:p>
        </p:txBody>
      </p:sp>
      <p:sp>
        <p:nvSpPr>
          <p:cNvPr id="600" name="Shape 600"/>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object2</a:t>
            </a:r>
          </a:p>
        </p:txBody>
      </p:sp>
      <p:sp>
        <p:nvSpPr>
          <p:cNvPr id="601" name="Shape 601"/>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object3</a:t>
            </a:r>
          </a:p>
        </p:txBody>
      </p:sp>
      <p:sp>
        <p:nvSpPr>
          <p:cNvPr id="602" name="Shape 602"/>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object4</a:t>
            </a:r>
          </a:p>
        </p:txBody>
      </p:sp>
      <p:sp>
        <p:nvSpPr>
          <p:cNvPr id="603" name="Shape 603"/>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object5</a:t>
            </a:r>
          </a:p>
        </p:txBody>
      </p:sp>
      <p:sp>
        <p:nvSpPr>
          <p:cNvPr id="604" name="Shape 604"/>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object6</a:t>
            </a:r>
          </a:p>
        </p:txBody>
      </p:sp>
      <p:sp>
        <p:nvSpPr>
          <p:cNvPr id="605" name="Shape 605"/>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object7</a:t>
            </a:r>
          </a:p>
        </p:txBody>
      </p:sp>
      <p:sp>
        <p:nvSpPr>
          <p:cNvPr id="606" name="Shape 606"/>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object8</a:t>
            </a:r>
          </a:p>
        </p:txBody>
      </p:sp>
      <p:sp>
        <p:nvSpPr>
          <p:cNvPr id="48" name="Shape 626"/>
          <p:cNvSpPr/>
          <p:nvPr/>
        </p:nvSpPr>
        <p:spPr>
          <a:xfrm>
            <a:off x="1653184" y="2304807"/>
            <a:ext cx="910505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dirty="0">
                <a:solidFill>
                  <a:srgbClr val="FF0000"/>
                </a:solidFill>
              </a:rPr>
              <a:t>HTTP:</a:t>
            </a:r>
            <a:r>
              <a:rPr lang="en-US" b="1" dirty="0">
                <a:solidFill>
                  <a:srgbClr val="FF0000"/>
                </a:solidFill>
              </a:rPr>
              <a:t>/</a:t>
            </a:r>
            <a:r>
              <a:rPr b="1" dirty="0">
                <a:solidFill>
                  <a:srgbClr val="FF0000"/>
                </a:solidFill>
              </a:rPr>
              <a:t>/10.1.1.1</a:t>
            </a:r>
            <a:r>
              <a:rPr dirty="0"/>
              <a:t>/root/parent1/child2/object3</a:t>
            </a:r>
          </a:p>
        </p:txBody>
      </p:sp>
    </p:spTree>
    <p:extLst>
      <p:ext uri="{BB962C8B-B14F-4D97-AF65-F5344CB8AC3E}">
        <p14:creationId xmlns:p14="http://schemas.microsoft.com/office/powerpoint/2010/main" val="16490136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Shape 707"/>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708" name="Shape 708"/>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709" name="Shape 709"/>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10" name="Shape 710"/>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11" name="Shape 711"/>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12" name="Shape 712"/>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13" name="Shape 713"/>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14" name="Shape 714"/>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15" name="Shape 715"/>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716" name="Shape 716"/>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717" name="Shape 717"/>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718" name="Shape 718"/>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719" name="Shape 719"/>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720" name="Shape 720"/>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722" name="Shape 722"/>
          <p:cNvSpPr/>
          <p:nvPr/>
        </p:nvSpPr>
        <p:spPr>
          <a:xfrm>
            <a:off x="1666007" y="2304806"/>
            <a:ext cx="907941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HTTP:</a:t>
            </a:r>
            <a:r>
              <a:rPr lang="en-US" dirty="0"/>
              <a:t>/</a:t>
            </a:r>
            <a:r>
              <a:rPr dirty="0"/>
              <a:t>/10.1.1.1/</a:t>
            </a:r>
            <a:r>
              <a:rPr b="1" dirty="0">
                <a:solidFill>
                  <a:schemeClr val="accent5"/>
                </a:solidFill>
                <a:latin typeface="Helvetica"/>
                <a:ea typeface="Helvetica"/>
                <a:cs typeface="Helvetica"/>
                <a:sym typeface="Helvetica"/>
              </a:rPr>
              <a:t>root</a:t>
            </a:r>
            <a:r>
              <a:rPr dirty="0"/>
              <a:t>/parent1/child2/object3</a:t>
            </a:r>
          </a:p>
        </p:txBody>
      </p:sp>
      <p:sp>
        <p:nvSpPr>
          <p:cNvPr id="723" name="Shape 723"/>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24" name="Shape 724"/>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25" name="Shape 725"/>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726" name="Shape 726"/>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27" name="Shape 727"/>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28" name="Shape 728"/>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729" name="Shape 729"/>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730" name="Shape 730"/>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731" name="Shape 731"/>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2" name="Shape 732"/>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3" name="Shape 733"/>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734" name="Shape 734"/>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735" name="Shape 735"/>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736" name="Shape 736"/>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737" name="Shape 737"/>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8" name="Shape 738"/>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9" name="Shape 739"/>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0" name="Shape 740"/>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1" name="Shape 741"/>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2" name="Shape 742"/>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3" name="Shape 743"/>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4" name="Shape 744"/>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5" name="Shape 745"/>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object1</a:t>
            </a:r>
          </a:p>
        </p:txBody>
      </p:sp>
      <p:sp>
        <p:nvSpPr>
          <p:cNvPr id="746" name="Shape 746"/>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object2</a:t>
            </a:r>
          </a:p>
        </p:txBody>
      </p:sp>
      <p:sp>
        <p:nvSpPr>
          <p:cNvPr id="747" name="Shape 747"/>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object3</a:t>
            </a:r>
          </a:p>
        </p:txBody>
      </p:sp>
      <p:sp>
        <p:nvSpPr>
          <p:cNvPr id="748" name="Shape 748"/>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object4</a:t>
            </a:r>
          </a:p>
        </p:txBody>
      </p:sp>
      <p:sp>
        <p:nvSpPr>
          <p:cNvPr id="749" name="Shape 749"/>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object5</a:t>
            </a:r>
          </a:p>
        </p:txBody>
      </p:sp>
      <p:sp>
        <p:nvSpPr>
          <p:cNvPr id="750" name="Shape 750"/>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object6</a:t>
            </a:r>
          </a:p>
        </p:txBody>
      </p:sp>
      <p:sp>
        <p:nvSpPr>
          <p:cNvPr id="751" name="Shape 751"/>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object7</a:t>
            </a:r>
          </a:p>
        </p:txBody>
      </p:sp>
      <p:sp>
        <p:nvSpPr>
          <p:cNvPr id="752" name="Shape 752"/>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object8</a:t>
            </a:r>
          </a:p>
        </p:txBody>
      </p:sp>
      <p:sp>
        <p:nvSpPr>
          <p:cNvPr id="48" name="Shape 576"/>
          <p:cNvSpPr/>
          <p:nvPr/>
        </p:nvSpPr>
        <p:spPr>
          <a:xfrm>
            <a:off x="2680334" y="592455"/>
            <a:ext cx="666849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Management Information Model</a:t>
            </a:r>
            <a:endParaRPr dirty="0"/>
          </a:p>
        </p:txBody>
      </p:sp>
    </p:spTree>
    <p:extLst>
      <p:ext uri="{BB962C8B-B14F-4D97-AF65-F5344CB8AC3E}">
        <p14:creationId xmlns:p14="http://schemas.microsoft.com/office/powerpoint/2010/main" val="2039497327"/>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6715</TotalTime>
  <Words>6047</Words>
  <Application>Microsoft Office PowerPoint</Application>
  <PresentationFormat>Custom</PresentationFormat>
  <Paragraphs>1505</Paragraphs>
  <Slides>67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Courier</vt:lpstr>
      <vt:lpstr>Helvetica</vt:lpstr>
      <vt:lpstr>Helvetica Light</vt:lpstr>
      <vt:lpstr>Helvetica Neue</vt:lpstr>
      <vt:lpstr>White</vt:lpstr>
      <vt:lpstr>MODULE-2 WEB Services Protocols</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 Application Programmable Interface (API)</dc:title>
  <cp:lastModifiedBy>Windows User</cp:lastModifiedBy>
  <cp:revision>81</cp:revision>
  <dcterms:modified xsi:type="dcterms:W3CDTF">2018-04-23T01:20:02Z</dcterms:modified>
</cp:coreProperties>
</file>