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sldIdLst>
    <p:sldId id="256" r:id="rId4"/>
    <p:sldId id="263" r:id="rId5"/>
    <p:sldId id="264" r:id="rId6"/>
    <p:sldId id="266" r:id="rId7"/>
    <p:sldId id="267" r:id="rId8"/>
    <p:sldId id="265" r:id="rId9"/>
    <p:sldId id="273" r:id="rId10"/>
    <p:sldId id="260" r:id="rId11"/>
    <p:sldId id="268" r:id="rId12"/>
    <p:sldId id="261" r:id="rId13"/>
    <p:sldId id="257" r:id="rId14"/>
    <p:sldId id="258" r:id="rId15"/>
    <p:sldId id="269" r:id="rId16"/>
    <p:sldId id="270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43"/>
    <p:restoredTop sz="94644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8AD-2D32-58A1-043F-AD0EC9DA4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92C3D-ED90-B282-8C94-F120D122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D0CC-7D4C-FCF2-F39F-4B1AA519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B9B0-4401-3469-767C-979FB9E4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FC89-5301-DB80-232F-47F82C40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0A95-02D5-C629-8B61-6ED3B47B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2BEE-484C-8126-20D5-68695BC0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68E2-AC84-8A34-8C1D-6C0A246C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E7BC-444F-AD68-D752-D0217892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6002-6EBD-B276-D3D7-C598A2D1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C52-53D7-E1D9-72FE-2478138B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9C2D-7DCD-1576-FF71-DD63E61E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FC9D-ECC8-9CAA-B6CC-94483632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CC28-C7C2-343F-F2D5-0F1D177E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C636-4861-923C-E4E9-DEC01B39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296-FA4C-E6EC-318E-C7C07892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3EA-8980-6BE1-E0D1-EA4B270E1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D6C3D-B0BE-8F44-A839-3889F031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0E3CF-0B57-C724-2BC7-547E1AF0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D296-588C-1F05-626C-A405ACF5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9BB2E-CC6B-CA96-DB7D-B0405A96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C9CE-8986-FB53-7C23-CF320C5F9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B3E5-6158-B5E2-3210-9FCB26896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F8DF-4F91-1A27-7219-6A9444BA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A01C7-1B21-5084-3B91-D12A72A7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CE103-49FA-7505-354D-7CA2E760B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0BFFF-254A-0ED2-BD2D-4E57C8E9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FA628-8CA3-82CB-429C-B1D2803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11133-8DC8-01B8-6E22-0F7B8E0E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22C8-A0BA-F1C8-6444-51CF6048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CDB66-C504-8F78-50CD-097C5C3F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D1D83-C327-5D14-D4DD-FD4F6102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9D205-CBC2-92B4-AEEC-214E87EC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B157F-11B0-A3E0-5155-191445A6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3D11-7CDC-A68C-3093-7E5DAE92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0DD0B-4EA8-2159-56DC-ED1480C8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42F-E0B6-1145-2137-DD69CBA5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2F58-9A45-1133-3817-E2D375F6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89D23-1554-34B4-D2C8-04F446CC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DA66-2E58-10AB-8807-6A9A7A0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60F5-1F26-0C3A-A250-0C808AF2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E6EE6-FCFF-9491-A147-3181A40E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7DB4-6593-AC5B-4B43-D8854A8A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F3A56-44C6-60B8-D6ED-8609503C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53A7-D6E7-C718-FA46-CD5EBC4A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25F9-5461-8F37-6AA7-556302F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89A1C-8E84-DF01-B6A5-3B7FB60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0029-BAE6-72AF-0771-BAD32F56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3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FED4-3B1B-EB81-0441-ADD3445E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36C07-2DD1-4E0B-19FE-501A8CDB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BA14-21E9-0D24-BB43-F26DAAE3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10C4-0FC8-4FCA-2477-93EEC681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FCED-D493-E0D6-FF4E-BF006C99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9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A7BB0-2EBB-E669-736D-4754A31F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9B33-E7A9-8CAB-F729-8E9389F7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AB14-0AF1-76CA-7F07-71D75E2C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BC9F-78B3-EC5A-D5C2-7846DA8F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6066-3007-B036-9ED0-E2C0660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11A5-2398-4713-87B5-80139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0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116-D074-4840-094E-42FABE9DD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92FB-452D-9AA9-02BC-A1D1A8879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FE17-5E4E-2634-F8E7-52DABE1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85E-985C-DF5C-A4A7-F1A1FE3E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92BB-932B-8FFD-7B84-60A2380B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6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B157-5B2C-D519-A1C9-7220658B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28C2-60EE-F024-A0C3-3DE75749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4080-00C5-E61E-0A8F-B680A945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0AEE-641D-636A-BD43-F76C2801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F472-B98F-2CC7-84A1-C19E10C1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2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A42B-0F38-F031-AD60-9FE3DC45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17A8C-174A-5308-AF79-5E99BE4A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D329-E165-4E18-6024-ABC49A29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3B0A-7585-D44D-E13B-A834B62A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2748-E994-55B7-8C28-B65A8ED2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6C86-C548-A2D6-1716-770BD499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B1C8-29DD-A5E6-61AE-BFCADA6EF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ED7A-3E39-3944-1D4C-EA19A91D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A083-E95D-C340-0EC9-700B9C22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90402-034C-FFF1-2301-9A43DF2A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ADBD-BE1A-652D-1380-8AC49D5A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1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6BFC-2324-2391-755C-CF99E5F5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D4CC-5998-8D3E-4804-37ADE0C9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93A1-2F89-C6BF-56CB-91C53460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AE96B-197E-57B8-A75A-AEA041BD4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C4FC5-1695-1AD0-4302-0468B620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359CF-C644-2D80-2F12-CD96CA8E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D1F7-7105-BB06-FEB8-540CD9AC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8CFF5-C76D-10C3-E4A8-984EF5DA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078-9A8A-D29C-DD2D-455D6B4E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5AA73-2AF7-63C4-A6D3-A70875BF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EC183-9497-B76C-0184-E0ED8F5F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0C695-4653-B860-4861-69AE3BE7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32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3E698-B970-AB0C-7DFE-338E46B1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153BE-E8B2-B9DB-97FA-176A56E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FA60-CC40-73C6-2CC1-83F1D850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412-7C8A-E808-5CAC-B90409CD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BD04-15B6-440B-C815-D8E46E7B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88AF9-9A70-6687-1766-019A0804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80DA0-C91C-2560-4BD2-07030DED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D49C-A39E-A93C-4CD9-3B4EB5A4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E0DAC-D02C-8C6F-6C4B-DCBABBB5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D0A3-32A2-6048-B3D6-ACC13E36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F4FAE-0E30-0D4B-3664-2D91CF7B9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9425-2D73-AEBE-0753-D5D088B1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6CB1-3F51-23FD-A685-0B6B380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05BD-85B2-2C80-5E50-A385D05C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7A336-975E-7987-3C34-5D36E27D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9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5229-6820-59D7-3ECA-B0846C64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A1E0-C461-BABB-817B-AFAF062A7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17BF-F53C-2B11-3EF4-63E95B9B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B94B-09CB-6D03-5F16-ABF9062E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5FE6-591B-1377-E347-5A4AAFF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4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C0FB8-8527-3832-99C4-499B6F1BD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E138-2263-1F09-7DD1-0CA990C7B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8F3E-606C-F6B3-816E-1DDE9598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D4E8-8157-ADD2-516C-DEE79014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169-8D05-AF64-B9BB-B1F3EAC0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7D36E-494F-183C-40F3-0584F9FB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ECF-1D7C-20C1-7260-C0A16B34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BC2B-35C8-6A47-C8DF-B99F213D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68482-46AD-4577-A93C-3EEF3AC04D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6246-776C-87FD-5C5C-E9F8CFDCA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97D4-FDFA-E432-0C30-C3EC4D4A5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58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260A2-51C5-82E7-9651-BDC8C8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6D8EF-50BF-824A-8F61-71C52581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34A5-4954-1D1C-53C7-3FC41D9DD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4248A-CA3D-404E-9492-0B12DC1CFA8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6C31-0DCA-5DDF-BDE8-5232F318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75A6-467B-A17F-E75E-D68B27AAE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23D52-A005-4637-B62D-53C73088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An Overview of Principal Component Analysis: Theory and 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Blaine Swieder 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CSC 6240 Fall 2024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December 3</a:t>
            </a:r>
            <a:r>
              <a:rPr lang="en-US" sz="1700" baseline="30000">
                <a:solidFill>
                  <a:srgbClr val="FFFFFF"/>
                </a:solidFill>
              </a:rPr>
              <a:t>rd</a:t>
            </a:r>
            <a:r>
              <a:rPr lang="en-US" sz="1700">
                <a:solidFill>
                  <a:srgbClr val="FFFFFF"/>
                </a:solidFill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1D54-CBC9-4AB1-D10F-263BE882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Mathematics of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FB67F-E1F0-B3C2-DB4A-5B9B5469C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5" y="2566740"/>
            <a:ext cx="4505782" cy="23477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E5AD6-2650-4FDF-CDA2-1F48A1CE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13" y="2009787"/>
            <a:ext cx="1956495" cy="40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FDE6E-9FE2-D116-A718-E556B984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PCA in Machine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9608-63E2-5455-D394-C8E23170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22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F8F19-A66D-BA7A-37D7-EB1C7885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Evaluating Machine Translation Using KPCA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464D-D8BA-44F7-28CA-8E81033F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Fan et al. applied KPCA to evaluate translation quality in scientific texts.  </a:t>
            </a:r>
          </a:p>
          <a:p>
            <a:r>
              <a:rPr lang="en-US" sz="1700"/>
              <a:t>Four translations were assessed via a questionnaire based on Chinese-English standards.  </a:t>
            </a:r>
          </a:p>
          <a:p>
            <a:r>
              <a:rPr lang="en-US" sz="1700"/>
              <a:t>Gaussian and polynomial kernels were used for evaluation.  </a:t>
            </a:r>
          </a:p>
          <a:p>
            <a:r>
              <a:rPr lang="en-US" sz="1700"/>
              <a:t>In 2D space, machine, professional, and researcher translations formed an equilateral triangle, showing independent qualities.  </a:t>
            </a:r>
          </a:p>
          <a:p>
            <a:r>
              <a:rPr lang="en-US" sz="1700"/>
              <a:t>Computer-aided researchers’ translations were shown to match professional translators’ quality.  </a:t>
            </a:r>
          </a:p>
          <a:p>
            <a:r>
              <a:rPr lang="en-US" sz="1700"/>
              <a:t>In 1D space Gaussian kernels were consistent, but polynomial kernels varied beyond certain thresholds.  </a:t>
            </a:r>
          </a:p>
          <a:p>
            <a:r>
              <a:rPr lang="en-US" sz="1700"/>
              <a:t>KPCA effectively evaluates translation quality, by using kernel choice to influence outcomes.</a:t>
            </a:r>
          </a:p>
        </p:txBody>
      </p:sp>
    </p:spTree>
    <p:extLst>
      <p:ext uri="{BB962C8B-B14F-4D97-AF65-F5344CB8AC3E}">
        <p14:creationId xmlns:p14="http://schemas.microsoft.com/office/powerpoint/2010/main" val="37184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FDE6E-9FE2-D116-A718-E556B984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9608-63E2-5455-D394-C8E23170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F8F19-A66D-BA7A-37D7-EB1C7885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464D-D8BA-44F7-28CA-8E81033F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Principal Component Analysis (PCA) simplifies high-dimensional datasets and aids pattern recognition. </a:t>
            </a:r>
          </a:p>
          <a:p>
            <a:r>
              <a:rPr lang="en-US" sz="1700" dirty="0"/>
              <a:t>Principal Component Analysis (PCA) is widely used within science and industry. </a:t>
            </a:r>
          </a:p>
          <a:p>
            <a:r>
              <a:rPr lang="en-US" sz="1700" dirty="0"/>
              <a:t>PCA has some limitations, so some techniques such as Kernel PCA and Sparse PCA extends the capabilities of PCA.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7656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FDE6E-9FE2-D116-A718-E556B984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Bibliography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69608-63E2-5455-D394-C8E23170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2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A552F-A762-BCF8-41AB-696B3FFB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D84B-0A85-2643-70D9-8B33C75F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600" dirty="0"/>
              <a:t>Y. Zhang, Y. Wang, and X. Liu, "Principal Component Analysis-Improved Fuzzy Genetic Algorithm," Journal of Computational Intelligence and Applications, vol. 12, no. 3, pp. 456–465, 2023.</a:t>
            </a:r>
          </a:p>
          <a:p>
            <a:r>
              <a:rPr lang="en-US" sz="1600" dirty="0"/>
              <a:t>Z. Chen and Q. Li, "Feature Selection Based on Improved Principal Component Analysis," Journal of Data Mining and Knowledge Discovery, vol. 45, no. 7, pp. 1123–1137, 2021.</a:t>
            </a:r>
          </a:p>
          <a:p>
            <a:r>
              <a:rPr lang="en-US" sz="1600" dirty="0"/>
              <a:t>H. Sun and Y. Zhao, "</a:t>
            </a:r>
            <a:r>
              <a:rPr lang="en-US" sz="1600" dirty="0" err="1"/>
              <a:t>Cyclostationary</a:t>
            </a:r>
            <a:r>
              <a:rPr lang="en-US" sz="1600" dirty="0"/>
              <a:t> Signal Sensing Algorithm Based on Principal Component Analysis and AdaBoost," IEEE Transactions on Signal Processing, vol. 69, pp. 2345–2358, 2022.</a:t>
            </a:r>
          </a:p>
          <a:p>
            <a:r>
              <a:rPr lang="en-US" sz="1600" dirty="0"/>
              <a:t>L. Yang and J. Wang, "APCA-Net: Adaptive Object Detection in Rainy Weather Based on Principal Component Analysis," International Journal of Computer Vision and Pattern Recognition, vol. 8, no. 4, pp. 98–110, 2022.</a:t>
            </a:r>
          </a:p>
          <a:p>
            <a:r>
              <a:rPr lang="en-US" sz="1600" dirty="0"/>
              <a:t>X. Liu, S. Chen, and R. Zhao, "Quality Classification and Evaluation of Human-Machine Composite Translations of Scientific Text Based on KPCA," IEEE Transactions on Systems, Man, and Cybernetics: Systems, vol. 53, no. 5, pp. 2049–2059, 2021.</a:t>
            </a:r>
          </a:p>
          <a:p>
            <a:r>
              <a:rPr lang="en-US" sz="1600" dirty="0"/>
              <a:t>J. </a:t>
            </a:r>
            <a:r>
              <a:rPr lang="en-US" sz="1600" dirty="0" err="1"/>
              <a:t>Shlens</a:t>
            </a:r>
            <a:r>
              <a:rPr lang="en-US" sz="1600" dirty="0"/>
              <a:t>, "A Tutorial on Principal Component Analysis," </a:t>
            </a:r>
            <a:r>
              <a:rPr lang="en-US" sz="1600" dirty="0" err="1"/>
              <a:t>arXiv</a:t>
            </a:r>
            <a:r>
              <a:rPr lang="en-US" sz="1600" dirty="0"/>
              <a:t> preprint, arXiv:1404.1100, 2014.</a:t>
            </a:r>
          </a:p>
          <a:p>
            <a:r>
              <a:rPr lang="en-US" sz="1600" dirty="0"/>
              <a:t>I. T. Jolliffe and J. </a:t>
            </a:r>
            <a:r>
              <a:rPr lang="en-US" sz="1600" dirty="0" err="1"/>
              <a:t>Cadima</a:t>
            </a:r>
            <a:r>
              <a:rPr lang="en-US" sz="1600" dirty="0"/>
              <a:t>, Principal Component Analysis, Second Edition. New York: Springer, 2016.</a:t>
            </a:r>
          </a:p>
          <a:p>
            <a:r>
              <a:rPr lang="en-US" sz="1600" dirty="0"/>
              <a:t>C. Bishop, "Principal Component Analysis: A Natural Approach to Data Exploration," in Pattern Recognition and Machine Learning, 2nd ed. Springer, 2006, pp. 348–350.</a:t>
            </a:r>
          </a:p>
          <a:p>
            <a:r>
              <a:rPr lang="en-US" sz="1600" dirty="0"/>
              <a:t>H. Zou, T. Hastie, and R. </a:t>
            </a:r>
            <a:r>
              <a:rPr lang="en-US" sz="1600" dirty="0" err="1"/>
              <a:t>Tibshirani</a:t>
            </a:r>
            <a:r>
              <a:rPr lang="en-US" sz="1600" dirty="0"/>
              <a:t>, "A Selective Overview of Sparse Principal Component Analysis," Proceedings of the IEEE, vol. 101, no. 3, pp. 775–792, 2013.</a:t>
            </a:r>
          </a:p>
          <a:p>
            <a:r>
              <a:rPr lang="en-US" sz="1600" dirty="0"/>
              <a:t>G. </a:t>
            </a:r>
            <a:r>
              <a:rPr lang="en-US" sz="1600" dirty="0" err="1"/>
              <a:t>GeeksforGeeks</a:t>
            </a:r>
            <a:r>
              <a:rPr lang="en-US" sz="1600" dirty="0"/>
              <a:t>, "ML | Introduction to Kernel PCA," </a:t>
            </a:r>
            <a:r>
              <a:rPr lang="en-US" sz="1600" dirty="0" err="1"/>
              <a:t>GeeksforGeeks</a:t>
            </a:r>
            <a:r>
              <a:rPr lang="en-US" sz="1600" dirty="0"/>
              <a:t>. Available: https://www.geeksforgeeks.org/ml-introduction-to-kernel-pca/. Accessed: 30-Nov-2024.</a:t>
            </a:r>
          </a:p>
          <a:p>
            <a:r>
              <a:rPr lang="en-US" sz="1600" dirty="0"/>
              <a:t>G. </a:t>
            </a:r>
            <a:r>
              <a:rPr lang="en-US" sz="1600" dirty="0" err="1"/>
              <a:t>GeeksforGeeks</a:t>
            </a:r>
            <a:r>
              <a:rPr lang="en-US" sz="1600" dirty="0"/>
              <a:t>, "Principal Component Analysis with Python," </a:t>
            </a:r>
            <a:r>
              <a:rPr lang="en-US" sz="1600" dirty="0" err="1"/>
              <a:t>GeeksforGeeks</a:t>
            </a:r>
            <a:r>
              <a:rPr lang="en-US" sz="1600" dirty="0"/>
              <a:t>. Available: https://www.geeksforgeeks.org/principal-component-analysis-with-python/. Accessed: 30-Nov-2024.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25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A2EF1-AFD4-D694-9082-B9B1F22C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PCA?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1D54-CBC9-4AB1-D10F-263BE882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3988-44A6-CE50-4A71-A95CFE4D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Principal Component Analysis or PCA simplifies high-dimensional data into fewer uncorrelated components. </a:t>
            </a:r>
          </a:p>
          <a:p>
            <a:r>
              <a:rPr lang="en-US" sz="2000" dirty="0"/>
              <a:t>The goal of PCA is to reduce dimensions while retaining key patterns.</a:t>
            </a:r>
          </a:p>
          <a:p>
            <a:r>
              <a:rPr lang="en-US" sz="2000" dirty="0"/>
              <a:t>Some applications of PCA involve image compression and gene expression analysis.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09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A2EF1-AFD4-D694-9082-B9B1F22C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Applying PCA Computationally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4F9EC-80F4-55BE-373A-E56EB301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Applying PCA Computationally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126D-469F-F2A2-04E5-1C10381B3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1: Data Preprocessing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center the data by subtracting the mean.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Standardize features to ensure equal contribution.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2: Covariance Matrix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We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ompute the covariance matrix to capture relationships between variables.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3: Principal Components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 eigen decomposition or SVD to find principal components as well as its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4: Dimensionality Reduction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top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components based on explained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We 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ransform data to reduced dimensions using these components.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5: Evaluate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metrics like explained variance ratio and scree plots to assess effectiveness.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D2DC-D260-6E88-71A9-1F548368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Applying PCA Computationally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2CE4B-A7C9-C48D-6032-53C51B269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979" y="1777299"/>
            <a:ext cx="4275118" cy="3819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B3A75-C054-DEE5-3B3E-A7F623E0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40" y="3107749"/>
            <a:ext cx="346740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7EC1-ABCE-57A7-9205-B7C3F341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Applying PCA Computationally</a:t>
            </a:r>
          </a:p>
        </p:txBody>
      </p:sp>
      <p:pic>
        <p:nvPicPr>
          <p:cNvPr id="5" name="Content Placeholder 4" descr="A blue and red chart with numbers&#10;&#10;Description automatically generated">
            <a:extLst>
              <a:ext uri="{FF2B5EF4-FFF2-40B4-BE49-F238E27FC236}">
                <a16:creationId xmlns:a16="http://schemas.microsoft.com/office/drawing/2014/main" id="{B3DF34AD-AEC2-3E1C-BA70-FE1CB2CA9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768" y="467208"/>
            <a:ext cx="57310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A2EF1-AFD4-D694-9082-B9B1F22C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Mathematics of PCA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1D54-CBC9-4AB1-D10F-263BE882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Mathematics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3988-44A6-CE50-4A71-A95CFE4D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main objective of the mathematics behind PCA is to find the directions of maximum variance (i.e., principal components). </a:t>
            </a:r>
          </a:p>
          <a:p>
            <a:endParaRPr lang="en-US" sz="2000" dirty="0"/>
          </a:p>
          <a:p>
            <a:r>
              <a:rPr lang="en-US" sz="2000" dirty="0"/>
              <a:t>Step 1: Compute the covariance matrix. </a:t>
            </a:r>
          </a:p>
          <a:p>
            <a:r>
              <a:rPr lang="en-US" sz="2000" dirty="0"/>
              <a:t>Step 2: Perform Eigen Decomposition. </a:t>
            </a:r>
          </a:p>
          <a:p>
            <a:r>
              <a:rPr lang="en-US" sz="2000" dirty="0"/>
              <a:t>Step 3: Select top components by explained variance.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76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Tech_16.9_Powerpoint</Template>
  <TotalTime>179</TotalTime>
  <Words>801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PT Sans Bold</vt:lpstr>
      <vt:lpstr>PT Sans Regular</vt:lpstr>
      <vt:lpstr>Office Theme</vt:lpstr>
      <vt:lpstr>1_Custom Design</vt:lpstr>
      <vt:lpstr>Custom Design</vt:lpstr>
      <vt:lpstr>An Overview of Principal Component Analysis: Theory and Applications</vt:lpstr>
      <vt:lpstr>What is PCA? </vt:lpstr>
      <vt:lpstr>What is Principal Component Analysis (PCA)?</vt:lpstr>
      <vt:lpstr>Applying PCA Computationally</vt:lpstr>
      <vt:lpstr>Applying PCA Computationally</vt:lpstr>
      <vt:lpstr>Applying PCA Computationally</vt:lpstr>
      <vt:lpstr>Applying PCA Computationally</vt:lpstr>
      <vt:lpstr>Mathematics of PCA</vt:lpstr>
      <vt:lpstr>Mathematics of PCA</vt:lpstr>
      <vt:lpstr>Mathematics of PCA</vt:lpstr>
      <vt:lpstr>Applications of PCA in Machine Learning</vt:lpstr>
      <vt:lpstr>Evaluating Machine Translation Using KPCA</vt:lpstr>
      <vt:lpstr>Conclusion</vt:lpstr>
      <vt:lpstr>Concluding Remarks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Blaine Swieder</dc:creator>
  <cp:lastModifiedBy>Blaine Swieder</cp:lastModifiedBy>
  <cp:revision>2</cp:revision>
  <dcterms:created xsi:type="dcterms:W3CDTF">2024-12-03T04:33:31Z</dcterms:created>
  <dcterms:modified xsi:type="dcterms:W3CDTF">2024-12-09T03:55:43Z</dcterms:modified>
</cp:coreProperties>
</file>