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9" r:id="rId2"/>
  </p:sldIdLst>
  <p:sldSz cx="43891200" cy="32918400"/>
  <p:notesSz cx="6858000" cy="9144000"/>
  <p:defaultText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873">
          <p15:clr>
            <a:srgbClr val="A4A3A4"/>
          </p15:clr>
        </p15:guide>
        <p15:guide id="2" orient="horz" pos="2161">
          <p15:clr>
            <a:srgbClr val="A4A3A4"/>
          </p15:clr>
        </p15:guide>
        <p15:guide id="3" orient="horz" pos="10368">
          <p15:clr>
            <a:srgbClr val="A4A3A4"/>
          </p15:clr>
        </p15:guide>
        <p15:guide id="4" orient="horz" pos="20160">
          <p15:clr>
            <a:srgbClr val="A4A3A4"/>
          </p15:clr>
        </p15:guide>
        <p15:guide id="5" orient="horz" pos="576">
          <p15:clr>
            <a:srgbClr val="A4A3A4"/>
          </p15:clr>
        </p15:guide>
        <p15:guide id="6" pos="576">
          <p15:clr>
            <a:srgbClr val="A4A3A4"/>
          </p15:clr>
        </p15:guide>
        <p15:guide id="7" pos="27072">
          <p15:clr>
            <a:srgbClr val="A4A3A4"/>
          </p15:clr>
        </p15:guide>
        <p15:guide id="8" pos="6912">
          <p15:clr>
            <a:srgbClr val="A4A3A4"/>
          </p15:clr>
        </p15:guide>
        <p15:guide id="9" pos="13824">
          <p15:clr>
            <a:srgbClr val="A4A3A4"/>
          </p15:clr>
        </p15:guide>
        <p15:guide id="10" pos="21024">
          <p15:clr>
            <a:srgbClr val="A4A3A4"/>
          </p15:clr>
        </p15:guide>
        <p15:guide id="11" pos="6624">
          <p15:clr>
            <a:srgbClr val="A4A3A4"/>
          </p15:clr>
        </p15:guide>
        <p15:guide id="12" pos="7200">
          <p15:clr>
            <a:srgbClr val="A4A3A4"/>
          </p15:clr>
        </p15:guide>
        <p15:guide id="13" pos="20448">
          <p15:clr>
            <a:srgbClr val="A4A3A4"/>
          </p15:clr>
        </p15:guide>
        <p15:guide id="14" pos="20736">
          <p15:clr>
            <a:srgbClr val="A4A3A4"/>
          </p15:clr>
        </p15:guide>
        <p15:guide id="15" pos="13536">
          <p15:clr>
            <a:srgbClr val="A4A3A4"/>
          </p15:clr>
        </p15:guide>
        <p15:guide id="16" pos="1411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65" autoAdjust="0"/>
    <p:restoredTop sz="99162" autoAdjust="0"/>
  </p:normalViewPr>
  <p:slideViewPr>
    <p:cSldViewPr snapToGrid="0" snapToObjects="1" showGuides="1">
      <p:cViewPr>
        <p:scale>
          <a:sx n="40" d="100"/>
          <a:sy n="40" d="100"/>
        </p:scale>
        <p:origin x="24" y="-4747"/>
      </p:cViewPr>
      <p:guideLst>
        <p:guide orient="horz" pos="19873"/>
        <p:guide orient="horz" pos="2161"/>
        <p:guide orient="horz" pos="10368"/>
        <p:guide orient="horz" pos="20160"/>
        <p:guide orient="horz" pos="576"/>
        <p:guide pos="576"/>
        <p:guide pos="27072"/>
        <p:guide pos="6912"/>
        <p:guide pos="13824"/>
        <p:guide pos="21024"/>
        <p:guide pos="6624"/>
        <p:guide pos="7200"/>
        <p:guide pos="20448"/>
        <p:guide pos="20736"/>
        <p:guide pos="13536"/>
        <p:guide pos="1411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09575C-D042-4991-B22E-9C2064A62893}" type="datetimeFigureOut">
              <a:rPr lang="en-US" smtClean="0"/>
              <a:t>4/17/2025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02B4CD-6CB0-416F-AA21-264B598D8758}" type="slidenum">
              <a:rPr lang="en-US" smtClean="0"/>
              <a:t>‹#›</a:t>
            </a:fld>
            <a:endParaRPr lang="en-US"/>
          </a:p>
        </p:txBody>
      </p:sp>
    </p:spTree>
    <p:extLst>
      <p:ext uri="{BB962C8B-B14F-4D97-AF65-F5344CB8AC3E}">
        <p14:creationId xmlns:p14="http://schemas.microsoft.com/office/powerpoint/2010/main" val="35433754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0226042"/>
            <a:ext cx="37307520" cy="7056120"/>
          </a:xfrm>
        </p:spPr>
        <p:txBody>
          <a:bodyPr/>
          <a:lstStyle/>
          <a:p>
            <a:r>
              <a:rPr lang="en-US"/>
              <a:t>Click to edit Master title style</a:t>
            </a:r>
          </a:p>
        </p:txBody>
      </p:sp>
      <p:sp>
        <p:nvSpPr>
          <p:cNvPr id="3" name="Subtitle 2"/>
          <p:cNvSpPr>
            <a:spLocks noGrp="1"/>
          </p:cNvSpPr>
          <p:nvPr>
            <p:ph type="subTitle" idx="1"/>
          </p:nvPr>
        </p:nvSpPr>
        <p:spPr>
          <a:xfrm>
            <a:off x="6583680" y="18653760"/>
            <a:ext cx="30723840" cy="8412480"/>
          </a:xfrm>
        </p:spPr>
        <p:txBody>
          <a:bodyPr/>
          <a:lstStyle>
            <a:lvl1pPr marL="0" indent="0" algn="ctr">
              <a:buNone/>
              <a:defRPr>
                <a:solidFill>
                  <a:schemeClr val="tx1">
                    <a:tint val="75000"/>
                  </a:schemeClr>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78FA891-EA14-E241-A437-93B1B2556271}" type="datetimeFigureOut">
              <a:rPr lang="en-US" smtClean="0"/>
              <a:t>4/17/2025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CF1C03-2CE3-1940-9926-98CA19406295}" type="slidenum">
              <a:rPr lang="en-US" smtClean="0"/>
              <a:t>‹#›</a:t>
            </a:fld>
            <a:endParaRPr lang="en-US"/>
          </a:p>
        </p:txBody>
      </p:sp>
    </p:spTree>
    <p:extLst>
      <p:ext uri="{BB962C8B-B14F-4D97-AF65-F5344CB8AC3E}">
        <p14:creationId xmlns:p14="http://schemas.microsoft.com/office/powerpoint/2010/main" val="364571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78FA891-EA14-E241-A437-93B1B2556271}" type="datetimeFigureOut">
              <a:rPr lang="en-US" smtClean="0"/>
              <a:t>4/17/2025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CF1C03-2CE3-1940-9926-98CA19406295}" type="slidenum">
              <a:rPr lang="en-US" smtClean="0"/>
              <a:t>‹#›</a:t>
            </a:fld>
            <a:endParaRPr lang="en-US"/>
          </a:p>
        </p:txBody>
      </p:sp>
    </p:spTree>
    <p:extLst>
      <p:ext uri="{BB962C8B-B14F-4D97-AF65-F5344CB8AC3E}">
        <p14:creationId xmlns:p14="http://schemas.microsoft.com/office/powerpoint/2010/main" val="3606990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2742905" y="6324600"/>
            <a:ext cx="47404018" cy="1348206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530843" y="6324600"/>
            <a:ext cx="141480542" cy="1348206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78FA891-EA14-E241-A437-93B1B2556271}" type="datetimeFigureOut">
              <a:rPr lang="en-US" smtClean="0"/>
              <a:t>4/17/2025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CF1C03-2CE3-1940-9926-98CA19406295}" type="slidenum">
              <a:rPr lang="en-US" smtClean="0"/>
              <a:t>‹#›</a:t>
            </a:fld>
            <a:endParaRPr lang="en-US"/>
          </a:p>
        </p:txBody>
      </p:sp>
    </p:spTree>
    <p:extLst>
      <p:ext uri="{BB962C8B-B14F-4D97-AF65-F5344CB8AC3E}">
        <p14:creationId xmlns:p14="http://schemas.microsoft.com/office/powerpoint/2010/main" val="3257645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78FA891-EA14-E241-A437-93B1B2556271}" type="datetimeFigureOut">
              <a:rPr lang="en-US" smtClean="0"/>
              <a:t>4/17/2025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CF1C03-2CE3-1940-9926-98CA19406295}" type="slidenum">
              <a:rPr lang="en-US" smtClean="0"/>
              <a:t>‹#›</a:t>
            </a:fld>
            <a:endParaRPr lang="en-US"/>
          </a:p>
        </p:txBody>
      </p:sp>
    </p:spTree>
    <p:extLst>
      <p:ext uri="{BB962C8B-B14F-4D97-AF65-F5344CB8AC3E}">
        <p14:creationId xmlns:p14="http://schemas.microsoft.com/office/powerpoint/2010/main" val="167079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2"/>
            <a:ext cx="37307520" cy="6537960"/>
          </a:xfrm>
        </p:spPr>
        <p:txBody>
          <a:bodyPr anchor="t"/>
          <a:lstStyle>
            <a:lvl1pPr algn="l">
              <a:defRPr sz="19200" b="1" cap="all"/>
            </a:lvl1pPr>
          </a:lstStyle>
          <a:p>
            <a:r>
              <a:rPr lang="en-US"/>
              <a:t>Click to edit Master title style</a:t>
            </a:r>
          </a:p>
        </p:txBody>
      </p:sp>
      <p:sp>
        <p:nvSpPr>
          <p:cNvPr id="3" name="Text Placeholder 2"/>
          <p:cNvSpPr>
            <a:spLocks noGrp="1"/>
          </p:cNvSpPr>
          <p:nvPr>
            <p:ph type="body" idx="1"/>
          </p:nvPr>
        </p:nvSpPr>
        <p:spPr>
          <a:xfrm>
            <a:off x="3467102" y="13952225"/>
            <a:ext cx="37307520" cy="7200898"/>
          </a:xfrm>
        </p:spPr>
        <p:txBody>
          <a:bodyPr anchor="b"/>
          <a:lstStyle>
            <a:lvl1pPr marL="0" indent="0">
              <a:buNone/>
              <a:defRPr sz="9600">
                <a:solidFill>
                  <a:schemeClr val="tx1">
                    <a:tint val="75000"/>
                  </a:schemeClr>
                </a:solidFill>
              </a:defRPr>
            </a:lvl1pPr>
            <a:lvl2pPr marL="2194560" indent="0">
              <a:buNone/>
              <a:defRPr sz="8600">
                <a:solidFill>
                  <a:schemeClr val="tx1">
                    <a:tint val="75000"/>
                  </a:schemeClr>
                </a:solidFill>
              </a:defRPr>
            </a:lvl2pPr>
            <a:lvl3pPr marL="4389120" indent="0">
              <a:buNone/>
              <a:defRPr sz="7700">
                <a:solidFill>
                  <a:schemeClr val="tx1">
                    <a:tint val="75000"/>
                  </a:schemeClr>
                </a:solidFill>
              </a:defRPr>
            </a:lvl3pPr>
            <a:lvl4pPr marL="6583680" indent="0">
              <a:buNone/>
              <a:defRPr sz="6700">
                <a:solidFill>
                  <a:schemeClr val="tx1">
                    <a:tint val="75000"/>
                  </a:schemeClr>
                </a:solidFill>
              </a:defRPr>
            </a:lvl4pPr>
            <a:lvl5pPr marL="8778240" indent="0">
              <a:buNone/>
              <a:defRPr sz="6700">
                <a:solidFill>
                  <a:schemeClr val="tx1">
                    <a:tint val="75000"/>
                  </a:schemeClr>
                </a:solidFill>
              </a:defRPr>
            </a:lvl5pPr>
            <a:lvl6pPr marL="10972800" indent="0">
              <a:buNone/>
              <a:defRPr sz="6700">
                <a:solidFill>
                  <a:schemeClr val="tx1">
                    <a:tint val="75000"/>
                  </a:schemeClr>
                </a:solidFill>
              </a:defRPr>
            </a:lvl6pPr>
            <a:lvl7pPr marL="13167360" indent="0">
              <a:buNone/>
              <a:defRPr sz="6700">
                <a:solidFill>
                  <a:schemeClr val="tx1">
                    <a:tint val="75000"/>
                  </a:schemeClr>
                </a:solidFill>
              </a:defRPr>
            </a:lvl7pPr>
            <a:lvl8pPr marL="15361920" indent="0">
              <a:buNone/>
              <a:defRPr sz="6700">
                <a:solidFill>
                  <a:schemeClr val="tx1">
                    <a:tint val="75000"/>
                  </a:schemeClr>
                </a:solidFill>
              </a:defRPr>
            </a:lvl8pPr>
            <a:lvl9pPr marL="17556480" indent="0">
              <a:buNone/>
              <a:defRPr sz="6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8FA891-EA14-E241-A437-93B1B2556271}" type="datetimeFigureOut">
              <a:rPr lang="en-US" smtClean="0"/>
              <a:t>4/17/2025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CF1C03-2CE3-1940-9926-98CA19406295}" type="slidenum">
              <a:rPr lang="en-US" smtClean="0"/>
              <a:t>‹#›</a:t>
            </a:fld>
            <a:endParaRPr lang="en-US"/>
          </a:p>
        </p:txBody>
      </p:sp>
    </p:spTree>
    <p:extLst>
      <p:ext uri="{BB962C8B-B14F-4D97-AF65-F5344CB8AC3E}">
        <p14:creationId xmlns:p14="http://schemas.microsoft.com/office/powerpoint/2010/main" val="1275656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5308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5704642" y="36865560"/>
            <a:ext cx="94442280" cy="104279702"/>
          </a:xfrm>
        </p:spPr>
        <p:txBody>
          <a:bodyPr/>
          <a:lstStyle>
            <a:lvl1pPr>
              <a:defRPr sz="13400"/>
            </a:lvl1pPr>
            <a:lvl2pPr>
              <a:defRPr sz="11500"/>
            </a:lvl2pPr>
            <a:lvl3pPr>
              <a:defRPr sz="9600"/>
            </a:lvl3pPr>
            <a:lvl4pPr>
              <a:defRPr sz="8600"/>
            </a:lvl4pPr>
            <a:lvl5pPr>
              <a:defRPr sz="8600"/>
            </a:lvl5pPr>
            <a:lvl6pPr>
              <a:defRPr sz="8600"/>
            </a:lvl6pPr>
            <a:lvl7pPr>
              <a:defRPr sz="8600"/>
            </a:lvl7pPr>
            <a:lvl8pPr>
              <a:defRPr sz="8600"/>
            </a:lvl8pPr>
            <a:lvl9pPr>
              <a:defRPr sz="8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78FA891-EA14-E241-A437-93B1B2556271}" type="datetimeFigureOut">
              <a:rPr lang="en-US" smtClean="0"/>
              <a:t>4/17/2025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CF1C03-2CE3-1940-9926-98CA19406295}" type="slidenum">
              <a:rPr lang="en-US" smtClean="0"/>
              <a:t>‹#›</a:t>
            </a:fld>
            <a:endParaRPr lang="en-US"/>
          </a:p>
        </p:txBody>
      </p:sp>
    </p:spTree>
    <p:extLst>
      <p:ext uri="{BB962C8B-B14F-4D97-AF65-F5344CB8AC3E}">
        <p14:creationId xmlns:p14="http://schemas.microsoft.com/office/powerpoint/2010/main" val="2392151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560" y="1318262"/>
            <a:ext cx="3950208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560" y="7368542"/>
            <a:ext cx="19392902"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4" name="Content Placeholder 3"/>
          <p:cNvSpPr>
            <a:spLocks noGrp="1"/>
          </p:cNvSpPr>
          <p:nvPr>
            <p:ph sz="half" idx="2"/>
          </p:nvPr>
        </p:nvSpPr>
        <p:spPr>
          <a:xfrm>
            <a:off x="2194560" y="10439400"/>
            <a:ext cx="19392902"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2"/>
            <a:ext cx="19400520" cy="3070858"/>
          </a:xfrm>
        </p:spPr>
        <p:txBody>
          <a:bodyPr anchor="b"/>
          <a:lstStyle>
            <a:lvl1pPr marL="0" indent="0">
              <a:buNone/>
              <a:defRPr sz="11500" b="1"/>
            </a:lvl1pPr>
            <a:lvl2pPr marL="2194560" indent="0">
              <a:buNone/>
              <a:defRPr sz="9600" b="1"/>
            </a:lvl2pPr>
            <a:lvl3pPr marL="4389120" indent="0">
              <a:buNone/>
              <a:defRPr sz="8600" b="1"/>
            </a:lvl3pPr>
            <a:lvl4pPr marL="6583680" indent="0">
              <a:buNone/>
              <a:defRPr sz="7700" b="1"/>
            </a:lvl4pPr>
            <a:lvl5pPr marL="8778240" indent="0">
              <a:buNone/>
              <a:defRPr sz="7700" b="1"/>
            </a:lvl5pPr>
            <a:lvl6pPr marL="10972800" indent="0">
              <a:buNone/>
              <a:defRPr sz="7700" b="1"/>
            </a:lvl6pPr>
            <a:lvl7pPr marL="13167360" indent="0">
              <a:buNone/>
              <a:defRPr sz="7700" b="1"/>
            </a:lvl7pPr>
            <a:lvl8pPr marL="15361920" indent="0">
              <a:buNone/>
              <a:defRPr sz="7700" b="1"/>
            </a:lvl8pPr>
            <a:lvl9pPr marL="17556480" indent="0">
              <a:buNone/>
              <a:defRPr sz="7700" b="1"/>
            </a:lvl9pPr>
          </a:lstStyle>
          <a:p>
            <a:pPr lvl="0"/>
            <a:r>
              <a:rPr lang="en-US"/>
              <a:t>Click to edit Master text styles</a:t>
            </a:r>
          </a:p>
        </p:txBody>
      </p:sp>
      <p:sp>
        <p:nvSpPr>
          <p:cNvPr id="6" name="Content Placeholder 5"/>
          <p:cNvSpPr>
            <a:spLocks noGrp="1"/>
          </p:cNvSpPr>
          <p:nvPr>
            <p:ph sz="quarter" idx="4"/>
          </p:nvPr>
        </p:nvSpPr>
        <p:spPr>
          <a:xfrm>
            <a:off x="22296122" y="10439400"/>
            <a:ext cx="19400520" cy="18966182"/>
          </a:xfrm>
        </p:spPr>
        <p:txBody>
          <a:bodyPr/>
          <a:lstStyle>
            <a:lvl1pPr>
              <a:defRPr sz="11500"/>
            </a:lvl1pPr>
            <a:lvl2pPr>
              <a:defRPr sz="9600"/>
            </a:lvl2pPr>
            <a:lvl3pPr>
              <a:defRPr sz="8600"/>
            </a:lvl3pPr>
            <a:lvl4pPr>
              <a:defRPr sz="7700"/>
            </a:lvl4pPr>
            <a:lvl5pPr>
              <a:defRPr sz="7700"/>
            </a:lvl5pPr>
            <a:lvl6pPr>
              <a:defRPr sz="7700"/>
            </a:lvl6pPr>
            <a:lvl7pPr>
              <a:defRPr sz="7700"/>
            </a:lvl7pPr>
            <a:lvl8pPr>
              <a:defRPr sz="7700"/>
            </a:lvl8pPr>
            <a:lvl9pPr>
              <a:defRPr sz="7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78FA891-EA14-E241-A437-93B1B2556271}" type="datetimeFigureOut">
              <a:rPr lang="en-US" smtClean="0"/>
              <a:t>4/17/2025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CF1C03-2CE3-1940-9926-98CA19406295}" type="slidenum">
              <a:rPr lang="en-US" smtClean="0"/>
              <a:t>‹#›</a:t>
            </a:fld>
            <a:endParaRPr lang="en-US"/>
          </a:p>
        </p:txBody>
      </p:sp>
    </p:spTree>
    <p:extLst>
      <p:ext uri="{BB962C8B-B14F-4D97-AF65-F5344CB8AC3E}">
        <p14:creationId xmlns:p14="http://schemas.microsoft.com/office/powerpoint/2010/main" val="4022696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78FA891-EA14-E241-A437-93B1B2556271}" type="datetimeFigureOut">
              <a:rPr lang="en-US" smtClean="0"/>
              <a:t>4/17/2025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CF1C03-2CE3-1940-9926-98CA19406295}" type="slidenum">
              <a:rPr lang="en-US" smtClean="0"/>
              <a:t>‹#›</a:t>
            </a:fld>
            <a:endParaRPr lang="en-US"/>
          </a:p>
        </p:txBody>
      </p:sp>
    </p:spTree>
    <p:extLst>
      <p:ext uri="{BB962C8B-B14F-4D97-AF65-F5344CB8AC3E}">
        <p14:creationId xmlns:p14="http://schemas.microsoft.com/office/powerpoint/2010/main" val="2457473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8FA891-EA14-E241-A437-93B1B2556271}" type="datetimeFigureOut">
              <a:rPr lang="en-US" smtClean="0"/>
              <a:t>4/17/2025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CF1C03-2CE3-1940-9926-98CA19406295}" type="slidenum">
              <a:rPr lang="en-US" smtClean="0"/>
              <a:t>‹#›</a:t>
            </a:fld>
            <a:endParaRPr lang="en-US"/>
          </a:p>
        </p:txBody>
      </p:sp>
    </p:spTree>
    <p:extLst>
      <p:ext uri="{BB962C8B-B14F-4D97-AF65-F5344CB8AC3E}">
        <p14:creationId xmlns:p14="http://schemas.microsoft.com/office/powerpoint/2010/main" val="2827844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310640"/>
            <a:ext cx="14439902" cy="5577840"/>
          </a:xfrm>
        </p:spPr>
        <p:txBody>
          <a:bodyPr anchor="b"/>
          <a:lstStyle>
            <a:lvl1pPr algn="l">
              <a:defRPr sz="9600" b="1"/>
            </a:lvl1pPr>
          </a:lstStyle>
          <a:p>
            <a:r>
              <a:rPr lang="en-US"/>
              <a:t>Click to edit Master title style</a:t>
            </a:r>
          </a:p>
        </p:txBody>
      </p:sp>
      <p:sp>
        <p:nvSpPr>
          <p:cNvPr id="3" name="Content Placeholder 2"/>
          <p:cNvSpPr>
            <a:spLocks noGrp="1"/>
          </p:cNvSpPr>
          <p:nvPr>
            <p:ph idx="1"/>
          </p:nvPr>
        </p:nvSpPr>
        <p:spPr>
          <a:xfrm>
            <a:off x="17160240" y="1310643"/>
            <a:ext cx="24536400" cy="28094942"/>
          </a:xfrm>
        </p:spPr>
        <p:txBody>
          <a:bodyPr/>
          <a:lstStyle>
            <a:lvl1pPr>
              <a:defRPr sz="15400"/>
            </a:lvl1pPr>
            <a:lvl2pPr>
              <a:defRPr sz="13400"/>
            </a:lvl2pPr>
            <a:lvl3pPr>
              <a:defRPr sz="1150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63" y="6888483"/>
            <a:ext cx="14439902" cy="22517102"/>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578FA891-EA14-E241-A437-93B1B2556271}" type="datetimeFigureOut">
              <a:rPr lang="en-US" smtClean="0"/>
              <a:t>4/17/2025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CF1C03-2CE3-1940-9926-98CA19406295}" type="slidenum">
              <a:rPr lang="en-US" smtClean="0"/>
              <a:t>‹#›</a:t>
            </a:fld>
            <a:endParaRPr lang="en-US"/>
          </a:p>
        </p:txBody>
      </p:sp>
    </p:spTree>
    <p:extLst>
      <p:ext uri="{BB962C8B-B14F-4D97-AF65-F5344CB8AC3E}">
        <p14:creationId xmlns:p14="http://schemas.microsoft.com/office/powerpoint/2010/main" val="1044498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23042880"/>
            <a:ext cx="26334720" cy="2720342"/>
          </a:xfrm>
        </p:spPr>
        <p:txBody>
          <a:bodyPr anchor="b"/>
          <a:lstStyle>
            <a:lvl1pPr algn="l">
              <a:defRPr sz="9600" b="1"/>
            </a:lvl1pPr>
          </a:lstStyle>
          <a:p>
            <a:r>
              <a:rPr lang="en-US"/>
              <a:t>Click to edit Master title style</a:t>
            </a:r>
          </a:p>
        </p:txBody>
      </p:sp>
      <p:sp>
        <p:nvSpPr>
          <p:cNvPr id="3" name="Picture Placeholder 2"/>
          <p:cNvSpPr>
            <a:spLocks noGrp="1"/>
          </p:cNvSpPr>
          <p:nvPr>
            <p:ph type="pic" idx="1"/>
          </p:nvPr>
        </p:nvSpPr>
        <p:spPr>
          <a:xfrm>
            <a:off x="8602982" y="2941320"/>
            <a:ext cx="26334720" cy="19751040"/>
          </a:xfrm>
        </p:spPr>
        <p:txBody>
          <a:bodyPr/>
          <a:lstStyle>
            <a:lvl1pPr marL="0" indent="0">
              <a:buNone/>
              <a:defRPr sz="15400"/>
            </a:lvl1pPr>
            <a:lvl2pPr marL="2194560" indent="0">
              <a:buNone/>
              <a:defRPr sz="13400"/>
            </a:lvl2pPr>
            <a:lvl3pPr marL="4389120" indent="0">
              <a:buNone/>
              <a:defRPr sz="1150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endParaRPr lang="en-US"/>
          </a:p>
        </p:txBody>
      </p:sp>
      <p:sp>
        <p:nvSpPr>
          <p:cNvPr id="4" name="Text Placeholder 3"/>
          <p:cNvSpPr>
            <a:spLocks noGrp="1"/>
          </p:cNvSpPr>
          <p:nvPr>
            <p:ph type="body" sz="half" idx="2"/>
          </p:nvPr>
        </p:nvSpPr>
        <p:spPr>
          <a:xfrm>
            <a:off x="8602982" y="25763222"/>
            <a:ext cx="26334720" cy="3863338"/>
          </a:xfrm>
        </p:spPr>
        <p:txBody>
          <a:bodyPr/>
          <a:lstStyle>
            <a:lvl1pPr marL="0" indent="0">
              <a:buNone/>
              <a:defRPr sz="6700"/>
            </a:lvl1pPr>
            <a:lvl2pPr marL="2194560" indent="0">
              <a:buNone/>
              <a:defRPr sz="5800"/>
            </a:lvl2pPr>
            <a:lvl3pPr marL="4389120" indent="0">
              <a:buNone/>
              <a:defRPr sz="4800"/>
            </a:lvl3pPr>
            <a:lvl4pPr marL="6583680" indent="0">
              <a:buNone/>
              <a:defRPr sz="4300"/>
            </a:lvl4pPr>
            <a:lvl5pPr marL="8778240" indent="0">
              <a:buNone/>
              <a:defRPr sz="4300"/>
            </a:lvl5pPr>
            <a:lvl6pPr marL="10972800" indent="0">
              <a:buNone/>
              <a:defRPr sz="4300"/>
            </a:lvl6pPr>
            <a:lvl7pPr marL="13167360" indent="0">
              <a:buNone/>
              <a:defRPr sz="4300"/>
            </a:lvl7pPr>
            <a:lvl8pPr marL="15361920" indent="0">
              <a:buNone/>
              <a:defRPr sz="4300"/>
            </a:lvl8pPr>
            <a:lvl9pPr marL="17556480" indent="0">
              <a:buNone/>
              <a:defRPr sz="4300"/>
            </a:lvl9pPr>
          </a:lstStyle>
          <a:p>
            <a:pPr lvl="0"/>
            <a:r>
              <a:rPr lang="en-US"/>
              <a:t>Click to edit Master text styles</a:t>
            </a:r>
          </a:p>
        </p:txBody>
      </p:sp>
      <p:sp>
        <p:nvSpPr>
          <p:cNvPr id="5" name="Date Placeholder 4"/>
          <p:cNvSpPr>
            <a:spLocks noGrp="1"/>
          </p:cNvSpPr>
          <p:nvPr>
            <p:ph type="dt" sz="half" idx="10"/>
          </p:nvPr>
        </p:nvSpPr>
        <p:spPr/>
        <p:txBody>
          <a:bodyPr/>
          <a:lstStyle/>
          <a:p>
            <a:fld id="{578FA891-EA14-E241-A437-93B1B2556271}" type="datetimeFigureOut">
              <a:rPr lang="en-US" smtClean="0"/>
              <a:t>4/17/2025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CF1C03-2CE3-1940-9926-98CA19406295}" type="slidenum">
              <a:rPr lang="en-US" smtClean="0"/>
              <a:t>‹#›</a:t>
            </a:fld>
            <a:endParaRPr lang="en-US"/>
          </a:p>
        </p:txBody>
      </p:sp>
    </p:spTree>
    <p:extLst>
      <p:ext uri="{BB962C8B-B14F-4D97-AF65-F5344CB8AC3E}">
        <p14:creationId xmlns:p14="http://schemas.microsoft.com/office/powerpoint/2010/main" val="33530009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318262"/>
            <a:ext cx="39502080" cy="5486400"/>
          </a:xfrm>
          <a:prstGeom prst="rect">
            <a:avLst/>
          </a:prstGeom>
        </p:spPr>
        <p:txBody>
          <a:bodyPr vert="horz" lIns="438912" tIns="219456" rIns="438912" bIns="219456" rtlCol="0" anchor="ctr">
            <a:normAutofit/>
          </a:bodyPr>
          <a:lstStyle/>
          <a:p>
            <a:r>
              <a:rPr lang="en-US"/>
              <a:t>Click to edit Master title style</a:t>
            </a:r>
          </a:p>
        </p:txBody>
      </p:sp>
      <p:sp>
        <p:nvSpPr>
          <p:cNvPr id="3" name="Text Placeholder 2"/>
          <p:cNvSpPr>
            <a:spLocks noGrp="1"/>
          </p:cNvSpPr>
          <p:nvPr>
            <p:ph type="body" idx="1"/>
          </p:nvPr>
        </p:nvSpPr>
        <p:spPr>
          <a:xfrm>
            <a:off x="2194560" y="7680963"/>
            <a:ext cx="39502080" cy="21724622"/>
          </a:xfrm>
          <a:prstGeom prst="rect">
            <a:avLst/>
          </a:prstGeom>
        </p:spPr>
        <p:txBody>
          <a:bodyPr vert="horz" lIns="438912" tIns="219456" rIns="438912" bIns="21945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2"/>
            <a:ext cx="10241280" cy="1752600"/>
          </a:xfrm>
          <a:prstGeom prst="rect">
            <a:avLst/>
          </a:prstGeom>
        </p:spPr>
        <p:txBody>
          <a:bodyPr vert="horz" lIns="438912" tIns="219456" rIns="438912" bIns="219456" rtlCol="0" anchor="ctr"/>
          <a:lstStyle>
            <a:lvl1pPr algn="l">
              <a:defRPr sz="5800">
                <a:solidFill>
                  <a:schemeClr val="tx1">
                    <a:tint val="75000"/>
                  </a:schemeClr>
                </a:solidFill>
              </a:defRPr>
            </a:lvl1pPr>
          </a:lstStyle>
          <a:p>
            <a:fld id="{578FA891-EA14-E241-A437-93B1B2556271}" type="datetimeFigureOut">
              <a:rPr lang="en-US" smtClean="0"/>
              <a:t>4/17/2025</a:t>
            </a:fld>
            <a:endParaRPr lang="en-US"/>
          </a:p>
        </p:txBody>
      </p:sp>
      <p:sp>
        <p:nvSpPr>
          <p:cNvPr id="5" name="Footer Placeholder 4"/>
          <p:cNvSpPr>
            <a:spLocks noGrp="1"/>
          </p:cNvSpPr>
          <p:nvPr>
            <p:ph type="ftr" sz="quarter" idx="3"/>
          </p:nvPr>
        </p:nvSpPr>
        <p:spPr>
          <a:xfrm>
            <a:off x="14996160" y="30510482"/>
            <a:ext cx="13898880" cy="1752600"/>
          </a:xfrm>
          <a:prstGeom prst="rect">
            <a:avLst/>
          </a:prstGeom>
        </p:spPr>
        <p:txBody>
          <a:bodyPr vert="horz" lIns="438912" tIns="219456" rIns="438912" bIns="219456" rtlCol="0" anchor="ctr"/>
          <a:lstStyle>
            <a:lvl1pPr algn="ctr">
              <a:defRPr sz="5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30510482"/>
            <a:ext cx="10241280" cy="1752600"/>
          </a:xfrm>
          <a:prstGeom prst="rect">
            <a:avLst/>
          </a:prstGeom>
        </p:spPr>
        <p:txBody>
          <a:bodyPr vert="horz" lIns="438912" tIns="219456" rIns="438912" bIns="219456" rtlCol="0" anchor="ctr"/>
          <a:lstStyle>
            <a:lvl1pPr algn="r">
              <a:defRPr sz="5800">
                <a:solidFill>
                  <a:schemeClr val="tx1">
                    <a:tint val="75000"/>
                  </a:schemeClr>
                </a:solidFill>
              </a:defRPr>
            </a:lvl1pPr>
          </a:lstStyle>
          <a:p>
            <a:fld id="{EECF1C03-2CE3-1940-9926-98CA19406295}" type="slidenum">
              <a:rPr lang="en-US" smtClean="0"/>
              <a:t>‹#›</a:t>
            </a:fld>
            <a:endParaRPr lang="en-US"/>
          </a:p>
        </p:txBody>
      </p:sp>
    </p:spTree>
    <p:extLst>
      <p:ext uri="{BB962C8B-B14F-4D97-AF65-F5344CB8AC3E}">
        <p14:creationId xmlns:p14="http://schemas.microsoft.com/office/powerpoint/2010/main" val="20156207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194560" rtl="0" eaLnBrk="1" latinLnBrk="0" hangingPunct="1">
        <a:spcBef>
          <a:spcPct val="0"/>
        </a:spcBef>
        <a:buNone/>
        <a:defRPr sz="21100" kern="1200">
          <a:solidFill>
            <a:schemeClr val="tx1"/>
          </a:solidFill>
          <a:latin typeface="+mj-lt"/>
          <a:ea typeface="+mj-ea"/>
          <a:cs typeface="+mj-cs"/>
        </a:defRPr>
      </a:lvl1pPr>
    </p:titleStyle>
    <p:bodyStyle>
      <a:lvl1pPr marL="1645920" indent="-1645920" algn="l" defTabSz="2194560" rtl="0" eaLnBrk="1" latinLnBrk="0" hangingPunct="1">
        <a:spcBef>
          <a:spcPct val="20000"/>
        </a:spcBef>
        <a:buFont typeface="Arial"/>
        <a:buChar char="•"/>
        <a:defRPr sz="15400" kern="1200">
          <a:solidFill>
            <a:schemeClr val="tx1"/>
          </a:solidFill>
          <a:latin typeface="+mn-lt"/>
          <a:ea typeface="+mn-ea"/>
          <a:cs typeface="+mn-cs"/>
        </a:defRPr>
      </a:lvl1pPr>
      <a:lvl2pPr marL="3566160" indent="-1371600" algn="l" defTabSz="2194560" rtl="0" eaLnBrk="1" latinLnBrk="0" hangingPunct="1">
        <a:spcBef>
          <a:spcPct val="20000"/>
        </a:spcBef>
        <a:buFont typeface="Arial"/>
        <a:buChar char="–"/>
        <a:defRPr sz="13400" kern="1200">
          <a:solidFill>
            <a:schemeClr val="tx1"/>
          </a:solidFill>
          <a:latin typeface="+mn-lt"/>
          <a:ea typeface="+mn-ea"/>
          <a:cs typeface="+mn-cs"/>
        </a:defRPr>
      </a:lvl2pPr>
      <a:lvl3pPr marL="5486400" indent="-1097280" algn="l" defTabSz="2194560" rtl="0" eaLnBrk="1" latinLnBrk="0" hangingPunct="1">
        <a:spcBef>
          <a:spcPct val="20000"/>
        </a:spcBef>
        <a:buFont typeface="Arial"/>
        <a:buChar char="•"/>
        <a:defRPr sz="11500" kern="1200">
          <a:solidFill>
            <a:schemeClr val="tx1"/>
          </a:solidFill>
          <a:latin typeface="+mn-lt"/>
          <a:ea typeface="+mn-ea"/>
          <a:cs typeface="+mn-cs"/>
        </a:defRPr>
      </a:lvl3pPr>
      <a:lvl4pPr marL="7680960" indent="-1097280" algn="l" defTabSz="2194560" rtl="0" eaLnBrk="1" latinLnBrk="0" hangingPunct="1">
        <a:spcBef>
          <a:spcPct val="20000"/>
        </a:spcBef>
        <a:buFont typeface="Arial"/>
        <a:buChar char="–"/>
        <a:defRPr sz="9600" kern="1200">
          <a:solidFill>
            <a:schemeClr val="tx1"/>
          </a:solidFill>
          <a:latin typeface="+mn-lt"/>
          <a:ea typeface="+mn-ea"/>
          <a:cs typeface="+mn-cs"/>
        </a:defRPr>
      </a:lvl4pPr>
      <a:lvl5pPr marL="9875520" indent="-1097280" algn="l" defTabSz="2194560" rtl="0" eaLnBrk="1" latinLnBrk="0" hangingPunct="1">
        <a:spcBef>
          <a:spcPct val="20000"/>
        </a:spcBef>
        <a:buFont typeface="Arial"/>
        <a:buChar char="»"/>
        <a:defRPr sz="9600" kern="1200">
          <a:solidFill>
            <a:schemeClr val="tx1"/>
          </a:solidFill>
          <a:latin typeface="+mn-lt"/>
          <a:ea typeface="+mn-ea"/>
          <a:cs typeface="+mn-cs"/>
        </a:defRPr>
      </a:lvl5pPr>
      <a:lvl6pPr marL="12070080" indent="-1097280" algn="l" defTabSz="2194560" rtl="0" eaLnBrk="1" latinLnBrk="0" hangingPunct="1">
        <a:spcBef>
          <a:spcPct val="20000"/>
        </a:spcBef>
        <a:buFont typeface="Arial"/>
        <a:buChar char="•"/>
        <a:defRPr sz="9600" kern="1200">
          <a:solidFill>
            <a:schemeClr val="tx1"/>
          </a:solidFill>
          <a:latin typeface="+mn-lt"/>
          <a:ea typeface="+mn-ea"/>
          <a:cs typeface="+mn-cs"/>
        </a:defRPr>
      </a:lvl6pPr>
      <a:lvl7pPr marL="14264640" indent="-1097280" algn="l" defTabSz="2194560" rtl="0" eaLnBrk="1" latinLnBrk="0" hangingPunct="1">
        <a:spcBef>
          <a:spcPct val="20000"/>
        </a:spcBef>
        <a:buFont typeface="Arial"/>
        <a:buChar char="•"/>
        <a:defRPr sz="9600" kern="1200">
          <a:solidFill>
            <a:schemeClr val="tx1"/>
          </a:solidFill>
          <a:latin typeface="+mn-lt"/>
          <a:ea typeface="+mn-ea"/>
          <a:cs typeface="+mn-cs"/>
        </a:defRPr>
      </a:lvl7pPr>
      <a:lvl8pPr marL="16459200" indent="-1097280" algn="l" defTabSz="2194560" rtl="0" eaLnBrk="1" latinLnBrk="0" hangingPunct="1">
        <a:spcBef>
          <a:spcPct val="20000"/>
        </a:spcBef>
        <a:buFont typeface="Arial"/>
        <a:buChar char="•"/>
        <a:defRPr sz="9600" kern="1200">
          <a:solidFill>
            <a:schemeClr val="tx1"/>
          </a:solidFill>
          <a:latin typeface="+mn-lt"/>
          <a:ea typeface="+mn-ea"/>
          <a:cs typeface="+mn-cs"/>
        </a:defRPr>
      </a:lvl8pPr>
      <a:lvl9pPr marL="18653760" indent="-1097280" algn="l" defTabSz="2194560" rtl="0" eaLnBrk="1" latinLnBrk="0" hangingPunct="1">
        <a:spcBef>
          <a:spcPct val="20000"/>
        </a:spcBef>
        <a:buFont typeface="Arial"/>
        <a:buChar char="•"/>
        <a:defRPr sz="9600" kern="1200">
          <a:solidFill>
            <a:schemeClr val="tx1"/>
          </a:solidFill>
          <a:latin typeface="+mn-lt"/>
          <a:ea typeface="+mn-ea"/>
          <a:cs typeface="+mn-cs"/>
        </a:defRPr>
      </a:lvl9pPr>
    </p:bodyStyle>
    <p:otherStyle>
      <a:defPPr>
        <a:defRPr lang="en-US"/>
      </a:defPPr>
      <a:lvl1pPr marL="0" algn="l" defTabSz="2194560" rtl="0" eaLnBrk="1" latinLnBrk="0" hangingPunct="1">
        <a:defRPr sz="8600" kern="1200">
          <a:solidFill>
            <a:schemeClr val="tx1"/>
          </a:solidFill>
          <a:latin typeface="+mn-lt"/>
          <a:ea typeface="+mn-ea"/>
          <a:cs typeface="+mn-cs"/>
        </a:defRPr>
      </a:lvl1pPr>
      <a:lvl2pPr marL="2194560" algn="l" defTabSz="2194560" rtl="0" eaLnBrk="1" latinLnBrk="0" hangingPunct="1">
        <a:defRPr sz="8600" kern="1200">
          <a:solidFill>
            <a:schemeClr val="tx1"/>
          </a:solidFill>
          <a:latin typeface="+mn-lt"/>
          <a:ea typeface="+mn-ea"/>
          <a:cs typeface="+mn-cs"/>
        </a:defRPr>
      </a:lvl2pPr>
      <a:lvl3pPr marL="4389120" algn="l" defTabSz="2194560" rtl="0" eaLnBrk="1" latinLnBrk="0" hangingPunct="1">
        <a:defRPr sz="8600" kern="1200">
          <a:solidFill>
            <a:schemeClr val="tx1"/>
          </a:solidFill>
          <a:latin typeface="+mn-lt"/>
          <a:ea typeface="+mn-ea"/>
          <a:cs typeface="+mn-cs"/>
        </a:defRPr>
      </a:lvl3pPr>
      <a:lvl4pPr marL="6583680" algn="l" defTabSz="2194560" rtl="0" eaLnBrk="1" latinLnBrk="0" hangingPunct="1">
        <a:defRPr sz="8600" kern="1200">
          <a:solidFill>
            <a:schemeClr val="tx1"/>
          </a:solidFill>
          <a:latin typeface="+mn-lt"/>
          <a:ea typeface="+mn-ea"/>
          <a:cs typeface="+mn-cs"/>
        </a:defRPr>
      </a:lvl4pPr>
      <a:lvl5pPr marL="8778240" algn="l" defTabSz="2194560" rtl="0" eaLnBrk="1" latinLnBrk="0" hangingPunct="1">
        <a:defRPr sz="8600" kern="1200">
          <a:solidFill>
            <a:schemeClr val="tx1"/>
          </a:solidFill>
          <a:latin typeface="+mn-lt"/>
          <a:ea typeface="+mn-ea"/>
          <a:cs typeface="+mn-cs"/>
        </a:defRPr>
      </a:lvl5pPr>
      <a:lvl6pPr marL="10972800" algn="l" defTabSz="2194560" rtl="0" eaLnBrk="1" latinLnBrk="0" hangingPunct="1">
        <a:defRPr sz="8600" kern="1200">
          <a:solidFill>
            <a:schemeClr val="tx1"/>
          </a:solidFill>
          <a:latin typeface="+mn-lt"/>
          <a:ea typeface="+mn-ea"/>
          <a:cs typeface="+mn-cs"/>
        </a:defRPr>
      </a:lvl6pPr>
      <a:lvl7pPr marL="13167360" algn="l" defTabSz="2194560" rtl="0" eaLnBrk="1" latinLnBrk="0" hangingPunct="1">
        <a:defRPr sz="8600" kern="1200">
          <a:solidFill>
            <a:schemeClr val="tx1"/>
          </a:solidFill>
          <a:latin typeface="+mn-lt"/>
          <a:ea typeface="+mn-ea"/>
          <a:cs typeface="+mn-cs"/>
        </a:defRPr>
      </a:lvl7pPr>
      <a:lvl8pPr marL="15361920" algn="l" defTabSz="2194560" rtl="0" eaLnBrk="1" latinLnBrk="0" hangingPunct="1">
        <a:defRPr sz="8600" kern="1200">
          <a:solidFill>
            <a:schemeClr val="tx1"/>
          </a:solidFill>
          <a:latin typeface="+mn-lt"/>
          <a:ea typeface="+mn-ea"/>
          <a:cs typeface="+mn-cs"/>
        </a:defRPr>
      </a:lvl8pPr>
      <a:lvl9pPr marL="17556480" algn="l" defTabSz="219456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ECH_Logo_Horizontal_TransparentBkgd_Purpl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91972" y="914400"/>
            <a:ext cx="5584825" cy="1995207"/>
          </a:xfrm>
          <a:prstGeom prst="rect">
            <a:avLst/>
          </a:prstGeom>
        </p:spPr>
      </p:pic>
      <p:sp>
        <p:nvSpPr>
          <p:cNvPr id="5" name="Rectangle 2"/>
          <p:cNvSpPr txBox="1">
            <a:spLocks noChangeArrowheads="1"/>
          </p:cNvSpPr>
          <p:nvPr/>
        </p:nvSpPr>
        <p:spPr>
          <a:xfrm>
            <a:off x="6451091" y="914400"/>
            <a:ext cx="30074616" cy="2516188"/>
          </a:xfrm>
          <a:prstGeom prst="rect">
            <a:avLst/>
          </a:prstGeom>
          <a:noFill/>
          <a:ln/>
        </p:spPr>
        <p:txBody>
          <a:bodyPr vert="horz" lIns="438912" tIns="219456" rIns="438912" bIns="219456" rtlCol="0" anchor="ctr">
            <a:normAutofit fontScale="70000" lnSpcReduction="20000"/>
          </a:bodyPr>
          <a:lstStyle>
            <a:lvl1pPr algn="ctr" defTabSz="2194560" rtl="0" eaLnBrk="1" latinLnBrk="0" hangingPunct="1">
              <a:spcBef>
                <a:spcPct val="0"/>
              </a:spcBef>
              <a:buNone/>
              <a:defRPr sz="21100" kern="1200">
                <a:solidFill>
                  <a:schemeClr val="tx1"/>
                </a:solidFill>
                <a:latin typeface="+mj-lt"/>
                <a:ea typeface="+mj-ea"/>
                <a:cs typeface="+mj-cs"/>
              </a:defRPr>
            </a:lvl1pPr>
          </a:lstStyle>
          <a:p>
            <a:r>
              <a:rPr lang="en-US" sz="9600" b="1" dirty="0">
                <a:latin typeface="Arial"/>
                <a:cs typeface="Arial"/>
              </a:rPr>
              <a:t>Comparing Deep Reinforcement Learning and Traditional Machine Learning Methods for Adaptive Portfolio Management</a:t>
            </a:r>
          </a:p>
          <a:p>
            <a:r>
              <a:rPr lang="en-US" sz="3600" b="1" dirty="0">
                <a:latin typeface="Arial"/>
                <a:cs typeface="Arial"/>
              </a:rPr>
              <a:t>Blaine Swieder, Department of Computer Science, Tennessee Technological University</a:t>
            </a:r>
          </a:p>
        </p:txBody>
      </p:sp>
      <p:sp>
        <p:nvSpPr>
          <p:cNvPr id="7" name="Text Box 89"/>
          <p:cNvSpPr txBox="1">
            <a:spLocks noChangeArrowheads="1"/>
          </p:cNvSpPr>
          <p:nvPr/>
        </p:nvSpPr>
        <p:spPr bwMode="auto">
          <a:xfrm>
            <a:off x="787400" y="3430588"/>
            <a:ext cx="13966826" cy="10329208"/>
          </a:xfrm>
          <a:prstGeom prst="rect">
            <a:avLst/>
          </a:prstGeom>
          <a:noFill/>
          <a:ln>
            <a:noFill/>
          </a:ln>
          <a:effectLst/>
          <a:extLst>
            <a:ext uri="{909E8E84-426E-40dd-AFC4-6F175D3DCCD1}">
              <a14:hiddenFill xmlns="" xmlns:a14="http://schemas.microsoft.com/office/drawing/2010/main">
                <a:solidFill>
                  <a:schemeClr val="folHlink"/>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107763" dir="2700000" algn="ctr" rotWithShape="0">
                    <a:schemeClr val="bg2">
                      <a:alpha val="50000"/>
                    </a:schemeClr>
                  </a:outerShdw>
                </a:effectLst>
              </a14:hiddenEffects>
            </a:ext>
          </a:extLst>
        </p:spPr>
        <p:txBody>
          <a:bodyPr/>
          <a:lstStyle>
            <a:lvl1pPr defTabSz="987425">
              <a:defRPr sz="2400">
                <a:solidFill>
                  <a:schemeClr val="tx1"/>
                </a:solidFill>
                <a:latin typeface="Times New Roman" charset="0"/>
                <a:ea typeface="ＭＳ Ｐゴシック" charset="0"/>
              </a:defRPr>
            </a:lvl1pPr>
            <a:lvl2pPr marL="841375" indent="-439738" defTabSz="987425">
              <a:defRPr sz="2400">
                <a:solidFill>
                  <a:schemeClr val="tx1"/>
                </a:solidFill>
                <a:latin typeface="Times New Roman" charset="0"/>
                <a:ea typeface="ＭＳ Ｐゴシック" charset="0"/>
              </a:defRPr>
            </a:lvl2pPr>
            <a:lvl3pPr marL="2528888" defTabSz="987425">
              <a:defRPr sz="2400">
                <a:solidFill>
                  <a:schemeClr val="tx1"/>
                </a:solidFill>
                <a:latin typeface="Times New Roman" charset="0"/>
                <a:ea typeface="ＭＳ Ｐゴシック" charset="0"/>
              </a:defRPr>
            </a:lvl3pPr>
            <a:lvl4pPr marL="2643188" defTabSz="987425">
              <a:defRPr sz="2400">
                <a:solidFill>
                  <a:schemeClr val="tx1"/>
                </a:solidFill>
                <a:latin typeface="Times New Roman" charset="0"/>
                <a:ea typeface="ＭＳ Ｐゴシック" charset="0"/>
              </a:defRPr>
            </a:lvl4pPr>
            <a:lvl5pPr marL="2757488" defTabSz="987425">
              <a:defRPr sz="2400">
                <a:solidFill>
                  <a:schemeClr val="tx1"/>
                </a:solidFill>
                <a:latin typeface="Times New Roman" charset="0"/>
                <a:ea typeface="ＭＳ Ｐゴシック" charset="0"/>
              </a:defRPr>
            </a:lvl5pPr>
            <a:lvl6pPr marL="3214688" defTabSz="987425" fontAlgn="base">
              <a:spcBef>
                <a:spcPct val="0"/>
              </a:spcBef>
              <a:spcAft>
                <a:spcPct val="0"/>
              </a:spcAft>
              <a:defRPr sz="2400">
                <a:solidFill>
                  <a:schemeClr val="tx1"/>
                </a:solidFill>
                <a:latin typeface="Times New Roman" charset="0"/>
                <a:ea typeface="ＭＳ Ｐゴシック" charset="0"/>
              </a:defRPr>
            </a:lvl6pPr>
            <a:lvl7pPr marL="3671888" defTabSz="987425" fontAlgn="base">
              <a:spcBef>
                <a:spcPct val="0"/>
              </a:spcBef>
              <a:spcAft>
                <a:spcPct val="0"/>
              </a:spcAft>
              <a:defRPr sz="2400">
                <a:solidFill>
                  <a:schemeClr val="tx1"/>
                </a:solidFill>
                <a:latin typeface="Times New Roman" charset="0"/>
                <a:ea typeface="ＭＳ Ｐゴシック" charset="0"/>
              </a:defRPr>
            </a:lvl7pPr>
            <a:lvl8pPr marL="4129088" defTabSz="987425" fontAlgn="base">
              <a:spcBef>
                <a:spcPct val="0"/>
              </a:spcBef>
              <a:spcAft>
                <a:spcPct val="0"/>
              </a:spcAft>
              <a:defRPr sz="2400">
                <a:solidFill>
                  <a:schemeClr val="tx1"/>
                </a:solidFill>
                <a:latin typeface="Times New Roman" charset="0"/>
                <a:ea typeface="ＭＳ Ｐゴシック" charset="0"/>
              </a:defRPr>
            </a:lvl8pPr>
            <a:lvl9pPr marL="4586288" defTabSz="987425" fontAlgn="base">
              <a:spcBef>
                <a:spcPct val="0"/>
              </a:spcBef>
              <a:spcAft>
                <a:spcPct val="0"/>
              </a:spcAft>
              <a:defRPr sz="2400">
                <a:solidFill>
                  <a:schemeClr val="tx1"/>
                </a:solidFill>
                <a:latin typeface="Times New Roman" charset="0"/>
                <a:ea typeface="ＭＳ Ｐゴシック" charset="0"/>
              </a:defRPr>
            </a:lvl9pPr>
          </a:lstStyle>
          <a:p>
            <a:pPr>
              <a:spcBef>
                <a:spcPct val="50000"/>
              </a:spcBef>
            </a:pPr>
            <a:r>
              <a:rPr lang="en-US" sz="4000" b="1" dirty="0">
                <a:latin typeface="Arial" panose="020B0604020202020204" pitchFamily="34" charset="0"/>
                <a:cs typeface="Arial" panose="020B0604020202020204" pitchFamily="34" charset="0"/>
              </a:rPr>
              <a:t>Abstract</a:t>
            </a:r>
          </a:p>
          <a:p>
            <a:pPr marL="0" marR="0" lvl="0" indent="0" algn="l" defTabSz="2194560" rtl="0" eaLnBrk="1" fontAlgn="auto" latinLnBrk="0" hangingPunct="1">
              <a:lnSpc>
                <a:spcPct val="100000"/>
              </a:lnSpc>
              <a:spcBef>
                <a:spcPct val="50000"/>
              </a:spcBef>
              <a:spcAft>
                <a:spcPts val="0"/>
              </a:spcAft>
              <a:buClrTx/>
              <a:buSzTx/>
              <a:buFontTx/>
              <a:buNone/>
              <a:tabLst/>
              <a:defRPr/>
            </a:pPr>
            <a:r>
              <a:rPr kumimoji="0" lang="en-US" sz="320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This project investigates the effectiveness of Deep Reinforcement Learning (DRL) versus traditional Machine Learning (ML) methods in stock market prediction and adaptive trading strategy development. We compare traditional models, such as Gradient Boosting Machines (GBM) and Deep Neural Networks (DNN), with DRL agents including Deep Q-Networks (DQN), Proximal Policy Optimization (PPO), and Advantage Actor-Critic (A2C).Our analysis leverages historical stock data from 2018 to 2023, evaluates models under dynamic market regimes—bullish, bearish, and sideways—and uses a custom trading environment to simulate real-world trading decisions. Key evaluation metrics include Mean Squared Error (MSE), R², Sharpe Ratio, Sortino Ratio, and Maximum Drawdown. Results indicate that while GBM leads in raw predictive accuracy, A2C and PPO demonstrate stronger adaptability and risk-adjusted returns. These findings highlight the promise of DRL approaches in dynamic portfolio management and open the door for future research in real-time algorithmic trading.</a:t>
            </a:r>
          </a:p>
        </p:txBody>
      </p:sp>
      <p:sp>
        <p:nvSpPr>
          <p:cNvPr id="4" name="TextBox 3">
            <a:extLst>
              <a:ext uri="{FF2B5EF4-FFF2-40B4-BE49-F238E27FC236}">
                <a16:creationId xmlns:a16="http://schemas.microsoft.com/office/drawing/2014/main" id="{D478E5D0-939B-C417-82D8-C8FD0579649C}"/>
              </a:ext>
            </a:extLst>
          </p:cNvPr>
          <p:cNvSpPr txBox="1"/>
          <p:nvPr/>
        </p:nvSpPr>
        <p:spPr>
          <a:xfrm>
            <a:off x="787400" y="11829158"/>
            <a:ext cx="13411200" cy="6124754"/>
          </a:xfrm>
          <a:prstGeom prst="rect">
            <a:avLst/>
          </a:prstGeom>
          <a:noFill/>
        </p:spPr>
        <p:txBody>
          <a:bodyPr wrap="square" rtlCol="0">
            <a:spAutoFit/>
          </a:bodyPr>
          <a:lstStyle/>
          <a:p>
            <a:r>
              <a:rPr lang="en-US" sz="4000" b="1" dirty="0">
                <a:latin typeface="Arial" panose="020B0604020202020204" pitchFamily="34" charset="0"/>
                <a:cs typeface="Arial" panose="020B0604020202020204" pitchFamily="34" charset="0"/>
              </a:rPr>
              <a:t>Dataset &amp; Preprocessing</a:t>
            </a:r>
          </a:p>
          <a:p>
            <a:r>
              <a:rPr lang="en-US" sz="3200" dirty="0">
                <a:latin typeface="Arial" panose="020B0604020202020204" pitchFamily="34" charset="0"/>
                <a:cs typeface="Arial" panose="020B0604020202020204" pitchFamily="34" charset="0"/>
              </a:rPr>
              <a:t>We used daily stock data from 2018 to 2023, which includes standard market features: Open, High, Low, Close, and Volume (OHLCV). For ML models, the target variable was the next day’s closing price. Features were scaled using </a:t>
            </a:r>
            <a:r>
              <a:rPr lang="en-US" sz="3200" dirty="0" err="1">
                <a:latin typeface="Arial" panose="020B0604020202020204" pitchFamily="34" charset="0"/>
                <a:cs typeface="Arial" panose="020B0604020202020204" pitchFamily="34" charset="0"/>
              </a:rPr>
              <a:t>MinMaxScaler</a:t>
            </a:r>
            <a:r>
              <a:rPr lang="en-US" sz="3200" dirty="0">
                <a:latin typeface="Arial" panose="020B0604020202020204" pitchFamily="34" charset="0"/>
                <a:cs typeface="Arial" panose="020B0604020202020204" pitchFamily="34" charset="0"/>
              </a:rPr>
              <a:t>, and rows with missing data were removed.</a:t>
            </a:r>
          </a:p>
          <a:p>
            <a:r>
              <a:rPr lang="en-US" sz="3200" dirty="0">
                <a:latin typeface="Arial" panose="020B0604020202020204" pitchFamily="34" charset="0"/>
                <a:cs typeface="Arial" panose="020B0604020202020204" pitchFamily="34" charset="0"/>
              </a:rPr>
              <a:t>To evaluate adaptability, we segmented the dataset into three market regimes:</a:t>
            </a:r>
          </a:p>
          <a:p>
            <a:pPr>
              <a:buFont typeface="Arial" panose="020B0604020202020204" pitchFamily="34" charset="0"/>
              <a:buChar char="•"/>
            </a:pPr>
            <a:r>
              <a:rPr lang="en-US" sz="3200" b="1" dirty="0">
                <a:latin typeface="Arial" panose="020B0604020202020204" pitchFamily="34" charset="0"/>
                <a:cs typeface="Arial" panose="020B0604020202020204" pitchFamily="34" charset="0"/>
              </a:rPr>
              <a:t>Bullish</a:t>
            </a:r>
            <a:r>
              <a:rPr lang="en-US" sz="3200" dirty="0">
                <a:latin typeface="Arial" panose="020B0604020202020204" pitchFamily="34" charset="0"/>
                <a:cs typeface="Arial" panose="020B0604020202020204" pitchFamily="34" charset="0"/>
              </a:rPr>
              <a:t>: Price consistently above 30-day rolling average</a:t>
            </a:r>
          </a:p>
          <a:p>
            <a:pPr>
              <a:buFont typeface="Arial" panose="020B0604020202020204" pitchFamily="34" charset="0"/>
              <a:buChar char="•"/>
            </a:pPr>
            <a:r>
              <a:rPr lang="en-US" sz="3200" b="1" dirty="0">
                <a:latin typeface="Arial" panose="020B0604020202020204" pitchFamily="34" charset="0"/>
                <a:cs typeface="Arial" panose="020B0604020202020204" pitchFamily="34" charset="0"/>
              </a:rPr>
              <a:t>Bearish</a:t>
            </a:r>
            <a:r>
              <a:rPr lang="en-US" sz="3200" dirty="0">
                <a:latin typeface="Arial" panose="020B0604020202020204" pitchFamily="34" charset="0"/>
                <a:cs typeface="Arial" panose="020B0604020202020204" pitchFamily="34" charset="0"/>
              </a:rPr>
              <a:t>: Price consistently below 30-day rolling average</a:t>
            </a:r>
          </a:p>
          <a:p>
            <a:pPr>
              <a:buFont typeface="Arial" panose="020B0604020202020204" pitchFamily="34" charset="0"/>
              <a:buChar char="•"/>
            </a:pPr>
            <a:r>
              <a:rPr lang="en-US" sz="3200" b="1" dirty="0">
                <a:latin typeface="Arial" panose="020B0604020202020204" pitchFamily="34" charset="0"/>
                <a:cs typeface="Arial" panose="020B0604020202020204" pitchFamily="34" charset="0"/>
              </a:rPr>
              <a:t>Sideways</a:t>
            </a:r>
            <a:r>
              <a:rPr lang="en-US" sz="3200" dirty="0">
                <a:latin typeface="Arial" panose="020B0604020202020204" pitchFamily="34" charset="0"/>
                <a:cs typeface="Arial" panose="020B0604020202020204" pitchFamily="34" charset="0"/>
              </a:rPr>
              <a:t>: Daily changes within ±2%</a:t>
            </a:r>
          </a:p>
          <a:p>
            <a:r>
              <a:rPr lang="en-US" sz="3200" dirty="0">
                <a:latin typeface="Arial" panose="020B0604020202020204" pitchFamily="34" charset="0"/>
                <a:cs typeface="Arial" panose="020B0604020202020204" pitchFamily="34" charset="0"/>
              </a:rPr>
              <a:t>These subsets allowed us to simulate realistic financial environments.</a:t>
            </a:r>
          </a:p>
        </p:txBody>
      </p:sp>
      <p:sp>
        <p:nvSpPr>
          <p:cNvPr id="14" name="TextBox 13">
            <a:extLst>
              <a:ext uri="{FF2B5EF4-FFF2-40B4-BE49-F238E27FC236}">
                <a16:creationId xmlns:a16="http://schemas.microsoft.com/office/drawing/2014/main" id="{067AEE4C-E5E7-1EC0-A056-98551B383152}"/>
              </a:ext>
            </a:extLst>
          </p:cNvPr>
          <p:cNvSpPr txBox="1"/>
          <p:nvPr/>
        </p:nvSpPr>
        <p:spPr>
          <a:xfrm>
            <a:off x="787400" y="18047861"/>
            <a:ext cx="15446372" cy="5139869"/>
          </a:xfrm>
          <a:prstGeom prst="rect">
            <a:avLst/>
          </a:prstGeom>
          <a:noFill/>
        </p:spPr>
        <p:txBody>
          <a:bodyPr wrap="square" rtlCol="0">
            <a:spAutoFit/>
          </a:bodyPr>
          <a:lstStyle/>
          <a:p>
            <a:r>
              <a:rPr lang="en-US" sz="4000" b="1" dirty="0">
                <a:latin typeface="Arial" panose="020B0604020202020204" pitchFamily="34" charset="0"/>
                <a:cs typeface="Arial" panose="020B0604020202020204" pitchFamily="34" charset="0"/>
              </a:rPr>
              <a:t>Traditional Models</a:t>
            </a:r>
          </a:p>
          <a:p>
            <a:pPr>
              <a:buFont typeface="Arial" panose="020B0604020202020204" pitchFamily="34" charset="0"/>
              <a:buChar char="•"/>
            </a:pPr>
            <a:r>
              <a:rPr lang="en-US" sz="3200" b="1" dirty="0">
                <a:latin typeface="Arial" panose="020B0604020202020204" pitchFamily="34" charset="0"/>
                <a:cs typeface="Arial" panose="020B0604020202020204" pitchFamily="34" charset="0"/>
              </a:rPr>
              <a:t>Gradient Boosting Machine (GBM)</a:t>
            </a:r>
            <a:r>
              <a:rPr lang="en-US" sz="3200" dirty="0">
                <a:latin typeface="Arial" panose="020B0604020202020204" pitchFamily="34" charset="0"/>
                <a:cs typeface="Arial" panose="020B0604020202020204" pitchFamily="34" charset="0"/>
              </a:rPr>
              <a:t>: Used an ensemble of decision trees to minimize error. GBM provided the highest R² score and lowest mean squared error, making it the strongest traditional model for prediction.</a:t>
            </a:r>
          </a:p>
          <a:p>
            <a:pPr>
              <a:buFont typeface="Arial" panose="020B0604020202020204" pitchFamily="34" charset="0"/>
              <a:buChar char="•"/>
            </a:pPr>
            <a:r>
              <a:rPr lang="en-US" sz="3200" b="1" dirty="0">
                <a:latin typeface="Arial" panose="020B0604020202020204" pitchFamily="34" charset="0"/>
                <a:cs typeface="Arial" panose="020B0604020202020204" pitchFamily="34" charset="0"/>
              </a:rPr>
              <a:t>Deep Neural Network (DNN)</a:t>
            </a:r>
            <a:r>
              <a:rPr lang="en-US" sz="3200" dirty="0">
                <a:latin typeface="Arial" panose="020B0604020202020204" pitchFamily="34" charset="0"/>
                <a:cs typeface="Arial" panose="020B0604020202020204" pitchFamily="34" charset="0"/>
              </a:rPr>
              <a:t>: Implemented using </a:t>
            </a:r>
            <a:r>
              <a:rPr lang="en-US" sz="3200" dirty="0" err="1">
                <a:latin typeface="Arial" panose="020B0604020202020204" pitchFamily="34" charset="0"/>
                <a:cs typeface="Arial" panose="020B0604020202020204" pitchFamily="34" charset="0"/>
              </a:rPr>
              <a:t>Keras</a:t>
            </a:r>
            <a:r>
              <a:rPr lang="en-US" sz="3200" dirty="0">
                <a:latin typeface="Arial" panose="020B0604020202020204" pitchFamily="34" charset="0"/>
                <a:cs typeface="Arial" panose="020B0604020202020204" pitchFamily="34" charset="0"/>
              </a:rPr>
              <a:t> with multiple dense layers and dropout regularization. It showed solid performance but struggled with volatility in real-world data.</a:t>
            </a:r>
          </a:p>
          <a:p>
            <a:r>
              <a:rPr lang="en-US" sz="3200" b="1" dirty="0">
                <a:latin typeface="Arial" panose="020B0604020202020204" pitchFamily="34" charset="0"/>
                <a:cs typeface="Arial" panose="020B0604020202020204" pitchFamily="34" charset="0"/>
              </a:rPr>
              <a:t>Evaluation Metrics:</a:t>
            </a:r>
            <a:endParaRPr lang="en-US" sz="32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3200" b="1" dirty="0">
                <a:latin typeface="Arial" panose="020B0604020202020204" pitchFamily="34" charset="0"/>
                <a:cs typeface="Arial" panose="020B0604020202020204" pitchFamily="34" charset="0"/>
              </a:rPr>
              <a:t>MSE (Mean Squared Error)</a:t>
            </a:r>
            <a:r>
              <a:rPr lang="en-US" sz="3200" dirty="0">
                <a:latin typeface="Arial" panose="020B0604020202020204" pitchFamily="34" charset="0"/>
                <a:cs typeface="Arial" panose="020B0604020202020204" pitchFamily="34" charset="0"/>
              </a:rPr>
              <a:t>: This measures average error magnitude.</a:t>
            </a:r>
          </a:p>
          <a:p>
            <a:pPr>
              <a:buFont typeface="Arial" panose="020B0604020202020204" pitchFamily="34" charset="0"/>
              <a:buChar char="•"/>
            </a:pPr>
            <a:r>
              <a:rPr lang="en-US" sz="3200" b="1" dirty="0">
                <a:latin typeface="Arial" panose="020B0604020202020204" pitchFamily="34" charset="0"/>
                <a:cs typeface="Arial" panose="020B0604020202020204" pitchFamily="34" charset="0"/>
              </a:rPr>
              <a:t>R² (R-squared)</a:t>
            </a:r>
            <a:r>
              <a:rPr lang="en-US" sz="3200" dirty="0">
                <a:latin typeface="Arial" panose="020B0604020202020204" pitchFamily="34" charset="0"/>
                <a:cs typeface="Arial" panose="020B0604020202020204" pitchFamily="34" charset="0"/>
              </a:rPr>
              <a:t>: Reflects how well the model explains variance in the data.</a:t>
            </a:r>
          </a:p>
        </p:txBody>
      </p:sp>
      <p:pic>
        <p:nvPicPr>
          <p:cNvPr id="25" name="Picture 24" descr="A graph showing a number of lines&#10;&#10;AI-generated content may be incorrect.">
            <a:extLst>
              <a:ext uri="{FF2B5EF4-FFF2-40B4-BE49-F238E27FC236}">
                <a16:creationId xmlns:a16="http://schemas.microsoft.com/office/drawing/2014/main" id="{3EC32AAF-2B51-36BB-3992-5570B3CE67F6}"/>
              </a:ext>
            </a:extLst>
          </p:cNvPr>
          <p:cNvPicPr>
            <a:picLocks noChangeAspect="1"/>
          </p:cNvPicPr>
          <p:nvPr/>
        </p:nvPicPr>
        <p:blipFill>
          <a:blip r:embed="rId3"/>
          <a:stretch>
            <a:fillRect/>
          </a:stretch>
        </p:blipFill>
        <p:spPr>
          <a:xfrm>
            <a:off x="787400" y="23563512"/>
            <a:ext cx="12802684" cy="5924300"/>
          </a:xfrm>
          <a:prstGeom prst="rect">
            <a:avLst/>
          </a:prstGeom>
        </p:spPr>
      </p:pic>
      <p:pic>
        <p:nvPicPr>
          <p:cNvPr id="4103" name="Picture 7" descr="Tennessee Technological University Department of Computer Science Open ...">
            <a:extLst>
              <a:ext uri="{FF2B5EF4-FFF2-40B4-BE49-F238E27FC236}">
                <a16:creationId xmlns:a16="http://schemas.microsoft.com/office/drawing/2014/main" id="{AAA672F3-25D0-FF40-402A-37385C9CB6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1641" y="281896"/>
            <a:ext cx="2624212" cy="2627711"/>
          </a:xfrm>
          <a:prstGeom prst="rect">
            <a:avLst/>
          </a:prstGeom>
          <a:noFill/>
          <a:extLst>
            <a:ext uri="{909E8E84-426E-40DD-AFC4-6F175D3DCCD1}">
              <a14:hiddenFill xmlns:a14="http://schemas.microsoft.com/office/drawing/2010/main">
                <a:solidFill>
                  <a:srgbClr val="FFFFFF"/>
                </a:solidFill>
              </a14:hiddenFill>
            </a:ext>
          </a:extLst>
        </p:spPr>
      </p:pic>
      <p:sp>
        <p:nvSpPr>
          <p:cNvPr id="27" name="TextBox 26">
            <a:extLst>
              <a:ext uri="{FF2B5EF4-FFF2-40B4-BE49-F238E27FC236}">
                <a16:creationId xmlns:a16="http://schemas.microsoft.com/office/drawing/2014/main" id="{5B8E50EA-A5BF-FA1D-8585-E5D426DA0427}"/>
              </a:ext>
            </a:extLst>
          </p:cNvPr>
          <p:cNvSpPr txBox="1"/>
          <p:nvPr/>
        </p:nvSpPr>
        <p:spPr>
          <a:xfrm>
            <a:off x="657225" y="29487812"/>
            <a:ext cx="14973300" cy="1200329"/>
          </a:xfrm>
          <a:prstGeom prst="rect">
            <a:avLst/>
          </a:prstGeom>
          <a:noFill/>
        </p:spPr>
        <p:txBody>
          <a:bodyPr wrap="square" rtlCol="0">
            <a:spAutoFit/>
          </a:bodyPr>
          <a:lstStyle/>
          <a:p>
            <a:r>
              <a:rPr lang="en-US" sz="3600" b="1" dirty="0">
                <a:latin typeface="Arial" panose="020B0604020202020204" pitchFamily="34" charset="0"/>
                <a:cs typeface="Arial" panose="020B0604020202020204" pitchFamily="34" charset="0"/>
              </a:rPr>
              <a:t>Figure</a:t>
            </a:r>
            <a:r>
              <a:rPr lang="en-US" sz="3600" dirty="0">
                <a:latin typeface="Arial" panose="020B0604020202020204" pitchFamily="34" charset="0"/>
                <a:cs typeface="Arial" panose="020B0604020202020204" pitchFamily="34" charset="0"/>
              </a:rPr>
              <a:t>: </a:t>
            </a:r>
            <a:r>
              <a:rPr lang="en-US" sz="3200" dirty="0">
                <a:latin typeface="Arial" panose="020B0604020202020204" pitchFamily="34" charset="0"/>
                <a:cs typeface="Arial" panose="020B0604020202020204" pitchFamily="34" charset="0"/>
              </a:rPr>
              <a:t>Model Predictions vs. Actual Prices (First 150 Samples). GBM achieved lowest MSE and highest R²</a:t>
            </a:r>
            <a:r>
              <a:rPr lang="en-US" sz="3600" dirty="0">
                <a:latin typeface="Arial" panose="020B0604020202020204" pitchFamily="34" charset="0"/>
                <a:cs typeface="Arial" panose="020B0604020202020204" pitchFamily="34" charset="0"/>
              </a:rPr>
              <a:t>.</a:t>
            </a:r>
          </a:p>
        </p:txBody>
      </p:sp>
      <p:sp>
        <p:nvSpPr>
          <p:cNvPr id="29" name="TextBox 28">
            <a:extLst>
              <a:ext uri="{FF2B5EF4-FFF2-40B4-BE49-F238E27FC236}">
                <a16:creationId xmlns:a16="http://schemas.microsoft.com/office/drawing/2014/main" id="{C6B59C84-BA9F-A12F-7961-4B7B29AEB5D5}"/>
              </a:ext>
            </a:extLst>
          </p:cNvPr>
          <p:cNvSpPr txBox="1"/>
          <p:nvPr/>
        </p:nvSpPr>
        <p:spPr>
          <a:xfrm>
            <a:off x="16167105" y="3644346"/>
            <a:ext cx="12369794" cy="8094524"/>
          </a:xfrm>
          <a:prstGeom prst="rect">
            <a:avLst/>
          </a:prstGeom>
          <a:noFill/>
        </p:spPr>
        <p:txBody>
          <a:bodyPr wrap="square" rtlCol="0">
            <a:spAutoFit/>
          </a:bodyPr>
          <a:lstStyle/>
          <a:p>
            <a:r>
              <a:rPr lang="en-US" sz="4000" b="1" dirty="0">
                <a:latin typeface="Arial" panose="020B0604020202020204" pitchFamily="34" charset="0"/>
                <a:cs typeface="Arial" panose="020B0604020202020204" pitchFamily="34" charset="0"/>
              </a:rPr>
              <a:t>Deep Reinforcement Learning Models</a:t>
            </a:r>
          </a:p>
          <a:p>
            <a:r>
              <a:rPr lang="en-US" sz="3200" dirty="0">
                <a:latin typeface="Arial" panose="020B0604020202020204" pitchFamily="34" charset="0"/>
                <a:cs typeface="Arial" panose="020B0604020202020204" pitchFamily="34" charset="0"/>
              </a:rPr>
              <a:t>We implemented and compared three DRL algorithms using stable-baselines3 in a custom OpenAI Gym-compatible trading environment:</a:t>
            </a:r>
          </a:p>
          <a:p>
            <a:r>
              <a:rPr lang="en-US" sz="3200" b="1" dirty="0">
                <a:latin typeface="Arial" panose="020B0604020202020204" pitchFamily="34" charset="0"/>
                <a:cs typeface="Arial" panose="020B0604020202020204" pitchFamily="34" charset="0"/>
              </a:rPr>
              <a:t>Deep Q-Network (DQN)</a:t>
            </a:r>
            <a:r>
              <a:rPr lang="en-US" sz="3200" dirty="0">
                <a:latin typeface="Arial" panose="020B0604020202020204" pitchFamily="34" charset="0"/>
                <a:cs typeface="Arial" panose="020B0604020202020204" pitchFamily="34" charset="0"/>
              </a:rPr>
              <a:t>:A value-based method that learns the expected return (Q-value) for each action. It uses an epsilon-greedy policy for exploration but struggled with the complexity and volatility of the stock environment.</a:t>
            </a:r>
          </a:p>
          <a:p>
            <a:r>
              <a:rPr lang="en-US" sz="3200" b="1" dirty="0">
                <a:latin typeface="Arial" panose="020B0604020202020204" pitchFamily="34" charset="0"/>
                <a:cs typeface="Arial" panose="020B0604020202020204" pitchFamily="34" charset="0"/>
              </a:rPr>
              <a:t>Proximal Policy Optimization (PPO</a:t>
            </a:r>
            <a:r>
              <a:rPr lang="en-US" sz="3200" dirty="0">
                <a:latin typeface="Arial" panose="020B0604020202020204" pitchFamily="34" charset="0"/>
                <a:cs typeface="Arial" panose="020B0604020202020204" pitchFamily="34" charset="0"/>
              </a:rPr>
              <a:t>): A policy-gradient method that optimizes a clipped objective function to ensure stable updates. PPO performed consistently well across market conditions and was robust to noisy data.</a:t>
            </a:r>
          </a:p>
          <a:p>
            <a:r>
              <a:rPr lang="en-US" sz="3200" b="1" dirty="0">
                <a:latin typeface="Arial" panose="020B0604020202020204" pitchFamily="34" charset="0"/>
                <a:cs typeface="Arial" panose="020B0604020202020204" pitchFamily="34" charset="0"/>
              </a:rPr>
              <a:t>Advantage Actor-Critic (A2C)</a:t>
            </a:r>
            <a:r>
              <a:rPr lang="en-US" sz="3200" dirty="0">
                <a:latin typeface="Arial" panose="020B0604020202020204" pitchFamily="34" charset="0"/>
                <a:cs typeface="Arial" panose="020B0604020202020204" pitchFamily="34" charset="0"/>
              </a:rPr>
              <a:t>:Combines policy and value-based approaches. A2C uses an actor to propose actions and a critic to evaluate them. It achieved the best performance in cumulative reward and risk-adjusted returns.</a:t>
            </a:r>
          </a:p>
        </p:txBody>
      </p:sp>
      <p:pic>
        <p:nvPicPr>
          <p:cNvPr id="31" name="Picture 30">
            <a:extLst>
              <a:ext uri="{FF2B5EF4-FFF2-40B4-BE49-F238E27FC236}">
                <a16:creationId xmlns:a16="http://schemas.microsoft.com/office/drawing/2014/main" id="{4219E7BF-D45C-5C2D-2CA5-5CEABFC977BB}"/>
              </a:ext>
            </a:extLst>
          </p:cNvPr>
          <p:cNvPicPr>
            <a:picLocks noChangeAspect="1"/>
          </p:cNvPicPr>
          <p:nvPr/>
        </p:nvPicPr>
        <p:blipFill>
          <a:blip r:embed="rId5"/>
          <a:stretch>
            <a:fillRect/>
          </a:stretch>
        </p:blipFill>
        <p:spPr>
          <a:xfrm>
            <a:off x="16055980" y="12411058"/>
            <a:ext cx="12369794" cy="7931220"/>
          </a:xfrm>
          <a:prstGeom prst="rect">
            <a:avLst/>
          </a:prstGeom>
        </p:spPr>
      </p:pic>
      <p:sp>
        <p:nvSpPr>
          <p:cNvPr id="42" name="TextBox 41">
            <a:extLst>
              <a:ext uri="{FF2B5EF4-FFF2-40B4-BE49-F238E27FC236}">
                <a16:creationId xmlns:a16="http://schemas.microsoft.com/office/drawing/2014/main" id="{4C79F59B-989C-D3B8-58A5-62E27AE3A3F4}"/>
              </a:ext>
            </a:extLst>
          </p:cNvPr>
          <p:cNvSpPr txBox="1"/>
          <p:nvPr/>
        </p:nvSpPr>
        <p:spPr>
          <a:xfrm>
            <a:off x="16129005" y="27892584"/>
            <a:ext cx="13792200" cy="4154984"/>
          </a:xfrm>
          <a:prstGeom prst="rect">
            <a:avLst/>
          </a:prstGeom>
          <a:noFill/>
        </p:spPr>
        <p:txBody>
          <a:bodyPr wrap="square" rtlCol="0">
            <a:spAutoFit/>
          </a:bodyPr>
          <a:lstStyle/>
          <a:p>
            <a:r>
              <a:rPr lang="en-US" sz="4000" b="1" dirty="0">
                <a:latin typeface="Arial" panose="020B0604020202020204" pitchFamily="34" charset="0"/>
                <a:cs typeface="Arial" panose="020B0604020202020204" pitchFamily="34" charset="0"/>
              </a:rPr>
              <a:t>Training Details &amp; Environment Design</a:t>
            </a:r>
          </a:p>
          <a:p>
            <a:r>
              <a:rPr lang="en-US" sz="3200" dirty="0">
                <a:latin typeface="Arial" panose="020B0604020202020204" pitchFamily="34" charset="0"/>
                <a:cs typeface="Arial" panose="020B0604020202020204" pitchFamily="34" charset="0"/>
              </a:rPr>
              <a:t>Each DRL agent was trained utilizing the following:</a:t>
            </a:r>
          </a:p>
          <a:p>
            <a:pPr>
              <a:buFont typeface="Arial" panose="020B0604020202020204" pitchFamily="34" charset="0"/>
              <a:buChar char="•"/>
            </a:pPr>
            <a:r>
              <a:rPr lang="en-US" sz="3200" dirty="0">
                <a:latin typeface="Arial" panose="020B0604020202020204" pitchFamily="34" charset="0"/>
                <a:cs typeface="Arial" panose="020B0604020202020204" pitchFamily="34" charset="0"/>
              </a:rPr>
              <a:t>Each agent was trained for </a:t>
            </a:r>
            <a:r>
              <a:rPr lang="en-US" sz="3200" b="1" dirty="0">
                <a:latin typeface="Arial" panose="020B0604020202020204" pitchFamily="34" charset="0"/>
                <a:cs typeface="Arial" panose="020B0604020202020204" pitchFamily="34" charset="0"/>
              </a:rPr>
              <a:t>10,000 timesteps</a:t>
            </a:r>
            <a:r>
              <a:rPr lang="en-US" sz="3200" dirty="0">
                <a:latin typeface="Arial" panose="020B0604020202020204" pitchFamily="34" charset="0"/>
                <a:cs typeface="Arial" panose="020B0604020202020204" pitchFamily="34" charset="0"/>
              </a:rPr>
              <a:t> using </a:t>
            </a:r>
            <a:r>
              <a:rPr lang="en-US" sz="3200" b="1" dirty="0">
                <a:latin typeface="Arial" panose="020B0604020202020204" pitchFamily="34" charset="0"/>
                <a:cs typeface="Arial" panose="020B0604020202020204" pitchFamily="34" charset="0"/>
              </a:rPr>
              <a:t>stable-baselines3</a:t>
            </a:r>
            <a:r>
              <a:rPr lang="en-US" sz="3200" dirty="0">
                <a:latin typeface="Arial" panose="020B0604020202020204" pitchFamily="34" charset="0"/>
                <a:cs typeface="Arial" panose="020B0604020202020204" pitchFamily="34" charset="0"/>
              </a:rPr>
              <a:t>.</a:t>
            </a:r>
          </a:p>
          <a:p>
            <a:pPr>
              <a:buFont typeface="Arial" panose="020B0604020202020204" pitchFamily="34" charset="0"/>
              <a:buChar char="•"/>
            </a:pPr>
            <a:r>
              <a:rPr lang="en-US" sz="3200" dirty="0">
                <a:latin typeface="Arial" panose="020B0604020202020204" pitchFamily="34" charset="0"/>
                <a:cs typeface="Arial" panose="020B0604020202020204" pitchFamily="34" charset="0"/>
              </a:rPr>
              <a:t>The </a:t>
            </a:r>
            <a:r>
              <a:rPr lang="en-US" sz="3200" b="1" dirty="0">
                <a:latin typeface="Arial" panose="020B0604020202020204" pitchFamily="34" charset="0"/>
                <a:cs typeface="Arial" panose="020B0604020202020204" pitchFamily="34" charset="0"/>
              </a:rPr>
              <a:t>custom OpenAI Gym environment</a:t>
            </a:r>
            <a:r>
              <a:rPr lang="en-US" sz="3200" dirty="0">
                <a:latin typeface="Arial" panose="020B0604020202020204" pitchFamily="34" charset="0"/>
                <a:cs typeface="Arial" panose="020B0604020202020204" pitchFamily="34" charset="0"/>
              </a:rPr>
              <a:t> simulated trading with discrete (DQN) and continuous (PPO, A2C) action spaces.</a:t>
            </a:r>
          </a:p>
          <a:p>
            <a:pPr>
              <a:buFont typeface="Arial" panose="020B0604020202020204" pitchFamily="34" charset="0"/>
              <a:buChar char="•"/>
            </a:pPr>
            <a:r>
              <a:rPr lang="en-US" sz="3200" b="1" dirty="0">
                <a:latin typeface="Arial" panose="020B0604020202020204" pitchFamily="34" charset="0"/>
                <a:cs typeface="Arial" panose="020B0604020202020204" pitchFamily="34" charset="0"/>
              </a:rPr>
              <a:t>Reward Function</a:t>
            </a:r>
            <a:r>
              <a:rPr lang="en-US" sz="3200" dirty="0">
                <a:latin typeface="Arial" panose="020B0604020202020204" pitchFamily="34" charset="0"/>
                <a:cs typeface="Arial" panose="020B0604020202020204" pitchFamily="34" charset="0"/>
              </a:rPr>
              <a:t>: Based on changes in portfolio value after each action.</a:t>
            </a:r>
          </a:p>
          <a:p>
            <a:pPr>
              <a:buFont typeface="Arial" panose="020B0604020202020204" pitchFamily="34" charset="0"/>
              <a:buChar char="•"/>
            </a:pPr>
            <a:r>
              <a:rPr lang="en-US" sz="3200" dirty="0">
                <a:latin typeface="Arial" panose="020B0604020202020204" pitchFamily="34" charset="0"/>
                <a:cs typeface="Arial" panose="020B0604020202020204" pitchFamily="34" charset="0"/>
              </a:rPr>
              <a:t>The environment tracked </a:t>
            </a:r>
            <a:r>
              <a:rPr lang="en-US" sz="3200" b="1" dirty="0">
                <a:latin typeface="Arial" panose="020B0604020202020204" pitchFamily="34" charset="0"/>
                <a:cs typeface="Arial" panose="020B0604020202020204" pitchFamily="34" charset="0"/>
              </a:rPr>
              <a:t>cash balance, shares held, and total net worth</a:t>
            </a:r>
            <a:r>
              <a:rPr lang="en-US" sz="3200" dirty="0">
                <a:latin typeface="Arial" panose="020B0604020202020204" pitchFamily="34" charset="0"/>
                <a:cs typeface="Arial" panose="020B0604020202020204" pitchFamily="34" charset="0"/>
              </a:rPr>
              <a:t>, returning a numeric observation vector at each time step.</a:t>
            </a:r>
          </a:p>
        </p:txBody>
      </p:sp>
      <p:sp>
        <p:nvSpPr>
          <p:cNvPr id="46" name="TextBox 45">
            <a:extLst>
              <a:ext uri="{FF2B5EF4-FFF2-40B4-BE49-F238E27FC236}">
                <a16:creationId xmlns:a16="http://schemas.microsoft.com/office/drawing/2014/main" id="{5B9369E3-2A22-5E93-5237-247357F3FFC7}"/>
              </a:ext>
            </a:extLst>
          </p:cNvPr>
          <p:cNvSpPr txBox="1"/>
          <p:nvPr/>
        </p:nvSpPr>
        <p:spPr>
          <a:xfrm>
            <a:off x="17306299" y="25169839"/>
            <a:ext cx="12369793" cy="2123658"/>
          </a:xfrm>
          <a:prstGeom prst="rect">
            <a:avLst/>
          </a:prstGeom>
          <a:noFill/>
        </p:spPr>
        <p:txBody>
          <a:bodyPr wrap="square" rtlCol="0">
            <a:spAutoFit/>
          </a:bodyPr>
          <a:lstStyle/>
          <a:p>
            <a:r>
              <a:rPr lang="en-US" sz="3600" b="1" dirty="0">
                <a:latin typeface="Arial" panose="020B0604020202020204" pitchFamily="34" charset="0"/>
                <a:cs typeface="Arial" panose="020B0604020202020204" pitchFamily="34" charset="0"/>
              </a:rPr>
              <a:t>Figure: DRL Cumulative Rewards Over Time</a:t>
            </a:r>
            <a:br>
              <a:rPr lang="en-US" sz="3200" dirty="0">
                <a:latin typeface="Arial" panose="020B0604020202020204" pitchFamily="34" charset="0"/>
                <a:cs typeface="Arial" panose="020B0604020202020204" pitchFamily="34" charset="0"/>
              </a:rPr>
            </a:br>
            <a:r>
              <a:rPr lang="en-US" sz="3200" dirty="0">
                <a:latin typeface="Arial" panose="020B0604020202020204" pitchFamily="34" charset="0"/>
                <a:cs typeface="Arial" panose="020B0604020202020204" pitchFamily="34" charset="0"/>
              </a:rPr>
              <a:t>A2C and DQN achieved comparable total rewards (~153), outperforming PPO (~75). Despite PPO's stability, it lagged in maximizing long-term gains.</a:t>
            </a:r>
          </a:p>
        </p:txBody>
      </p:sp>
      <p:pic>
        <p:nvPicPr>
          <p:cNvPr id="48" name="Picture 47">
            <a:extLst>
              <a:ext uri="{FF2B5EF4-FFF2-40B4-BE49-F238E27FC236}">
                <a16:creationId xmlns:a16="http://schemas.microsoft.com/office/drawing/2014/main" id="{1BB76AA1-0A02-8B76-3F1B-41618457B10E}"/>
              </a:ext>
            </a:extLst>
          </p:cNvPr>
          <p:cNvPicPr>
            <a:picLocks noChangeAspect="1"/>
          </p:cNvPicPr>
          <p:nvPr/>
        </p:nvPicPr>
        <p:blipFill>
          <a:blip r:embed="rId6"/>
          <a:stretch>
            <a:fillRect/>
          </a:stretch>
        </p:blipFill>
        <p:spPr>
          <a:xfrm>
            <a:off x="16363947" y="21224799"/>
            <a:ext cx="12802684" cy="3408648"/>
          </a:xfrm>
          <a:prstGeom prst="rect">
            <a:avLst/>
          </a:prstGeom>
        </p:spPr>
      </p:pic>
      <p:pic>
        <p:nvPicPr>
          <p:cNvPr id="50" name="Picture 49">
            <a:extLst>
              <a:ext uri="{FF2B5EF4-FFF2-40B4-BE49-F238E27FC236}">
                <a16:creationId xmlns:a16="http://schemas.microsoft.com/office/drawing/2014/main" id="{57861D88-0530-B9D8-B0D4-3FB74F23FEC0}"/>
              </a:ext>
            </a:extLst>
          </p:cNvPr>
          <p:cNvPicPr>
            <a:picLocks noChangeAspect="1"/>
          </p:cNvPicPr>
          <p:nvPr/>
        </p:nvPicPr>
        <p:blipFill>
          <a:blip r:embed="rId7"/>
          <a:stretch>
            <a:fillRect/>
          </a:stretch>
        </p:blipFill>
        <p:spPr>
          <a:xfrm>
            <a:off x="30426528" y="2746730"/>
            <a:ext cx="10113053" cy="6393983"/>
          </a:xfrm>
          <a:prstGeom prst="rect">
            <a:avLst/>
          </a:prstGeom>
        </p:spPr>
      </p:pic>
      <p:pic>
        <p:nvPicPr>
          <p:cNvPr id="52" name="Picture 51">
            <a:extLst>
              <a:ext uri="{FF2B5EF4-FFF2-40B4-BE49-F238E27FC236}">
                <a16:creationId xmlns:a16="http://schemas.microsoft.com/office/drawing/2014/main" id="{EE3782F2-B05D-7EBC-7942-8DC10F6A684A}"/>
              </a:ext>
            </a:extLst>
          </p:cNvPr>
          <p:cNvPicPr>
            <a:picLocks noChangeAspect="1"/>
          </p:cNvPicPr>
          <p:nvPr/>
        </p:nvPicPr>
        <p:blipFill>
          <a:blip r:embed="rId8"/>
          <a:stretch>
            <a:fillRect/>
          </a:stretch>
        </p:blipFill>
        <p:spPr>
          <a:xfrm>
            <a:off x="30426528" y="10930890"/>
            <a:ext cx="10155938" cy="6488847"/>
          </a:xfrm>
          <a:prstGeom prst="rect">
            <a:avLst/>
          </a:prstGeom>
        </p:spPr>
      </p:pic>
      <p:pic>
        <p:nvPicPr>
          <p:cNvPr id="54" name="Picture 53">
            <a:extLst>
              <a:ext uri="{FF2B5EF4-FFF2-40B4-BE49-F238E27FC236}">
                <a16:creationId xmlns:a16="http://schemas.microsoft.com/office/drawing/2014/main" id="{110C45A5-716C-98BC-8177-7C82E57867FC}"/>
              </a:ext>
            </a:extLst>
          </p:cNvPr>
          <p:cNvPicPr>
            <a:picLocks noChangeAspect="1"/>
          </p:cNvPicPr>
          <p:nvPr/>
        </p:nvPicPr>
        <p:blipFill>
          <a:blip r:embed="rId9"/>
          <a:stretch>
            <a:fillRect/>
          </a:stretch>
        </p:blipFill>
        <p:spPr>
          <a:xfrm>
            <a:off x="30831600" y="18874556"/>
            <a:ext cx="10155938" cy="6022141"/>
          </a:xfrm>
          <a:prstGeom prst="rect">
            <a:avLst/>
          </a:prstGeom>
        </p:spPr>
      </p:pic>
      <p:sp>
        <p:nvSpPr>
          <p:cNvPr id="55" name="TextBox 54">
            <a:extLst>
              <a:ext uri="{FF2B5EF4-FFF2-40B4-BE49-F238E27FC236}">
                <a16:creationId xmlns:a16="http://schemas.microsoft.com/office/drawing/2014/main" id="{ED8A7B1B-DE64-03FD-DC10-6C97353AC3B6}"/>
              </a:ext>
            </a:extLst>
          </p:cNvPr>
          <p:cNvSpPr txBox="1"/>
          <p:nvPr/>
        </p:nvSpPr>
        <p:spPr>
          <a:xfrm>
            <a:off x="31031246" y="26919768"/>
            <a:ext cx="11978771" cy="5233698"/>
          </a:xfrm>
          <a:prstGeom prst="rect">
            <a:avLst/>
          </a:prstGeom>
          <a:noFill/>
        </p:spPr>
        <p:txBody>
          <a:bodyPr wrap="square" rtlCol="0">
            <a:spAutoFit/>
          </a:bodyPr>
          <a:lstStyle/>
          <a:p>
            <a:r>
              <a:rPr lang="en-US" sz="4000" b="1" dirty="0">
                <a:latin typeface="Arial" panose="020B0604020202020204" pitchFamily="34" charset="0"/>
                <a:cs typeface="Arial" panose="020B0604020202020204" pitchFamily="34" charset="0"/>
              </a:rPr>
              <a:t>Conclusions</a:t>
            </a:r>
          </a:p>
          <a:p>
            <a:pPr>
              <a:buFont typeface="Arial" panose="020B0604020202020204" pitchFamily="34" charset="0"/>
              <a:buChar char="•"/>
            </a:pPr>
            <a:r>
              <a:rPr lang="en-US" sz="3200" b="1" dirty="0">
                <a:latin typeface="Arial" panose="020B0604020202020204" pitchFamily="34" charset="0"/>
                <a:cs typeface="Arial" panose="020B0604020202020204" pitchFamily="34" charset="0"/>
              </a:rPr>
              <a:t>A2C</a:t>
            </a:r>
            <a:r>
              <a:rPr lang="en-US" sz="3200" dirty="0">
                <a:latin typeface="Arial" panose="020B0604020202020204" pitchFamily="34" charset="0"/>
                <a:cs typeface="Arial" panose="020B0604020202020204" pitchFamily="34" charset="0"/>
              </a:rPr>
              <a:t> was the best-performing DRL agent, particularly in bull and volatile markets.</a:t>
            </a:r>
          </a:p>
          <a:p>
            <a:pPr>
              <a:buFont typeface="Arial" panose="020B0604020202020204" pitchFamily="34" charset="0"/>
              <a:buChar char="•"/>
            </a:pPr>
            <a:r>
              <a:rPr lang="en-US" sz="3200" b="1" dirty="0">
                <a:latin typeface="Arial" panose="020B0604020202020204" pitchFamily="34" charset="0"/>
                <a:cs typeface="Arial" panose="020B0604020202020204" pitchFamily="34" charset="0"/>
              </a:rPr>
              <a:t>PPO</a:t>
            </a:r>
            <a:r>
              <a:rPr lang="en-US" sz="3200" dirty="0">
                <a:latin typeface="Arial" panose="020B0604020202020204" pitchFamily="34" charset="0"/>
                <a:cs typeface="Arial" panose="020B0604020202020204" pitchFamily="34" charset="0"/>
              </a:rPr>
              <a:t> offered strong stability across regimes.</a:t>
            </a:r>
          </a:p>
          <a:p>
            <a:pPr>
              <a:buFont typeface="Arial" panose="020B0604020202020204" pitchFamily="34" charset="0"/>
              <a:buChar char="•"/>
            </a:pPr>
            <a:r>
              <a:rPr lang="en-US" sz="3200" b="1" dirty="0">
                <a:latin typeface="Arial" panose="020B0604020202020204" pitchFamily="34" charset="0"/>
                <a:cs typeface="Arial" panose="020B0604020202020204" pitchFamily="34" charset="0"/>
              </a:rPr>
              <a:t>Traditional ML models</a:t>
            </a:r>
            <a:r>
              <a:rPr lang="en-US" sz="3200" dirty="0">
                <a:latin typeface="Arial" panose="020B0604020202020204" pitchFamily="34" charset="0"/>
                <a:cs typeface="Arial" panose="020B0604020202020204" pitchFamily="34" charset="0"/>
              </a:rPr>
              <a:t>, especially GBM, provide solid benchmarks but lack regime-specific adaptability.</a:t>
            </a:r>
          </a:p>
          <a:p>
            <a:pPr>
              <a:buFont typeface="Arial" panose="020B0604020202020204" pitchFamily="34" charset="0"/>
              <a:buChar char="•"/>
            </a:pPr>
            <a:r>
              <a:rPr lang="en-US" sz="3200" b="1" dirty="0">
                <a:latin typeface="Arial" panose="020B0604020202020204" pitchFamily="34" charset="0"/>
                <a:cs typeface="Arial" panose="020B0604020202020204" pitchFamily="34" charset="0"/>
              </a:rPr>
              <a:t>DRL</a:t>
            </a:r>
            <a:r>
              <a:rPr lang="en-US" sz="3200" dirty="0">
                <a:latin typeface="Arial" panose="020B0604020202020204" pitchFamily="34" charset="0"/>
                <a:cs typeface="Arial" panose="020B0604020202020204" pitchFamily="34" charset="0"/>
              </a:rPr>
              <a:t> provides a dynamic edge, adapting strategies to shifting market environments.</a:t>
            </a:r>
          </a:p>
          <a:p>
            <a:pPr>
              <a:buFont typeface="Arial" panose="020B0604020202020204" pitchFamily="34" charset="0"/>
              <a:buChar char="•"/>
            </a:pPr>
            <a:r>
              <a:rPr lang="en-US" sz="3200" dirty="0">
                <a:latin typeface="Arial" panose="020B0604020202020204" pitchFamily="34" charset="0"/>
                <a:cs typeface="Arial" panose="020B0604020202020204" pitchFamily="34" charset="0"/>
              </a:rPr>
              <a:t>Future improvements include incorporating transaction costs, multi-agent competition, and high-frequency trading strategies.</a:t>
            </a:r>
          </a:p>
        </p:txBody>
      </p:sp>
      <p:sp>
        <p:nvSpPr>
          <p:cNvPr id="56" name="TextBox 55">
            <a:extLst>
              <a:ext uri="{FF2B5EF4-FFF2-40B4-BE49-F238E27FC236}">
                <a16:creationId xmlns:a16="http://schemas.microsoft.com/office/drawing/2014/main" id="{A008E175-74C8-C887-D3FA-EE00D3973ACC}"/>
              </a:ext>
            </a:extLst>
          </p:cNvPr>
          <p:cNvSpPr txBox="1"/>
          <p:nvPr/>
        </p:nvSpPr>
        <p:spPr>
          <a:xfrm>
            <a:off x="30899342" y="9140713"/>
            <a:ext cx="10800627" cy="1815882"/>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Figure: Cumulative Rewards – Bull Market</a:t>
            </a:r>
            <a:br>
              <a:rPr lang="en-US" sz="2800" dirty="0">
                <a:latin typeface="Arial" panose="020B0604020202020204" pitchFamily="34" charset="0"/>
                <a:cs typeface="Arial" panose="020B0604020202020204" pitchFamily="34" charset="0"/>
              </a:rPr>
            </a:br>
            <a:r>
              <a:rPr lang="en-US" sz="2800" dirty="0">
                <a:latin typeface="Arial" panose="020B0604020202020204" pitchFamily="34" charset="0"/>
                <a:cs typeface="Arial" panose="020B0604020202020204" pitchFamily="34" charset="0"/>
              </a:rPr>
              <a:t>A2C delivered the strongest gains, closely followed by PPO. DQN underperformed significantly, accumulating losses in a trending market.</a:t>
            </a:r>
          </a:p>
        </p:txBody>
      </p:sp>
      <p:sp>
        <p:nvSpPr>
          <p:cNvPr id="57" name="TextBox 56">
            <a:extLst>
              <a:ext uri="{FF2B5EF4-FFF2-40B4-BE49-F238E27FC236}">
                <a16:creationId xmlns:a16="http://schemas.microsoft.com/office/drawing/2014/main" id="{BF3D280A-CD71-6C73-76A3-D139495648C8}"/>
              </a:ext>
            </a:extLst>
          </p:cNvPr>
          <p:cNvSpPr txBox="1"/>
          <p:nvPr/>
        </p:nvSpPr>
        <p:spPr>
          <a:xfrm>
            <a:off x="31125393" y="17343309"/>
            <a:ext cx="10800627" cy="1384995"/>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Figure: Cumulative Rewards – Bear Market</a:t>
            </a:r>
          </a:p>
          <a:p>
            <a:r>
              <a:rPr lang="en-US" sz="2800" dirty="0">
                <a:latin typeface="Arial" panose="020B0604020202020204" pitchFamily="34" charset="0"/>
                <a:cs typeface="Arial" panose="020B0604020202020204" pitchFamily="34" charset="0"/>
              </a:rPr>
              <a:t>PPO and DQN were surprisingly effective, preserving capital during drawdowns. A2C was more volatile and less consistent here.</a:t>
            </a:r>
          </a:p>
        </p:txBody>
      </p:sp>
      <p:sp>
        <p:nvSpPr>
          <p:cNvPr id="58" name="TextBox 57">
            <a:extLst>
              <a:ext uri="{FF2B5EF4-FFF2-40B4-BE49-F238E27FC236}">
                <a16:creationId xmlns:a16="http://schemas.microsoft.com/office/drawing/2014/main" id="{ABC9552D-08E4-218F-A01E-89AE8210CC58}"/>
              </a:ext>
            </a:extLst>
          </p:cNvPr>
          <p:cNvSpPr txBox="1"/>
          <p:nvPr/>
        </p:nvSpPr>
        <p:spPr>
          <a:xfrm>
            <a:off x="31125392" y="25060666"/>
            <a:ext cx="10800627" cy="1815882"/>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Figure: Cumulative Rewards – Volatile Market</a:t>
            </a:r>
          </a:p>
          <a:p>
            <a:r>
              <a:rPr lang="en-US" sz="2800" dirty="0">
                <a:latin typeface="Arial" panose="020B0604020202020204" pitchFamily="34" charset="0"/>
                <a:cs typeface="Arial" panose="020B0604020202020204" pitchFamily="34" charset="0"/>
              </a:rPr>
              <a:t>A2C showed superior handling of fluctuations, steadily accumulating reward. DQN and PPO failed to exploit minor movements effectively.</a:t>
            </a:r>
          </a:p>
        </p:txBody>
      </p:sp>
      <p:sp>
        <p:nvSpPr>
          <p:cNvPr id="3" name="TextBox 2">
            <a:extLst>
              <a:ext uri="{FF2B5EF4-FFF2-40B4-BE49-F238E27FC236}">
                <a16:creationId xmlns:a16="http://schemas.microsoft.com/office/drawing/2014/main" id="{EB21CCB1-9E31-C763-4505-51D7B820BA09}"/>
              </a:ext>
            </a:extLst>
          </p:cNvPr>
          <p:cNvSpPr txBox="1"/>
          <p:nvPr/>
        </p:nvSpPr>
        <p:spPr>
          <a:xfrm>
            <a:off x="701675" y="31013400"/>
            <a:ext cx="14585950" cy="1200329"/>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Data Sources</a:t>
            </a:r>
            <a:r>
              <a:rPr lang="en-US" sz="2400" dirty="0">
                <a:latin typeface="Arial" panose="020B0604020202020204" pitchFamily="34" charset="0"/>
                <a:cs typeface="Arial" panose="020B0604020202020204" pitchFamily="34" charset="0"/>
              </a:rPr>
              <a:t>:</a:t>
            </a:r>
          </a:p>
          <a:p>
            <a:pPr marL="342900" indent="-342900">
              <a:buFontTx/>
              <a:buChar char="-"/>
            </a:pPr>
            <a:r>
              <a:rPr lang="en-US" sz="2400" dirty="0">
                <a:latin typeface="Arial" panose="020B0604020202020204" pitchFamily="34" charset="0"/>
                <a:cs typeface="Arial" panose="020B0604020202020204" pitchFamily="34" charset="0"/>
              </a:rPr>
              <a:t>Historical stock prices from Yahoo Finance</a:t>
            </a:r>
          </a:p>
          <a:p>
            <a:pPr marL="342900" indent="-342900">
              <a:buFontTx/>
              <a:buChar char="-"/>
            </a:pPr>
            <a:r>
              <a:rPr lang="en-US" sz="2400" dirty="0">
                <a:latin typeface="Arial" panose="020B0604020202020204" pitchFamily="34" charset="0"/>
                <a:cs typeface="Arial" panose="020B0604020202020204" pitchFamily="34" charset="0"/>
              </a:rPr>
              <a:t>Macroeconomic indicators from the Federal Reserve Economic Data (FRED): https://fred.stlouisfed.org</a:t>
            </a:r>
          </a:p>
        </p:txBody>
      </p:sp>
    </p:spTree>
    <p:extLst>
      <p:ext uri="{BB962C8B-B14F-4D97-AF65-F5344CB8AC3E}">
        <p14:creationId xmlns:p14="http://schemas.microsoft.com/office/powerpoint/2010/main" val="32546419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413</TotalTime>
  <Words>852</Words>
  <Application>Microsoft Office PowerPoint</Application>
  <PresentationFormat>Custom</PresentationFormat>
  <Paragraphs>44</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Aptos</vt:lpstr>
      <vt:lpstr>Arial</vt:lpstr>
      <vt:lpstr>Calibri</vt:lpstr>
      <vt:lpstr>Office Theme</vt:lpstr>
      <vt:lpstr>PowerPoint Presentation</vt:lpstr>
    </vt:vector>
  </TitlesOfParts>
  <Company>Tennessee Tech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Mike Renfro</dc:creator>
  <cp:lastModifiedBy>Blaine Swieder</cp:lastModifiedBy>
  <cp:revision>24</cp:revision>
  <dcterms:created xsi:type="dcterms:W3CDTF">2014-03-28T10:29:27Z</dcterms:created>
  <dcterms:modified xsi:type="dcterms:W3CDTF">2025-04-17T22:27:44Z</dcterms:modified>
</cp:coreProperties>
</file>