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B0185-D133-4911-B690-4E2AA9681785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BE11F-ED58-4E2B-AF7D-657445DEA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93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</a:t>
            </a:r>
            <a:r>
              <a:rPr lang="en-US" dirty="0" err="1"/>
              <a:t>LastRegLength</a:t>
            </a:r>
            <a:r>
              <a:rPr lang="en-US" dirty="0"/>
              <a:t> &amp; Lower </a:t>
            </a:r>
            <a:r>
              <a:rPr lang="en-US" dirty="0" err="1"/>
              <a:t>FirstRegLength</a:t>
            </a:r>
            <a:r>
              <a:rPr lang="en-US" dirty="0"/>
              <a:t> suggests that companies with that registered more recently and have a smaller distance between first &amp; last registration date are more likely to purchase (t test showed a statistically significant difference in average purchases for companies with 0 days between their first and last registration and companies with &gt; 0 days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BE11F-ED58-4E2B-AF7D-657445DEA6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46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4F41F-D6CB-4F90-B669-104E1A67FB2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3102-39C9-4CD0-9158-191B6B4272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80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4F41F-D6CB-4F90-B669-104E1A67FB2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3102-39C9-4CD0-9158-191B6B42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4F41F-D6CB-4F90-B669-104E1A67FB2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3102-39C9-4CD0-9158-191B6B42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1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4F41F-D6CB-4F90-B669-104E1A67FB2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3102-39C9-4CD0-9158-191B6B42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1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4F41F-D6CB-4F90-B669-104E1A67FB2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3102-39C9-4CD0-9158-191B6B4272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47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4F41F-D6CB-4F90-B669-104E1A67FB2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3102-39C9-4CD0-9158-191B6B42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3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4F41F-D6CB-4F90-B669-104E1A67FB2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3102-39C9-4CD0-9158-191B6B42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9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4F41F-D6CB-4F90-B669-104E1A67FB2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3102-39C9-4CD0-9158-191B6B42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8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4F41F-D6CB-4F90-B669-104E1A67FB2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3102-39C9-4CD0-9158-191B6B42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8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5F4F41F-D6CB-4F90-B669-104E1A67FB2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C73102-39C9-4CD0-9158-191B6B42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6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4F41F-D6CB-4F90-B669-104E1A67FB2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3102-39C9-4CD0-9158-191B6B42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1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5F4F41F-D6CB-4F90-B669-104E1A67FB2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C73102-39C9-4CD0-9158-191B6B427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C07D-C7A3-4894-87B9-074D15D11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Acquisition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02C96-3602-48D1-B663-27E6F05A54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Bryce </a:t>
            </a:r>
            <a:r>
              <a:rPr lang="en-US" dirty="0" err="1"/>
              <a:t>Curtsinger</a:t>
            </a:r>
            <a:r>
              <a:rPr lang="en-US" dirty="0"/>
              <a:t> &amp; </a:t>
            </a:r>
            <a:r>
              <a:rPr lang="en-US" dirty="0" err="1"/>
              <a:t>derek</a:t>
            </a:r>
            <a:r>
              <a:rPr lang="en-US" dirty="0"/>
              <a:t> </a:t>
            </a:r>
            <a:r>
              <a:rPr lang="en-US" dirty="0" err="1"/>
              <a:t>Shambo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7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3D54-0013-4566-B474-80E0804C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AFF103-A5DF-4FA3-97A8-FEA7A508DB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908849"/>
              </p:ext>
            </p:extLst>
          </p:nvPr>
        </p:nvGraphicFramePr>
        <p:xfrm>
          <a:off x="1097280" y="2102792"/>
          <a:ext cx="4998720" cy="4133508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268659">
                  <a:extLst>
                    <a:ext uri="{9D8B030D-6E8A-4147-A177-3AD203B41FA5}">
                      <a16:colId xmlns:a16="http://schemas.microsoft.com/office/drawing/2014/main" val="948315455"/>
                    </a:ext>
                  </a:extLst>
                </a:gridCol>
                <a:gridCol w="1321587">
                  <a:extLst>
                    <a:ext uri="{9D8B030D-6E8A-4147-A177-3AD203B41FA5}">
                      <a16:colId xmlns:a16="http://schemas.microsoft.com/office/drawing/2014/main" val="8354146"/>
                    </a:ext>
                  </a:extLst>
                </a:gridCol>
                <a:gridCol w="1274005">
                  <a:extLst>
                    <a:ext uri="{9D8B030D-6E8A-4147-A177-3AD203B41FA5}">
                      <a16:colId xmlns:a16="http://schemas.microsoft.com/office/drawing/2014/main" val="1444995588"/>
                    </a:ext>
                  </a:extLst>
                </a:gridCol>
                <a:gridCol w="1134469">
                  <a:extLst>
                    <a:ext uri="{9D8B030D-6E8A-4147-A177-3AD203B41FA5}">
                      <a16:colId xmlns:a16="http://schemas.microsoft.com/office/drawing/2014/main" val="4136135347"/>
                    </a:ext>
                  </a:extLst>
                </a:gridCol>
              </a:tblGrid>
              <a:tr h="7150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effectLst/>
                        </a:rPr>
                        <a:t>NumRegistered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Total number of accounts registered to a unique CompanyName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effectLst/>
                        </a:rPr>
                        <a:t>basetable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Count number of registrations grouped by CompanyName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3193127"/>
                  </a:ext>
                </a:extLst>
              </a:tr>
              <a:tr h="7593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effectLst/>
                        </a:rPr>
                        <a:t>FirstRegDate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The earliest registration date associated with each CompanyName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effectLst/>
                        </a:rPr>
                        <a:t>basetable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Minimum of RegistrationDate grouped by CompanyName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2812167"/>
                  </a:ext>
                </a:extLst>
              </a:tr>
              <a:tr h="694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FirstRegLength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number of days between FirstRegDate and January 1, 2016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effectLst/>
                        </a:rPr>
                        <a:t>basetable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2016-01-01 - FirstRegDate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1157636"/>
                  </a:ext>
                </a:extLst>
              </a:tr>
              <a:tr h="694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LastRegDate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latest registration date associated with each CompanyName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effectLst/>
                        </a:rPr>
                        <a:t>basetable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Maximum of RegistrationDate grouped by CompanyName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3757259"/>
                  </a:ext>
                </a:extLst>
              </a:tr>
              <a:tr h="694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LastRegLength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number of days between LastRegDate and January 1, 2016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effectLst/>
                        </a:rPr>
                        <a:t>basetable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2016-01-01 - LastRegDate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1197178"/>
                  </a:ext>
                </a:extLst>
              </a:tr>
              <a:tr h="5189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Zip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Zip code extracted from CompanyAddress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effectLst/>
                        </a:rPr>
                        <a:t>basetable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Character vector extract of </a:t>
                      </a:r>
                      <a:r>
                        <a:rPr lang="en-US" sz="1100" dirty="0" err="1">
                          <a:effectLst/>
                        </a:rPr>
                        <a:t>CompanyAddress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445058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F7DE73-09EB-4186-B841-68A6D5D89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301193"/>
              </p:ext>
            </p:extLst>
          </p:nvPr>
        </p:nvGraphicFramePr>
        <p:xfrm>
          <a:off x="6096000" y="2102792"/>
          <a:ext cx="5921829" cy="326451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502941">
                  <a:extLst>
                    <a:ext uri="{9D8B030D-6E8A-4147-A177-3AD203B41FA5}">
                      <a16:colId xmlns:a16="http://schemas.microsoft.com/office/drawing/2014/main" val="1747630809"/>
                    </a:ext>
                  </a:extLst>
                </a:gridCol>
                <a:gridCol w="1565643">
                  <a:extLst>
                    <a:ext uri="{9D8B030D-6E8A-4147-A177-3AD203B41FA5}">
                      <a16:colId xmlns:a16="http://schemas.microsoft.com/office/drawing/2014/main" val="3365510518"/>
                    </a:ext>
                  </a:extLst>
                </a:gridCol>
                <a:gridCol w="1509275">
                  <a:extLst>
                    <a:ext uri="{9D8B030D-6E8A-4147-A177-3AD203B41FA5}">
                      <a16:colId xmlns:a16="http://schemas.microsoft.com/office/drawing/2014/main" val="2924581879"/>
                    </a:ext>
                  </a:extLst>
                </a:gridCol>
                <a:gridCol w="1343970">
                  <a:extLst>
                    <a:ext uri="{9D8B030D-6E8A-4147-A177-3AD203B41FA5}">
                      <a16:colId xmlns:a16="http://schemas.microsoft.com/office/drawing/2014/main" val="738536628"/>
                    </a:ext>
                  </a:extLst>
                </a:gridCol>
              </a:tblGrid>
              <a:tr h="748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State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State matched using Zip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basetable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State lookup by matching Zip with data from the “</a:t>
                      </a:r>
                      <a:r>
                        <a:rPr lang="en-US" sz="1100" b="0" dirty="0" err="1">
                          <a:effectLst/>
                        </a:rPr>
                        <a:t>zipcode</a:t>
                      </a:r>
                      <a:r>
                        <a:rPr lang="en-US" sz="1100" b="0" dirty="0">
                          <a:effectLst/>
                        </a:rPr>
                        <a:t>” R package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8247216"/>
                  </a:ext>
                </a:extLst>
              </a:tr>
              <a:tr h="6267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effectLst/>
                        </a:rPr>
                        <a:t>FirstMonth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Factor indicating the month in which FirstRegDate occurs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basetable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Month extracted from FirstRegDate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0407559"/>
                  </a:ext>
                </a:extLst>
              </a:tr>
              <a:tr h="6267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effectLst/>
                        </a:rPr>
                        <a:t>LastMonth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Factor indicating the month in which LastRegDate occurs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basetable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Month extracted from LastRegDate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5660985"/>
                  </a:ext>
                </a:extLst>
              </a:tr>
              <a:tr h="12628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Converted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 binary variable indicating if a CompanyName occurring in registrations also appears in purchases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basetable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Check if CompanyName in registrations also appears in CompanyName in customers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9499559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24C27A2D-615B-47A3-B079-F912A7C44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DFDCDA-850C-45F9-95DA-E76E70716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693547"/>
              </p:ext>
            </p:extLst>
          </p:nvPr>
        </p:nvGraphicFramePr>
        <p:xfrm>
          <a:off x="1097280" y="1734656"/>
          <a:ext cx="10920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696">
                  <a:extLst>
                    <a:ext uri="{9D8B030D-6E8A-4147-A177-3AD203B41FA5}">
                      <a16:colId xmlns:a16="http://schemas.microsoft.com/office/drawing/2014/main" val="1284061047"/>
                    </a:ext>
                  </a:extLst>
                </a:gridCol>
                <a:gridCol w="1315616">
                  <a:extLst>
                    <a:ext uri="{9D8B030D-6E8A-4147-A177-3AD203B41FA5}">
                      <a16:colId xmlns:a16="http://schemas.microsoft.com/office/drawing/2014/main" val="37336017"/>
                    </a:ext>
                  </a:extLst>
                </a:gridCol>
                <a:gridCol w="1278294">
                  <a:extLst>
                    <a:ext uri="{9D8B030D-6E8A-4147-A177-3AD203B41FA5}">
                      <a16:colId xmlns:a16="http://schemas.microsoft.com/office/drawing/2014/main" val="3137940923"/>
                    </a:ext>
                  </a:extLst>
                </a:gridCol>
                <a:gridCol w="1138334">
                  <a:extLst>
                    <a:ext uri="{9D8B030D-6E8A-4147-A177-3AD203B41FA5}">
                      <a16:colId xmlns:a16="http://schemas.microsoft.com/office/drawing/2014/main" val="166715671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676194445"/>
                    </a:ext>
                  </a:extLst>
                </a:gridCol>
                <a:gridCol w="1558212">
                  <a:extLst>
                    <a:ext uri="{9D8B030D-6E8A-4147-A177-3AD203B41FA5}">
                      <a16:colId xmlns:a16="http://schemas.microsoft.com/office/drawing/2014/main" val="3490101721"/>
                    </a:ext>
                  </a:extLst>
                </a:gridCol>
                <a:gridCol w="1511559">
                  <a:extLst>
                    <a:ext uri="{9D8B030D-6E8A-4147-A177-3AD203B41FA5}">
                      <a16:colId xmlns:a16="http://schemas.microsoft.com/office/drawing/2014/main" val="1403326038"/>
                    </a:ext>
                  </a:extLst>
                </a:gridCol>
                <a:gridCol w="1343612">
                  <a:extLst>
                    <a:ext uri="{9D8B030D-6E8A-4147-A177-3AD203B41FA5}">
                      <a16:colId xmlns:a16="http://schemas.microsoft.com/office/drawing/2014/main" val="3642693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89973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FF76957-B9CB-40EC-BA04-A161CDA6A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805767"/>
              </p:ext>
            </p:extLst>
          </p:nvPr>
        </p:nvGraphicFramePr>
        <p:xfrm>
          <a:off x="6095997" y="5367302"/>
          <a:ext cx="5921832" cy="86899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99121">
                  <a:extLst>
                    <a:ext uri="{9D8B030D-6E8A-4147-A177-3AD203B41FA5}">
                      <a16:colId xmlns:a16="http://schemas.microsoft.com/office/drawing/2014/main" val="2586379058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871591998"/>
                    </a:ext>
                  </a:extLst>
                </a:gridCol>
                <a:gridCol w="1511559">
                  <a:extLst>
                    <a:ext uri="{9D8B030D-6E8A-4147-A177-3AD203B41FA5}">
                      <a16:colId xmlns:a16="http://schemas.microsoft.com/office/drawing/2014/main" val="2267096661"/>
                    </a:ext>
                  </a:extLst>
                </a:gridCol>
                <a:gridCol w="1343609">
                  <a:extLst>
                    <a:ext uri="{9D8B030D-6E8A-4147-A177-3AD203B41FA5}">
                      <a16:colId xmlns:a16="http://schemas.microsoft.com/office/drawing/2014/main" val="976718686"/>
                    </a:ext>
                  </a:extLst>
                </a:gridCol>
              </a:tblGrid>
              <a:tr h="37674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CompanyName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Unique Name for each registered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effectLst/>
                        </a:rPr>
                        <a:t>basetable</a:t>
                      </a:r>
                      <a:r>
                        <a:rPr lang="en-US" sz="1100" b="0" dirty="0">
                          <a:effectLst/>
                        </a:rPr>
                        <a:t>, customers, registrations, 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568667"/>
                  </a:ext>
                </a:extLst>
              </a:tr>
              <a:tr h="363494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/>
                        <a:t>CompanyAddress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Address for each registered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/>
                        <a:t>Basetable</a:t>
                      </a:r>
                      <a:r>
                        <a:rPr lang="en-US" sz="1100" b="0" dirty="0"/>
                        <a:t>, customers, registrations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25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86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C93E-EED8-4DB9-9FD5-F5BF09EB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F577-4B24-4D8C-90CB-A328E3E95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1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060C-74F6-4F12-9ED9-984C5BF5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343A1-BC82-48DF-9E0F-7E389139E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8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7A2B-6444-4866-A037-5649F520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94EE-6A7A-41F6-8266-C7CAF80E8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94" y="1845734"/>
            <a:ext cx="10334586" cy="4023360"/>
          </a:xfrm>
        </p:spPr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Logistic Regression predicting purchase from </a:t>
            </a:r>
            <a:r>
              <a:rPr lang="en-US" dirty="0" err="1"/>
              <a:t>LastRegLength</a:t>
            </a:r>
            <a:r>
              <a:rPr lang="en-US" dirty="0"/>
              <a:t>, </a:t>
            </a:r>
            <a:r>
              <a:rPr lang="en-US" dirty="0" err="1"/>
              <a:t>FirstRegLength</a:t>
            </a:r>
            <a:r>
              <a:rPr lang="en-US" dirty="0"/>
              <a:t>, </a:t>
            </a:r>
            <a:r>
              <a:rPr lang="en-US" dirty="0" err="1"/>
              <a:t>FirstMonth</a:t>
            </a:r>
            <a:r>
              <a:rPr lang="en-US" dirty="0"/>
              <a:t>, </a:t>
            </a:r>
            <a:r>
              <a:rPr lang="en-US" dirty="0" err="1"/>
              <a:t>LastMonth</a:t>
            </a:r>
            <a:r>
              <a:rPr lang="en-US" dirty="0"/>
              <a:t>, </a:t>
            </a:r>
            <a:r>
              <a:rPr lang="en-US" dirty="0" err="1"/>
              <a:t>NumRegistered</a:t>
            </a:r>
            <a:r>
              <a:rPr lang="en-US" dirty="0"/>
              <a:t>, &amp; State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NumRegistered</a:t>
            </a:r>
            <a:r>
              <a:rPr lang="en-US" dirty="0"/>
              <a:t> is a significant predictor, supporting the hypothesis that having more registered users increases the likelihood of purchase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Each additional user increases the odds of purchase by a factor of 1.06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Larger </a:t>
            </a:r>
            <a:r>
              <a:rPr lang="en-US" dirty="0" err="1"/>
              <a:t>LastRegLength</a:t>
            </a:r>
            <a:r>
              <a:rPr lang="en-US" dirty="0"/>
              <a:t> (difference between the most recent registration date and 01/01/2016) suggests a higher probability of purchase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Smaller </a:t>
            </a:r>
            <a:r>
              <a:rPr lang="en-US" dirty="0" err="1"/>
              <a:t>FirstRegLength</a:t>
            </a:r>
            <a:r>
              <a:rPr lang="en-US" dirty="0"/>
              <a:t> (difference between the least recent registration date and 01/01/2016) suggests a higher probability of purchase</a:t>
            </a:r>
          </a:p>
        </p:txBody>
      </p:sp>
    </p:spTree>
    <p:extLst>
      <p:ext uri="{BB962C8B-B14F-4D97-AF65-F5344CB8AC3E}">
        <p14:creationId xmlns:p14="http://schemas.microsoft.com/office/powerpoint/2010/main" val="265134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7A2B-6444-4866-A037-5649F520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94EE-6A7A-41F6-8266-C7CAF80E8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94" y="1845734"/>
            <a:ext cx="10334586" cy="4023360"/>
          </a:xfrm>
        </p:spPr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Model Holdout AUC: 0.85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Model Top Decile Lift: 2.5</a:t>
            </a:r>
          </a:p>
        </p:txBody>
      </p:sp>
    </p:spTree>
    <p:extLst>
      <p:ext uri="{BB962C8B-B14F-4D97-AF65-F5344CB8AC3E}">
        <p14:creationId xmlns:p14="http://schemas.microsoft.com/office/powerpoint/2010/main" val="29492951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1295</TotalTime>
  <Words>379</Words>
  <Application>Microsoft Office PowerPoint</Application>
  <PresentationFormat>Widescreen</PresentationFormat>
  <Paragraphs>73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Times New Roman</vt:lpstr>
      <vt:lpstr>Retrospect</vt:lpstr>
      <vt:lpstr>Customer Acquisition</vt:lpstr>
      <vt:lpstr>Data Dictionary</vt:lpstr>
      <vt:lpstr>ERD</vt:lpstr>
      <vt:lpstr>Code Flow</vt:lpstr>
      <vt:lpstr>Modeling </vt:lpstr>
      <vt:lpstr>Predicting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Acquisition</dc:title>
  <dc:creator>Bryce</dc:creator>
  <cp:lastModifiedBy>Bryce</cp:lastModifiedBy>
  <cp:revision>8</cp:revision>
  <dcterms:created xsi:type="dcterms:W3CDTF">2018-09-09T16:27:31Z</dcterms:created>
  <dcterms:modified xsi:type="dcterms:W3CDTF">2018-09-10T14:02:38Z</dcterms:modified>
</cp:coreProperties>
</file>