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1302B-4DF1-4053-BBFB-E4743298827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FBB42BE7-DCA3-4C01-B8AE-50983946580C}">
      <dgm:prSet phldrT="[Text]"/>
      <dgm:spPr/>
      <dgm:t>
        <a:bodyPr/>
        <a:lstStyle/>
        <a:p>
          <a:r>
            <a:rPr lang="en-US" dirty="0"/>
            <a:t>Data Input</a:t>
          </a:r>
        </a:p>
      </dgm:t>
    </dgm:pt>
    <dgm:pt modelId="{E54E332E-C636-4CD3-8F7C-5C061BBABE46}" type="parTrans" cxnId="{880A3296-65D3-4815-8DB9-74C0A8FE2B57}">
      <dgm:prSet/>
      <dgm:spPr/>
      <dgm:t>
        <a:bodyPr/>
        <a:lstStyle/>
        <a:p>
          <a:endParaRPr lang="en-US"/>
        </a:p>
      </dgm:t>
    </dgm:pt>
    <dgm:pt modelId="{B6C3BA3C-46E0-4DC0-B8D0-336C3D7E9790}" type="sibTrans" cxnId="{880A3296-65D3-4815-8DB9-74C0A8FE2B57}">
      <dgm:prSet/>
      <dgm:spPr/>
      <dgm:t>
        <a:bodyPr/>
        <a:lstStyle/>
        <a:p>
          <a:endParaRPr lang="en-US"/>
        </a:p>
      </dgm:t>
    </dgm:pt>
    <dgm:pt modelId="{6183303C-C945-452D-A254-C2EC9464EB0C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D9D33469-057A-4C85-9108-DB5C4D007AB0}" type="parTrans" cxnId="{F4669ED5-2235-43A9-858E-12DF65AA833E}">
      <dgm:prSet/>
      <dgm:spPr/>
      <dgm:t>
        <a:bodyPr/>
        <a:lstStyle/>
        <a:p>
          <a:endParaRPr lang="en-US"/>
        </a:p>
      </dgm:t>
    </dgm:pt>
    <dgm:pt modelId="{44C60760-A635-40A5-9D0E-FB6396C7B4F3}" type="sibTrans" cxnId="{F4669ED5-2235-43A9-858E-12DF65AA833E}">
      <dgm:prSet/>
      <dgm:spPr/>
      <dgm:t>
        <a:bodyPr/>
        <a:lstStyle/>
        <a:p>
          <a:endParaRPr lang="en-US"/>
        </a:p>
      </dgm:t>
    </dgm:pt>
    <dgm:pt modelId="{392198E7-F215-4D55-9D99-4E375C4F808E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0F1A6C70-E31E-49B4-8103-96E44EABE506}" type="parTrans" cxnId="{3C7DA250-D776-426B-A6B6-01188C4911AD}">
      <dgm:prSet/>
      <dgm:spPr/>
      <dgm:t>
        <a:bodyPr/>
        <a:lstStyle/>
        <a:p>
          <a:endParaRPr lang="en-US"/>
        </a:p>
      </dgm:t>
    </dgm:pt>
    <dgm:pt modelId="{683690CC-9E82-43A6-95F5-854577F5BFA0}" type="sibTrans" cxnId="{3C7DA250-D776-426B-A6B6-01188C4911AD}">
      <dgm:prSet/>
      <dgm:spPr/>
      <dgm:t>
        <a:bodyPr/>
        <a:lstStyle/>
        <a:p>
          <a:endParaRPr lang="en-US"/>
        </a:p>
      </dgm:t>
    </dgm:pt>
    <dgm:pt modelId="{C4521D90-6DBA-4403-BB7C-877359012D80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44F1C24D-2F81-4C51-9CD3-3A150EA24B0C}" type="parTrans" cxnId="{E0ABF951-872C-4DE7-B083-F9F8A0365F33}">
      <dgm:prSet/>
      <dgm:spPr/>
      <dgm:t>
        <a:bodyPr/>
        <a:lstStyle/>
        <a:p>
          <a:endParaRPr lang="en-US"/>
        </a:p>
      </dgm:t>
    </dgm:pt>
    <dgm:pt modelId="{A9399F3F-C6A7-49A4-8BD9-F8714DAE91C2}" type="sibTrans" cxnId="{E0ABF951-872C-4DE7-B083-F9F8A0365F33}">
      <dgm:prSet/>
      <dgm:spPr/>
      <dgm:t>
        <a:bodyPr/>
        <a:lstStyle/>
        <a:p>
          <a:endParaRPr lang="en-US"/>
        </a:p>
      </dgm:t>
    </dgm:pt>
    <dgm:pt modelId="{D6D8DCF6-D039-43B7-9204-20513011B71A}">
      <dgm:prSet phldrT="[Text]"/>
      <dgm:spPr/>
      <dgm:t>
        <a:bodyPr/>
        <a:lstStyle/>
        <a:p>
          <a:r>
            <a:rPr lang="en-US" dirty="0"/>
            <a:t>Registrations</a:t>
          </a:r>
        </a:p>
      </dgm:t>
    </dgm:pt>
    <dgm:pt modelId="{8412E0E0-E9EC-4BEB-8830-78ABC968296C}" type="parTrans" cxnId="{C07B304E-7990-4AE4-B4AC-886412C57E61}">
      <dgm:prSet/>
      <dgm:spPr/>
      <dgm:t>
        <a:bodyPr/>
        <a:lstStyle/>
        <a:p>
          <a:endParaRPr lang="en-US"/>
        </a:p>
      </dgm:t>
    </dgm:pt>
    <dgm:pt modelId="{99B52EEA-79ED-4461-A264-EC6F7455453D}" type="sibTrans" cxnId="{C07B304E-7990-4AE4-B4AC-886412C57E61}">
      <dgm:prSet/>
      <dgm:spPr/>
      <dgm:t>
        <a:bodyPr/>
        <a:lstStyle/>
        <a:p>
          <a:endParaRPr lang="en-US"/>
        </a:p>
      </dgm:t>
    </dgm:pt>
    <dgm:pt modelId="{19D9FB00-BC1F-4159-8816-0E1D8380A384}">
      <dgm:prSet phldrT="[Text]"/>
      <dgm:spPr/>
      <dgm:t>
        <a:bodyPr/>
        <a:lstStyle/>
        <a:p>
          <a:r>
            <a:rPr lang="en-US" dirty="0"/>
            <a:t>Purchases </a:t>
          </a:r>
        </a:p>
      </dgm:t>
    </dgm:pt>
    <dgm:pt modelId="{6B9D607A-300A-47D9-A569-CC8F1A39A3AB}" type="parTrans" cxnId="{3BBF12A0-C8C9-4D5C-9969-C53BF3F86876}">
      <dgm:prSet/>
      <dgm:spPr/>
      <dgm:t>
        <a:bodyPr/>
        <a:lstStyle/>
        <a:p>
          <a:endParaRPr lang="en-US"/>
        </a:p>
      </dgm:t>
    </dgm:pt>
    <dgm:pt modelId="{4F14F6CD-28E2-45C5-B539-192C482E9E32}" type="sibTrans" cxnId="{3BBF12A0-C8C9-4D5C-9969-C53BF3F86876}">
      <dgm:prSet/>
      <dgm:spPr/>
      <dgm:t>
        <a:bodyPr/>
        <a:lstStyle/>
        <a:p>
          <a:endParaRPr lang="en-US"/>
        </a:p>
      </dgm:t>
    </dgm:pt>
    <dgm:pt modelId="{1D7EDAAB-BFE1-4FD6-ABE1-D92D5333B3C0}">
      <dgm:prSet phldrT="[Text]"/>
      <dgm:spPr/>
      <dgm:t>
        <a:bodyPr/>
        <a:lstStyle/>
        <a:p>
          <a:r>
            <a:rPr lang="en-US" dirty="0"/>
            <a:t>Create combined Dataset</a:t>
          </a:r>
        </a:p>
      </dgm:t>
    </dgm:pt>
    <dgm:pt modelId="{A26017D4-A674-40A1-A07E-FEF0A584F7BF}" type="parTrans" cxnId="{663C9109-49B5-42EF-828B-95F0BD78C98F}">
      <dgm:prSet/>
      <dgm:spPr/>
      <dgm:t>
        <a:bodyPr/>
        <a:lstStyle/>
        <a:p>
          <a:endParaRPr lang="en-US"/>
        </a:p>
      </dgm:t>
    </dgm:pt>
    <dgm:pt modelId="{E00EC4C1-FFB9-4A1D-8CA9-B4F15CB8C9F2}" type="sibTrans" cxnId="{663C9109-49B5-42EF-828B-95F0BD78C98F}">
      <dgm:prSet/>
      <dgm:spPr/>
      <dgm:t>
        <a:bodyPr/>
        <a:lstStyle/>
        <a:p>
          <a:endParaRPr lang="en-US"/>
        </a:p>
      </dgm:t>
    </dgm:pt>
    <dgm:pt modelId="{AAC0779F-4981-454D-B505-6C8D26B4D408}">
      <dgm:prSet phldrT="[Text]"/>
      <dgm:spPr/>
      <dgm:t>
        <a:bodyPr/>
        <a:lstStyle/>
        <a:p>
          <a:r>
            <a:rPr lang="en-US" dirty="0"/>
            <a:t>Output logistic regression object</a:t>
          </a:r>
        </a:p>
      </dgm:t>
    </dgm:pt>
    <dgm:pt modelId="{827EB734-6B18-42F9-901F-D17028EC8A48}" type="parTrans" cxnId="{EE301C77-9DC9-48A7-AACB-8B793B1ED66D}">
      <dgm:prSet/>
      <dgm:spPr/>
      <dgm:t>
        <a:bodyPr/>
        <a:lstStyle/>
        <a:p>
          <a:endParaRPr lang="en-US"/>
        </a:p>
      </dgm:t>
    </dgm:pt>
    <dgm:pt modelId="{4CF98618-47A5-472A-968F-82002CEB7B65}" type="sibTrans" cxnId="{EE301C77-9DC9-48A7-AACB-8B793B1ED66D}">
      <dgm:prSet/>
      <dgm:spPr/>
      <dgm:t>
        <a:bodyPr/>
        <a:lstStyle/>
        <a:p>
          <a:endParaRPr lang="en-US"/>
        </a:p>
      </dgm:t>
    </dgm:pt>
    <dgm:pt modelId="{5CD23448-E79A-4840-B06B-F221CAA7257F}">
      <dgm:prSet phldrT="[Text]"/>
      <dgm:spPr/>
      <dgm:t>
        <a:bodyPr/>
        <a:lstStyle/>
        <a:p>
          <a:endParaRPr lang="en-US" dirty="0"/>
        </a:p>
      </dgm:t>
    </dgm:pt>
    <dgm:pt modelId="{D089D681-60C4-4578-8AA3-E91EEE71D3DB}" type="parTrans" cxnId="{124D21D5-9E1F-4A64-8414-0B6C4FEB7D76}">
      <dgm:prSet/>
      <dgm:spPr/>
      <dgm:t>
        <a:bodyPr/>
        <a:lstStyle/>
        <a:p>
          <a:endParaRPr lang="en-US"/>
        </a:p>
      </dgm:t>
    </dgm:pt>
    <dgm:pt modelId="{D3374AD2-D0BB-4E10-89B9-726B3912BFC1}" type="sibTrans" cxnId="{124D21D5-9E1F-4A64-8414-0B6C4FEB7D76}">
      <dgm:prSet/>
      <dgm:spPr/>
      <dgm:t>
        <a:bodyPr/>
        <a:lstStyle/>
        <a:p>
          <a:endParaRPr lang="en-US"/>
        </a:p>
      </dgm:t>
    </dgm:pt>
    <dgm:pt modelId="{E8FED5E3-0CE5-4778-B3A8-7CBD7CA5C36C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40337C-B42D-4AD6-A6EE-0296EBF960D7}" type="parTrans" cxnId="{746272F7-1FB6-4CD7-963D-1071C0D72F91}">
      <dgm:prSet/>
      <dgm:spPr/>
      <dgm:t>
        <a:bodyPr/>
        <a:lstStyle/>
        <a:p>
          <a:endParaRPr lang="en-US"/>
        </a:p>
      </dgm:t>
    </dgm:pt>
    <dgm:pt modelId="{93489503-A188-404B-BEE9-B6FE1B210913}" type="sibTrans" cxnId="{746272F7-1FB6-4CD7-963D-1071C0D72F91}">
      <dgm:prSet/>
      <dgm:spPr/>
      <dgm:t>
        <a:bodyPr/>
        <a:lstStyle/>
        <a:p>
          <a:endParaRPr lang="en-US"/>
        </a:p>
      </dgm:t>
    </dgm:pt>
    <dgm:pt modelId="{28D3E180-DDC9-42CD-8279-C0F09DDBA341}">
      <dgm:prSet/>
      <dgm:spPr/>
      <dgm:t>
        <a:bodyPr/>
        <a:lstStyle/>
        <a:p>
          <a:r>
            <a:rPr lang="en-US" dirty="0"/>
            <a:t>Input logistic regression object</a:t>
          </a:r>
        </a:p>
      </dgm:t>
    </dgm:pt>
    <dgm:pt modelId="{9EBE3B98-0830-4503-A8A6-5C7967400A18}" type="parTrans" cxnId="{A5F104F7-0FCA-42D7-86FB-4AF8737817FF}">
      <dgm:prSet/>
      <dgm:spPr/>
      <dgm:t>
        <a:bodyPr/>
        <a:lstStyle/>
        <a:p>
          <a:endParaRPr lang="en-US"/>
        </a:p>
      </dgm:t>
    </dgm:pt>
    <dgm:pt modelId="{E1734AE1-FC47-49F0-B45E-0F1F8BFA6D6A}" type="sibTrans" cxnId="{A5F104F7-0FCA-42D7-86FB-4AF8737817FF}">
      <dgm:prSet/>
      <dgm:spPr/>
      <dgm:t>
        <a:bodyPr/>
        <a:lstStyle/>
        <a:p>
          <a:endParaRPr lang="en-US"/>
        </a:p>
      </dgm:t>
    </dgm:pt>
    <dgm:pt modelId="{9945CCF7-3E9B-41C9-B016-BE36C986C2F5}">
      <dgm:prSet/>
      <dgm:spPr/>
      <dgm:t>
        <a:bodyPr/>
        <a:lstStyle/>
        <a:p>
          <a:r>
            <a:rPr lang="en-US" dirty="0"/>
            <a:t>Input new registrations &amp; customers </a:t>
          </a:r>
          <a:r>
            <a:rPr lang="en-US" dirty="0" err="1"/>
            <a:t>dataframes</a:t>
          </a:r>
          <a:endParaRPr lang="en-US" dirty="0"/>
        </a:p>
      </dgm:t>
    </dgm:pt>
    <dgm:pt modelId="{F85A6A05-DC50-4CD8-92A8-CE5013302A12}" type="parTrans" cxnId="{9BFA5736-7C5D-41AA-A4F3-DB5D5DA0579C}">
      <dgm:prSet/>
      <dgm:spPr/>
      <dgm:t>
        <a:bodyPr/>
        <a:lstStyle/>
        <a:p>
          <a:endParaRPr lang="en-US"/>
        </a:p>
      </dgm:t>
    </dgm:pt>
    <dgm:pt modelId="{A4553ADF-BCDD-479B-8C75-66D1DC601FF0}" type="sibTrans" cxnId="{9BFA5736-7C5D-41AA-A4F3-DB5D5DA0579C}">
      <dgm:prSet/>
      <dgm:spPr/>
      <dgm:t>
        <a:bodyPr/>
        <a:lstStyle/>
        <a:p>
          <a:endParaRPr lang="en-US"/>
        </a:p>
      </dgm:t>
    </dgm:pt>
    <dgm:pt modelId="{EBE70657-C251-44C0-BC39-8B5A9362CA09}">
      <dgm:prSet/>
      <dgm:spPr/>
      <dgm:t>
        <a:bodyPr/>
        <a:lstStyle/>
        <a:p>
          <a:r>
            <a:rPr lang="en-US" dirty="0"/>
            <a:t>Output Probability of Purchase</a:t>
          </a:r>
        </a:p>
      </dgm:t>
    </dgm:pt>
    <dgm:pt modelId="{A3AA2F8F-2EBD-4021-A420-1B49EB4CE0EE}" type="parTrans" cxnId="{2AF01D3B-8AE8-4E2F-BA10-239080ECCFFC}">
      <dgm:prSet/>
      <dgm:spPr/>
      <dgm:t>
        <a:bodyPr/>
        <a:lstStyle/>
        <a:p>
          <a:endParaRPr lang="en-US"/>
        </a:p>
      </dgm:t>
    </dgm:pt>
    <dgm:pt modelId="{409857A9-78E5-4DBA-83F8-34681EAC1BD0}" type="sibTrans" cxnId="{2AF01D3B-8AE8-4E2F-BA10-239080ECCFFC}">
      <dgm:prSet/>
      <dgm:spPr/>
      <dgm:t>
        <a:bodyPr/>
        <a:lstStyle/>
        <a:p>
          <a:endParaRPr lang="en-US"/>
        </a:p>
      </dgm:t>
    </dgm:pt>
    <dgm:pt modelId="{86591258-9AB2-4201-A695-590A54425236}" type="pres">
      <dgm:prSet presAssocID="{8101302B-4DF1-4053-BBFB-E47432988279}" presName="linearFlow" presStyleCnt="0">
        <dgm:presLayoutVars>
          <dgm:dir/>
          <dgm:animLvl val="lvl"/>
          <dgm:resizeHandles val="exact"/>
        </dgm:presLayoutVars>
      </dgm:prSet>
      <dgm:spPr/>
    </dgm:pt>
    <dgm:pt modelId="{C80F466D-74E1-4F37-B7A3-8737539E0411}" type="pres">
      <dgm:prSet presAssocID="{FBB42BE7-DCA3-4C01-B8AE-50983946580C}" presName="composite" presStyleCnt="0"/>
      <dgm:spPr/>
    </dgm:pt>
    <dgm:pt modelId="{AA09C4B5-C592-43A6-BAA5-40E5CF0F0433}" type="pres">
      <dgm:prSet presAssocID="{FBB42BE7-DCA3-4C01-B8AE-50983946580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449FCB5-A067-4E4A-8B7F-AEA572EE5FA0}" type="pres">
      <dgm:prSet presAssocID="{FBB42BE7-DCA3-4C01-B8AE-50983946580C}" presName="parSh" presStyleLbl="node1" presStyleIdx="0" presStyleCnt="3"/>
      <dgm:spPr/>
    </dgm:pt>
    <dgm:pt modelId="{D0F458EB-DD80-4631-A44C-4CA39F2514CC}" type="pres">
      <dgm:prSet presAssocID="{FBB42BE7-DCA3-4C01-B8AE-50983946580C}" presName="desTx" presStyleLbl="fgAcc1" presStyleIdx="0" presStyleCnt="3">
        <dgm:presLayoutVars>
          <dgm:bulletEnabled val="1"/>
        </dgm:presLayoutVars>
      </dgm:prSet>
      <dgm:spPr/>
    </dgm:pt>
    <dgm:pt modelId="{16B1A195-FCE7-469E-8F01-E2BD3B39E9EB}" type="pres">
      <dgm:prSet presAssocID="{B6C3BA3C-46E0-4DC0-B8D0-336C3D7E9790}" presName="sibTrans" presStyleLbl="sibTrans2D1" presStyleIdx="0" presStyleCnt="2"/>
      <dgm:spPr/>
    </dgm:pt>
    <dgm:pt modelId="{8945D848-79FC-4F8D-9268-1EE6FEACA07C}" type="pres">
      <dgm:prSet presAssocID="{B6C3BA3C-46E0-4DC0-B8D0-336C3D7E9790}" presName="connTx" presStyleLbl="sibTrans2D1" presStyleIdx="0" presStyleCnt="2"/>
      <dgm:spPr/>
    </dgm:pt>
    <dgm:pt modelId="{A8C295C2-4078-4A1C-9ADC-E925DF8E77CA}" type="pres">
      <dgm:prSet presAssocID="{6183303C-C945-452D-A254-C2EC9464EB0C}" presName="composite" presStyleCnt="0"/>
      <dgm:spPr/>
    </dgm:pt>
    <dgm:pt modelId="{A193AACE-9EDB-4CE4-8EFC-661D401BBD6F}" type="pres">
      <dgm:prSet presAssocID="{6183303C-C945-452D-A254-C2EC9464EB0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A42E7E3-4D2F-4EB1-89D4-72EDC282F304}" type="pres">
      <dgm:prSet presAssocID="{6183303C-C945-452D-A254-C2EC9464EB0C}" presName="parSh" presStyleLbl="node1" presStyleIdx="1" presStyleCnt="3"/>
      <dgm:spPr/>
    </dgm:pt>
    <dgm:pt modelId="{411FE6D6-D32A-43E8-8955-5E9A768C8157}" type="pres">
      <dgm:prSet presAssocID="{6183303C-C945-452D-A254-C2EC9464EB0C}" presName="desTx" presStyleLbl="fgAcc1" presStyleIdx="1" presStyleCnt="3">
        <dgm:presLayoutVars>
          <dgm:bulletEnabled val="1"/>
        </dgm:presLayoutVars>
      </dgm:prSet>
      <dgm:spPr/>
    </dgm:pt>
    <dgm:pt modelId="{B4409AE3-56A3-4AB0-B552-8FBAC8305972}" type="pres">
      <dgm:prSet presAssocID="{44C60760-A635-40A5-9D0E-FB6396C7B4F3}" presName="sibTrans" presStyleLbl="sibTrans2D1" presStyleIdx="1" presStyleCnt="2"/>
      <dgm:spPr/>
    </dgm:pt>
    <dgm:pt modelId="{554D0AEA-A79B-4D86-821E-28FB15C1203A}" type="pres">
      <dgm:prSet presAssocID="{44C60760-A635-40A5-9D0E-FB6396C7B4F3}" presName="connTx" presStyleLbl="sibTrans2D1" presStyleIdx="1" presStyleCnt="2"/>
      <dgm:spPr/>
    </dgm:pt>
    <dgm:pt modelId="{21FB6991-91DE-4C4B-A8FA-56580AEBB489}" type="pres">
      <dgm:prSet presAssocID="{392198E7-F215-4D55-9D99-4E375C4F808E}" presName="composite" presStyleCnt="0"/>
      <dgm:spPr/>
    </dgm:pt>
    <dgm:pt modelId="{B36AE29A-2AA1-4B09-BAE5-1768CAEC7F83}" type="pres">
      <dgm:prSet presAssocID="{392198E7-F215-4D55-9D99-4E375C4F80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476553C-4FF2-4E8E-A5C3-D2D5EE68EE79}" type="pres">
      <dgm:prSet presAssocID="{392198E7-F215-4D55-9D99-4E375C4F808E}" presName="parSh" presStyleLbl="node1" presStyleIdx="2" presStyleCnt="3"/>
      <dgm:spPr/>
    </dgm:pt>
    <dgm:pt modelId="{0EB1850F-ABDA-4796-AFAC-2CE501CA46B3}" type="pres">
      <dgm:prSet presAssocID="{392198E7-F215-4D55-9D99-4E375C4F808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E73DC02-FBDB-4B07-BDDB-669639CF5A19}" type="presOf" srcId="{FBB42BE7-DCA3-4C01-B8AE-50983946580C}" destId="{1449FCB5-A067-4E4A-8B7F-AEA572EE5FA0}" srcOrd="1" destOrd="0" presId="urn:microsoft.com/office/officeart/2005/8/layout/process3"/>
    <dgm:cxn modelId="{3A8FD006-6266-4F7F-A12A-2F1EADD75E2E}" type="presOf" srcId="{9945CCF7-3E9B-41C9-B016-BE36C986C2F5}" destId="{0EB1850F-ABDA-4796-AFAC-2CE501CA46B3}" srcOrd="0" destOrd="1" presId="urn:microsoft.com/office/officeart/2005/8/layout/process3"/>
    <dgm:cxn modelId="{663C9109-49B5-42EF-828B-95F0BD78C98F}" srcId="{6183303C-C945-452D-A254-C2EC9464EB0C}" destId="{1D7EDAAB-BFE1-4FD6-ABE1-D92D5333B3C0}" srcOrd="1" destOrd="0" parTransId="{A26017D4-A674-40A1-A07E-FEF0A584F7BF}" sibTransId="{E00EC4C1-FFB9-4A1D-8CA9-B4F15CB8C9F2}"/>
    <dgm:cxn modelId="{C2D3FF22-8641-4C31-BF7D-2143008F8093}" type="presOf" srcId="{44C60760-A635-40A5-9D0E-FB6396C7B4F3}" destId="{B4409AE3-56A3-4AB0-B552-8FBAC8305972}" srcOrd="0" destOrd="0" presId="urn:microsoft.com/office/officeart/2005/8/layout/process3"/>
    <dgm:cxn modelId="{BA905725-9BF1-471A-88D8-A98B9269C04F}" type="presOf" srcId="{6183303C-C945-452D-A254-C2EC9464EB0C}" destId="{A193AACE-9EDB-4CE4-8EFC-661D401BBD6F}" srcOrd="0" destOrd="0" presId="urn:microsoft.com/office/officeart/2005/8/layout/process3"/>
    <dgm:cxn modelId="{AC04642F-81EF-4AC9-8A36-0912EEB0AE90}" type="presOf" srcId="{1D7EDAAB-BFE1-4FD6-ABE1-D92D5333B3C0}" destId="{411FE6D6-D32A-43E8-8955-5E9A768C8157}" srcOrd="0" destOrd="1" presId="urn:microsoft.com/office/officeart/2005/8/layout/process3"/>
    <dgm:cxn modelId="{7E310035-4C8D-4760-B28F-C4BF172C9E08}" type="presOf" srcId="{AAC0779F-4981-454D-B505-6C8D26B4D408}" destId="{411FE6D6-D32A-43E8-8955-5E9A768C8157}" srcOrd="0" destOrd="2" presId="urn:microsoft.com/office/officeart/2005/8/layout/process3"/>
    <dgm:cxn modelId="{9BFA5736-7C5D-41AA-A4F3-DB5D5DA0579C}" srcId="{392198E7-F215-4D55-9D99-4E375C4F808E}" destId="{9945CCF7-3E9B-41C9-B016-BE36C986C2F5}" srcOrd="1" destOrd="0" parTransId="{F85A6A05-DC50-4CD8-92A8-CE5013302A12}" sibTransId="{A4553ADF-BCDD-479B-8C75-66D1DC601FF0}"/>
    <dgm:cxn modelId="{2AF01D3B-8AE8-4E2F-BA10-239080ECCFFC}" srcId="{392198E7-F215-4D55-9D99-4E375C4F808E}" destId="{EBE70657-C251-44C0-BC39-8B5A9362CA09}" srcOrd="2" destOrd="0" parTransId="{A3AA2F8F-2EBD-4021-A420-1B49EB4CE0EE}" sibTransId="{409857A9-78E5-4DBA-83F8-34681EAC1BD0}"/>
    <dgm:cxn modelId="{37CA7D46-5680-423F-B84F-D0AB2FAF8049}" type="presOf" srcId="{D6D8DCF6-D039-43B7-9204-20513011B71A}" destId="{D0F458EB-DD80-4631-A44C-4CA39F2514CC}" srcOrd="0" destOrd="1" presId="urn:microsoft.com/office/officeart/2005/8/layout/process3"/>
    <dgm:cxn modelId="{C07B304E-7990-4AE4-B4AC-886412C57E61}" srcId="{FBB42BE7-DCA3-4C01-B8AE-50983946580C}" destId="{D6D8DCF6-D039-43B7-9204-20513011B71A}" srcOrd="1" destOrd="0" parTransId="{8412E0E0-E9EC-4BEB-8830-78ABC968296C}" sibTransId="{99B52EEA-79ED-4461-A264-EC6F7455453D}"/>
    <dgm:cxn modelId="{1A9DB36E-CC1E-4BE9-A257-FD9D281FB5E1}" type="presOf" srcId="{44C60760-A635-40A5-9D0E-FB6396C7B4F3}" destId="{554D0AEA-A79B-4D86-821E-28FB15C1203A}" srcOrd="1" destOrd="0" presId="urn:microsoft.com/office/officeart/2005/8/layout/process3"/>
    <dgm:cxn modelId="{3C7DA250-D776-426B-A6B6-01188C4911AD}" srcId="{8101302B-4DF1-4053-BBFB-E47432988279}" destId="{392198E7-F215-4D55-9D99-4E375C4F808E}" srcOrd="2" destOrd="0" parTransId="{0F1A6C70-E31E-49B4-8103-96E44EABE506}" sibTransId="{683690CC-9E82-43A6-95F5-854577F5BFA0}"/>
    <dgm:cxn modelId="{E0ABF951-872C-4DE7-B083-F9F8A0365F33}" srcId="{FBB42BE7-DCA3-4C01-B8AE-50983946580C}" destId="{C4521D90-6DBA-4403-BB7C-877359012D80}" srcOrd="0" destOrd="0" parTransId="{44F1C24D-2F81-4C51-9CD3-3A150EA24B0C}" sibTransId="{A9399F3F-C6A7-49A4-8BD9-F8714DAE91C2}"/>
    <dgm:cxn modelId="{EE301C77-9DC9-48A7-AACB-8B793B1ED66D}" srcId="{6183303C-C945-452D-A254-C2EC9464EB0C}" destId="{AAC0779F-4981-454D-B505-6C8D26B4D408}" srcOrd="2" destOrd="0" parTransId="{827EB734-6B18-42F9-901F-D17028EC8A48}" sibTransId="{4CF98618-47A5-472A-968F-82002CEB7B65}"/>
    <dgm:cxn modelId="{5E27E77F-0CC4-4317-8F1D-963C39857EFB}" type="presOf" srcId="{8101302B-4DF1-4053-BBFB-E47432988279}" destId="{86591258-9AB2-4201-A695-590A54425236}" srcOrd="0" destOrd="0" presId="urn:microsoft.com/office/officeart/2005/8/layout/process3"/>
    <dgm:cxn modelId="{5613E28D-A3BF-4994-AB13-3E432A75DC01}" type="presOf" srcId="{392198E7-F215-4D55-9D99-4E375C4F808E}" destId="{B36AE29A-2AA1-4B09-BAE5-1768CAEC7F83}" srcOrd="0" destOrd="0" presId="urn:microsoft.com/office/officeart/2005/8/layout/process3"/>
    <dgm:cxn modelId="{880A3296-65D3-4815-8DB9-74C0A8FE2B57}" srcId="{8101302B-4DF1-4053-BBFB-E47432988279}" destId="{FBB42BE7-DCA3-4C01-B8AE-50983946580C}" srcOrd="0" destOrd="0" parTransId="{E54E332E-C636-4CD3-8F7C-5C061BBABE46}" sibTransId="{B6C3BA3C-46E0-4DC0-B8D0-336C3D7E9790}"/>
    <dgm:cxn modelId="{3BBF12A0-C8C9-4D5C-9969-C53BF3F86876}" srcId="{FBB42BE7-DCA3-4C01-B8AE-50983946580C}" destId="{19D9FB00-BC1F-4159-8816-0E1D8380A384}" srcOrd="2" destOrd="0" parTransId="{6B9D607A-300A-47D9-A569-CC8F1A39A3AB}" sibTransId="{4F14F6CD-28E2-45C5-B539-192C482E9E32}"/>
    <dgm:cxn modelId="{F5A73EAB-0737-4970-9188-6343448CD871}" type="presOf" srcId="{EBE70657-C251-44C0-BC39-8B5A9362CA09}" destId="{0EB1850F-ABDA-4796-AFAC-2CE501CA46B3}" srcOrd="0" destOrd="2" presId="urn:microsoft.com/office/officeart/2005/8/layout/process3"/>
    <dgm:cxn modelId="{AAEF01AE-E592-496E-8C86-F8B048A69095}" type="presOf" srcId="{6183303C-C945-452D-A254-C2EC9464EB0C}" destId="{CA42E7E3-4D2F-4EB1-89D4-72EDC282F304}" srcOrd="1" destOrd="0" presId="urn:microsoft.com/office/officeart/2005/8/layout/process3"/>
    <dgm:cxn modelId="{913A7ABA-16B5-485D-9E36-4CDAD151A59E}" type="presOf" srcId="{FBB42BE7-DCA3-4C01-B8AE-50983946580C}" destId="{AA09C4B5-C592-43A6-BAA5-40E5CF0F0433}" srcOrd="0" destOrd="0" presId="urn:microsoft.com/office/officeart/2005/8/layout/process3"/>
    <dgm:cxn modelId="{053EC1BA-33D0-46E5-A5F6-0612F63204CB}" type="presOf" srcId="{5CD23448-E79A-4840-B06B-F221CAA7257F}" destId="{411FE6D6-D32A-43E8-8955-5E9A768C8157}" srcOrd="0" destOrd="3" presId="urn:microsoft.com/office/officeart/2005/8/layout/process3"/>
    <dgm:cxn modelId="{2A72F2C2-1B2D-4892-B43B-62BF73942386}" type="presOf" srcId="{C4521D90-6DBA-4403-BB7C-877359012D80}" destId="{D0F458EB-DD80-4631-A44C-4CA39F2514CC}" srcOrd="0" destOrd="0" presId="urn:microsoft.com/office/officeart/2005/8/layout/process3"/>
    <dgm:cxn modelId="{1BC7CBC9-BC3F-4EA1-A1CA-3409AF861EAA}" type="presOf" srcId="{19D9FB00-BC1F-4159-8816-0E1D8380A384}" destId="{D0F458EB-DD80-4631-A44C-4CA39F2514CC}" srcOrd="0" destOrd="2" presId="urn:microsoft.com/office/officeart/2005/8/layout/process3"/>
    <dgm:cxn modelId="{7AFF52D3-C501-40BE-921D-FE23D5FE1E4A}" type="presOf" srcId="{B6C3BA3C-46E0-4DC0-B8D0-336C3D7E9790}" destId="{8945D848-79FC-4F8D-9268-1EE6FEACA07C}" srcOrd="1" destOrd="0" presId="urn:microsoft.com/office/officeart/2005/8/layout/process3"/>
    <dgm:cxn modelId="{6758B2D3-EE8F-4E55-BB9E-6A22755092A3}" type="presOf" srcId="{B6C3BA3C-46E0-4DC0-B8D0-336C3D7E9790}" destId="{16B1A195-FCE7-469E-8F01-E2BD3B39E9EB}" srcOrd="0" destOrd="0" presId="urn:microsoft.com/office/officeart/2005/8/layout/process3"/>
    <dgm:cxn modelId="{124D21D5-9E1F-4A64-8414-0B6C4FEB7D76}" srcId="{6183303C-C945-452D-A254-C2EC9464EB0C}" destId="{5CD23448-E79A-4840-B06B-F221CAA7257F}" srcOrd="3" destOrd="0" parTransId="{D089D681-60C4-4578-8AA3-E91EEE71D3DB}" sibTransId="{D3374AD2-D0BB-4E10-89B9-726B3912BFC1}"/>
    <dgm:cxn modelId="{F4669ED5-2235-43A9-858E-12DF65AA833E}" srcId="{8101302B-4DF1-4053-BBFB-E47432988279}" destId="{6183303C-C945-452D-A254-C2EC9464EB0C}" srcOrd="1" destOrd="0" parTransId="{D9D33469-057A-4C85-9108-DB5C4D007AB0}" sibTransId="{44C60760-A635-40A5-9D0E-FB6396C7B4F3}"/>
    <dgm:cxn modelId="{C4F38CE8-3DF9-4048-A936-51EB2CEC68DF}" type="presOf" srcId="{E8FED5E3-0CE5-4778-B3A8-7CBD7CA5C36C}" destId="{411FE6D6-D32A-43E8-8955-5E9A768C8157}" srcOrd="0" destOrd="0" presId="urn:microsoft.com/office/officeart/2005/8/layout/process3"/>
    <dgm:cxn modelId="{0D88D8EB-96A2-423F-8BC3-DB497EDF0AFC}" type="presOf" srcId="{28D3E180-DDC9-42CD-8279-C0F09DDBA341}" destId="{0EB1850F-ABDA-4796-AFAC-2CE501CA46B3}" srcOrd="0" destOrd="0" presId="urn:microsoft.com/office/officeart/2005/8/layout/process3"/>
    <dgm:cxn modelId="{46424DED-F3FB-4B39-A3C6-3526BDCF3821}" type="presOf" srcId="{392198E7-F215-4D55-9D99-4E375C4F808E}" destId="{F476553C-4FF2-4E8E-A5C3-D2D5EE68EE79}" srcOrd="1" destOrd="0" presId="urn:microsoft.com/office/officeart/2005/8/layout/process3"/>
    <dgm:cxn modelId="{A5F104F7-0FCA-42D7-86FB-4AF8737817FF}" srcId="{392198E7-F215-4D55-9D99-4E375C4F808E}" destId="{28D3E180-DDC9-42CD-8279-C0F09DDBA341}" srcOrd="0" destOrd="0" parTransId="{9EBE3B98-0830-4503-A8A6-5C7967400A18}" sibTransId="{E1734AE1-FC47-49F0-B45E-0F1F8BFA6D6A}"/>
    <dgm:cxn modelId="{746272F7-1FB6-4CD7-963D-1071C0D72F91}" srcId="{6183303C-C945-452D-A254-C2EC9464EB0C}" destId="{E8FED5E3-0CE5-4778-B3A8-7CBD7CA5C36C}" srcOrd="0" destOrd="0" parTransId="{3140337C-B42D-4AD6-A6EE-0296EBF960D7}" sibTransId="{93489503-A188-404B-BEE9-B6FE1B210913}"/>
    <dgm:cxn modelId="{17A00CB3-AA1A-4C35-A7AD-C317400AD8D1}" type="presParOf" srcId="{86591258-9AB2-4201-A695-590A54425236}" destId="{C80F466D-74E1-4F37-B7A3-8737539E0411}" srcOrd="0" destOrd="0" presId="urn:microsoft.com/office/officeart/2005/8/layout/process3"/>
    <dgm:cxn modelId="{4F86D8DE-7944-4839-8BA8-C76F00B976E1}" type="presParOf" srcId="{C80F466D-74E1-4F37-B7A3-8737539E0411}" destId="{AA09C4B5-C592-43A6-BAA5-40E5CF0F0433}" srcOrd="0" destOrd="0" presId="urn:microsoft.com/office/officeart/2005/8/layout/process3"/>
    <dgm:cxn modelId="{1C82100F-8367-405D-A82C-8AC5BC8665CE}" type="presParOf" srcId="{C80F466D-74E1-4F37-B7A3-8737539E0411}" destId="{1449FCB5-A067-4E4A-8B7F-AEA572EE5FA0}" srcOrd="1" destOrd="0" presId="urn:microsoft.com/office/officeart/2005/8/layout/process3"/>
    <dgm:cxn modelId="{BBE0F472-5DCD-409D-81C3-9FB23DA76D99}" type="presParOf" srcId="{C80F466D-74E1-4F37-B7A3-8737539E0411}" destId="{D0F458EB-DD80-4631-A44C-4CA39F2514CC}" srcOrd="2" destOrd="0" presId="urn:microsoft.com/office/officeart/2005/8/layout/process3"/>
    <dgm:cxn modelId="{89B78469-6247-4963-98AB-137FA88A6D22}" type="presParOf" srcId="{86591258-9AB2-4201-A695-590A54425236}" destId="{16B1A195-FCE7-469E-8F01-E2BD3B39E9EB}" srcOrd="1" destOrd="0" presId="urn:microsoft.com/office/officeart/2005/8/layout/process3"/>
    <dgm:cxn modelId="{7A686F70-FD54-4692-A653-BBD8CD65BF25}" type="presParOf" srcId="{16B1A195-FCE7-469E-8F01-E2BD3B39E9EB}" destId="{8945D848-79FC-4F8D-9268-1EE6FEACA07C}" srcOrd="0" destOrd="0" presId="urn:microsoft.com/office/officeart/2005/8/layout/process3"/>
    <dgm:cxn modelId="{C3F7D4D8-BA9E-40AE-B57E-51C899D8E090}" type="presParOf" srcId="{86591258-9AB2-4201-A695-590A54425236}" destId="{A8C295C2-4078-4A1C-9ADC-E925DF8E77CA}" srcOrd="2" destOrd="0" presId="urn:microsoft.com/office/officeart/2005/8/layout/process3"/>
    <dgm:cxn modelId="{A1DB8959-6AE9-4C69-B18B-BB660C1272B8}" type="presParOf" srcId="{A8C295C2-4078-4A1C-9ADC-E925DF8E77CA}" destId="{A193AACE-9EDB-4CE4-8EFC-661D401BBD6F}" srcOrd="0" destOrd="0" presId="urn:microsoft.com/office/officeart/2005/8/layout/process3"/>
    <dgm:cxn modelId="{4AEF2123-1B79-4A8D-8F82-56FA56380721}" type="presParOf" srcId="{A8C295C2-4078-4A1C-9ADC-E925DF8E77CA}" destId="{CA42E7E3-4D2F-4EB1-89D4-72EDC282F304}" srcOrd="1" destOrd="0" presId="urn:microsoft.com/office/officeart/2005/8/layout/process3"/>
    <dgm:cxn modelId="{A7C424AB-0066-49AB-B814-94AB3BA3F239}" type="presParOf" srcId="{A8C295C2-4078-4A1C-9ADC-E925DF8E77CA}" destId="{411FE6D6-D32A-43E8-8955-5E9A768C8157}" srcOrd="2" destOrd="0" presId="urn:microsoft.com/office/officeart/2005/8/layout/process3"/>
    <dgm:cxn modelId="{A946EF45-20B3-4811-8AEA-79B4638F2699}" type="presParOf" srcId="{86591258-9AB2-4201-A695-590A54425236}" destId="{B4409AE3-56A3-4AB0-B552-8FBAC8305972}" srcOrd="3" destOrd="0" presId="urn:microsoft.com/office/officeart/2005/8/layout/process3"/>
    <dgm:cxn modelId="{B2CD7AE0-9022-4CE3-831E-0C3D6696B590}" type="presParOf" srcId="{B4409AE3-56A3-4AB0-B552-8FBAC8305972}" destId="{554D0AEA-A79B-4D86-821E-28FB15C1203A}" srcOrd="0" destOrd="0" presId="urn:microsoft.com/office/officeart/2005/8/layout/process3"/>
    <dgm:cxn modelId="{4A1507C8-479E-4939-B6EC-914A05E023AA}" type="presParOf" srcId="{86591258-9AB2-4201-A695-590A54425236}" destId="{21FB6991-91DE-4C4B-A8FA-56580AEBB489}" srcOrd="4" destOrd="0" presId="urn:microsoft.com/office/officeart/2005/8/layout/process3"/>
    <dgm:cxn modelId="{3A21EDBC-2C8A-451F-B6FB-8E1A5834860C}" type="presParOf" srcId="{21FB6991-91DE-4C4B-A8FA-56580AEBB489}" destId="{B36AE29A-2AA1-4B09-BAE5-1768CAEC7F83}" srcOrd="0" destOrd="0" presId="urn:microsoft.com/office/officeart/2005/8/layout/process3"/>
    <dgm:cxn modelId="{FF3ACBA8-AC1F-4F53-B991-0842CA0F23F3}" type="presParOf" srcId="{21FB6991-91DE-4C4B-A8FA-56580AEBB489}" destId="{F476553C-4FF2-4E8E-A5C3-D2D5EE68EE79}" srcOrd="1" destOrd="0" presId="urn:microsoft.com/office/officeart/2005/8/layout/process3"/>
    <dgm:cxn modelId="{050B0AF9-6AEF-4B03-9134-562BB16BF120}" type="presParOf" srcId="{21FB6991-91DE-4C4B-A8FA-56580AEBB489}" destId="{0EB1850F-ABDA-4796-AFAC-2CE501CA46B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9FCB5-A067-4E4A-8B7F-AEA572EE5FA0}">
      <dsp:nvSpPr>
        <dsp:cNvPr id="0" name=""/>
        <dsp:cNvSpPr/>
      </dsp:nvSpPr>
      <dsp:spPr>
        <a:xfrm>
          <a:off x="5002" y="40081"/>
          <a:ext cx="2274632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Input</a:t>
          </a:r>
        </a:p>
      </dsp:txBody>
      <dsp:txXfrm>
        <a:off x="5002" y="40081"/>
        <a:ext cx="2274632" cy="576000"/>
      </dsp:txXfrm>
    </dsp:sp>
    <dsp:sp modelId="{D0F458EB-DD80-4631-A44C-4CA39F2514CC}">
      <dsp:nvSpPr>
        <dsp:cNvPr id="0" name=""/>
        <dsp:cNvSpPr/>
      </dsp:nvSpPr>
      <dsp:spPr>
        <a:xfrm>
          <a:off x="470891" y="616081"/>
          <a:ext cx="2274632" cy="3366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Customers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Registrations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Purchases </a:t>
          </a:r>
        </a:p>
      </dsp:txBody>
      <dsp:txXfrm>
        <a:off x="537513" y="682703"/>
        <a:ext cx="2141388" cy="3233318"/>
      </dsp:txXfrm>
    </dsp:sp>
    <dsp:sp modelId="{16B1A195-FCE7-469E-8F01-E2BD3B39E9EB}">
      <dsp:nvSpPr>
        <dsp:cNvPr id="0" name=""/>
        <dsp:cNvSpPr/>
      </dsp:nvSpPr>
      <dsp:spPr>
        <a:xfrm>
          <a:off x="2624461" y="44922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4461" y="158185"/>
        <a:ext cx="561136" cy="339791"/>
      </dsp:txXfrm>
    </dsp:sp>
    <dsp:sp modelId="{CA42E7E3-4D2F-4EB1-89D4-72EDC282F304}">
      <dsp:nvSpPr>
        <dsp:cNvPr id="0" name=""/>
        <dsp:cNvSpPr/>
      </dsp:nvSpPr>
      <dsp:spPr>
        <a:xfrm>
          <a:off x="3658939" y="40081"/>
          <a:ext cx="2274632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Building</a:t>
          </a:r>
        </a:p>
      </dsp:txBody>
      <dsp:txXfrm>
        <a:off x="3658939" y="40081"/>
        <a:ext cx="2274632" cy="576000"/>
      </dsp:txXfrm>
    </dsp:sp>
    <dsp:sp modelId="{411FE6D6-D32A-43E8-8955-5E9A768C8157}">
      <dsp:nvSpPr>
        <dsp:cNvPr id="0" name=""/>
        <dsp:cNvSpPr/>
      </dsp:nvSpPr>
      <dsp:spPr>
        <a:xfrm>
          <a:off x="4124828" y="616081"/>
          <a:ext cx="2274632" cy="3366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Input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 combined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Output logistic regression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191450" y="682703"/>
        <a:ext cx="2141388" cy="3233318"/>
      </dsp:txXfrm>
    </dsp:sp>
    <dsp:sp modelId="{B4409AE3-56A3-4AB0-B552-8FBAC8305972}">
      <dsp:nvSpPr>
        <dsp:cNvPr id="0" name=""/>
        <dsp:cNvSpPr/>
      </dsp:nvSpPr>
      <dsp:spPr>
        <a:xfrm>
          <a:off x="6278398" y="44922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78398" y="158185"/>
        <a:ext cx="561136" cy="339791"/>
      </dsp:txXfrm>
    </dsp:sp>
    <dsp:sp modelId="{F476553C-4FF2-4E8E-A5C3-D2D5EE68EE79}">
      <dsp:nvSpPr>
        <dsp:cNvPr id="0" name=""/>
        <dsp:cNvSpPr/>
      </dsp:nvSpPr>
      <dsp:spPr>
        <a:xfrm>
          <a:off x="7312876" y="40081"/>
          <a:ext cx="2274632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</a:t>
          </a:r>
        </a:p>
      </dsp:txBody>
      <dsp:txXfrm>
        <a:off x="7312876" y="40081"/>
        <a:ext cx="2274632" cy="576000"/>
      </dsp:txXfrm>
    </dsp:sp>
    <dsp:sp modelId="{0EB1850F-ABDA-4796-AFAC-2CE501CA46B3}">
      <dsp:nvSpPr>
        <dsp:cNvPr id="0" name=""/>
        <dsp:cNvSpPr/>
      </dsp:nvSpPr>
      <dsp:spPr>
        <a:xfrm>
          <a:off x="7778764" y="616081"/>
          <a:ext cx="2274632" cy="3366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Input logistic regression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Input new registrations &amp; customers </a:t>
          </a:r>
          <a:r>
            <a:rPr lang="en-US" sz="2000" kern="1200" dirty="0" err="1"/>
            <a:t>dataframes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Output Probability of Purchase</a:t>
          </a:r>
        </a:p>
      </dsp:txBody>
      <dsp:txXfrm>
        <a:off x="7845386" y="682703"/>
        <a:ext cx="2141388" cy="3233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0185-D133-4911-B690-4E2AA9681785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E11F-ED58-4E2B-AF7D-657445D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</a:t>
            </a:r>
            <a:r>
              <a:rPr lang="en-US" dirty="0" err="1"/>
              <a:t>LastRegLength</a:t>
            </a:r>
            <a:r>
              <a:rPr lang="en-US" dirty="0"/>
              <a:t> &amp; Lower </a:t>
            </a:r>
            <a:r>
              <a:rPr lang="en-US" dirty="0" err="1"/>
              <a:t>FirstRegLength</a:t>
            </a:r>
            <a:r>
              <a:rPr lang="en-US" dirty="0"/>
              <a:t> suggests that companies with that registered more recently and have a smaller distance between first &amp; last registration date are more likely to purchase (t test showed a statistically significant difference in average purchases for companies with 0 days between their first and last registration and companies with &gt; 0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BE11F-ED58-4E2B-AF7D-657445DEA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C07D-C7A3-4894-87B9-074D15D11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2C96-3602-48D1-B663-27E6F05A5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err="1"/>
              <a:t>Curtsinger</a:t>
            </a:r>
            <a:r>
              <a:rPr lang="en-US" dirty="0"/>
              <a:t> &amp; </a:t>
            </a:r>
            <a:r>
              <a:rPr lang="en-US" dirty="0" err="1"/>
              <a:t>derek</a:t>
            </a:r>
            <a:r>
              <a:rPr lang="en-US" dirty="0"/>
              <a:t> </a:t>
            </a:r>
            <a:r>
              <a:rPr lang="en-US" dirty="0" err="1"/>
              <a:t>Shambo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3D54-0013-4566-B474-80E0804C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AFF103-A5DF-4FA3-97A8-FEA7A508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08849"/>
              </p:ext>
            </p:extLst>
          </p:nvPr>
        </p:nvGraphicFramePr>
        <p:xfrm>
          <a:off x="1097280" y="2102792"/>
          <a:ext cx="4998720" cy="413350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68659">
                  <a:extLst>
                    <a:ext uri="{9D8B030D-6E8A-4147-A177-3AD203B41FA5}">
                      <a16:colId xmlns:a16="http://schemas.microsoft.com/office/drawing/2014/main" val="948315455"/>
                    </a:ext>
                  </a:extLst>
                </a:gridCol>
                <a:gridCol w="1321587">
                  <a:extLst>
                    <a:ext uri="{9D8B030D-6E8A-4147-A177-3AD203B41FA5}">
                      <a16:colId xmlns:a16="http://schemas.microsoft.com/office/drawing/2014/main" val="8354146"/>
                    </a:ext>
                  </a:extLst>
                </a:gridCol>
                <a:gridCol w="1274005">
                  <a:extLst>
                    <a:ext uri="{9D8B030D-6E8A-4147-A177-3AD203B41FA5}">
                      <a16:colId xmlns:a16="http://schemas.microsoft.com/office/drawing/2014/main" val="1444995588"/>
                    </a:ext>
                  </a:extLst>
                </a:gridCol>
                <a:gridCol w="1134469">
                  <a:extLst>
                    <a:ext uri="{9D8B030D-6E8A-4147-A177-3AD203B41FA5}">
                      <a16:colId xmlns:a16="http://schemas.microsoft.com/office/drawing/2014/main" val="4136135347"/>
                    </a:ext>
                  </a:extLst>
                </a:gridCol>
              </a:tblGrid>
              <a:tr h="715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NumRegistered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Total number of accounts registered to a unique CompanyName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Count number of registrations grouped by CompanyName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93127"/>
                  </a:ext>
                </a:extLst>
              </a:tr>
              <a:tr h="7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FirstRegDate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earliest registration date associated with each CompanyName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of RegistrationDate grouped by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12167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FirstRegLength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number of days between FirstRegDate and January 1, 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2016-01-01 - FirstRegDate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157636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LastRegDate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latest registration date associated with each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of RegistrationDate grouped by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57259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LastRegLength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number of days between LastRegDate and January 1, 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2016-01-01 - LastRegDate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197178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Zip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Zip code extracted from CompanyAddress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Character vector extract of </a:t>
                      </a:r>
                      <a:r>
                        <a:rPr lang="en-US" sz="1100" dirty="0" err="1">
                          <a:effectLst/>
                        </a:rPr>
                        <a:t>CompanyAddress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450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F7DE73-09EB-4186-B841-68A6D5D8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01193"/>
              </p:ext>
            </p:extLst>
          </p:nvPr>
        </p:nvGraphicFramePr>
        <p:xfrm>
          <a:off x="6096000" y="2102792"/>
          <a:ext cx="5921829" cy="3264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2941">
                  <a:extLst>
                    <a:ext uri="{9D8B030D-6E8A-4147-A177-3AD203B41FA5}">
                      <a16:colId xmlns:a16="http://schemas.microsoft.com/office/drawing/2014/main" val="1747630809"/>
                    </a:ext>
                  </a:extLst>
                </a:gridCol>
                <a:gridCol w="1565643">
                  <a:extLst>
                    <a:ext uri="{9D8B030D-6E8A-4147-A177-3AD203B41FA5}">
                      <a16:colId xmlns:a16="http://schemas.microsoft.com/office/drawing/2014/main" val="3365510518"/>
                    </a:ext>
                  </a:extLst>
                </a:gridCol>
                <a:gridCol w="1509275">
                  <a:extLst>
                    <a:ext uri="{9D8B030D-6E8A-4147-A177-3AD203B41FA5}">
                      <a16:colId xmlns:a16="http://schemas.microsoft.com/office/drawing/2014/main" val="2924581879"/>
                    </a:ext>
                  </a:extLst>
                </a:gridCol>
                <a:gridCol w="1343970">
                  <a:extLst>
                    <a:ext uri="{9D8B030D-6E8A-4147-A177-3AD203B41FA5}">
                      <a16:colId xmlns:a16="http://schemas.microsoft.com/office/drawing/2014/main" val="738536628"/>
                    </a:ext>
                  </a:extLst>
                </a:gridCol>
              </a:tblGrid>
              <a:tr h="748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 matched using Zip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 lookup by matching Zip with data from the “</a:t>
                      </a:r>
                      <a:r>
                        <a:rPr lang="en-US" sz="1100" b="0" dirty="0" err="1">
                          <a:effectLst/>
                        </a:rPr>
                        <a:t>zipcode</a:t>
                      </a:r>
                      <a:r>
                        <a:rPr lang="en-US" sz="1100" b="0" dirty="0">
                          <a:effectLst/>
                        </a:rPr>
                        <a:t>” R package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247216"/>
                  </a:ext>
                </a:extLst>
              </a:tr>
              <a:tr h="626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FirstMonth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Factor indicating the month in which FirstRegDate occurs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 extracted from FirstRegDate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407559"/>
                  </a:ext>
                </a:extLst>
              </a:tr>
              <a:tr h="626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LastMonth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Factor indicating the month in which LastRegDate occurs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 extracted from LastRegDate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660985"/>
                  </a:ext>
                </a:extLst>
              </a:tr>
              <a:tr h="1262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Converted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 binary variable indicating if a CompanyName occurring in registrations also appears in purchases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if CompanyName in registrations also appears in CompanyName in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4995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4C27A2D-615B-47A3-B079-F912A7C4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DFDCDA-850C-45F9-95DA-E76E70716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3547"/>
              </p:ext>
            </p:extLst>
          </p:nvPr>
        </p:nvGraphicFramePr>
        <p:xfrm>
          <a:off x="1097280" y="1734656"/>
          <a:ext cx="10920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96">
                  <a:extLst>
                    <a:ext uri="{9D8B030D-6E8A-4147-A177-3AD203B41FA5}">
                      <a16:colId xmlns:a16="http://schemas.microsoft.com/office/drawing/2014/main" val="1284061047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37336017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3137940923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166715671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76194445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3490101721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403326038"/>
                    </a:ext>
                  </a:extLst>
                </a:gridCol>
                <a:gridCol w="1343612">
                  <a:extLst>
                    <a:ext uri="{9D8B030D-6E8A-4147-A177-3AD203B41FA5}">
                      <a16:colId xmlns:a16="http://schemas.microsoft.com/office/drawing/2014/main" val="3642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997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F76957-B9CB-40EC-BA04-A161CDA6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5767"/>
              </p:ext>
            </p:extLst>
          </p:nvPr>
        </p:nvGraphicFramePr>
        <p:xfrm>
          <a:off x="6095997" y="5367302"/>
          <a:ext cx="5921832" cy="8689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121">
                  <a:extLst>
                    <a:ext uri="{9D8B030D-6E8A-4147-A177-3AD203B41FA5}">
                      <a16:colId xmlns:a16="http://schemas.microsoft.com/office/drawing/2014/main" val="258637905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71591998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267096661"/>
                    </a:ext>
                  </a:extLst>
                </a:gridCol>
                <a:gridCol w="1343609">
                  <a:extLst>
                    <a:ext uri="{9D8B030D-6E8A-4147-A177-3AD203B41FA5}">
                      <a16:colId xmlns:a16="http://schemas.microsoft.com/office/drawing/2014/main" val="976718686"/>
                    </a:ext>
                  </a:extLst>
                </a:gridCol>
              </a:tblGrid>
              <a:tr h="3767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CompanyName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Unique Name for each registered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r>
                        <a:rPr lang="en-US" sz="1100" b="0" dirty="0">
                          <a:effectLst/>
                        </a:rPr>
                        <a:t>, customers, registrations,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8667"/>
                  </a:ext>
                </a:extLst>
              </a:tr>
              <a:tr h="36349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/>
                        <a:t>CompanyAddress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Address for each registered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/>
                        <a:t>Basetable</a:t>
                      </a:r>
                      <a:r>
                        <a:rPr lang="en-US" sz="1100" b="0" dirty="0"/>
                        <a:t>, customers, registrations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C93E-EED8-4DB9-9FD5-F5BF09EB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1C3B1-01BC-4D3A-BF4A-62E2EA881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81898"/>
            <a:ext cx="10058400" cy="2151455"/>
          </a:xfrm>
        </p:spPr>
      </p:pic>
    </p:spTree>
    <p:extLst>
      <p:ext uri="{BB962C8B-B14F-4D97-AF65-F5344CB8AC3E}">
        <p14:creationId xmlns:p14="http://schemas.microsoft.com/office/powerpoint/2010/main" val="253511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60C-74F6-4F12-9ED9-984C5BF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856E75-AB4F-4099-A58A-8D1143211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9649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5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A2B-6444-4866-A037-5649F52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94EE-6A7A-41F6-8266-C7CAF80E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845734"/>
            <a:ext cx="10334586" cy="402336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Logistic Regression predicting purchase from </a:t>
            </a:r>
            <a:r>
              <a:rPr lang="en-US" dirty="0" err="1"/>
              <a:t>LastRegLength</a:t>
            </a:r>
            <a:r>
              <a:rPr lang="en-US" dirty="0"/>
              <a:t>, </a:t>
            </a:r>
            <a:r>
              <a:rPr lang="en-US" dirty="0" err="1"/>
              <a:t>FirstRegLength</a:t>
            </a:r>
            <a:r>
              <a:rPr lang="en-US" dirty="0"/>
              <a:t>, </a:t>
            </a:r>
            <a:r>
              <a:rPr lang="en-US" dirty="0" err="1"/>
              <a:t>FirstMonth</a:t>
            </a:r>
            <a:r>
              <a:rPr lang="en-US" dirty="0"/>
              <a:t>, </a:t>
            </a:r>
            <a:r>
              <a:rPr lang="en-US" dirty="0" err="1"/>
              <a:t>LastMonth</a:t>
            </a:r>
            <a:r>
              <a:rPr lang="en-US" dirty="0"/>
              <a:t>, </a:t>
            </a:r>
            <a:r>
              <a:rPr lang="en-US" dirty="0" err="1"/>
              <a:t>NumRegistered</a:t>
            </a:r>
            <a:r>
              <a:rPr lang="en-US" dirty="0"/>
              <a:t>, &amp; State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NumRegistered</a:t>
            </a:r>
            <a:r>
              <a:rPr lang="en-US" dirty="0"/>
              <a:t> is a significant predictor, supporting the hypothesis that having more registered users increases the likelihood of purchase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additional user increases the odds of purchase by a factor of 1.06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Larger </a:t>
            </a:r>
            <a:r>
              <a:rPr lang="en-US" dirty="0" err="1"/>
              <a:t>LastRegLength</a:t>
            </a:r>
            <a:r>
              <a:rPr lang="en-US" dirty="0"/>
              <a:t> (difference between the most recent registration date and 01/01/2016) suggests a higher probability of purchase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Smaller </a:t>
            </a:r>
            <a:r>
              <a:rPr lang="en-US" dirty="0" err="1"/>
              <a:t>FirstRegLength</a:t>
            </a:r>
            <a:r>
              <a:rPr lang="en-US" dirty="0"/>
              <a:t> (difference between the least recent registration date and 01/01/2016) suggests a higher probability of purchase</a:t>
            </a:r>
          </a:p>
        </p:txBody>
      </p:sp>
    </p:spTree>
    <p:extLst>
      <p:ext uri="{BB962C8B-B14F-4D97-AF65-F5344CB8AC3E}">
        <p14:creationId xmlns:p14="http://schemas.microsoft.com/office/powerpoint/2010/main" val="26513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A2B-6444-4866-A037-5649F52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94EE-6A7A-41F6-8266-C7CAF80E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845734"/>
            <a:ext cx="10334586" cy="402336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Outputs customer name with the customers’ predicted probability of purchasing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Model Holdout AUC: 0.85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Model Top Decile Lift: 2.5</a:t>
            </a:r>
          </a:p>
        </p:txBody>
      </p:sp>
    </p:spTree>
    <p:extLst>
      <p:ext uri="{BB962C8B-B14F-4D97-AF65-F5344CB8AC3E}">
        <p14:creationId xmlns:p14="http://schemas.microsoft.com/office/powerpoint/2010/main" val="2949295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1322</TotalTime>
  <Words>421</Words>
  <Application>Microsoft Office PowerPoint</Application>
  <PresentationFormat>Widescreen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Retrospect</vt:lpstr>
      <vt:lpstr>Customer Acquisition</vt:lpstr>
      <vt:lpstr>Data Dictionary</vt:lpstr>
      <vt:lpstr>ERD</vt:lpstr>
      <vt:lpstr>Code Flow</vt:lpstr>
      <vt:lpstr>Modeling </vt:lpstr>
      <vt:lpstr>Predicting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Acquisition</dc:title>
  <dc:creator>Bryce</dc:creator>
  <cp:lastModifiedBy>Bryce</cp:lastModifiedBy>
  <cp:revision>12</cp:revision>
  <dcterms:created xsi:type="dcterms:W3CDTF">2018-09-09T16:27:31Z</dcterms:created>
  <dcterms:modified xsi:type="dcterms:W3CDTF">2018-09-10T14:29:48Z</dcterms:modified>
</cp:coreProperties>
</file>