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7"/>
  </p:sldMasterIdLst>
  <p:notesMasterIdLst>
    <p:notesMasterId r:id="rId32"/>
  </p:notesMasterIdLst>
  <p:sldIdLst>
    <p:sldId id="256" r:id="rId18"/>
    <p:sldId id="257" r:id="rId19"/>
    <p:sldId id="298" r:id="rId20"/>
    <p:sldId id="293" r:id="rId21"/>
    <p:sldId id="296" r:id="rId22"/>
    <p:sldId id="260" r:id="rId23"/>
    <p:sldId id="294" r:id="rId24"/>
    <p:sldId id="295" r:id="rId25"/>
    <p:sldId id="261" r:id="rId26"/>
    <p:sldId id="297" r:id="rId27"/>
    <p:sldId id="278" r:id="rId28"/>
    <p:sldId id="281" r:id="rId29"/>
    <p:sldId id="262" r:id="rId30"/>
    <p:sldId id="289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5497" autoAdjust="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16305-516D-4910-8FD5-B9AA2B242C6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8D8FC9-2F8C-4D5A-8D6C-A1234EB1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</a:t>
            </a:r>
            <a:r>
              <a:rPr lang="en-US" baseline="0" dirty="0"/>
              <a:t> of this presentation is not to understand the nitty-gritty but to understand the possibilities. You will most likely implement things differently from me or anyone else!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PowerPump</a:t>
            </a:r>
            <a:r>
              <a:rPr lang="en-US" dirty="0"/>
              <a:t> – Most recent project – A</a:t>
            </a:r>
            <a:r>
              <a:rPr lang="en-US" baseline="0" dirty="0"/>
              <a:t> table copy server. Yes. I surprised myself by writing a real fail-safe server with background processes in 100% PowerShell.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for caution than information since, coding</a:t>
            </a:r>
            <a:r>
              <a:rPr lang="en-US" baseline="0" dirty="0"/>
              <a:t> on your desktop with the latest version may break on the Server due to version mismatch.</a:t>
            </a:r>
          </a:p>
          <a:p>
            <a:endParaRPr lang="en-US" dirty="0"/>
          </a:p>
          <a:p>
            <a:r>
              <a:rPr lang="en-US" dirty="0"/>
              <a:t>https://4sysops.com/archives/powershell-versions-and-their-windows-version/</a:t>
            </a:r>
          </a:p>
          <a:p>
            <a:r>
              <a:rPr lang="en-US" dirty="0"/>
              <a:t>https://en.wikipedia.org/wiki/Windows_PowerShell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kid who was born</a:t>
            </a:r>
            <a:r>
              <a:rPr lang="en-US" baseline="0" dirty="0"/>
              <a:t> in 2005 is going to be 9 years old!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it and show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2CCA-C127-4474-B8BD-44403098F48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3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2017-edi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Sqlserver" TargetMode="External"/><Relationship Id="rId2" Type="http://schemas.openxmlformats.org/officeDocument/2006/relationships/hyperlink" Target="https://docs.microsoft.com/en-us/sql/powershell/download-sql-server-ps-module?view=sql-server-201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batools.io/comman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.org/profile/msore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MZmOX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/>
          </a:bodyPr>
          <a:lstStyle/>
          <a:p>
            <a:r>
              <a:rPr lang="en-US" b="1" dirty="0"/>
              <a:t>Taking PowerShell from Scripts to Enterprise Solutions that Scale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Jana Sattainathan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Twitter: @</a:t>
            </a:r>
            <a:r>
              <a:rPr lang="en-US" sz="2800" dirty="0" err="1">
                <a:solidFill>
                  <a:schemeClr val="accent5"/>
                </a:solidFill>
              </a:rPr>
              <a:t>SQLJana</a:t>
            </a:r>
            <a:endParaRPr lang="en-US" sz="2800" dirty="0">
              <a:solidFill>
                <a:schemeClr val="accent5"/>
              </a:solidFill>
            </a:endParaRPr>
          </a:p>
          <a:p>
            <a:r>
              <a:rPr lang="en-US" sz="2800" dirty="0">
                <a:solidFill>
                  <a:schemeClr val="accent5"/>
                </a:solidFill>
              </a:rPr>
              <a:t>Blog: sqljana.wordpress.com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29101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902F-EF7F-4D74-A195-E16B2DFB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Software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9323-932F-4907-9BEE-269C19EA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Entire enterprise is the domain of operation</a:t>
            </a:r>
          </a:p>
          <a:p>
            <a:r>
              <a:rPr lang="en-US" dirty="0"/>
              <a:t>Scales well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Resilient</a:t>
            </a:r>
          </a:p>
          <a:p>
            <a:r>
              <a:rPr lang="en-US" dirty="0"/>
              <a:t>Easy to setup and use (UI or not) </a:t>
            </a:r>
          </a:p>
          <a:p>
            <a:r>
              <a:rPr lang="en-US" dirty="0"/>
              <a:t>Easy to troubleshoot</a:t>
            </a:r>
          </a:p>
          <a:p>
            <a:r>
              <a:rPr lang="en-US" dirty="0"/>
              <a:t>Well tested</a:t>
            </a:r>
          </a:p>
          <a:p>
            <a:r>
              <a:rPr lang="en-US" dirty="0"/>
              <a:t>Well logged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Easily Configurable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Good reporting</a:t>
            </a:r>
          </a:p>
          <a:p>
            <a:r>
              <a:rPr lang="en-US" dirty="0"/>
              <a:t>..finally, the Organization </a:t>
            </a:r>
            <a:r>
              <a:rPr lang="en-US" strike="sngStrike" dirty="0"/>
              <a:t>benefits from</a:t>
            </a:r>
            <a:r>
              <a:rPr lang="en-US" dirty="0"/>
              <a:t> cannot live without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Automation – Backups, Refreshes etc.</a:t>
            </a:r>
          </a:p>
          <a:p>
            <a:r>
              <a:rPr lang="en-US" dirty="0"/>
              <a:t>Data Migration – Oracle from/to SQL Server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Auditing</a:t>
            </a:r>
          </a:p>
          <a:p>
            <a:r>
              <a:rPr lang="en-US" dirty="0"/>
              <a:t>Database Deployments</a:t>
            </a:r>
          </a:p>
          <a:p>
            <a:r>
              <a:rPr lang="en-US" dirty="0"/>
              <a:t>Batch processing</a:t>
            </a:r>
          </a:p>
          <a:p>
            <a:r>
              <a:rPr lang="en-US" dirty="0"/>
              <a:t>Dashboards (using PowerShell collected data)</a:t>
            </a:r>
          </a:p>
          <a:p>
            <a:endParaRPr lang="en-US" dirty="0"/>
          </a:p>
          <a:p>
            <a:r>
              <a:rPr lang="en-US" sz="2600" dirty="0"/>
              <a:t>…any DBA task done with a mouse!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usage of PowerShell with </a:t>
            </a:r>
            <a:r>
              <a:rPr lang="en-US" dirty="0" err="1"/>
              <a:t>SQLServer</a:t>
            </a:r>
            <a:r>
              <a:rPr lang="en-US" dirty="0"/>
              <a:t> As DBA</a:t>
            </a:r>
          </a:p>
        </p:txBody>
      </p:sp>
    </p:spTree>
    <p:extLst>
      <p:ext uri="{BB962C8B-B14F-4D97-AF65-F5344CB8AC3E}">
        <p14:creationId xmlns:p14="http://schemas.microsoft.com/office/powerpoint/2010/main" val="36514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Each function should do one thing with no side effects</a:t>
            </a:r>
          </a:p>
          <a:p>
            <a:r>
              <a:rPr lang="en-US" dirty="0"/>
              <a:t>Use PowerShell advanced functions</a:t>
            </a:r>
          </a:p>
          <a:p>
            <a:r>
              <a:rPr lang="en-US" dirty="0"/>
              <a:t>Error-free anything on a farm is a dream. Handle/record/continue but don’t crash.</a:t>
            </a:r>
          </a:p>
          <a:p>
            <a:r>
              <a:rPr lang="en-US" dirty="0"/>
              <a:t>Functions should return objects and avoid Write-Host</a:t>
            </a:r>
          </a:p>
          <a:p>
            <a:r>
              <a:rPr lang="en-US" dirty="0"/>
              <a:t>Follow conventions and best-practices</a:t>
            </a:r>
          </a:p>
          <a:p>
            <a:r>
              <a:rPr lang="en-US" dirty="0"/>
              <a:t>Parameterize everything and support </a:t>
            </a:r>
            <a:r>
              <a:rPr lang="en-US" dirty="0" err="1"/>
              <a:t>WhatIf</a:t>
            </a:r>
            <a:endParaRPr lang="en-US" dirty="0"/>
          </a:p>
          <a:p>
            <a:r>
              <a:rPr lang="en-US" dirty="0"/>
              <a:t>Store configuration values in the database</a:t>
            </a:r>
          </a:p>
          <a:p>
            <a:r>
              <a:rPr lang="en-US" dirty="0"/>
              <a:t>Save progress/results to the database</a:t>
            </a:r>
          </a:p>
          <a:p>
            <a:r>
              <a:rPr lang="en-US" dirty="0"/>
              <a:t>Periodically notify progress of long running operations</a:t>
            </a:r>
          </a:p>
          <a:p>
            <a:r>
              <a:rPr lang="en-US" dirty="0"/>
              <a:t>Make long-running operations resumable on abends</a:t>
            </a:r>
          </a:p>
          <a:p>
            <a:r>
              <a:rPr lang="en-US" dirty="0"/>
              <a:t>Send professional well-formatted, color-coded reports upon completion</a:t>
            </a:r>
          </a:p>
          <a:p>
            <a:r>
              <a:rPr lang="en-US" dirty="0"/>
              <a:t>Log operations/errors</a:t>
            </a:r>
          </a:p>
          <a:p>
            <a:r>
              <a:rPr lang="en-US" dirty="0"/>
              <a:t>Use Parallelism </a:t>
            </a:r>
          </a:p>
          <a:p>
            <a:r>
              <a:rPr lang="en-US" dirty="0"/>
              <a:t>Schedule collection</a:t>
            </a:r>
          </a:p>
          <a:p>
            <a:r>
              <a:rPr lang="en-US" dirty="0"/>
              <a:t>Build modules of related functionality</a:t>
            </a:r>
          </a:p>
          <a:p>
            <a:r>
              <a:rPr lang="en-US" dirty="0"/>
              <a:t>Validate results business functionality or build unit-tests with Pester</a:t>
            </a:r>
          </a:p>
          <a:p>
            <a:r>
              <a:rPr lang="en-US" dirty="0"/>
              <a:t>Document everything!</a:t>
            </a:r>
          </a:p>
        </p:txBody>
      </p:sp>
    </p:spTree>
    <p:extLst>
      <p:ext uri="{BB962C8B-B14F-4D97-AF65-F5344CB8AC3E}">
        <p14:creationId xmlns:p14="http://schemas.microsoft.com/office/powerpoint/2010/main" val="27167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3500" dirty="0"/>
              <a:t>Basic tour of </a:t>
            </a:r>
            <a:r>
              <a:rPr lang="en-US" sz="3500" dirty="0" err="1"/>
              <a:t>SQLServer</a:t>
            </a:r>
            <a:r>
              <a:rPr lang="en-US" sz="3500" dirty="0"/>
              <a:t>/</a:t>
            </a:r>
            <a:r>
              <a:rPr lang="en-US" sz="3500" dirty="0" err="1"/>
              <a:t>dbatools</a:t>
            </a:r>
            <a:r>
              <a:rPr lang="en-US" sz="3500" dirty="0"/>
              <a:t> modules</a:t>
            </a:r>
          </a:p>
          <a:p>
            <a:r>
              <a:rPr lang="en-US" sz="3500" dirty="0"/>
              <a:t>Connect to a DB and retrieve/save data, produce HTML and send email</a:t>
            </a:r>
          </a:p>
          <a:p>
            <a:r>
              <a:rPr lang="en-US" sz="3500" dirty="0"/>
              <a:t>What to Dot-source – Tricks</a:t>
            </a:r>
          </a:p>
          <a:p>
            <a:pPr lvl="1"/>
            <a:r>
              <a:rPr lang="en-US" sz="3100" dirty="0"/>
              <a:t>Dot-source everything you have recursively but conditionally</a:t>
            </a:r>
          </a:p>
          <a:p>
            <a:pPr lvl="1"/>
            <a:r>
              <a:rPr lang="en-US" sz="3100" dirty="0"/>
              <a:t>Dot-source a specific folder</a:t>
            </a:r>
          </a:p>
          <a:p>
            <a:pPr lvl="1"/>
            <a:r>
              <a:rPr lang="en-US" sz="3100" dirty="0"/>
              <a:t>Build a module from files in a folder</a:t>
            </a:r>
          </a:p>
          <a:p>
            <a:r>
              <a:rPr lang="en-US" sz="3500" dirty="0"/>
              <a:t>A database repository representing your world!</a:t>
            </a:r>
          </a:p>
          <a:p>
            <a:pPr lvl="1"/>
            <a:r>
              <a:rPr lang="en-US" sz="3100" dirty="0"/>
              <a:t>How to build and use</a:t>
            </a:r>
          </a:p>
          <a:p>
            <a:r>
              <a:rPr lang="en-US" sz="3500" dirty="0"/>
              <a:t>A deployment app with DB as the glue</a:t>
            </a:r>
          </a:p>
          <a:p>
            <a:r>
              <a:rPr lang="en-US" sz="3500" dirty="0"/>
              <a:t>A data copy server – Architecture</a:t>
            </a:r>
          </a:p>
          <a:p>
            <a:r>
              <a:rPr lang="en-US" sz="3500" dirty="0"/>
              <a:t>Probes and a Warehouse to store/sort/report/do dashboards</a:t>
            </a:r>
          </a:p>
          <a:p>
            <a:r>
              <a:rPr lang="en-US" sz="3500" dirty="0"/>
              <a:t>Online GUI with </a:t>
            </a:r>
            <a:r>
              <a:rPr lang="en-US" sz="3500" dirty="0" err="1"/>
              <a:t>PowerBI</a:t>
            </a:r>
            <a:r>
              <a:rPr lang="en-US" sz="3500" dirty="0"/>
              <a:t> – Publish/share/analyze</a:t>
            </a:r>
          </a:p>
          <a:p>
            <a:endParaRPr lang="en-US" sz="3500" dirty="0"/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9118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Symbol"/>
              </a:rPr>
              <a:t>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4953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Jana </a:t>
            </a:r>
            <a:r>
              <a:rPr lang="en-US" dirty="0" err="1">
                <a:solidFill>
                  <a:schemeClr val="accent5"/>
                </a:solidFill>
              </a:rPr>
              <a:t>Sattainathan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Twitter: @</a:t>
            </a:r>
            <a:r>
              <a:rPr lang="en-US" dirty="0" err="1">
                <a:solidFill>
                  <a:schemeClr val="accent5"/>
                </a:solidFill>
              </a:rPr>
              <a:t>SQLJana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Blog: sqljana.wordpress.com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2039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Sr. Oracle &amp; SQL Server DBA @ SCOR</a:t>
            </a:r>
          </a:p>
          <a:p>
            <a:r>
              <a:rPr lang="en-US" dirty="0"/>
              <a:t>Database &amp; PowerShell Aficionado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as in “a person who likes, </a:t>
            </a:r>
            <a:r>
              <a:rPr lang="en-US" strike="sngStrike" dirty="0">
                <a:solidFill>
                  <a:schemeClr val="accent5"/>
                </a:solidFill>
              </a:rPr>
              <a:t>knows about</a:t>
            </a:r>
            <a:r>
              <a:rPr lang="en-US" dirty="0">
                <a:solidFill>
                  <a:schemeClr val="accent5"/>
                </a:solidFill>
              </a:rPr>
              <a:t>, and appreciates a usually fervently pursued interest or activity”</a:t>
            </a:r>
          </a:p>
          <a:p>
            <a:r>
              <a:rPr lang="en-US" dirty="0"/>
              <a:t>Automation advocate</a:t>
            </a:r>
          </a:p>
          <a:p>
            <a:r>
              <a:rPr lang="en-US" dirty="0"/>
              <a:t>Has some old certifications</a:t>
            </a:r>
          </a:p>
          <a:p>
            <a:r>
              <a:rPr lang="en-US" dirty="0"/>
              <a:t>Ex-workaholic who relapses at times!</a:t>
            </a:r>
          </a:p>
        </p:txBody>
      </p:sp>
    </p:spTree>
    <p:extLst>
      <p:ext uri="{BB962C8B-B14F-4D97-AF65-F5344CB8AC3E}">
        <p14:creationId xmlns:p14="http://schemas.microsoft.com/office/powerpoint/2010/main" val="323245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FDD-FC15-44FB-833D-3F21287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EC61-124E-4B39-BE15-34DD9CF9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and its application is so vast that it is all-encompassing</a:t>
            </a:r>
          </a:p>
          <a:p>
            <a:pPr lvl="1"/>
            <a:r>
              <a:rPr lang="en-US" dirty="0"/>
              <a:t>Every Windows feature/product is mandated to have PowerShell support as first-class citizen</a:t>
            </a:r>
          </a:p>
          <a:p>
            <a:r>
              <a:rPr lang="en-US" dirty="0"/>
              <a:t>“Enterprise” – in this presentation means a large corporation in the context of a DBA/Data Dev/Data Ops professional</a:t>
            </a:r>
          </a:p>
        </p:txBody>
      </p:sp>
    </p:spTree>
    <p:extLst>
      <p:ext uri="{BB962C8B-B14F-4D97-AF65-F5344CB8AC3E}">
        <p14:creationId xmlns:p14="http://schemas.microsoft.com/office/powerpoint/2010/main" val="69470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56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Introduced in Nov, 2006</a:t>
            </a:r>
          </a:p>
          <a:p>
            <a:r>
              <a:rPr lang="en-US" dirty="0"/>
              <a:t>Latest version is 5 on Windows 10/2016*</a:t>
            </a:r>
          </a:p>
          <a:p>
            <a:r>
              <a:rPr lang="en-US" dirty="0"/>
              <a:t>Default versions installed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r>
              <a:rPr lang="en-US" sz="1200" dirty="0"/>
              <a:t>* Server 2016 release is planned for Q3, 2016</a:t>
            </a:r>
          </a:p>
          <a:p>
            <a:pPr marL="400050" lvl="1" indent="0">
              <a:buNone/>
            </a:pPr>
            <a:r>
              <a:rPr lang="en-US" sz="1600" dirty="0"/>
              <a:t>Use </a:t>
            </a:r>
            <a:r>
              <a:rPr lang="en-US" sz="1400" dirty="0"/>
              <a:t>Set-</a:t>
            </a:r>
            <a:r>
              <a:rPr lang="en-US" sz="1400" dirty="0" err="1"/>
              <a:t>StrictMode</a:t>
            </a:r>
            <a:r>
              <a:rPr lang="en-US" sz="1400" dirty="0"/>
              <a:t> -Version latest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59573"/>
              </p:ext>
            </p:extLst>
          </p:nvPr>
        </p:nvGraphicFramePr>
        <p:xfrm>
          <a:off x="1066800" y="3048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 /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  <a:r>
                        <a:rPr lang="en-US" baseline="0" dirty="0"/>
                        <a:t> 2008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  <a:r>
                        <a:rPr lang="en-US" baseline="0" dirty="0"/>
                        <a:t> 7 / </a:t>
                      </a:r>
                      <a:r>
                        <a:rPr lang="en-US" dirty="0"/>
                        <a:t>Server 2008</a:t>
                      </a:r>
                      <a:r>
                        <a:rPr lang="en-US" baseline="0" dirty="0"/>
                        <a:t>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8 / Server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8.1 / Server 2012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  <a:r>
                        <a:rPr lang="en-US" baseline="0" dirty="0"/>
                        <a:t> 10 / Server 2016*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3B4C-F548-487B-BC29-EBBB3294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5964-0EF2-4039-A2BD-C1C3C6A7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to the business at the highest levels using PowerShell</a:t>
            </a:r>
          </a:p>
          <a:p>
            <a:r>
              <a:rPr lang="en-US" dirty="0"/>
              <a:t>Aggregate scripts into larger apps</a:t>
            </a:r>
          </a:p>
          <a:p>
            <a:r>
              <a:rPr lang="en-US" dirty="0"/>
              <a:t>Produce scalable PowerShell software (using SQL Server)</a:t>
            </a:r>
          </a:p>
          <a:p>
            <a:pPr lvl="1"/>
            <a:r>
              <a:rPr lang="en-US" dirty="0">
                <a:hlinkClick r:id="rId2"/>
              </a:rPr>
              <a:t>https://www.microsoft.com/en-us/sql-server/sql-server-2017-editions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Options for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Newer </a:t>
            </a:r>
            <a:r>
              <a:rPr lang="en-US" dirty="0" err="1"/>
              <a:t>SQLSever</a:t>
            </a:r>
            <a:r>
              <a:rPr lang="en-US" dirty="0"/>
              <a:t> Module or older SQLPS Module</a:t>
            </a:r>
          </a:p>
          <a:p>
            <a:r>
              <a:rPr lang="en-US" dirty="0" err="1"/>
              <a:t>Dbatools</a:t>
            </a:r>
            <a:r>
              <a:rPr lang="en-US" dirty="0"/>
              <a:t> available at dbatools.io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SQL Server Provider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SQLPSX – Chad Miller + others on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CodePlex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SQL Server 2000 and above!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SMO – Using C#, VB.NET etc.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Custom - Using ADO.NET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3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C3FA-CD51-4063-9229-02FA9D03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SQLServer</a:t>
            </a:r>
            <a:r>
              <a:rPr lang="en-US" dirty="0"/>
              <a:t> or SQLPS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0429-7FB1-4C65-83A2-AEEB079A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hlinkClick r:id="rId2"/>
              </a:rPr>
              <a:t>SQLServer</a:t>
            </a:r>
            <a:r>
              <a:rPr lang="en-US" sz="2800" dirty="0">
                <a:hlinkClick r:id="rId2"/>
              </a:rPr>
              <a:t> PowerShell Module </a:t>
            </a:r>
            <a:r>
              <a:rPr lang="en-US" sz="2800" dirty="0"/>
              <a:t>must be installed from the </a:t>
            </a:r>
            <a:r>
              <a:rPr lang="en-US" sz="2800" dirty="0">
                <a:hlinkClick r:id="rId3"/>
              </a:rPr>
              <a:t>PowerShell Gallery</a:t>
            </a:r>
            <a:endParaRPr lang="en-US" sz="2800" dirty="0"/>
          </a:p>
          <a:p>
            <a:r>
              <a:rPr lang="en-US" sz="2800" dirty="0"/>
              <a:t>Fresh installation</a:t>
            </a:r>
          </a:p>
          <a:p>
            <a:pPr lvl="1"/>
            <a:r>
              <a:rPr lang="en-US" sz="2400" dirty="0"/>
              <a:t>Install-Module –Name </a:t>
            </a:r>
            <a:r>
              <a:rPr lang="en-US" sz="2400" dirty="0" err="1"/>
              <a:t>SQLServer</a:t>
            </a:r>
            <a:r>
              <a:rPr lang="en-US" sz="2400" dirty="0"/>
              <a:t> </a:t>
            </a:r>
          </a:p>
          <a:p>
            <a:r>
              <a:rPr lang="en-US" sz="2800" dirty="0"/>
              <a:t>Update</a:t>
            </a:r>
          </a:p>
          <a:p>
            <a:pPr lvl="1"/>
            <a:r>
              <a:rPr lang="en-US" sz="2400" dirty="0"/>
              <a:t>Install-Module –Name </a:t>
            </a:r>
            <a:r>
              <a:rPr lang="en-US" sz="2400" dirty="0" err="1"/>
              <a:t>SQLServer</a:t>
            </a:r>
            <a:r>
              <a:rPr lang="en-US" sz="2400" dirty="0"/>
              <a:t> –</a:t>
            </a:r>
            <a:r>
              <a:rPr lang="en-US" sz="2400" dirty="0" err="1"/>
              <a:t>AllowClobber</a:t>
            </a:r>
            <a:endParaRPr lang="en-US" sz="2400" dirty="0"/>
          </a:p>
          <a:p>
            <a:pPr lvl="1"/>
            <a:r>
              <a:rPr lang="en-US" sz="2400" dirty="0"/>
              <a:t>Update-Module –Name </a:t>
            </a:r>
            <a:r>
              <a:rPr lang="en-US" sz="2400" dirty="0" err="1"/>
              <a:t>SQLServer</a:t>
            </a:r>
            <a:endParaRPr lang="en-US" sz="2400" dirty="0"/>
          </a:p>
          <a:p>
            <a:r>
              <a:rPr lang="en-US" sz="2800" dirty="0"/>
              <a:t>Check if already installed</a:t>
            </a:r>
          </a:p>
          <a:p>
            <a:pPr lvl="1"/>
            <a:r>
              <a:rPr lang="en-US" sz="2400" dirty="0"/>
              <a:t>Get-Module </a:t>
            </a:r>
            <a:r>
              <a:rPr lang="en-US" sz="2400" dirty="0" err="1"/>
              <a:t>SQLServer</a:t>
            </a:r>
            <a:r>
              <a:rPr lang="en-US" sz="2400" dirty="0"/>
              <a:t> -</a:t>
            </a:r>
            <a:r>
              <a:rPr lang="en-US" sz="2400" dirty="0" err="1"/>
              <a:t>ListAvailable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85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9054-D516-4D82-91BB-720850DC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305B-6D22-4CA9-8D94-59745A29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active community based open-source module</a:t>
            </a:r>
          </a:p>
          <a:p>
            <a:r>
              <a:rPr lang="en-US" dirty="0"/>
              <a:t>Has over </a:t>
            </a:r>
            <a:r>
              <a:rPr lang="en-US" dirty="0">
                <a:hlinkClick r:id="rId2"/>
              </a:rPr>
              <a:t>400 commands</a:t>
            </a:r>
            <a:endParaRPr lang="en-US" dirty="0"/>
          </a:p>
          <a:p>
            <a:r>
              <a:rPr lang="en-US" dirty="0"/>
              <a:t>Install-Module –Name </a:t>
            </a:r>
            <a:r>
              <a:rPr lang="en-US" dirty="0" err="1"/>
              <a:t>dbatools</a:t>
            </a:r>
            <a:r>
              <a:rPr lang="en-US" dirty="0"/>
              <a:t> –Verbose</a:t>
            </a:r>
          </a:p>
          <a:p>
            <a:r>
              <a:rPr lang="en-US" dirty="0"/>
              <a:t>Well-tested with Pester tests</a:t>
            </a:r>
          </a:p>
          <a:p>
            <a:r>
              <a:rPr lang="en-US" dirty="0"/>
              <a:t>Supports SQL Server 2000 -2017!</a:t>
            </a:r>
          </a:p>
        </p:txBody>
      </p:sp>
    </p:spTree>
    <p:extLst>
      <p:ext uri="{BB962C8B-B14F-4D97-AF65-F5344CB8AC3E}">
        <p14:creationId xmlns:p14="http://schemas.microsoft.com/office/powerpoint/2010/main" val="381136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SQLServer</a:t>
            </a:r>
            <a:r>
              <a:rPr lang="en-US" dirty="0"/>
              <a:t> – Old but still relevant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Practical PowerShell For SQL Server Developers and DBAs </a:t>
            </a:r>
          </a:p>
          <a:p>
            <a:pPr marL="0" indent="0" algn="ctr">
              <a:buNone/>
            </a:pPr>
            <a:r>
              <a:rPr lang="en-US" dirty="0"/>
              <a:t>By </a:t>
            </a:r>
            <a:r>
              <a:rPr lang="en-US" dirty="0">
                <a:hlinkClick r:id="rId3"/>
              </a:rPr>
              <a:t>Michael </a:t>
            </a:r>
            <a:r>
              <a:rPr lang="en-US" dirty="0" err="1">
                <a:hlinkClick r:id="rId3"/>
              </a:rPr>
              <a:t>Sorens</a:t>
            </a:r>
            <a:endParaRPr lang="en-US" dirty="0"/>
          </a:p>
          <a:p>
            <a:r>
              <a:rPr lang="en-US" sz="2000" dirty="0"/>
              <a:t>Download the latest version of this PowerShell™ wallchart and read the accompanying in-depth article from Simple-Talk at</a:t>
            </a:r>
            <a:r>
              <a:rPr lang="en-US" sz="2400" dirty="0"/>
              <a:t> </a:t>
            </a:r>
            <a:r>
              <a:rPr lang="en-US" dirty="0">
                <a:hlinkClick r:id="rId4"/>
              </a:rPr>
              <a:t>http://bit.ly/MZmOX9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1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Props1.xml><?xml version="1.0" encoding="utf-8"?>
<ds:datastoreItem xmlns:ds="http://schemas.openxmlformats.org/officeDocument/2006/customXml" ds:itemID="{CC850FB3-720E-4374-974F-7E8CA11A2DF9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14F82889-1B53-454A-BCA9-77D184AA411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ACF495F-4ACD-42BB-971F-37278F0A0BA5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CFA0390C-B4C2-4FC0-AE06-2E46107E89F9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0C3A4FF9-1621-4F0B-B187-6995024BC0BB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3E6BB786-B318-4827-8E01-00032952CB6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2311034-BFA0-4FE8-A1F5-0FDBCC7FB9F8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CAE7933D-B2E0-4040-9AD2-25FCBB2B2130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0D62B278-88A6-41D5-AF8D-13CE05EEF563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7C2C89B2-A224-477F-84CA-0CA9A91B7BE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C66F8CD-01DB-42D4-B605-43D47A6BBC74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9B147E54-5810-4469-99DC-DD4DA2FF5FB8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C1FC8DB3-976D-41B7-B721-B77F1B34D351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A0D738B6-BAFB-45CE-AAB0-B215788D6D8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3F8F280-994A-4692-BD3D-0368DD61E945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A58B4813-8DC3-4A90-8AE5-616746CC7976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33556</TotalTime>
  <Words>847</Words>
  <Application>Microsoft Office PowerPoint</Application>
  <PresentationFormat>On-screen Show (4:3)</PresentationFormat>
  <Paragraphs>152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Office Theme</vt:lpstr>
      <vt:lpstr>Taking PowerShell from Scripts to Enterprise Solutions that Scale</vt:lpstr>
      <vt:lpstr>About me</vt:lpstr>
      <vt:lpstr>About this presentation</vt:lpstr>
      <vt:lpstr>PowerShell Versions</vt:lpstr>
      <vt:lpstr>Primary Goal</vt:lpstr>
      <vt:lpstr>Options for SQL Server</vt:lpstr>
      <vt:lpstr>Microsoft SQLServer or SQLPS</vt:lpstr>
      <vt:lpstr>dbatools</vt:lpstr>
      <vt:lpstr>SQLServer – Old but still relevant</vt:lpstr>
      <vt:lpstr>Enterprise Software Characteristics</vt:lpstr>
      <vt:lpstr>My usage of PowerShell with SQLServer As DBA</vt:lpstr>
      <vt:lpstr>Recommendations</vt:lpstr>
      <vt:lpstr>Outline</vt:lpstr>
      <vt:lpstr>Questions/Comments</vt:lpstr>
    </vt:vector>
  </TitlesOfParts>
  <Company>SCOR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in the 21st Century - A window into Windowing Functions</dc:title>
  <dc:creator>SATTAINATHAN Jana</dc:creator>
  <cp:lastModifiedBy>SATTAINATHAN Jana</cp:lastModifiedBy>
  <cp:revision>356</cp:revision>
  <cp:lastPrinted>2014-06-11T16:19:21Z</cp:lastPrinted>
  <dcterms:created xsi:type="dcterms:W3CDTF">2014-06-05T11:39:01Z</dcterms:created>
  <dcterms:modified xsi:type="dcterms:W3CDTF">2018-11-01T16:20:08Z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