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0996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497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9147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747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8/12/2018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15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8/12/2018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1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8/12/2018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396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8/12/2018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637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8/12/2018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1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8/12/2018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489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8/12/2018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176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8/12/2018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008036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11500" b="1" dirty="0" smtClean="0"/>
              <a:t>Enterprise </a:t>
            </a:r>
            <a:br>
              <a:rPr lang="en-US" sz="11500" b="1" dirty="0" smtClean="0"/>
            </a:br>
            <a:r>
              <a:rPr lang="en-US" sz="11500" b="1" dirty="0" smtClean="0"/>
              <a:t>systems</a:t>
            </a:r>
            <a:endParaRPr lang="en-US" sz="11500" b="1" dirty="0"/>
          </a:p>
        </p:txBody>
      </p:sp>
      <p:sp>
        <p:nvSpPr>
          <p:cNvPr id="3" name="Subtitle 2"/>
          <p:cNvSpPr>
            <a:spLocks noGrp="1"/>
          </p:cNvSpPr>
          <p:nvPr>
            <p:ph type="subTitle" idx="1"/>
          </p:nvPr>
        </p:nvSpPr>
        <p:spPr>
          <a:xfrm>
            <a:off x="805218" y="4389120"/>
            <a:ext cx="8155902" cy="1069848"/>
          </a:xfrm>
        </p:spPr>
        <p:txBody>
          <a:bodyPr>
            <a:normAutofit/>
          </a:bodyPr>
          <a:lstStyle/>
          <a:p>
            <a:r>
              <a:rPr lang="en-US" sz="2400" b="1" dirty="0" smtClean="0">
                <a:solidFill>
                  <a:schemeClr val="tx2">
                    <a:lumMod val="75000"/>
                  </a:schemeClr>
                </a:solidFill>
              </a:rPr>
              <a:t>Needed for examination.</a:t>
            </a:r>
            <a:endParaRPr lang="en-US" sz="2400" b="1" dirty="0">
              <a:solidFill>
                <a:schemeClr val="tx2">
                  <a:lumMod val="75000"/>
                </a:schemeClr>
              </a:solidFill>
            </a:endParaRPr>
          </a:p>
        </p:txBody>
      </p:sp>
    </p:spTree>
    <p:extLst>
      <p:ext uri="{BB962C8B-B14F-4D97-AF65-F5344CB8AC3E}">
        <p14:creationId xmlns:p14="http://schemas.microsoft.com/office/powerpoint/2010/main" val="1871896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0058400" cy="52070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smtClean="0"/>
              <a:t>Section b</a:t>
            </a:r>
            <a:endParaRPr lang="en-US" sz="3600" dirty="0"/>
          </a:p>
        </p:txBody>
      </p:sp>
      <p:sp>
        <p:nvSpPr>
          <p:cNvPr id="6" name="Content Placeholder 2"/>
          <p:cNvSpPr>
            <a:spLocks noGrp="1"/>
          </p:cNvSpPr>
          <p:nvPr>
            <p:ph idx="1"/>
          </p:nvPr>
        </p:nvSpPr>
        <p:spPr>
          <a:xfrm>
            <a:off x="244348" y="520700"/>
            <a:ext cx="11655552" cy="6210300"/>
          </a:xfrm>
        </p:spPr>
        <p:txBody>
          <a:bodyPr>
            <a:normAutofit lnSpcReduction="10000"/>
          </a:bodyPr>
          <a:lstStyle/>
          <a:p>
            <a:pPr marL="457200" indent="-457200">
              <a:buFont typeface="+mj-lt"/>
              <a:buAutoNum type="arabicPeriod" startAt="3"/>
            </a:pPr>
            <a:r>
              <a:rPr lang="en-US" dirty="0" smtClean="0"/>
              <a:t>b) Discuss the structure of an organization using the Anthony’s triangle, justifying the information needs and types of information systems at each level.</a:t>
            </a:r>
          </a:p>
          <a:p>
            <a:pPr marL="0" indent="0">
              <a:buNone/>
            </a:pPr>
            <a:r>
              <a:rPr lang="en-US" dirty="0" smtClean="0">
                <a:solidFill>
                  <a:schemeClr val="accent1"/>
                </a:solidFill>
              </a:rPr>
              <a:t>Ans:</a:t>
            </a:r>
          </a:p>
          <a:p>
            <a:pPr marL="292100" indent="0">
              <a:buNone/>
              <a:tabLst>
                <a:tab pos="342900" algn="l"/>
              </a:tabLst>
            </a:pPr>
            <a:r>
              <a:rPr lang="en-US" i="1" u="sng" dirty="0" smtClean="0"/>
              <a:t>Levels of the structure of organization using Anthony’s triangle</a:t>
            </a:r>
          </a:p>
          <a:p>
            <a:pPr marL="635000" indent="-342900">
              <a:tabLst>
                <a:tab pos="342900" algn="l"/>
              </a:tabLst>
            </a:pPr>
            <a:r>
              <a:rPr lang="en-US" b="1" dirty="0" smtClean="0"/>
              <a:t>Operational level </a:t>
            </a:r>
          </a:p>
          <a:p>
            <a:pPr marL="1028700" indent="-285750">
              <a:buFont typeface="+mj-lt"/>
              <a:buAutoNum type="romanLcPeriod"/>
              <a:tabLst>
                <a:tab pos="342900" algn="l"/>
                <a:tab pos="571500" algn="l"/>
                <a:tab pos="1092200" algn="l"/>
              </a:tabLst>
            </a:pPr>
            <a:r>
              <a:rPr lang="en-US" dirty="0"/>
              <a:t>Controlling day to day operations (e.g. Stock control, credit control etc.) </a:t>
            </a:r>
          </a:p>
          <a:p>
            <a:pPr marL="1028700" indent="-285750">
              <a:buFont typeface="+mj-lt"/>
              <a:buAutoNum type="romanLcPeriod"/>
              <a:tabLst>
                <a:tab pos="342900" algn="l"/>
                <a:tab pos="571500" algn="l"/>
                <a:tab pos="1092200" algn="l"/>
              </a:tabLst>
            </a:pPr>
            <a:r>
              <a:rPr lang="en-US" dirty="0" smtClean="0"/>
              <a:t>High </a:t>
            </a:r>
            <a:r>
              <a:rPr lang="en-US" dirty="0"/>
              <a:t>volume, speedy processing, constant monitoring, computerized. </a:t>
            </a:r>
          </a:p>
          <a:p>
            <a:pPr marL="1028700" indent="-285750">
              <a:buFont typeface="+mj-lt"/>
              <a:buAutoNum type="romanLcPeriod"/>
              <a:tabLst>
                <a:tab pos="342900" algn="l"/>
                <a:tab pos="571500" algn="l"/>
                <a:tab pos="1092200" algn="l"/>
              </a:tabLst>
            </a:pPr>
            <a:r>
              <a:rPr lang="en-US" dirty="0" smtClean="0"/>
              <a:t>Structured </a:t>
            </a:r>
            <a:r>
              <a:rPr lang="en-US" dirty="0"/>
              <a:t>decisions </a:t>
            </a:r>
          </a:p>
          <a:p>
            <a:pPr marL="1028700" indent="-285750">
              <a:buFont typeface="+mj-lt"/>
              <a:buAutoNum type="romanLcPeriod"/>
              <a:tabLst>
                <a:tab pos="342900" algn="l"/>
                <a:tab pos="571500" algn="l"/>
                <a:tab pos="1092200" algn="l"/>
              </a:tabLst>
            </a:pPr>
            <a:r>
              <a:rPr lang="en-US" dirty="0" smtClean="0"/>
              <a:t>Inputs</a:t>
            </a:r>
            <a:r>
              <a:rPr lang="en-US" dirty="0"/>
              <a:t>: from transaction processing, databases </a:t>
            </a:r>
          </a:p>
          <a:p>
            <a:pPr marL="1028700" indent="-285750">
              <a:buFont typeface="+mj-lt"/>
              <a:buAutoNum type="romanLcPeriod"/>
              <a:tabLst>
                <a:tab pos="342900" algn="l"/>
                <a:tab pos="571500" algn="l"/>
                <a:tab pos="1092200" algn="l"/>
              </a:tabLst>
            </a:pPr>
            <a:r>
              <a:rPr lang="en-US" dirty="0" smtClean="0"/>
              <a:t>Output</a:t>
            </a:r>
            <a:r>
              <a:rPr lang="en-US" dirty="0"/>
              <a:t>: reports or answers to </a:t>
            </a:r>
            <a:r>
              <a:rPr lang="en-US" dirty="0" smtClean="0"/>
              <a:t>queries</a:t>
            </a:r>
          </a:p>
          <a:p>
            <a:pPr marL="635000" indent="-342900">
              <a:tabLst>
                <a:tab pos="342900" algn="l"/>
              </a:tabLst>
            </a:pPr>
            <a:r>
              <a:rPr lang="en-US" b="1" dirty="0" smtClean="0"/>
              <a:t>Tactical level</a:t>
            </a:r>
          </a:p>
          <a:p>
            <a:pPr marL="806450" indent="-120650">
              <a:buFont typeface="+mj-lt"/>
              <a:buAutoNum type="romanLcPeriod"/>
              <a:tabLst>
                <a:tab pos="342900" algn="l"/>
              </a:tabLst>
            </a:pPr>
            <a:r>
              <a:rPr lang="en-US" dirty="0" smtClean="0"/>
              <a:t>Implement strategies and monitor operations </a:t>
            </a:r>
          </a:p>
          <a:p>
            <a:pPr marL="806450" indent="-120650">
              <a:buFont typeface="+mj-lt"/>
              <a:buAutoNum type="romanLcPeriod"/>
              <a:tabLst>
                <a:tab pos="342900" algn="l"/>
              </a:tabLst>
            </a:pPr>
            <a:r>
              <a:rPr lang="en-US" dirty="0" smtClean="0"/>
              <a:t>Some complexity and uncertainty. Involve both structured and unstructured decisions </a:t>
            </a:r>
          </a:p>
          <a:p>
            <a:pPr marL="806450" indent="-120650">
              <a:buFont typeface="+mj-lt"/>
              <a:buAutoNum type="romanLcPeriod"/>
              <a:tabLst>
                <a:tab pos="342900" algn="l"/>
              </a:tabLst>
            </a:pPr>
            <a:r>
              <a:rPr lang="en-US" dirty="0" smtClean="0"/>
              <a:t>Control systems provide feedback on e.g. Budgets, production, inventory etc. </a:t>
            </a:r>
          </a:p>
          <a:p>
            <a:pPr marL="806450" indent="-120650">
              <a:buFont typeface="+mj-lt"/>
              <a:buAutoNum type="romanLcPeriod"/>
              <a:tabLst>
                <a:tab pos="342900" algn="l"/>
              </a:tabLst>
            </a:pPr>
            <a:r>
              <a:rPr lang="en-US" dirty="0" smtClean="0"/>
              <a:t>Regular and exception reporting, queries supported by database – the organization’s memory</a:t>
            </a:r>
          </a:p>
        </p:txBody>
      </p:sp>
    </p:spTree>
    <p:extLst>
      <p:ext uri="{BB962C8B-B14F-4D97-AF65-F5344CB8AC3E}">
        <p14:creationId xmlns:p14="http://schemas.microsoft.com/office/powerpoint/2010/main" val="1455118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68148" y="990600"/>
            <a:ext cx="11655552" cy="3987800"/>
          </a:xfrm>
        </p:spPr>
        <p:txBody>
          <a:bodyPr>
            <a:normAutofit/>
          </a:bodyPr>
          <a:lstStyle/>
          <a:p>
            <a:pPr marL="457200" indent="-457200">
              <a:buFont typeface="+mj-lt"/>
              <a:buAutoNum type="arabicPeriod" startAt="3"/>
            </a:pPr>
            <a:r>
              <a:rPr lang="en-US" dirty="0" smtClean="0"/>
              <a:t>b) Discuss the structure of an organization using the Anthony’s triangle, justifying the information needs and types of information systems at each level.</a:t>
            </a:r>
          </a:p>
          <a:p>
            <a:pPr marL="0" indent="0">
              <a:buNone/>
            </a:pPr>
            <a:r>
              <a:rPr lang="en-US" dirty="0" smtClean="0">
                <a:solidFill>
                  <a:schemeClr val="accent1"/>
                </a:solidFill>
              </a:rPr>
              <a:t>Ans: cont’d</a:t>
            </a:r>
          </a:p>
          <a:p>
            <a:pPr marL="292100" indent="0">
              <a:buNone/>
              <a:tabLst>
                <a:tab pos="342900" algn="l"/>
              </a:tabLst>
            </a:pPr>
            <a:r>
              <a:rPr lang="en-US" i="1" u="sng" dirty="0" smtClean="0"/>
              <a:t>Levels of the structure of organization using Anthony’s triangle</a:t>
            </a:r>
          </a:p>
          <a:p>
            <a:pPr marL="635000" indent="-342900">
              <a:tabLst>
                <a:tab pos="342900" algn="l"/>
              </a:tabLst>
            </a:pPr>
            <a:r>
              <a:rPr lang="en-US" b="1" dirty="0" smtClean="0"/>
              <a:t>Strategic level </a:t>
            </a:r>
          </a:p>
          <a:p>
            <a:pPr marL="1028700" indent="-285750">
              <a:buFont typeface="+mj-lt"/>
              <a:buAutoNum type="romanLcPeriod"/>
              <a:tabLst>
                <a:tab pos="342900" algn="l"/>
                <a:tab pos="571500" algn="l"/>
                <a:tab pos="1092200" algn="l"/>
              </a:tabLst>
            </a:pPr>
            <a:r>
              <a:rPr lang="en-US" dirty="0"/>
              <a:t>Novel, unstructured problems, creativity and initiative needed, little automation possible. </a:t>
            </a:r>
          </a:p>
          <a:p>
            <a:pPr marL="1028700" indent="-285750">
              <a:buFont typeface="+mj-lt"/>
              <a:buAutoNum type="romanLcPeriod"/>
              <a:tabLst>
                <a:tab pos="342900" algn="l"/>
                <a:tab pos="571500" algn="l"/>
                <a:tab pos="1092200" algn="l"/>
              </a:tabLst>
            </a:pPr>
            <a:r>
              <a:rPr lang="en-US" dirty="0" smtClean="0"/>
              <a:t>Strategically </a:t>
            </a:r>
            <a:r>
              <a:rPr lang="en-US" dirty="0"/>
              <a:t>useful information is external, with no artificial boundaries, future oriented, qualitative and quantitative, informal information, multidimensional, collaborative</a:t>
            </a:r>
            <a:r>
              <a:rPr lang="en-US" dirty="0" smtClean="0"/>
              <a:t>. </a:t>
            </a:r>
          </a:p>
          <a:p>
            <a:pPr marL="1028700" indent="-285750">
              <a:buFont typeface="+mj-lt"/>
              <a:buAutoNum type="romanLcPeriod"/>
              <a:tabLst>
                <a:tab pos="342900" algn="l"/>
                <a:tab pos="571500" algn="l"/>
                <a:tab pos="1092200" algn="l"/>
              </a:tabLst>
            </a:pPr>
            <a:r>
              <a:rPr lang="en-US" dirty="0" smtClean="0"/>
              <a:t>Information </a:t>
            </a:r>
            <a:r>
              <a:rPr lang="en-US" dirty="0"/>
              <a:t>sources: employees, outside contacts, professional bodies, published materials, commissioned reports </a:t>
            </a:r>
            <a:r>
              <a:rPr lang="en-US" dirty="0" smtClean="0"/>
              <a:t>etc.</a:t>
            </a:r>
          </a:p>
        </p:txBody>
      </p:sp>
      <p:sp>
        <p:nvSpPr>
          <p:cNvPr id="6" name="Title 1"/>
          <p:cNvSpPr txBox="1">
            <a:spLocks/>
          </p:cNvSpPr>
          <p:nvPr/>
        </p:nvSpPr>
        <p:spPr>
          <a:xfrm>
            <a:off x="0" y="0"/>
            <a:ext cx="10058400" cy="52070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smtClean="0"/>
              <a:t>Section b</a:t>
            </a:r>
            <a:endParaRPr lang="en-US" sz="3600" dirty="0"/>
          </a:p>
        </p:txBody>
      </p:sp>
    </p:spTree>
    <p:extLst>
      <p:ext uri="{BB962C8B-B14F-4D97-AF65-F5344CB8AC3E}">
        <p14:creationId xmlns:p14="http://schemas.microsoft.com/office/powerpoint/2010/main" val="1054629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0058400" cy="52070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smtClean="0"/>
              <a:t>Section b</a:t>
            </a:r>
            <a:endParaRPr lang="en-US" sz="3600" dirty="0"/>
          </a:p>
        </p:txBody>
      </p:sp>
      <p:sp>
        <p:nvSpPr>
          <p:cNvPr id="5" name="Content Placeholder 2"/>
          <p:cNvSpPr>
            <a:spLocks noGrp="1"/>
          </p:cNvSpPr>
          <p:nvPr>
            <p:ph idx="1"/>
          </p:nvPr>
        </p:nvSpPr>
        <p:spPr>
          <a:xfrm>
            <a:off x="168148" y="990600"/>
            <a:ext cx="11655552" cy="3987800"/>
          </a:xfrm>
        </p:spPr>
        <p:txBody>
          <a:bodyPr>
            <a:normAutofit/>
          </a:bodyPr>
          <a:lstStyle/>
          <a:p>
            <a:pPr marL="457200" indent="-457200">
              <a:buFont typeface="+mj-lt"/>
              <a:buAutoNum type="arabicPeriod" startAt="3"/>
            </a:pPr>
            <a:r>
              <a:rPr lang="en-US" dirty="0" smtClean="0"/>
              <a:t>c)Examine the benefits derived from implementing a customer relationship management system in an organization.</a:t>
            </a:r>
          </a:p>
          <a:p>
            <a:pPr marL="0" indent="0">
              <a:buNone/>
            </a:pPr>
            <a:r>
              <a:rPr lang="en-US" dirty="0" smtClean="0">
                <a:solidFill>
                  <a:schemeClr val="accent1"/>
                </a:solidFill>
              </a:rPr>
              <a:t>Ans: </a:t>
            </a:r>
          </a:p>
          <a:p>
            <a:pPr marL="514350" indent="-514350">
              <a:buFont typeface="+mj-lt"/>
              <a:buAutoNum type="romanLcPeriod"/>
            </a:pPr>
            <a:r>
              <a:rPr lang="en-US" dirty="0" smtClean="0"/>
              <a:t>Helps </a:t>
            </a:r>
            <a:r>
              <a:rPr lang="en-US" dirty="0"/>
              <a:t>a company manage all aspects of customer encounters, including marketing, sales, distribution, accounting, and customer </a:t>
            </a:r>
            <a:r>
              <a:rPr lang="en-US" dirty="0" smtClean="0"/>
              <a:t>service.</a:t>
            </a:r>
          </a:p>
          <a:p>
            <a:pPr marL="514350" indent="-514350">
              <a:buFont typeface="+mj-lt"/>
              <a:buAutoNum type="romanLcPeriod" startAt="2"/>
            </a:pPr>
            <a:r>
              <a:rPr lang="en-US" dirty="0"/>
              <a:t>Automates and integrates the functions of sales, marketing, and service in an </a:t>
            </a:r>
            <a:r>
              <a:rPr lang="en-US" dirty="0" smtClean="0"/>
              <a:t>organization.</a:t>
            </a:r>
          </a:p>
          <a:p>
            <a:pPr marL="514350" indent="-514350">
              <a:buFont typeface="+mj-lt"/>
              <a:buAutoNum type="romanLcPeriod" startAt="2"/>
            </a:pPr>
            <a:r>
              <a:rPr lang="en-US" dirty="0"/>
              <a:t>To capture and view data about customers and to improve </a:t>
            </a:r>
            <a:r>
              <a:rPr lang="en-US" dirty="0" smtClean="0"/>
              <a:t>communications.</a:t>
            </a:r>
            <a:endParaRPr lang="en-US" dirty="0"/>
          </a:p>
        </p:txBody>
      </p:sp>
    </p:spTree>
    <p:extLst>
      <p:ext uri="{BB962C8B-B14F-4D97-AF65-F5344CB8AC3E}">
        <p14:creationId xmlns:p14="http://schemas.microsoft.com/office/powerpoint/2010/main" val="268501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520700"/>
          </a:xfrm>
        </p:spPr>
        <p:txBody>
          <a:bodyPr>
            <a:normAutofit fontScale="90000"/>
          </a:bodyPr>
          <a:lstStyle/>
          <a:p>
            <a:r>
              <a:rPr lang="en-US" sz="3600" dirty="0" smtClean="0"/>
              <a:t>Section a</a:t>
            </a:r>
            <a:endParaRPr lang="en-US" sz="3600" dirty="0"/>
          </a:p>
        </p:txBody>
      </p:sp>
      <p:sp>
        <p:nvSpPr>
          <p:cNvPr id="3" name="Content Placeholder 2"/>
          <p:cNvSpPr>
            <a:spLocks noGrp="1"/>
          </p:cNvSpPr>
          <p:nvPr>
            <p:ph idx="1"/>
          </p:nvPr>
        </p:nvSpPr>
        <p:spPr>
          <a:xfrm>
            <a:off x="231648" y="939800"/>
            <a:ext cx="11655552" cy="5676900"/>
          </a:xfrm>
        </p:spPr>
        <p:txBody>
          <a:bodyPr/>
          <a:lstStyle/>
          <a:p>
            <a:pPr marL="457200" indent="-457200">
              <a:buFont typeface="+mj-lt"/>
              <a:buAutoNum type="arabicPeriod"/>
            </a:pPr>
            <a:r>
              <a:rPr lang="en-US" dirty="0" smtClean="0"/>
              <a:t>a) Information systems produce the information that organizations need to make decisions, control operations, analyze problems and create new products or services. Explain the three activities found in information systems.</a:t>
            </a:r>
          </a:p>
          <a:p>
            <a:pPr marL="0" indent="0">
              <a:buNone/>
            </a:pPr>
            <a:r>
              <a:rPr lang="en-US" dirty="0" smtClean="0">
                <a:solidFill>
                  <a:schemeClr val="accent1"/>
                </a:solidFill>
              </a:rPr>
              <a:t>Ans:</a:t>
            </a:r>
          </a:p>
          <a:p>
            <a:r>
              <a:rPr lang="en-US" dirty="0" smtClean="0">
                <a:solidFill>
                  <a:schemeClr val="accent1"/>
                </a:solidFill>
              </a:rPr>
              <a:t> </a:t>
            </a:r>
            <a:r>
              <a:rPr lang="en-US" dirty="0" smtClean="0"/>
              <a:t>Input </a:t>
            </a:r>
            <a:r>
              <a:rPr lang="en-US" dirty="0"/>
              <a:t>of data resources: </a:t>
            </a:r>
            <a:r>
              <a:rPr lang="en-US" dirty="0" smtClean="0"/>
              <a:t>Involves </a:t>
            </a:r>
            <a:r>
              <a:rPr lang="en-US" dirty="0"/>
              <a:t>data entry or the capturing, recording and editing of business transactions and other events for processing. </a:t>
            </a:r>
            <a:r>
              <a:rPr lang="en-US" dirty="0" smtClean="0"/>
              <a:t>Data </a:t>
            </a:r>
            <a:r>
              <a:rPr lang="en-US" dirty="0"/>
              <a:t>can be captured using optical scanners, bar code readers, computer keyboards, microphones, menu displays, etc. </a:t>
            </a:r>
            <a:endParaRPr lang="en-US" dirty="0" smtClean="0"/>
          </a:p>
          <a:p>
            <a:pPr marL="0" indent="0">
              <a:buNone/>
            </a:pPr>
            <a:endParaRPr lang="en-US" dirty="0"/>
          </a:p>
          <a:p>
            <a:r>
              <a:rPr lang="en-US" dirty="0"/>
              <a:t>Processing data into information: </a:t>
            </a:r>
            <a:r>
              <a:rPr lang="en-US" dirty="0" smtClean="0"/>
              <a:t>Involves </a:t>
            </a:r>
            <a:r>
              <a:rPr lang="en-US" dirty="0"/>
              <a:t>the manipulation, transformation, analysis, sorting, classification, etc. of input data into information for end users. </a:t>
            </a:r>
            <a:endParaRPr lang="en-US" dirty="0" smtClean="0"/>
          </a:p>
          <a:p>
            <a:endParaRPr lang="en-US" dirty="0"/>
          </a:p>
          <a:p>
            <a:r>
              <a:rPr lang="en-US" dirty="0"/>
              <a:t>Output of information </a:t>
            </a:r>
            <a:r>
              <a:rPr lang="en-US" dirty="0" smtClean="0"/>
              <a:t>products: Involves </a:t>
            </a:r>
            <a:r>
              <a:rPr lang="en-US" dirty="0"/>
              <a:t>the information products that results from data processing such as reports, forms, graphic images, video displays, audio responses, etc.</a:t>
            </a:r>
          </a:p>
          <a:p>
            <a:endParaRPr lang="en-US" dirty="0" smtClean="0">
              <a:solidFill>
                <a:schemeClr val="accent1"/>
              </a:solidFill>
            </a:endParaRPr>
          </a:p>
          <a:p>
            <a:pPr marL="0" indent="0">
              <a:buNone/>
            </a:pPr>
            <a:endParaRPr lang="en-US" dirty="0" smtClean="0">
              <a:solidFill>
                <a:schemeClr val="accent1"/>
              </a:solidFill>
            </a:endParaRPr>
          </a:p>
          <a:p>
            <a:pPr marL="0" indent="0">
              <a:buNone/>
            </a:pPr>
            <a:endParaRPr lang="en-US" dirty="0"/>
          </a:p>
        </p:txBody>
      </p:sp>
    </p:spTree>
    <p:extLst>
      <p:ext uri="{BB962C8B-B14F-4D97-AF65-F5344CB8AC3E}">
        <p14:creationId xmlns:p14="http://schemas.microsoft.com/office/powerpoint/2010/main" val="2698289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0058400" cy="520700"/>
          </a:xfrm>
        </p:spPr>
        <p:txBody>
          <a:bodyPr>
            <a:normAutofit fontScale="90000"/>
          </a:bodyPr>
          <a:lstStyle/>
          <a:p>
            <a:r>
              <a:rPr lang="en-US" sz="3600" dirty="0" smtClean="0"/>
              <a:t>Section a</a:t>
            </a:r>
            <a:endParaRPr lang="en-US" sz="3600" dirty="0"/>
          </a:p>
        </p:txBody>
      </p:sp>
      <p:sp>
        <p:nvSpPr>
          <p:cNvPr id="7" name="Content Placeholder 2"/>
          <p:cNvSpPr>
            <a:spLocks noGrp="1"/>
          </p:cNvSpPr>
          <p:nvPr>
            <p:ph idx="1"/>
          </p:nvPr>
        </p:nvSpPr>
        <p:spPr>
          <a:xfrm>
            <a:off x="257048" y="965200"/>
            <a:ext cx="11655552" cy="5676900"/>
          </a:xfrm>
        </p:spPr>
        <p:txBody>
          <a:bodyPr/>
          <a:lstStyle/>
          <a:p>
            <a:pPr marL="457200" indent="-457200">
              <a:buFont typeface="+mj-lt"/>
              <a:buAutoNum type="arabicPeriod"/>
            </a:pPr>
            <a:r>
              <a:rPr lang="en-US" dirty="0"/>
              <a:t>b</a:t>
            </a:r>
            <a:r>
              <a:rPr lang="en-US" dirty="0" smtClean="0"/>
              <a:t>) Evaluate the basic functions performed by an enterprise resource planning system in an organization.</a:t>
            </a:r>
          </a:p>
          <a:p>
            <a:pPr marL="0" indent="0">
              <a:buNone/>
            </a:pPr>
            <a:r>
              <a:rPr lang="en-US" dirty="0" smtClean="0">
                <a:solidFill>
                  <a:schemeClr val="accent1"/>
                </a:solidFill>
              </a:rPr>
              <a:t>Ans:</a:t>
            </a:r>
          </a:p>
          <a:p>
            <a:pPr marL="0" indent="0">
              <a:buNone/>
            </a:pPr>
            <a:r>
              <a:rPr lang="en-US" dirty="0"/>
              <a:t>Enterprise resource planning (ERP) is </a:t>
            </a:r>
            <a:r>
              <a:rPr lang="en-US" dirty="0" smtClean="0"/>
              <a:t>a set </a:t>
            </a:r>
            <a:r>
              <a:rPr lang="en-US" dirty="0"/>
              <a:t>of integrated programs that manage a company’s vital business operations for an entire </a:t>
            </a:r>
            <a:r>
              <a:rPr lang="en-US" dirty="0" smtClean="0"/>
              <a:t>organization.</a:t>
            </a:r>
          </a:p>
          <a:p>
            <a:pPr marL="0" indent="0">
              <a:buNone/>
            </a:pPr>
            <a:endParaRPr lang="en-US" dirty="0" smtClean="0"/>
          </a:p>
          <a:p>
            <a:pPr marL="0" indent="0">
              <a:buNone/>
            </a:pPr>
            <a:r>
              <a:rPr lang="en-US" i="1" u="sng" dirty="0" smtClean="0"/>
              <a:t>Basic </a:t>
            </a:r>
            <a:r>
              <a:rPr lang="en-US" i="1" u="sng" dirty="0"/>
              <a:t>functions performed by an enterprise resource planning system in an </a:t>
            </a:r>
            <a:r>
              <a:rPr lang="en-US" i="1" u="sng" dirty="0" smtClean="0"/>
              <a:t>organization</a:t>
            </a:r>
          </a:p>
          <a:p>
            <a:r>
              <a:rPr lang="en-US" dirty="0" smtClean="0"/>
              <a:t>Improved </a:t>
            </a:r>
            <a:r>
              <a:rPr lang="en-US" dirty="0"/>
              <a:t>access to quality data for operational decision making </a:t>
            </a:r>
          </a:p>
          <a:p>
            <a:r>
              <a:rPr lang="en-US" dirty="0" smtClean="0"/>
              <a:t>Elimination </a:t>
            </a:r>
            <a:r>
              <a:rPr lang="en-US" dirty="0"/>
              <a:t>of costly, inflexible legacy systems </a:t>
            </a:r>
            <a:r>
              <a:rPr lang="en-US" dirty="0" smtClean="0"/>
              <a:t>Improvement </a:t>
            </a:r>
            <a:r>
              <a:rPr lang="en-US" dirty="0"/>
              <a:t>of work processes </a:t>
            </a:r>
          </a:p>
          <a:p>
            <a:r>
              <a:rPr lang="en-US" dirty="0" smtClean="0"/>
              <a:t>Opportunity </a:t>
            </a:r>
            <a:r>
              <a:rPr lang="en-US" dirty="0"/>
              <a:t>to upgrade and standardize technology infrastructure</a:t>
            </a:r>
            <a:endParaRPr lang="en-US" dirty="0" smtClean="0">
              <a:solidFill>
                <a:schemeClr val="accent1"/>
              </a:solidFill>
            </a:endParaRPr>
          </a:p>
          <a:p>
            <a:pPr marL="0" indent="0">
              <a:buNone/>
            </a:pPr>
            <a:endParaRPr lang="en-US" dirty="0"/>
          </a:p>
        </p:txBody>
      </p:sp>
    </p:spTree>
    <p:extLst>
      <p:ext uri="{BB962C8B-B14F-4D97-AF65-F5344CB8AC3E}">
        <p14:creationId xmlns:p14="http://schemas.microsoft.com/office/powerpoint/2010/main" val="279642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0058400" cy="520700"/>
          </a:xfrm>
        </p:spPr>
        <p:txBody>
          <a:bodyPr>
            <a:normAutofit fontScale="90000"/>
          </a:bodyPr>
          <a:lstStyle/>
          <a:p>
            <a:r>
              <a:rPr lang="en-US" sz="3600" dirty="0" smtClean="0"/>
              <a:t>Section a</a:t>
            </a:r>
            <a:endParaRPr lang="en-US" sz="3600" dirty="0"/>
          </a:p>
        </p:txBody>
      </p:sp>
      <p:sp>
        <p:nvSpPr>
          <p:cNvPr id="7" name="Content Placeholder 2"/>
          <p:cNvSpPr>
            <a:spLocks noGrp="1"/>
          </p:cNvSpPr>
          <p:nvPr>
            <p:ph idx="1"/>
          </p:nvPr>
        </p:nvSpPr>
        <p:spPr>
          <a:xfrm>
            <a:off x="257048" y="965200"/>
            <a:ext cx="11655552" cy="5676900"/>
          </a:xfrm>
        </p:spPr>
        <p:txBody>
          <a:bodyPr/>
          <a:lstStyle/>
          <a:p>
            <a:pPr marL="457200" indent="-457200">
              <a:buFont typeface="+mj-lt"/>
              <a:buAutoNum type="arabicPeriod"/>
            </a:pPr>
            <a:r>
              <a:rPr lang="en-US" dirty="0" smtClean="0"/>
              <a:t>c)Discuss the advantages and disadvantages of the waterfall approach to system development.</a:t>
            </a:r>
          </a:p>
          <a:p>
            <a:pPr marL="0" indent="0">
              <a:buNone/>
            </a:pPr>
            <a:r>
              <a:rPr lang="en-US" dirty="0" smtClean="0">
                <a:solidFill>
                  <a:schemeClr val="accent1"/>
                </a:solidFill>
              </a:rPr>
              <a:t>Ans:</a:t>
            </a:r>
          </a:p>
          <a:p>
            <a:pPr marL="0" indent="0">
              <a:buNone/>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1998392"/>
            <a:ext cx="10007600" cy="4431768"/>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2271524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06248" y="1346200"/>
            <a:ext cx="11655552" cy="3492500"/>
          </a:xfrm>
        </p:spPr>
        <p:txBody>
          <a:bodyPr/>
          <a:lstStyle/>
          <a:p>
            <a:pPr marL="457200" indent="-457200">
              <a:buFont typeface="+mj-lt"/>
              <a:buAutoNum type="arabicPeriod"/>
            </a:pPr>
            <a:r>
              <a:rPr lang="en-US" dirty="0" smtClean="0"/>
              <a:t>d) Differentiate between a management information system and a decision-support system as they relate to managers.</a:t>
            </a:r>
          </a:p>
          <a:p>
            <a:pPr marL="0" indent="0">
              <a:buNone/>
            </a:pPr>
            <a:r>
              <a:rPr lang="en-US" dirty="0" smtClean="0">
                <a:solidFill>
                  <a:schemeClr val="accent1"/>
                </a:solidFill>
              </a:rPr>
              <a:t>Ans:</a:t>
            </a:r>
          </a:p>
          <a:p>
            <a:pPr marL="0" indent="0">
              <a:buNone/>
            </a:pPr>
            <a:r>
              <a:rPr lang="en-US" dirty="0"/>
              <a:t>Management Information Systems (</a:t>
            </a:r>
            <a:r>
              <a:rPr lang="en-US" dirty="0" smtClean="0"/>
              <a:t>MIS): Provide </a:t>
            </a:r>
            <a:r>
              <a:rPr lang="en-US" dirty="0"/>
              <a:t>reports and displays to managers  </a:t>
            </a:r>
            <a:r>
              <a:rPr lang="en-US" dirty="0" smtClean="0"/>
              <a:t>example daily </a:t>
            </a:r>
            <a:r>
              <a:rPr lang="en-US" dirty="0"/>
              <a:t>sales analysis </a:t>
            </a:r>
            <a:r>
              <a:rPr lang="en-US" dirty="0" smtClean="0"/>
              <a:t>reports.</a:t>
            </a:r>
          </a:p>
          <a:p>
            <a:pPr marL="0" indent="0">
              <a:buNone/>
            </a:pPr>
            <a:r>
              <a:rPr lang="en-US" dirty="0"/>
              <a:t>Decision Support Systems (DSS): Provide interactive ad hoc support for decision making </a:t>
            </a:r>
            <a:r>
              <a:rPr lang="en-US" dirty="0" smtClean="0"/>
              <a:t>example a </a:t>
            </a:r>
            <a:r>
              <a:rPr lang="en-US" dirty="0"/>
              <a:t>what-if-analysis to determine where to spend advertising money, Decision Trees, Sensitivity Analysis etc.</a:t>
            </a:r>
            <a:endParaRPr lang="en-US" dirty="0" smtClean="0"/>
          </a:p>
          <a:p>
            <a:pPr marL="0" indent="0">
              <a:buNone/>
            </a:pPr>
            <a:endParaRPr lang="en-US" dirty="0"/>
          </a:p>
        </p:txBody>
      </p:sp>
      <p:sp>
        <p:nvSpPr>
          <p:cNvPr id="5" name="Title 1"/>
          <p:cNvSpPr>
            <a:spLocks noGrp="1"/>
          </p:cNvSpPr>
          <p:nvPr>
            <p:ph type="title"/>
          </p:nvPr>
        </p:nvSpPr>
        <p:spPr>
          <a:xfrm>
            <a:off x="0" y="0"/>
            <a:ext cx="10058400" cy="520700"/>
          </a:xfrm>
        </p:spPr>
        <p:txBody>
          <a:bodyPr>
            <a:normAutofit fontScale="90000"/>
          </a:bodyPr>
          <a:lstStyle/>
          <a:p>
            <a:r>
              <a:rPr lang="en-US" sz="3600" dirty="0" smtClean="0"/>
              <a:t>Section a</a:t>
            </a:r>
            <a:endParaRPr lang="en-US" sz="3600" dirty="0"/>
          </a:p>
        </p:txBody>
      </p:sp>
    </p:spTree>
    <p:extLst>
      <p:ext uri="{BB962C8B-B14F-4D97-AF65-F5344CB8AC3E}">
        <p14:creationId xmlns:p14="http://schemas.microsoft.com/office/powerpoint/2010/main" val="336495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348" y="660908"/>
            <a:ext cx="11553952" cy="5955792"/>
          </a:xfrm>
        </p:spPr>
        <p:txBody>
          <a:bodyPr/>
          <a:lstStyle/>
          <a:p>
            <a:pPr marL="457200" indent="-457200">
              <a:buFont typeface="+mj-lt"/>
              <a:buAutoNum type="arabicPeriod"/>
            </a:pPr>
            <a:r>
              <a:rPr lang="en-US" dirty="0"/>
              <a:t>e) Discuss the advantages and disadvantages of both buying and building software.</a:t>
            </a:r>
          </a:p>
          <a:p>
            <a:pPr marL="0" indent="0">
              <a:buNone/>
            </a:pPr>
            <a:r>
              <a:rPr lang="en-US" dirty="0">
                <a:solidFill>
                  <a:schemeClr val="accent1"/>
                </a:solidFill>
              </a:rPr>
              <a:t>Ans: </a:t>
            </a:r>
          </a:p>
          <a:p>
            <a:pPr marL="0" indent="0">
              <a:buNone/>
            </a:pPr>
            <a:endParaRPr lang="en-US" dirty="0">
              <a:solidFill>
                <a:schemeClr val="accent1"/>
              </a:solidFill>
            </a:endParaRPr>
          </a:p>
          <a:p>
            <a:pPr marL="0" indent="0">
              <a:buNone/>
            </a:pPr>
            <a:endParaRPr lang="en-US" dirty="0"/>
          </a:p>
          <a:p>
            <a:endParaRPr lang="en-US" dirty="0"/>
          </a:p>
        </p:txBody>
      </p:sp>
      <p:sp>
        <p:nvSpPr>
          <p:cNvPr id="5" name="Title 1"/>
          <p:cNvSpPr>
            <a:spLocks noGrp="1"/>
          </p:cNvSpPr>
          <p:nvPr>
            <p:ph type="title"/>
          </p:nvPr>
        </p:nvSpPr>
        <p:spPr>
          <a:xfrm>
            <a:off x="0" y="0"/>
            <a:ext cx="10058400" cy="520700"/>
          </a:xfrm>
        </p:spPr>
        <p:txBody>
          <a:bodyPr>
            <a:normAutofit fontScale="90000"/>
          </a:bodyPr>
          <a:lstStyle/>
          <a:p>
            <a:r>
              <a:rPr lang="en-US" sz="3600" dirty="0" smtClean="0"/>
              <a:t>Section a</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652170"/>
            <a:ext cx="10718595" cy="4456530"/>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1732393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0058400" cy="520700"/>
          </a:xfrm>
        </p:spPr>
        <p:txBody>
          <a:bodyPr>
            <a:normAutofit fontScale="90000"/>
          </a:bodyPr>
          <a:lstStyle/>
          <a:p>
            <a:r>
              <a:rPr lang="en-US" sz="3600" dirty="0" smtClean="0"/>
              <a:t>Section b</a:t>
            </a:r>
            <a:endParaRPr lang="en-US" sz="3600" dirty="0"/>
          </a:p>
        </p:txBody>
      </p:sp>
      <p:sp>
        <p:nvSpPr>
          <p:cNvPr id="5" name="Content Placeholder 2"/>
          <p:cNvSpPr>
            <a:spLocks noGrp="1"/>
          </p:cNvSpPr>
          <p:nvPr>
            <p:ph idx="1"/>
          </p:nvPr>
        </p:nvSpPr>
        <p:spPr>
          <a:xfrm>
            <a:off x="244348" y="520700"/>
            <a:ext cx="11655552" cy="6146800"/>
          </a:xfrm>
        </p:spPr>
        <p:txBody>
          <a:bodyPr/>
          <a:lstStyle/>
          <a:p>
            <a:pPr marL="457200" indent="-457200">
              <a:buFont typeface="+mj-lt"/>
              <a:buAutoNum type="arabicPeriod" startAt="2"/>
            </a:pPr>
            <a:r>
              <a:rPr lang="en-US" dirty="0" smtClean="0"/>
              <a:t>a)Discuss the role of information technology in the support of business systems of an organization</a:t>
            </a:r>
          </a:p>
          <a:p>
            <a:pPr marL="0" indent="0">
              <a:buNone/>
            </a:pPr>
            <a:r>
              <a:rPr lang="en-US" dirty="0" smtClean="0">
                <a:solidFill>
                  <a:schemeClr val="accent1"/>
                </a:solidFill>
              </a:rPr>
              <a:t>Ans:</a:t>
            </a:r>
          </a:p>
          <a:p>
            <a:pPr marL="0" indent="0">
              <a:buNone/>
            </a:pPr>
            <a:r>
              <a:rPr lang="en-US" i="1" u="sng" dirty="0" smtClean="0"/>
              <a:t>Role </a:t>
            </a:r>
            <a:r>
              <a:rPr lang="en-US" i="1" u="sng" dirty="0"/>
              <a:t>of information technology in the support of business systems of an organization</a:t>
            </a:r>
          </a:p>
          <a:p>
            <a:pPr marL="514350" indent="-514350">
              <a:buFont typeface="+mj-lt"/>
              <a:buAutoNum type="romanLcPeriod"/>
            </a:pPr>
            <a:r>
              <a:rPr lang="en-US" b="1" dirty="0" smtClean="0"/>
              <a:t>Communication systems :</a:t>
            </a:r>
            <a:r>
              <a:rPr lang="en-US" dirty="0" smtClean="0"/>
              <a:t> </a:t>
            </a:r>
            <a:r>
              <a:rPr lang="en-US" dirty="0"/>
              <a:t>Part of management is gathering and distributing information, and information systems can make this process more efficient by allowing managers to communicate </a:t>
            </a:r>
            <a:r>
              <a:rPr lang="en-US" dirty="0" smtClean="0"/>
              <a:t>rapidly.</a:t>
            </a:r>
            <a:endParaRPr lang="en-US" b="1" dirty="0"/>
          </a:p>
          <a:p>
            <a:pPr marL="514350" indent="-514350">
              <a:buFont typeface="+mj-lt"/>
              <a:buAutoNum type="romanLcPeriod"/>
            </a:pPr>
            <a:r>
              <a:rPr lang="en-US" b="1" dirty="0" smtClean="0"/>
              <a:t>Operations Management</a:t>
            </a:r>
            <a:r>
              <a:rPr lang="en-US" dirty="0" smtClean="0"/>
              <a:t> : How </a:t>
            </a:r>
            <a:r>
              <a:rPr lang="en-US" dirty="0"/>
              <a:t>you manage your company's operations depends on the information you have. Information systems can offer more complete and more recent information, allowing you to operate your company more </a:t>
            </a:r>
            <a:r>
              <a:rPr lang="en-US" dirty="0" smtClean="0"/>
              <a:t>efficiently.</a:t>
            </a:r>
          </a:p>
          <a:p>
            <a:pPr marL="514350" indent="-514350">
              <a:buFont typeface="+mj-lt"/>
              <a:buAutoNum type="romanLcPeriod"/>
            </a:pPr>
            <a:r>
              <a:rPr lang="en-US" b="1" dirty="0" smtClean="0"/>
              <a:t>Decision-Making</a:t>
            </a:r>
            <a:r>
              <a:rPr lang="en-US" dirty="0" smtClean="0"/>
              <a:t> : The </a:t>
            </a:r>
            <a:r>
              <a:rPr lang="en-US" dirty="0"/>
              <a:t>company information system can help you make better decisions by delivering all the information you need and by modeling the results of your decisions. A decision involves choosing a course of action from several alternatives and carrying out the corresponding </a:t>
            </a:r>
            <a:r>
              <a:rPr lang="en-US" dirty="0" smtClean="0"/>
              <a:t>tasks.</a:t>
            </a:r>
          </a:p>
          <a:p>
            <a:pPr marL="514350" indent="-514350">
              <a:buFont typeface="+mj-lt"/>
              <a:buAutoNum type="romanLcPeriod"/>
            </a:pPr>
            <a:r>
              <a:rPr lang="en-US" b="1" dirty="0" smtClean="0"/>
              <a:t>Record-Keeping</a:t>
            </a:r>
            <a:r>
              <a:rPr lang="en-US" dirty="0" smtClean="0"/>
              <a:t> : Your </a:t>
            </a:r>
            <a:r>
              <a:rPr lang="en-US" dirty="0"/>
              <a:t>company needs records of its activities for financial and regulatory purposes as well as for finding the causes of problems and taking corrective action. The information system stores documents and revision histories, communication records and operational data</a:t>
            </a:r>
            <a:endParaRPr lang="en-US" b="1" dirty="0" smtClean="0">
              <a:solidFill>
                <a:schemeClr val="accent1"/>
              </a:solidFill>
            </a:endParaRPr>
          </a:p>
        </p:txBody>
      </p:sp>
    </p:spTree>
    <p:extLst>
      <p:ext uri="{BB962C8B-B14F-4D97-AF65-F5344CB8AC3E}">
        <p14:creationId xmlns:p14="http://schemas.microsoft.com/office/powerpoint/2010/main" val="2295429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0058400" cy="520700"/>
          </a:xfrm>
        </p:spPr>
        <p:txBody>
          <a:bodyPr>
            <a:normAutofit fontScale="90000"/>
          </a:bodyPr>
          <a:lstStyle/>
          <a:p>
            <a:r>
              <a:rPr lang="en-US" sz="3600" dirty="0" smtClean="0"/>
              <a:t>Section b</a:t>
            </a:r>
            <a:endParaRPr lang="en-US" sz="3600" dirty="0"/>
          </a:p>
        </p:txBody>
      </p:sp>
      <p:sp>
        <p:nvSpPr>
          <p:cNvPr id="5" name="Content Placeholder 2"/>
          <p:cNvSpPr>
            <a:spLocks noGrp="1"/>
          </p:cNvSpPr>
          <p:nvPr>
            <p:ph idx="1"/>
          </p:nvPr>
        </p:nvSpPr>
        <p:spPr>
          <a:xfrm>
            <a:off x="244348" y="520700"/>
            <a:ext cx="11655552" cy="6146800"/>
          </a:xfrm>
        </p:spPr>
        <p:txBody>
          <a:bodyPr>
            <a:normAutofit lnSpcReduction="10000"/>
          </a:bodyPr>
          <a:lstStyle/>
          <a:p>
            <a:pPr marL="457200" indent="-457200">
              <a:buFont typeface="+mj-lt"/>
              <a:buAutoNum type="arabicPeriod" startAt="2"/>
            </a:pPr>
            <a:r>
              <a:rPr lang="en-US" dirty="0"/>
              <a:t>b</a:t>
            </a:r>
            <a:r>
              <a:rPr lang="en-US" dirty="0" smtClean="0"/>
              <a:t>) Briefly discuss three ethical, social, or political issues that can be raised by developing or using information systems.</a:t>
            </a:r>
          </a:p>
          <a:p>
            <a:pPr marL="0" indent="0">
              <a:buNone/>
            </a:pPr>
            <a:r>
              <a:rPr lang="en-US" dirty="0" smtClean="0">
                <a:solidFill>
                  <a:schemeClr val="accent1"/>
                </a:solidFill>
              </a:rPr>
              <a:t>Ans:</a:t>
            </a:r>
          </a:p>
          <a:p>
            <a:pPr marL="514350" indent="-514350">
              <a:buFont typeface="+mj-lt"/>
              <a:buAutoNum type="romanLcPeriod"/>
            </a:pPr>
            <a:r>
              <a:rPr lang="en-US" dirty="0"/>
              <a:t>Cheap hardware promotes expensive systems – people and maintenance are </a:t>
            </a:r>
            <a:r>
              <a:rPr lang="en-US" dirty="0" smtClean="0"/>
              <a:t>expensive.</a:t>
            </a:r>
          </a:p>
          <a:p>
            <a:pPr marL="514350" indent="-514350">
              <a:buFont typeface="+mj-lt"/>
              <a:buAutoNum type="romanLcPeriod"/>
            </a:pPr>
            <a:r>
              <a:rPr lang="en-US" dirty="0"/>
              <a:t>Staff skills are inadequate to use a system well – training, motivation needed </a:t>
            </a:r>
            <a:endParaRPr lang="en-US" dirty="0" smtClean="0"/>
          </a:p>
          <a:p>
            <a:pPr marL="514350" indent="-514350">
              <a:buFont typeface="+mj-lt"/>
              <a:buAutoNum type="romanLcPeriod"/>
            </a:pPr>
            <a:r>
              <a:rPr lang="en-US" dirty="0" smtClean="0"/>
              <a:t>Natural disasters such as fire, cyclone and flood also present risk to IT systems, data and infrastructure. Damage to building and computer hardware can result in loss or corru</a:t>
            </a:r>
            <a:r>
              <a:rPr lang="en-US" dirty="0"/>
              <a:t>p</a:t>
            </a:r>
            <a:r>
              <a:rPr lang="en-US" dirty="0" smtClean="0"/>
              <a:t>tion of customer records/transactions.  </a:t>
            </a:r>
          </a:p>
          <a:p>
            <a:pPr marL="457200" indent="-457200">
              <a:buFont typeface="+mj-lt"/>
              <a:buAutoNum type="arabicPeriod" startAt="2"/>
            </a:pPr>
            <a:r>
              <a:rPr lang="en-US" dirty="0" smtClean="0"/>
              <a:t>c) Explain the hosted software model for enterprise systems and justify why this approach is so appealing to SMEs.</a:t>
            </a:r>
          </a:p>
          <a:p>
            <a:pPr marL="0" indent="0">
              <a:buNone/>
            </a:pPr>
            <a:r>
              <a:rPr lang="en-US" dirty="0">
                <a:solidFill>
                  <a:schemeClr val="accent1"/>
                </a:solidFill>
              </a:rPr>
              <a:t>Ans</a:t>
            </a:r>
            <a:r>
              <a:rPr lang="en-US" dirty="0" smtClean="0">
                <a:solidFill>
                  <a:schemeClr val="accent1"/>
                </a:solidFill>
              </a:rPr>
              <a:t>:</a:t>
            </a:r>
          </a:p>
          <a:p>
            <a:pPr latinLnBrk="1"/>
            <a:r>
              <a:rPr lang="en-US" dirty="0">
                <a:solidFill>
                  <a:schemeClr val="accent1"/>
                </a:solidFill>
              </a:rPr>
              <a:t> </a:t>
            </a:r>
            <a:r>
              <a:rPr lang="en-US" dirty="0"/>
              <a:t>Hosted software refers to software that is installed, hosted and accessed entirely from a remote server or </a:t>
            </a:r>
            <a:r>
              <a:rPr lang="en-US" dirty="0" smtClean="0"/>
              <a:t>location. Hosted </a:t>
            </a:r>
            <a:r>
              <a:rPr lang="en-US" dirty="0"/>
              <a:t>software is hosted and managed by the software manufacturer or a third-party vendor. Users can access it globally through the Internet. </a:t>
            </a:r>
            <a:endParaRPr lang="en-US" dirty="0" smtClean="0"/>
          </a:p>
          <a:p>
            <a:pPr marL="0" indent="0" latinLnBrk="1">
              <a:buNone/>
            </a:pPr>
            <a:r>
              <a:rPr lang="en-US" dirty="0"/>
              <a:t>H</a:t>
            </a:r>
            <a:r>
              <a:rPr lang="en-US" dirty="0" smtClean="0"/>
              <a:t>osted </a:t>
            </a:r>
            <a:r>
              <a:rPr lang="en-US" dirty="0"/>
              <a:t>software is most commonly used by SMEs (small and medium sized enterprises) who have a fairly small IT department. This software solution makes it easier for smaller companies to maintain and update applications from a central location, while also offering a cost-effective solution that can be used by entire departments. </a:t>
            </a:r>
          </a:p>
          <a:p>
            <a:pPr marL="0" indent="0" latinLnBrk="1">
              <a:buNone/>
            </a:pPr>
            <a:endParaRPr lang="en-US" dirty="0"/>
          </a:p>
          <a:p>
            <a:pPr marL="0" indent="0">
              <a:buNone/>
            </a:pPr>
            <a:endParaRPr lang="en-US" dirty="0" smtClean="0"/>
          </a:p>
        </p:txBody>
      </p:sp>
    </p:spTree>
    <p:extLst>
      <p:ext uri="{BB962C8B-B14F-4D97-AF65-F5344CB8AC3E}">
        <p14:creationId xmlns:p14="http://schemas.microsoft.com/office/powerpoint/2010/main" val="2203616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0058400" cy="52070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smtClean="0"/>
              <a:t>Section b</a:t>
            </a:r>
            <a:endParaRPr lang="en-US" sz="3600" dirty="0"/>
          </a:p>
        </p:txBody>
      </p:sp>
      <p:sp>
        <p:nvSpPr>
          <p:cNvPr id="7" name="Content Placeholder 2"/>
          <p:cNvSpPr>
            <a:spLocks noGrp="1"/>
          </p:cNvSpPr>
          <p:nvPr>
            <p:ph idx="1"/>
          </p:nvPr>
        </p:nvSpPr>
        <p:spPr>
          <a:xfrm>
            <a:off x="244348" y="876300"/>
            <a:ext cx="11655552" cy="5130800"/>
          </a:xfrm>
        </p:spPr>
        <p:txBody>
          <a:bodyPr>
            <a:normAutofit/>
          </a:bodyPr>
          <a:lstStyle/>
          <a:p>
            <a:pPr marL="457200" indent="-457200">
              <a:buFont typeface="+mj-lt"/>
              <a:buAutoNum type="arabicPeriod" startAt="3"/>
            </a:pPr>
            <a:r>
              <a:rPr lang="en-US" dirty="0" smtClean="0"/>
              <a:t>a)Discuss any two types of agile development process.</a:t>
            </a:r>
          </a:p>
          <a:p>
            <a:pPr marL="0" indent="0">
              <a:buNone/>
            </a:pPr>
            <a:r>
              <a:rPr lang="en-US" dirty="0" smtClean="0">
                <a:solidFill>
                  <a:schemeClr val="accent1"/>
                </a:solidFill>
              </a:rPr>
              <a:t>Ans:</a:t>
            </a:r>
          </a:p>
          <a:p>
            <a:pPr marL="0" indent="0">
              <a:buNone/>
            </a:pPr>
            <a:r>
              <a:rPr lang="en-US" u="sng" dirty="0" smtClean="0"/>
              <a:t>Agile </a:t>
            </a:r>
            <a:r>
              <a:rPr lang="en-US" u="sng" dirty="0"/>
              <a:t>Methods</a:t>
            </a:r>
          </a:p>
          <a:p>
            <a:r>
              <a:rPr lang="en-US" dirty="0" smtClean="0"/>
              <a:t>Scrum </a:t>
            </a:r>
            <a:r>
              <a:rPr lang="en-US" dirty="0"/>
              <a:t>: It is an Agile Software development method for project </a:t>
            </a:r>
            <a:r>
              <a:rPr lang="en-US" dirty="0" smtClean="0"/>
              <a:t>management. </a:t>
            </a:r>
          </a:p>
          <a:p>
            <a:pPr marL="0" indent="228600">
              <a:buNone/>
            </a:pPr>
            <a:r>
              <a:rPr lang="en-US" i="1" dirty="0"/>
              <a:t>Characteristics</a:t>
            </a:r>
          </a:p>
          <a:p>
            <a:pPr marL="514350" indent="-222250">
              <a:buFont typeface="+mj-lt"/>
              <a:buAutoNum type="romanLcPeriod"/>
              <a:tabLst>
                <a:tab pos="342900" algn="l"/>
              </a:tabLst>
            </a:pPr>
            <a:r>
              <a:rPr lang="en-US" dirty="0"/>
              <a:t>Prioritized work is done. </a:t>
            </a:r>
          </a:p>
          <a:p>
            <a:pPr marL="514350" indent="-222250">
              <a:buFont typeface="+mj-lt"/>
              <a:buAutoNum type="romanLcPeriod"/>
              <a:tabLst>
                <a:tab pos="342900" algn="l"/>
              </a:tabLst>
            </a:pPr>
            <a:r>
              <a:rPr lang="en-US" dirty="0"/>
              <a:t>Completion of backlog items </a:t>
            </a:r>
          </a:p>
          <a:p>
            <a:pPr marL="514350" indent="-222250">
              <a:buFont typeface="+mj-lt"/>
              <a:buAutoNum type="romanLcPeriod"/>
              <a:tabLst>
                <a:tab pos="342900" algn="l"/>
              </a:tabLst>
            </a:pPr>
            <a:r>
              <a:rPr lang="en-US" dirty="0"/>
              <a:t>Progress is explained </a:t>
            </a:r>
          </a:p>
          <a:p>
            <a:pPr marL="514350" indent="-222250">
              <a:buFont typeface="+mj-lt"/>
              <a:buAutoNum type="romanLcPeriod"/>
              <a:tabLst>
                <a:tab pos="342900" algn="l"/>
              </a:tabLst>
            </a:pPr>
            <a:r>
              <a:rPr lang="en-US" dirty="0"/>
              <a:t>Agile Software Development</a:t>
            </a:r>
          </a:p>
          <a:p>
            <a:pPr marL="0" indent="0">
              <a:buNone/>
            </a:pPr>
            <a:endParaRPr lang="en-US" dirty="0" smtClean="0"/>
          </a:p>
          <a:p>
            <a:r>
              <a:rPr lang="en-US" dirty="0"/>
              <a:t>Extreme </a:t>
            </a:r>
            <a:r>
              <a:rPr lang="en-US" dirty="0" smtClean="0"/>
              <a:t>programming : Promotes </a:t>
            </a:r>
            <a:r>
              <a:rPr lang="en-US" dirty="0"/>
              <a:t>incremental development of a system using short development cycles </a:t>
            </a:r>
            <a:r>
              <a:rPr lang="en-US" dirty="0" smtClean="0"/>
              <a:t>to improve productivity, accommodate </a:t>
            </a:r>
            <a:r>
              <a:rPr lang="en-US" dirty="0"/>
              <a:t>new customer </a:t>
            </a:r>
            <a:r>
              <a:rPr lang="en-US" dirty="0" smtClean="0"/>
              <a:t>requirements.</a:t>
            </a:r>
          </a:p>
          <a:p>
            <a:pPr marL="292100" indent="0">
              <a:buNone/>
              <a:tabLst>
                <a:tab pos="342900" algn="l"/>
              </a:tabLst>
            </a:pPr>
            <a:endParaRPr lang="en-US" dirty="0" smtClean="0"/>
          </a:p>
        </p:txBody>
      </p:sp>
    </p:spTree>
    <p:extLst>
      <p:ext uri="{BB962C8B-B14F-4D97-AF65-F5344CB8AC3E}">
        <p14:creationId xmlns:p14="http://schemas.microsoft.com/office/powerpoint/2010/main" val="10959963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671</TotalTime>
  <Words>1101</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Rockwell</vt:lpstr>
      <vt:lpstr>Rockwell Condensed</vt:lpstr>
      <vt:lpstr>Wingdings</vt:lpstr>
      <vt:lpstr>Wood Type</vt:lpstr>
      <vt:lpstr>Enterprise  systems</vt:lpstr>
      <vt:lpstr>Section a</vt:lpstr>
      <vt:lpstr>Section a</vt:lpstr>
      <vt:lpstr>Section a</vt:lpstr>
      <vt:lpstr>Section a</vt:lpstr>
      <vt:lpstr>Section a</vt:lpstr>
      <vt:lpstr>Section b</vt:lpstr>
      <vt:lpstr>Section 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FACTUAL</dc:title>
  <dc:creator>Becwin-iZiQ</dc:creator>
  <cp:lastModifiedBy>Becwin-iZiQ</cp:lastModifiedBy>
  <cp:revision>22</cp:revision>
  <dcterms:created xsi:type="dcterms:W3CDTF">2018-07-16T15:51:33Z</dcterms:created>
  <dcterms:modified xsi:type="dcterms:W3CDTF">2018-08-12T14:18:05Z</dcterms:modified>
</cp:coreProperties>
</file>