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86" r:id="rId11"/>
    <p:sldId id="287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  <a:srgbClr val="465359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2021-10-06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5" y="3085770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3" y="2495451"/>
            <a:ext cx="10993547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8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7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9" y="5141980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7" y="2393956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7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7" y="2228004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44" y="2228004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6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7" y="2926058"/>
            <a:ext cx="5194767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41" y="2250898"/>
            <a:ext cx="5194771" cy="553373"/>
          </a:xfrm>
        </p:spPr>
        <p:txBody>
          <a:bodyPr rtlCol="0" anchor="ctr">
            <a:no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8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1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9" y="933454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33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9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178" indent="0">
              <a:buNone/>
              <a:defRPr sz="11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5" y="6456922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452596"/>
            <a:ext cx="6917211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3" y="6456922"/>
            <a:ext cx="1052511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6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6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7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5" y="642392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2021-10-06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3" y="6423920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3" y="6423920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178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5984" indent="-305984" algn="l" defTabSz="457178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29968" indent="-305984" algn="l" defTabSz="457178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899956" indent="-269987" algn="l" defTabSz="457178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1938" indent="-233989" algn="l" defTabSz="457178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1920" indent="-233989" algn="l" defTabSz="457178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899906" indent="-228589" algn="l" defTabSz="457178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890" indent="-228589" algn="l" defTabSz="457178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876" indent="-228589" algn="l" defTabSz="457178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61" indent="-228589" algn="l" defTabSz="457178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20432"/>
            <a:ext cx="10993549" cy="1475013"/>
          </a:xfrm>
        </p:spPr>
        <p:txBody>
          <a:bodyPr rtlCol="0">
            <a:normAutofit fontScale="90000"/>
          </a:bodyPr>
          <a:lstStyle/>
          <a:p>
            <a:pPr rtl="0"/>
            <a:br>
              <a:rPr lang="en-US" altLang="ko-KR" sz="3200" dirty="0"/>
            </a:br>
            <a:r>
              <a:rPr lang="ko-KR" altLang="en-US" sz="3200" dirty="0"/>
              <a:t>토이 프로젝트 </a:t>
            </a:r>
            <a:r>
              <a:rPr lang="en-US" altLang="ko-KR" sz="3200" dirty="0"/>
              <a:t>1</a:t>
            </a:r>
            <a:r>
              <a:rPr lang="ko-KR" altLang="en-US" sz="3200" dirty="0"/>
              <a:t>조</a:t>
            </a:r>
            <a:r>
              <a:rPr lang="en-US" altLang="ko-KR" sz="3200" dirty="0"/>
              <a:t>:</a:t>
            </a:r>
            <a:br>
              <a:rPr lang="en-US" altLang="ko-KR" sz="3200" dirty="0"/>
            </a:br>
            <a:r>
              <a:rPr lang="en-US" altLang="ko-KR" sz="3200" dirty="0"/>
              <a:t>2</a:t>
            </a:r>
            <a:r>
              <a:rPr lang="ko-KR" altLang="en-US" sz="3200" dirty="0" err="1"/>
              <a:t>차전지</a:t>
            </a:r>
            <a:r>
              <a:rPr lang="ko-KR" altLang="en-US" sz="3200" dirty="0"/>
              <a:t> 상장기술기업들의 특허출원과 주가변동 관계 </a:t>
            </a:r>
            <a:r>
              <a:rPr lang="en-US" altLang="ko-KR" sz="3200" dirty="0"/>
              <a:t>EDA</a:t>
            </a:r>
            <a:endParaRPr lang="ko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2495448"/>
            <a:ext cx="10993547" cy="46823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선명한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유병철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조민수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5"/>
            <a:ext cx="3703320" cy="9855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1" y="3081869"/>
            <a:ext cx="11164276" cy="33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데이터탐색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465359"/>
                </a:solidFill>
              </a:rPr>
              <a:t> </a:t>
            </a:r>
            <a:endParaRPr lang="ko-KR" altLang="en-US" sz="2000" dirty="0">
              <a:solidFill>
                <a:srgbClr val="465359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F59D2A0-6EB1-4B0D-B1A7-C9F3E112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134" y="371754"/>
            <a:ext cx="8733382" cy="34933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083D9A-61D3-448C-BE49-0C91730E8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134" y="3360937"/>
            <a:ext cx="8742657" cy="3497063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0500FDE5-4B62-41F0-979C-886DFA39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9" y="3441935"/>
            <a:ext cx="4030753" cy="2803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100" dirty="0">
                <a:solidFill>
                  <a:srgbClr val="465359"/>
                </a:solidFill>
              </a:rPr>
              <a:t>포스코 </a:t>
            </a:r>
            <a:r>
              <a:rPr lang="ko-KR" altLang="en-US" sz="1100" dirty="0" err="1">
                <a:solidFill>
                  <a:srgbClr val="465359"/>
                </a:solidFill>
              </a:rPr>
              <a:t>케미칼</a:t>
            </a:r>
            <a:r>
              <a:rPr lang="ko-KR" altLang="en-US" sz="1100" dirty="0">
                <a:solidFill>
                  <a:srgbClr val="465359"/>
                </a:solidFill>
              </a:rPr>
              <a:t> 월별 </a:t>
            </a:r>
            <a:r>
              <a:rPr lang="en-US" altLang="ko-KR" sz="1100" dirty="0">
                <a:solidFill>
                  <a:srgbClr val="465359"/>
                </a:solidFill>
              </a:rPr>
              <a:t>2</a:t>
            </a:r>
            <a:r>
              <a:rPr lang="ko-KR" altLang="en-US" sz="1100" dirty="0" err="1">
                <a:solidFill>
                  <a:srgbClr val="465359"/>
                </a:solidFill>
              </a:rPr>
              <a:t>차전지</a:t>
            </a:r>
            <a:r>
              <a:rPr lang="ko-KR" altLang="en-US" sz="1100" dirty="0">
                <a:solidFill>
                  <a:srgbClr val="465359"/>
                </a:solidFill>
              </a:rPr>
              <a:t> 특허 출원 수 </a:t>
            </a:r>
            <a:r>
              <a:rPr lang="en-US" altLang="ko-KR" sz="1100" dirty="0">
                <a:solidFill>
                  <a:srgbClr val="465359"/>
                </a:solidFill>
              </a:rPr>
              <a:t>(2001. 01. ~ 2021. 09.)</a:t>
            </a:r>
            <a:endParaRPr lang="ko-KR" altLang="en-US" sz="1100" dirty="0">
              <a:solidFill>
                <a:srgbClr val="465359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2C605CD-6F18-43CE-8E4F-9B28AF25ADF3}"/>
              </a:ext>
            </a:extLst>
          </p:cNvPr>
          <p:cNvSpPr txBox="1">
            <a:spLocks/>
          </p:cNvSpPr>
          <p:nvPr/>
        </p:nvSpPr>
        <p:spPr>
          <a:xfrm>
            <a:off x="2118848" y="6431403"/>
            <a:ext cx="3329417" cy="293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178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1000" dirty="0">
                <a:solidFill>
                  <a:srgbClr val="465359"/>
                </a:solidFill>
              </a:rPr>
              <a:t>포스코 </a:t>
            </a:r>
            <a:r>
              <a:rPr lang="ko-KR" altLang="en-US" sz="1000" dirty="0" err="1">
                <a:solidFill>
                  <a:srgbClr val="465359"/>
                </a:solidFill>
              </a:rPr>
              <a:t>케미칼</a:t>
            </a:r>
            <a:r>
              <a:rPr lang="en-US" altLang="ko-KR" sz="1000" dirty="0">
                <a:solidFill>
                  <a:srgbClr val="465359"/>
                </a:solidFill>
              </a:rPr>
              <a:t> </a:t>
            </a:r>
            <a:r>
              <a:rPr lang="ko-KR" altLang="en-US" sz="1000" dirty="0">
                <a:solidFill>
                  <a:srgbClr val="465359"/>
                </a:solidFill>
              </a:rPr>
              <a:t>월별 주가 흐름</a:t>
            </a:r>
            <a:r>
              <a:rPr lang="en-US" altLang="ko-KR" sz="1000" dirty="0">
                <a:solidFill>
                  <a:srgbClr val="465359"/>
                </a:solidFill>
              </a:rPr>
              <a:t>(2001. 01. ~ 2021. 09.)</a:t>
            </a:r>
            <a:endParaRPr lang="ko-KR" altLang="en-US" sz="1000" dirty="0">
              <a:solidFill>
                <a:srgbClr val="465359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F41290-705B-47FE-9A49-B59607DD462D}"/>
              </a:ext>
            </a:extLst>
          </p:cNvPr>
          <p:cNvSpPr/>
          <p:nvPr/>
        </p:nvSpPr>
        <p:spPr>
          <a:xfrm>
            <a:off x="7519386" y="781236"/>
            <a:ext cx="4181383" cy="5832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1164F0F-3F1A-43E9-999F-1F0232D79980}"/>
              </a:ext>
            </a:extLst>
          </p:cNvPr>
          <p:cNvSpPr txBox="1">
            <a:spLocks/>
          </p:cNvSpPr>
          <p:nvPr/>
        </p:nvSpPr>
        <p:spPr>
          <a:xfrm>
            <a:off x="7519385" y="798993"/>
            <a:ext cx="4181383" cy="3387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관련 기업들도 많고 특허도 많으나 대부분의 특허는 대형 </a:t>
            </a:r>
            <a:r>
              <a:rPr lang="en-US" altLang="ko-KR" sz="1800" dirty="0">
                <a:solidFill>
                  <a:srgbClr val="465359"/>
                </a:solidFill>
              </a:rPr>
              <a:t>3</a:t>
            </a:r>
            <a:r>
              <a:rPr lang="ko-KR" altLang="en-US" sz="1800" dirty="0">
                <a:solidFill>
                  <a:srgbClr val="465359"/>
                </a:solidFill>
              </a:rPr>
              <a:t>사가 보유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시장에서 현재 </a:t>
            </a:r>
            <a:r>
              <a:rPr lang="en-US" altLang="ko-KR" sz="1800" dirty="0">
                <a:solidFill>
                  <a:srgbClr val="465359"/>
                </a:solidFill>
              </a:rPr>
              <a:t>4</a:t>
            </a:r>
            <a:r>
              <a:rPr lang="ko-KR" altLang="en-US" sz="1800" dirty="0">
                <a:solidFill>
                  <a:srgbClr val="465359"/>
                </a:solidFill>
              </a:rPr>
              <a:t>위인 포스코 역시 특허는 별로 보유하고 있지 않음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시사점</a:t>
            </a:r>
            <a:r>
              <a:rPr lang="en-US" altLang="ko-KR" sz="1800" dirty="0">
                <a:solidFill>
                  <a:srgbClr val="465359"/>
                </a:solidFill>
              </a:rPr>
              <a:t>: </a:t>
            </a:r>
            <a:r>
              <a:rPr lang="ko-KR" altLang="en-US" sz="1800" dirty="0">
                <a:solidFill>
                  <a:srgbClr val="465359"/>
                </a:solidFill>
              </a:rPr>
              <a:t>기업의 주가는 총 시장가치를 반영하기 때문에 일부 사업 영역에 대한 특허자료로는 다방면에서 사업을 영위하는 회사의 주가를 제대로 예측하기 </a:t>
            </a:r>
            <a:r>
              <a:rPr lang="ko-KR" altLang="en-US" sz="1800" dirty="0" err="1">
                <a:solidFill>
                  <a:srgbClr val="465359"/>
                </a:solidFill>
              </a:rPr>
              <a:t>어려음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아래 표를 보면</a:t>
            </a:r>
            <a:r>
              <a:rPr lang="en-US" altLang="ko-KR" sz="1800" dirty="0">
                <a:solidFill>
                  <a:srgbClr val="465359"/>
                </a:solidFill>
              </a:rPr>
              <a:t>, </a:t>
            </a:r>
            <a:r>
              <a:rPr lang="ko-KR" altLang="en-US" sz="1800" dirty="0">
                <a:solidFill>
                  <a:srgbClr val="465359"/>
                </a:solidFill>
              </a:rPr>
              <a:t>포스코의 경우 </a:t>
            </a: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관련 매출 비중이 성장하고 있고 이가 주가에 반영되고 있지만</a:t>
            </a:r>
            <a:r>
              <a:rPr lang="en-US" altLang="ko-KR" sz="1800" dirty="0">
                <a:solidFill>
                  <a:srgbClr val="465359"/>
                </a:solidFill>
              </a:rPr>
              <a:t>, </a:t>
            </a:r>
            <a:r>
              <a:rPr lang="ko-KR" altLang="en-US" sz="1800" dirty="0">
                <a:solidFill>
                  <a:srgbClr val="465359"/>
                </a:solidFill>
              </a:rPr>
              <a:t>관련 특허는 타기업에 비에 상대적으로 적음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54A0E-B355-4969-A21B-BAA99D80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030" y="4217760"/>
            <a:ext cx="4153860" cy="220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4F2177-828D-49ED-B67C-7F2D592C4D10}"/>
              </a:ext>
            </a:extLst>
          </p:cNvPr>
          <p:cNvSpPr txBox="1"/>
          <p:nvPr/>
        </p:nvSpPr>
        <p:spPr>
          <a:xfrm>
            <a:off x="7519385" y="6398420"/>
            <a:ext cx="3785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https://www.newspim.com/news/view/20210107001233</a:t>
            </a:r>
          </a:p>
        </p:txBody>
      </p:sp>
    </p:spTree>
    <p:extLst>
      <p:ext uri="{BB962C8B-B14F-4D97-AF65-F5344CB8AC3E}">
        <p14:creationId xmlns:p14="http://schemas.microsoft.com/office/powerpoint/2010/main" val="22769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F59D2A0-6EB1-4B0D-B1A7-C9F3E112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314" y="238584"/>
            <a:ext cx="10515369" cy="420614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데이터탐색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465359"/>
                </a:solidFill>
              </a:rPr>
              <a:t> </a:t>
            </a:r>
            <a:endParaRPr lang="ko-KR" altLang="en-US" sz="2000" dirty="0">
              <a:solidFill>
                <a:srgbClr val="46535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0500FDE5-4B62-41F0-979C-886DFA39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208" y="3964888"/>
            <a:ext cx="3935583" cy="293349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>
                <a:solidFill>
                  <a:srgbClr val="465359"/>
                </a:solidFill>
              </a:rPr>
              <a:t>SK </a:t>
            </a:r>
            <a:r>
              <a:rPr lang="ko-KR" altLang="en-US" sz="1000" dirty="0">
                <a:solidFill>
                  <a:srgbClr val="465359"/>
                </a:solidFill>
              </a:rPr>
              <a:t>이노베이션 월별 </a:t>
            </a:r>
            <a:r>
              <a:rPr lang="en-US" altLang="ko-KR" sz="1000" dirty="0">
                <a:solidFill>
                  <a:srgbClr val="465359"/>
                </a:solidFill>
              </a:rPr>
              <a:t>2</a:t>
            </a:r>
            <a:r>
              <a:rPr lang="ko-KR" altLang="en-US" sz="1000" dirty="0" err="1">
                <a:solidFill>
                  <a:srgbClr val="465359"/>
                </a:solidFill>
              </a:rPr>
              <a:t>차전지</a:t>
            </a:r>
            <a:r>
              <a:rPr lang="ko-KR" altLang="en-US" sz="1000" dirty="0">
                <a:solidFill>
                  <a:srgbClr val="465359"/>
                </a:solidFill>
              </a:rPr>
              <a:t> 특허 출원 수와 종가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2C605CD-6F18-43CE-8E4F-9B28AF25ADF3}"/>
              </a:ext>
            </a:extLst>
          </p:cNvPr>
          <p:cNvSpPr txBox="1">
            <a:spLocks/>
          </p:cNvSpPr>
          <p:nvPr/>
        </p:nvSpPr>
        <p:spPr>
          <a:xfrm>
            <a:off x="2118847" y="6422247"/>
            <a:ext cx="3329417" cy="293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178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1000" dirty="0">
                <a:solidFill>
                  <a:srgbClr val="465359"/>
                </a:solidFill>
              </a:rPr>
              <a:t>삼성 </a:t>
            </a:r>
            <a:r>
              <a:rPr lang="en-US" altLang="ko-KR" sz="1000" dirty="0">
                <a:solidFill>
                  <a:srgbClr val="465359"/>
                </a:solidFill>
              </a:rPr>
              <a:t>SDI </a:t>
            </a:r>
            <a:r>
              <a:rPr lang="ko-KR" altLang="en-US" sz="1000" dirty="0">
                <a:solidFill>
                  <a:srgbClr val="465359"/>
                </a:solidFill>
              </a:rPr>
              <a:t>월별 주가 흐름</a:t>
            </a:r>
            <a:r>
              <a:rPr lang="en-US" altLang="ko-KR" sz="1000" dirty="0">
                <a:solidFill>
                  <a:srgbClr val="465359"/>
                </a:solidFill>
              </a:rPr>
              <a:t>(2001. 01. ~ 2021. 09.)</a:t>
            </a:r>
            <a:endParaRPr lang="ko-KR" altLang="en-US" sz="1000" dirty="0">
              <a:solidFill>
                <a:srgbClr val="4653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4163C-32FD-439F-93A2-A14EE9522A62}"/>
              </a:ext>
            </a:extLst>
          </p:cNvPr>
          <p:cNvSpPr/>
          <p:nvPr/>
        </p:nvSpPr>
        <p:spPr>
          <a:xfrm>
            <a:off x="96190" y="4258237"/>
            <a:ext cx="7976335" cy="2457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60D78CF-A750-46AE-A33D-94896F878853}"/>
              </a:ext>
            </a:extLst>
          </p:cNvPr>
          <p:cNvSpPr txBox="1">
            <a:spLocks/>
          </p:cNvSpPr>
          <p:nvPr/>
        </p:nvSpPr>
        <p:spPr>
          <a:xfrm>
            <a:off x="96192" y="4311616"/>
            <a:ext cx="7976333" cy="243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465359"/>
                </a:solidFill>
              </a:rPr>
              <a:t>SK </a:t>
            </a:r>
            <a:r>
              <a:rPr lang="ko-KR" altLang="en-US" sz="1800" dirty="0">
                <a:solidFill>
                  <a:srgbClr val="465359"/>
                </a:solidFill>
              </a:rPr>
              <a:t>이노베이션은 </a:t>
            </a: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섹터의 </a:t>
            </a:r>
            <a:r>
              <a:rPr lang="en-US" altLang="ko-KR" sz="1800" dirty="0">
                <a:solidFill>
                  <a:srgbClr val="465359"/>
                </a:solidFill>
              </a:rPr>
              <a:t>3</a:t>
            </a:r>
            <a:r>
              <a:rPr lang="ko-KR" altLang="en-US" sz="1800" dirty="0">
                <a:solidFill>
                  <a:srgbClr val="465359"/>
                </a:solidFill>
              </a:rPr>
              <a:t>대 메이저 중 하나로써 관련 연구를 꾸준히 해왔다는 것을 알 수 있음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하지만 포스코의 경우와 마찬가지로 회사 전체로 보면 </a:t>
            </a: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사업은 그 비중이 상당히 적음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석유관련 산업 비중이 압도적으로 크므로 관련 선행지표에 더 큰 영향을 </a:t>
            </a:r>
            <a:r>
              <a:rPr lang="ko-KR" altLang="en-US" sz="1800" dirty="0" err="1">
                <a:solidFill>
                  <a:srgbClr val="465359"/>
                </a:solidFill>
              </a:rPr>
              <a:t>받을것으로</a:t>
            </a:r>
            <a:r>
              <a:rPr lang="ko-KR" altLang="en-US" sz="1800" dirty="0">
                <a:solidFill>
                  <a:srgbClr val="465359"/>
                </a:solidFill>
              </a:rPr>
              <a:t> 추정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</p:txBody>
      </p:sp>
      <p:pic>
        <p:nvPicPr>
          <p:cNvPr id="12" name="Picture 2" descr="SK이노">
            <a:extLst>
              <a:ext uri="{FF2B5EF4-FFF2-40B4-BE49-F238E27FC236}">
                <a16:creationId xmlns:a16="http://schemas.microsoft.com/office/drawing/2014/main" id="{D91A3672-0F2E-4022-B5D3-4BF76B59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40" y="4258237"/>
            <a:ext cx="3904268" cy="233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45AC8D-C09E-4602-86EB-5682A2E070E4}"/>
              </a:ext>
            </a:extLst>
          </p:cNvPr>
          <p:cNvSpPr txBox="1"/>
          <p:nvPr/>
        </p:nvSpPr>
        <p:spPr>
          <a:xfrm>
            <a:off x="8251047" y="6568921"/>
            <a:ext cx="3785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https://www.thebell.co.kr/free/content/ArticleView.asp?key=201903250100044900002844&amp;lcode=00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4095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F59D2A0-6EB1-4B0D-B1A7-C9F3E112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907" y="142404"/>
            <a:ext cx="11068972" cy="44275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데이터탐색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465359"/>
                </a:solidFill>
              </a:rPr>
              <a:t> </a:t>
            </a:r>
            <a:endParaRPr lang="ko-KR" altLang="en-US" sz="2000" dirty="0">
              <a:solidFill>
                <a:srgbClr val="46535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0500FDE5-4B62-41F0-979C-886DFA39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957" y="4024927"/>
            <a:ext cx="3680086" cy="251177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" dirty="0">
                <a:solidFill>
                  <a:srgbClr val="465359"/>
                </a:solidFill>
              </a:rPr>
              <a:t>삼성 </a:t>
            </a:r>
            <a:r>
              <a:rPr lang="en-US" altLang="ko-KR" sz="1000" dirty="0">
                <a:solidFill>
                  <a:srgbClr val="465359"/>
                </a:solidFill>
              </a:rPr>
              <a:t>SDI</a:t>
            </a:r>
            <a:r>
              <a:rPr lang="ko-KR" altLang="en-US" sz="1000" dirty="0">
                <a:solidFill>
                  <a:srgbClr val="465359"/>
                </a:solidFill>
              </a:rPr>
              <a:t> 월별 </a:t>
            </a:r>
            <a:r>
              <a:rPr lang="en-US" altLang="ko-KR" sz="1000" dirty="0">
                <a:solidFill>
                  <a:srgbClr val="465359"/>
                </a:solidFill>
              </a:rPr>
              <a:t>2</a:t>
            </a:r>
            <a:r>
              <a:rPr lang="ko-KR" altLang="en-US" sz="1000" dirty="0" err="1">
                <a:solidFill>
                  <a:srgbClr val="465359"/>
                </a:solidFill>
              </a:rPr>
              <a:t>차전지</a:t>
            </a:r>
            <a:r>
              <a:rPr lang="ko-KR" altLang="en-US" sz="1000" dirty="0">
                <a:solidFill>
                  <a:srgbClr val="465359"/>
                </a:solidFill>
              </a:rPr>
              <a:t> 특허 출원 수와 종가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2C605CD-6F18-43CE-8E4F-9B28AF25ADF3}"/>
              </a:ext>
            </a:extLst>
          </p:cNvPr>
          <p:cNvSpPr txBox="1">
            <a:spLocks/>
          </p:cNvSpPr>
          <p:nvPr/>
        </p:nvSpPr>
        <p:spPr>
          <a:xfrm>
            <a:off x="2118847" y="6422247"/>
            <a:ext cx="3329417" cy="293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178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1000" dirty="0">
                <a:solidFill>
                  <a:srgbClr val="465359"/>
                </a:solidFill>
              </a:rPr>
              <a:t>삼성 </a:t>
            </a:r>
            <a:r>
              <a:rPr lang="en-US" altLang="ko-KR" sz="1000" dirty="0">
                <a:solidFill>
                  <a:srgbClr val="465359"/>
                </a:solidFill>
              </a:rPr>
              <a:t>SDI </a:t>
            </a:r>
            <a:r>
              <a:rPr lang="ko-KR" altLang="en-US" sz="1000" dirty="0">
                <a:solidFill>
                  <a:srgbClr val="465359"/>
                </a:solidFill>
              </a:rPr>
              <a:t>월별 주가 흐름</a:t>
            </a:r>
            <a:r>
              <a:rPr lang="en-US" altLang="ko-KR" sz="1000" dirty="0">
                <a:solidFill>
                  <a:srgbClr val="465359"/>
                </a:solidFill>
              </a:rPr>
              <a:t>(2001. 01. ~ 2021. 09.)</a:t>
            </a:r>
            <a:endParaRPr lang="ko-KR" altLang="en-US" sz="1000" dirty="0">
              <a:solidFill>
                <a:srgbClr val="4653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4163C-32FD-439F-93A2-A14EE9522A62}"/>
              </a:ext>
            </a:extLst>
          </p:cNvPr>
          <p:cNvSpPr/>
          <p:nvPr/>
        </p:nvSpPr>
        <p:spPr>
          <a:xfrm>
            <a:off x="96190" y="4258237"/>
            <a:ext cx="7976335" cy="2457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60D78CF-A750-46AE-A33D-94896F878853}"/>
              </a:ext>
            </a:extLst>
          </p:cNvPr>
          <p:cNvSpPr txBox="1">
            <a:spLocks/>
          </p:cNvSpPr>
          <p:nvPr/>
        </p:nvSpPr>
        <p:spPr>
          <a:xfrm>
            <a:off x="96192" y="4311616"/>
            <a:ext cx="7976333" cy="243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삼성 </a:t>
            </a:r>
            <a:r>
              <a:rPr lang="en-US" altLang="ko-KR" sz="1800" dirty="0">
                <a:solidFill>
                  <a:srgbClr val="465359"/>
                </a:solidFill>
              </a:rPr>
              <a:t>SDI </a:t>
            </a:r>
            <a:r>
              <a:rPr lang="ko-KR" altLang="en-US" sz="1800" dirty="0">
                <a:solidFill>
                  <a:srgbClr val="465359"/>
                </a:solidFill>
              </a:rPr>
              <a:t>역시 </a:t>
            </a: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섹터의 </a:t>
            </a:r>
            <a:r>
              <a:rPr lang="en-US" altLang="ko-KR" sz="1800" dirty="0">
                <a:solidFill>
                  <a:srgbClr val="465359"/>
                </a:solidFill>
              </a:rPr>
              <a:t>3</a:t>
            </a:r>
            <a:r>
              <a:rPr lang="ko-KR" altLang="en-US" sz="1800" dirty="0">
                <a:solidFill>
                  <a:srgbClr val="465359"/>
                </a:solidFill>
              </a:rPr>
              <a:t>대 메이저 중 하나로써 관련 연구를 꾸준히 해왔다는 것을 알 수 있음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하지만 앞선 경우와 마찬가지로 회사 전체로 보면 과거에는 </a:t>
            </a: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사업은 그 비중이 크지 않았음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다만</a:t>
            </a:r>
            <a:r>
              <a:rPr lang="en-US" altLang="ko-KR" sz="1800" dirty="0">
                <a:solidFill>
                  <a:srgbClr val="465359"/>
                </a:solidFill>
              </a:rPr>
              <a:t>, 2010</a:t>
            </a:r>
            <a:r>
              <a:rPr lang="ko-KR" altLang="en-US" sz="1800" dirty="0">
                <a:solidFill>
                  <a:srgbClr val="465359"/>
                </a:solidFill>
              </a:rPr>
              <a:t>년경을 기점으로 사업 포트폴리오를 이차전지분야를 중심으로 재구성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83CBF95-ABDE-4C66-A0CE-71080BE2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76" y="4560789"/>
            <a:ext cx="4044224" cy="18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C935DF-434C-4B3E-AF06-D7D27A2222A9}"/>
              </a:ext>
            </a:extLst>
          </p:cNvPr>
          <p:cNvSpPr txBox="1"/>
          <p:nvPr/>
        </p:nvSpPr>
        <p:spPr>
          <a:xfrm>
            <a:off x="8277261" y="6643386"/>
            <a:ext cx="3785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https://www.mk.co.kr/news/business/view/2011/06/349965/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5858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F59D2A0-6EB1-4B0D-B1A7-C9F3E112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908" y="142404"/>
            <a:ext cx="11068974" cy="44275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데이터탐색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465359"/>
                </a:solidFill>
              </a:rPr>
              <a:t> </a:t>
            </a:r>
            <a:endParaRPr lang="ko-KR" altLang="en-US" sz="2000" dirty="0">
              <a:solidFill>
                <a:srgbClr val="46535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0500FDE5-4B62-41F0-979C-886DFA39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957" y="4024927"/>
            <a:ext cx="3680086" cy="251177"/>
          </a:xfrm>
        </p:spPr>
        <p:txBody>
          <a:bodyPr>
            <a:normAutofit/>
          </a:bodyPr>
          <a:lstStyle/>
          <a:p>
            <a:pPr algn="ctr"/>
            <a:r>
              <a:rPr lang="en-US" altLang="ko-KR" sz="1000" dirty="0">
                <a:solidFill>
                  <a:srgbClr val="465359"/>
                </a:solidFill>
              </a:rPr>
              <a:t>LG </a:t>
            </a:r>
            <a:r>
              <a:rPr lang="ko-KR" altLang="en-US" sz="1000" dirty="0">
                <a:solidFill>
                  <a:srgbClr val="465359"/>
                </a:solidFill>
              </a:rPr>
              <a:t>화학 월별 </a:t>
            </a:r>
            <a:r>
              <a:rPr lang="en-US" altLang="ko-KR" sz="1000" dirty="0">
                <a:solidFill>
                  <a:srgbClr val="465359"/>
                </a:solidFill>
              </a:rPr>
              <a:t>2</a:t>
            </a:r>
            <a:r>
              <a:rPr lang="ko-KR" altLang="en-US" sz="1000" dirty="0" err="1">
                <a:solidFill>
                  <a:srgbClr val="465359"/>
                </a:solidFill>
              </a:rPr>
              <a:t>차전지</a:t>
            </a:r>
            <a:r>
              <a:rPr lang="ko-KR" altLang="en-US" sz="1000" dirty="0">
                <a:solidFill>
                  <a:srgbClr val="465359"/>
                </a:solidFill>
              </a:rPr>
              <a:t> 특허 출원 수와 종가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2C605CD-6F18-43CE-8E4F-9B28AF25ADF3}"/>
              </a:ext>
            </a:extLst>
          </p:cNvPr>
          <p:cNvSpPr txBox="1">
            <a:spLocks/>
          </p:cNvSpPr>
          <p:nvPr/>
        </p:nvSpPr>
        <p:spPr>
          <a:xfrm>
            <a:off x="2118847" y="6422247"/>
            <a:ext cx="3329417" cy="293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178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1000" dirty="0">
                <a:solidFill>
                  <a:srgbClr val="465359"/>
                </a:solidFill>
              </a:rPr>
              <a:t>삼성 </a:t>
            </a:r>
            <a:r>
              <a:rPr lang="en-US" altLang="ko-KR" sz="1000" dirty="0">
                <a:solidFill>
                  <a:srgbClr val="465359"/>
                </a:solidFill>
              </a:rPr>
              <a:t>SDI </a:t>
            </a:r>
            <a:r>
              <a:rPr lang="ko-KR" altLang="en-US" sz="1000" dirty="0">
                <a:solidFill>
                  <a:srgbClr val="465359"/>
                </a:solidFill>
              </a:rPr>
              <a:t>월별 주가 흐름</a:t>
            </a:r>
            <a:r>
              <a:rPr lang="en-US" altLang="ko-KR" sz="1000" dirty="0">
                <a:solidFill>
                  <a:srgbClr val="465359"/>
                </a:solidFill>
              </a:rPr>
              <a:t>(2001. 01. ~ 2021. 09.)</a:t>
            </a:r>
            <a:endParaRPr lang="ko-KR" altLang="en-US" sz="1000" dirty="0">
              <a:solidFill>
                <a:srgbClr val="4653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4163C-32FD-439F-93A2-A14EE9522A62}"/>
              </a:ext>
            </a:extLst>
          </p:cNvPr>
          <p:cNvSpPr/>
          <p:nvPr/>
        </p:nvSpPr>
        <p:spPr>
          <a:xfrm>
            <a:off x="96190" y="4258237"/>
            <a:ext cx="7976335" cy="2457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60D78CF-A750-46AE-A33D-94896F878853}"/>
              </a:ext>
            </a:extLst>
          </p:cNvPr>
          <p:cNvSpPr txBox="1">
            <a:spLocks/>
          </p:cNvSpPr>
          <p:nvPr/>
        </p:nvSpPr>
        <p:spPr>
          <a:xfrm>
            <a:off x="96192" y="4276104"/>
            <a:ext cx="7976333" cy="243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465359"/>
                </a:solidFill>
              </a:rPr>
              <a:t>LG </a:t>
            </a:r>
            <a:r>
              <a:rPr lang="ko-KR" altLang="en-US" sz="1800" dirty="0">
                <a:solidFill>
                  <a:srgbClr val="465359"/>
                </a:solidFill>
              </a:rPr>
              <a:t>화학은 </a:t>
            </a: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섹터의 대장주로써 관련 특허의 출원을 선도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앞선 기업들과 같이 회사 전체로 보면 과거에는 </a:t>
            </a: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사업은 그 비중이 크지 않았음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465359"/>
                </a:solidFill>
              </a:rPr>
              <a:t>매출 구조상 크지 않은 비중에도 불구하고 </a:t>
            </a:r>
            <a:r>
              <a:rPr lang="en-US" altLang="ko-KR" sz="1800" dirty="0">
                <a:solidFill>
                  <a:srgbClr val="465359"/>
                </a:solidFill>
              </a:rPr>
              <a:t>2000</a:t>
            </a:r>
            <a:r>
              <a:rPr lang="ko-KR" altLang="en-US" sz="1800" dirty="0">
                <a:solidFill>
                  <a:srgbClr val="465359"/>
                </a:solidFill>
              </a:rPr>
              <a:t>년대 초부터 </a:t>
            </a: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관련 연구 주도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F41C5-4F5C-43E9-B1B5-54A38723F188}"/>
              </a:ext>
            </a:extLst>
          </p:cNvPr>
          <p:cNvSpPr txBox="1"/>
          <p:nvPr/>
        </p:nvSpPr>
        <p:spPr>
          <a:xfrm>
            <a:off x="8191540" y="6688838"/>
            <a:ext cx="3785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https://m.datanews.co.kr/m/m_article.html?no=104674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9D1D21-6396-41DB-8CBF-AF24899E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20" y="4276104"/>
            <a:ext cx="3850388" cy="24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4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F59D2A0-6EB1-4B0D-B1A7-C9F3E112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907" y="142404"/>
            <a:ext cx="11068972" cy="44275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데이터탐색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465359"/>
                </a:solidFill>
              </a:rPr>
              <a:t> </a:t>
            </a:r>
            <a:endParaRPr lang="ko-KR" altLang="en-US" sz="2000" dirty="0">
              <a:solidFill>
                <a:srgbClr val="46535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0500FDE5-4B62-41F0-979C-886DFA39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716" y="3959329"/>
            <a:ext cx="3816568" cy="298908"/>
          </a:xfrm>
        </p:spPr>
        <p:txBody>
          <a:bodyPr>
            <a:noAutofit/>
          </a:bodyPr>
          <a:lstStyle/>
          <a:p>
            <a:pPr algn="ctr"/>
            <a:r>
              <a:rPr lang="ko-KR" altLang="en-US" sz="1000" dirty="0">
                <a:solidFill>
                  <a:srgbClr val="465359"/>
                </a:solidFill>
              </a:rPr>
              <a:t>월별 </a:t>
            </a:r>
            <a:r>
              <a:rPr lang="en-US" altLang="ko-KR" sz="1000" dirty="0">
                <a:solidFill>
                  <a:srgbClr val="465359"/>
                </a:solidFill>
              </a:rPr>
              <a:t>2</a:t>
            </a:r>
            <a:r>
              <a:rPr lang="ko-KR" altLang="en-US" sz="1000" dirty="0" err="1">
                <a:solidFill>
                  <a:srgbClr val="465359"/>
                </a:solidFill>
              </a:rPr>
              <a:t>차전지</a:t>
            </a:r>
            <a:r>
              <a:rPr lang="ko-KR" altLang="en-US" sz="1000" dirty="0">
                <a:solidFill>
                  <a:srgbClr val="465359"/>
                </a:solidFill>
              </a:rPr>
              <a:t> 특허 출원 수와 섹터 지수 </a:t>
            </a:r>
            <a:r>
              <a:rPr lang="en-US" altLang="ko-KR" sz="1000" dirty="0">
                <a:solidFill>
                  <a:srgbClr val="465359"/>
                </a:solidFill>
              </a:rPr>
              <a:t>(2015. 01. ~ 2021. 09.)</a:t>
            </a:r>
            <a:endParaRPr lang="ko-KR" altLang="en-US" sz="1000" dirty="0">
              <a:solidFill>
                <a:srgbClr val="465359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2C605CD-6F18-43CE-8E4F-9B28AF25ADF3}"/>
              </a:ext>
            </a:extLst>
          </p:cNvPr>
          <p:cNvSpPr txBox="1">
            <a:spLocks/>
          </p:cNvSpPr>
          <p:nvPr/>
        </p:nvSpPr>
        <p:spPr>
          <a:xfrm>
            <a:off x="2118847" y="6422247"/>
            <a:ext cx="3329417" cy="293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178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1000" dirty="0">
                <a:solidFill>
                  <a:srgbClr val="465359"/>
                </a:solidFill>
              </a:rPr>
              <a:t>삼성 </a:t>
            </a:r>
            <a:r>
              <a:rPr lang="en-US" altLang="ko-KR" sz="1000" dirty="0">
                <a:solidFill>
                  <a:srgbClr val="465359"/>
                </a:solidFill>
              </a:rPr>
              <a:t>SDI </a:t>
            </a:r>
            <a:r>
              <a:rPr lang="ko-KR" altLang="en-US" sz="1000" dirty="0">
                <a:solidFill>
                  <a:srgbClr val="465359"/>
                </a:solidFill>
              </a:rPr>
              <a:t>월별 주가 흐름</a:t>
            </a:r>
            <a:r>
              <a:rPr lang="en-US" altLang="ko-KR" sz="1000" dirty="0">
                <a:solidFill>
                  <a:srgbClr val="465359"/>
                </a:solidFill>
              </a:rPr>
              <a:t>(2001. 01. ~ 2021. 09.)</a:t>
            </a:r>
            <a:endParaRPr lang="ko-KR" altLang="en-US" sz="1000" dirty="0">
              <a:solidFill>
                <a:srgbClr val="4653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4163C-32FD-439F-93A2-A14EE9522A62}"/>
              </a:ext>
            </a:extLst>
          </p:cNvPr>
          <p:cNvSpPr/>
          <p:nvPr/>
        </p:nvSpPr>
        <p:spPr>
          <a:xfrm>
            <a:off x="96190" y="4258237"/>
            <a:ext cx="7976335" cy="2457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60D78CF-A750-46AE-A33D-94896F878853}"/>
              </a:ext>
            </a:extLst>
          </p:cNvPr>
          <p:cNvSpPr txBox="1">
            <a:spLocks/>
          </p:cNvSpPr>
          <p:nvPr/>
        </p:nvSpPr>
        <p:spPr>
          <a:xfrm>
            <a:off x="96192" y="4276104"/>
            <a:ext cx="7976333" cy="243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465359"/>
                </a:solidFill>
              </a:rPr>
              <a:t>15</a:t>
            </a:r>
            <a:r>
              <a:rPr lang="ko-KR" altLang="en-US" sz="1800" dirty="0">
                <a:solidFill>
                  <a:srgbClr val="465359"/>
                </a:solidFill>
              </a:rPr>
              <a:t>년 이전 </a:t>
            </a: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섹터 지수는 존재하지 않아 </a:t>
            </a:r>
            <a:r>
              <a:rPr lang="en-US" altLang="ko-KR" sz="1800" dirty="0">
                <a:solidFill>
                  <a:srgbClr val="465359"/>
                </a:solidFill>
              </a:rPr>
              <a:t>15</a:t>
            </a:r>
            <a:r>
              <a:rPr lang="ko-KR" altLang="en-US" sz="1800" dirty="0">
                <a:solidFill>
                  <a:srgbClr val="465359"/>
                </a:solidFill>
              </a:rPr>
              <a:t>년도부터 비교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465359"/>
                </a:solidFill>
              </a:rPr>
              <a:t>2020</a:t>
            </a:r>
            <a:r>
              <a:rPr lang="ko-KR" altLang="en-US" sz="1800" dirty="0">
                <a:solidFill>
                  <a:srgbClr val="465359"/>
                </a:solidFill>
              </a:rPr>
              <a:t>년 이전 기준으로 섹터 전체 지수데이터와 특허 출원 데이터가 모두 완만히 상승하는 흐름 보임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465359"/>
              </a:solidFill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465359"/>
                </a:solidFill>
              </a:rPr>
              <a:t>2020</a:t>
            </a:r>
            <a:r>
              <a:rPr lang="ko-KR" altLang="en-US" sz="1800" dirty="0">
                <a:solidFill>
                  <a:srgbClr val="465359"/>
                </a:solidFill>
              </a:rPr>
              <a:t>년 </a:t>
            </a:r>
            <a:r>
              <a:rPr lang="en-US" altLang="ko-KR" sz="1800" dirty="0">
                <a:solidFill>
                  <a:srgbClr val="465359"/>
                </a:solidFill>
              </a:rPr>
              <a:t>1</a:t>
            </a:r>
            <a:r>
              <a:rPr lang="ko-KR" altLang="en-US" sz="1800" dirty="0">
                <a:solidFill>
                  <a:srgbClr val="465359"/>
                </a:solidFill>
              </a:rPr>
              <a:t>분기를 기점으로 섹터지수 및 특허출원 건수의 드라마틱한 변화 감지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742937" lvl="1" indent="-285737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465359"/>
                </a:solidFill>
              </a:rPr>
              <a:t>지수는 이후 급격히 상승한 반면 특허출원은 급격히 하강 </a:t>
            </a:r>
            <a:r>
              <a:rPr lang="en-US" altLang="ko-KR" sz="1600" dirty="0">
                <a:solidFill>
                  <a:srgbClr val="465359"/>
                </a:solidFill>
              </a:rPr>
              <a:t>BUT </a:t>
            </a:r>
            <a:r>
              <a:rPr lang="ko-KR" altLang="en-US" sz="1600" dirty="0">
                <a:solidFill>
                  <a:srgbClr val="465359"/>
                </a:solidFill>
              </a:rPr>
              <a:t>연구개발 비용 변화 없음</a:t>
            </a:r>
            <a:endParaRPr lang="en-US" altLang="ko-KR" sz="1600" dirty="0">
              <a:solidFill>
                <a:srgbClr val="465359"/>
              </a:solidFill>
            </a:endParaRPr>
          </a:p>
          <a:p>
            <a:pPr marL="742937" lvl="1" indent="-285737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465359"/>
              </a:solidFill>
            </a:endParaRPr>
          </a:p>
          <a:p>
            <a:pPr marL="742937" lvl="1" indent="-285737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65359"/>
                </a:solidFill>
              </a:rPr>
              <a:t>Covid-19 </a:t>
            </a:r>
            <a:r>
              <a:rPr lang="ko-KR" altLang="en-US" sz="1600" dirty="0">
                <a:solidFill>
                  <a:srgbClr val="465359"/>
                </a:solidFill>
              </a:rPr>
              <a:t>사태 발발이후 주식투자 열풍 트렌드 반영</a:t>
            </a:r>
            <a:endParaRPr lang="en-US" altLang="ko-KR" sz="1600" dirty="0">
              <a:solidFill>
                <a:srgbClr val="46535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F41C5-4F5C-43E9-B1B5-54A38723F188}"/>
              </a:ext>
            </a:extLst>
          </p:cNvPr>
          <p:cNvSpPr txBox="1"/>
          <p:nvPr/>
        </p:nvSpPr>
        <p:spPr>
          <a:xfrm>
            <a:off x="8191540" y="6688838"/>
            <a:ext cx="3785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http://www.greenpostkorea.co.kr/news/articleView.html?idxno=120690</a:t>
            </a:r>
            <a:endParaRPr lang="ko-KR" altLang="en-US" sz="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F659FC-D71D-4D0F-A2F0-533E3426AC29}"/>
              </a:ext>
            </a:extLst>
          </p:cNvPr>
          <p:cNvCxnSpPr>
            <a:cxnSpLocks/>
          </p:cNvCxnSpPr>
          <p:nvPr/>
        </p:nvCxnSpPr>
        <p:spPr>
          <a:xfrm>
            <a:off x="7769260" y="1856062"/>
            <a:ext cx="0" cy="1356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F09114-C253-4166-9F51-6823D82E89CA}"/>
              </a:ext>
            </a:extLst>
          </p:cNvPr>
          <p:cNvSpPr txBox="1"/>
          <p:nvPr/>
        </p:nvSpPr>
        <p:spPr>
          <a:xfrm>
            <a:off x="7355857" y="1611907"/>
            <a:ext cx="8268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465359"/>
                </a:solidFill>
              </a:rPr>
              <a:t>20</a:t>
            </a:r>
            <a:r>
              <a:rPr lang="ko-KR" altLang="en-US" sz="1000" dirty="0">
                <a:solidFill>
                  <a:srgbClr val="465359"/>
                </a:solidFill>
              </a:rPr>
              <a:t>년 </a:t>
            </a:r>
            <a:r>
              <a:rPr lang="en-US" altLang="ko-KR" sz="1000" dirty="0">
                <a:solidFill>
                  <a:srgbClr val="465359"/>
                </a:solidFill>
              </a:rPr>
              <a:t>04</a:t>
            </a:r>
            <a:r>
              <a:rPr lang="ko-KR" altLang="en-US" sz="1000" dirty="0">
                <a:solidFill>
                  <a:srgbClr val="465359"/>
                </a:solidFill>
              </a:rPr>
              <a:t>월</a:t>
            </a:r>
            <a:endParaRPr lang="ko-KR" altLang="en-US" sz="1000" dirty="0"/>
          </a:p>
        </p:txBody>
      </p:sp>
      <p:pic>
        <p:nvPicPr>
          <p:cNvPr id="6146" name="Picture 2" descr="올해 상반기 국내 배터리 3사의 R&amp;D 투자가 1조원을 돌파했다. 특히, 코로나19 악재 속에서도 3사 모두 지난해 상반기와 비슷하거나 확대해 눈길을 끌었다. (자료 금융감독원 전자공시시스템, 그래픽 최진모 기자)/그린포스트코리아">
            <a:extLst>
              <a:ext uri="{FF2B5EF4-FFF2-40B4-BE49-F238E27FC236}">
                <a16:creationId xmlns:a16="http://schemas.microsoft.com/office/drawing/2014/main" id="{6DEF2C0B-71D6-43F4-876A-03E5D540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496" y="4258236"/>
            <a:ext cx="2197341" cy="24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2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F59D2A0-6EB1-4B0D-B1A7-C9F3E112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25989" y="311080"/>
            <a:ext cx="10323254" cy="412930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데이터탐색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465359"/>
                </a:solidFill>
              </a:rPr>
              <a:t> </a:t>
            </a:r>
            <a:endParaRPr lang="ko-KR" altLang="en-US" sz="2000" dirty="0">
              <a:solidFill>
                <a:srgbClr val="46535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0500FDE5-4B62-41F0-979C-886DFA39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354" y="3919181"/>
            <a:ext cx="3816568" cy="298908"/>
          </a:xfrm>
        </p:spPr>
        <p:txBody>
          <a:bodyPr>
            <a:noAutofit/>
          </a:bodyPr>
          <a:lstStyle/>
          <a:p>
            <a:pPr algn="ctr"/>
            <a:r>
              <a:rPr lang="ko-KR" altLang="en-US" sz="1000" dirty="0">
                <a:solidFill>
                  <a:srgbClr val="465359"/>
                </a:solidFill>
              </a:rPr>
              <a:t>월별 </a:t>
            </a:r>
            <a:r>
              <a:rPr lang="en-US" altLang="ko-KR" sz="1000" dirty="0">
                <a:solidFill>
                  <a:srgbClr val="465359"/>
                </a:solidFill>
              </a:rPr>
              <a:t>2</a:t>
            </a:r>
            <a:r>
              <a:rPr lang="ko-KR" altLang="en-US" sz="1000" dirty="0" err="1">
                <a:solidFill>
                  <a:srgbClr val="465359"/>
                </a:solidFill>
              </a:rPr>
              <a:t>차전지</a:t>
            </a:r>
            <a:r>
              <a:rPr lang="ko-KR" altLang="en-US" sz="1000" dirty="0">
                <a:solidFill>
                  <a:srgbClr val="465359"/>
                </a:solidFill>
              </a:rPr>
              <a:t> 특허 출원 수 </a:t>
            </a:r>
            <a:r>
              <a:rPr lang="en-US" altLang="ko-KR" sz="1000" dirty="0">
                <a:solidFill>
                  <a:srgbClr val="465359"/>
                </a:solidFill>
              </a:rPr>
              <a:t>(2001. 01. ~ 2021. 09.)</a:t>
            </a:r>
            <a:endParaRPr lang="ko-KR" altLang="en-US" sz="1000" dirty="0">
              <a:solidFill>
                <a:srgbClr val="465359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2C605CD-6F18-43CE-8E4F-9B28AF25ADF3}"/>
              </a:ext>
            </a:extLst>
          </p:cNvPr>
          <p:cNvSpPr txBox="1">
            <a:spLocks/>
          </p:cNvSpPr>
          <p:nvPr/>
        </p:nvSpPr>
        <p:spPr>
          <a:xfrm>
            <a:off x="2118847" y="6422247"/>
            <a:ext cx="3329417" cy="293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178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1000" dirty="0">
                <a:solidFill>
                  <a:srgbClr val="465359"/>
                </a:solidFill>
              </a:rPr>
              <a:t>삼성 </a:t>
            </a:r>
            <a:r>
              <a:rPr lang="en-US" altLang="ko-KR" sz="1000" dirty="0">
                <a:solidFill>
                  <a:srgbClr val="465359"/>
                </a:solidFill>
              </a:rPr>
              <a:t>SDI </a:t>
            </a:r>
            <a:r>
              <a:rPr lang="ko-KR" altLang="en-US" sz="1000" dirty="0">
                <a:solidFill>
                  <a:srgbClr val="465359"/>
                </a:solidFill>
              </a:rPr>
              <a:t>월별 주가 흐름</a:t>
            </a:r>
            <a:r>
              <a:rPr lang="en-US" altLang="ko-KR" sz="1000" dirty="0">
                <a:solidFill>
                  <a:srgbClr val="465359"/>
                </a:solidFill>
              </a:rPr>
              <a:t>(2001. 01. ~ 2021. 09.)</a:t>
            </a:r>
            <a:endParaRPr lang="ko-KR" altLang="en-US" sz="1000" dirty="0">
              <a:solidFill>
                <a:srgbClr val="46535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4163C-32FD-439F-93A2-A14EE9522A62}"/>
              </a:ext>
            </a:extLst>
          </p:cNvPr>
          <p:cNvSpPr/>
          <p:nvPr/>
        </p:nvSpPr>
        <p:spPr>
          <a:xfrm>
            <a:off x="96190" y="4258237"/>
            <a:ext cx="7976335" cy="2457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60D78CF-A750-46AE-A33D-94896F878853}"/>
              </a:ext>
            </a:extLst>
          </p:cNvPr>
          <p:cNvSpPr txBox="1">
            <a:spLocks/>
          </p:cNvSpPr>
          <p:nvPr/>
        </p:nvSpPr>
        <p:spPr>
          <a:xfrm>
            <a:off x="96192" y="4276104"/>
            <a:ext cx="7976333" cy="243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465359"/>
                </a:solidFill>
              </a:rPr>
              <a:t>2</a:t>
            </a:r>
            <a:r>
              <a:rPr lang="ko-KR" altLang="en-US" sz="1800" dirty="0" err="1">
                <a:solidFill>
                  <a:srgbClr val="465359"/>
                </a:solidFill>
              </a:rPr>
              <a:t>차전지</a:t>
            </a:r>
            <a:r>
              <a:rPr lang="ko-KR" altLang="en-US" sz="1800" dirty="0">
                <a:solidFill>
                  <a:srgbClr val="465359"/>
                </a:solidFill>
              </a:rPr>
              <a:t> 관련 특허 출원 전체 흐름 조사</a:t>
            </a:r>
            <a:endParaRPr lang="en-US" altLang="ko-KR" sz="1800" dirty="0">
              <a:solidFill>
                <a:srgbClr val="465359"/>
              </a:solidFill>
            </a:endParaRPr>
          </a:p>
          <a:p>
            <a:pPr marL="742913" lvl="1" indent="-285737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65359"/>
                </a:solidFill>
              </a:rPr>
              <a:t>2004</a:t>
            </a:r>
            <a:r>
              <a:rPr lang="ko-KR" altLang="en-US" sz="1400" dirty="0">
                <a:solidFill>
                  <a:srgbClr val="465359"/>
                </a:solidFill>
              </a:rPr>
              <a:t>년 중순</a:t>
            </a:r>
            <a:r>
              <a:rPr lang="en-US" altLang="ko-KR" sz="1400" dirty="0">
                <a:solidFill>
                  <a:srgbClr val="465359"/>
                </a:solidFill>
              </a:rPr>
              <a:t>,</a:t>
            </a:r>
            <a:r>
              <a:rPr lang="ko-KR" altLang="en-US" sz="1400" dirty="0">
                <a:solidFill>
                  <a:srgbClr val="465359"/>
                </a:solidFill>
              </a:rPr>
              <a:t> </a:t>
            </a:r>
            <a:r>
              <a:rPr lang="en-US" altLang="ko-KR" sz="1400" dirty="0">
                <a:solidFill>
                  <a:srgbClr val="465359"/>
                </a:solidFill>
              </a:rPr>
              <a:t>2010</a:t>
            </a:r>
            <a:r>
              <a:rPr lang="ko-KR" altLang="en-US" sz="1400" dirty="0">
                <a:solidFill>
                  <a:srgbClr val="465359"/>
                </a:solidFill>
              </a:rPr>
              <a:t>년 말 각각 처음으로 월 </a:t>
            </a:r>
            <a:r>
              <a:rPr lang="en-US" altLang="ko-KR" sz="1400" dirty="0">
                <a:solidFill>
                  <a:srgbClr val="465359"/>
                </a:solidFill>
              </a:rPr>
              <a:t>50</a:t>
            </a:r>
            <a:r>
              <a:rPr lang="ko-KR" altLang="en-US" sz="1400" dirty="0">
                <a:solidFill>
                  <a:srgbClr val="465359"/>
                </a:solidFill>
              </a:rPr>
              <a:t>건 </a:t>
            </a:r>
            <a:r>
              <a:rPr lang="en-US" altLang="ko-KR" sz="1400" dirty="0">
                <a:solidFill>
                  <a:srgbClr val="465359"/>
                </a:solidFill>
              </a:rPr>
              <a:t>100</a:t>
            </a:r>
            <a:r>
              <a:rPr lang="ko-KR" altLang="en-US" sz="1400" dirty="0">
                <a:solidFill>
                  <a:srgbClr val="465359"/>
                </a:solidFill>
              </a:rPr>
              <a:t>건 초과</a:t>
            </a:r>
            <a:endParaRPr lang="en-US" altLang="ko-KR" sz="1400" dirty="0">
              <a:solidFill>
                <a:srgbClr val="465359"/>
              </a:solidFill>
            </a:endParaRPr>
          </a:p>
          <a:p>
            <a:pPr marL="457176" lvl="1"/>
            <a:endParaRPr lang="en-US" altLang="ko-KR" sz="1400" dirty="0">
              <a:solidFill>
                <a:srgbClr val="465359"/>
              </a:solidFill>
            </a:endParaRPr>
          </a:p>
          <a:p>
            <a:pPr marL="742913" lvl="1" indent="-285737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65359"/>
                </a:solidFill>
              </a:rPr>
              <a:t>특허 출원이 본격적으로 늘어나기 시작한 </a:t>
            </a:r>
            <a:r>
              <a:rPr lang="en-US" altLang="ko-KR" sz="1400" dirty="0">
                <a:solidFill>
                  <a:srgbClr val="465359"/>
                </a:solidFill>
              </a:rPr>
              <a:t>2010</a:t>
            </a:r>
            <a:r>
              <a:rPr lang="ko-KR" altLang="en-US" sz="1400" dirty="0">
                <a:solidFill>
                  <a:srgbClr val="465359"/>
                </a:solidFill>
              </a:rPr>
              <a:t>년을 기준으로</a:t>
            </a:r>
            <a:r>
              <a:rPr lang="en-US" altLang="ko-KR" sz="1400" dirty="0">
                <a:solidFill>
                  <a:srgbClr val="465359"/>
                </a:solidFill>
              </a:rPr>
              <a:t> </a:t>
            </a:r>
            <a:r>
              <a:rPr lang="ko-KR" altLang="en-US" sz="1400" dirty="0">
                <a:solidFill>
                  <a:srgbClr val="465359"/>
                </a:solidFill>
              </a:rPr>
              <a:t>약 </a:t>
            </a:r>
            <a:r>
              <a:rPr lang="en-US" altLang="ko-KR" sz="1400" dirty="0">
                <a:solidFill>
                  <a:srgbClr val="465359"/>
                </a:solidFill>
              </a:rPr>
              <a:t>10</a:t>
            </a:r>
            <a:r>
              <a:rPr lang="ko-KR" altLang="en-US" sz="1400" dirty="0">
                <a:solidFill>
                  <a:srgbClr val="465359"/>
                </a:solidFill>
              </a:rPr>
              <a:t>년 후인 </a:t>
            </a:r>
            <a:r>
              <a:rPr lang="en-US" altLang="ko-KR" sz="1400" dirty="0">
                <a:solidFill>
                  <a:srgbClr val="465359"/>
                </a:solidFill>
              </a:rPr>
              <a:t>2020</a:t>
            </a:r>
            <a:r>
              <a:rPr lang="ko-KR" altLang="en-US" sz="1400" dirty="0">
                <a:solidFill>
                  <a:srgbClr val="465359"/>
                </a:solidFill>
              </a:rPr>
              <a:t>년부터 지수가 본격적으로 상승</a:t>
            </a:r>
            <a:endParaRPr lang="en-US" altLang="ko-KR" sz="1400" dirty="0">
              <a:solidFill>
                <a:srgbClr val="465359"/>
              </a:solidFill>
            </a:endParaRPr>
          </a:p>
          <a:p>
            <a:pPr marL="742913" lvl="1" indent="-285737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465359"/>
              </a:solidFill>
            </a:endParaRPr>
          </a:p>
          <a:p>
            <a:pPr marL="742913" lvl="1" indent="-285737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65359"/>
                </a:solidFill>
              </a:rPr>
              <a:t>회사별 특허 총 점유율을 보면 </a:t>
            </a:r>
            <a:r>
              <a:rPr lang="en-US" altLang="ko-KR" sz="1400" dirty="0">
                <a:solidFill>
                  <a:srgbClr val="465359"/>
                </a:solidFill>
              </a:rPr>
              <a:t>LG</a:t>
            </a:r>
            <a:r>
              <a:rPr lang="ko-KR" altLang="en-US" sz="1400" dirty="0">
                <a:solidFill>
                  <a:srgbClr val="465359"/>
                </a:solidFill>
              </a:rPr>
              <a:t>화학 </a:t>
            </a:r>
            <a:r>
              <a:rPr lang="en-US" altLang="ko-KR" sz="1400" dirty="0">
                <a:solidFill>
                  <a:srgbClr val="465359"/>
                </a:solidFill>
              </a:rPr>
              <a:t>&gt; </a:t>
            </a:r>
            <a:r>
              <a:rPr lang="ko-KR" altLang="en-US" sz="1400" dirty="0">
                <a:solidFill>
                  <a:srgbClr val="465359"/>
                </a:solidFill>
              </a:rPr>
              <a:t>삼성</a:t>
            </a:r>
            <a:r>
              <a:rPr lang="en-US" altLang="ko-KR" sz="1400" dirty="0">
                <a:solidFill>
                  <a:srgbClr val="465359"/>
                </a:solidFill>
              </a:rPr>
              <a:t>SDI &gt; SK</a:t>
            </a:r>
            <a:r>
              <a:rPr lang="ko-KR" altLang="en-US" sz="1400" dirty="0">
                <a:solidFill>
                  <a:srgbClr val="465359"/>
                </a:solidFill>
              </a:rPr>
              <a:t>이노베이션 </a:t>
            </a:r>
            <a:r>
              <a:rPr lang="en-US" altLang="ko-KR" sz="1400" dirty="0">
                <a:solidFill>
                  <a:srgbClr val="465359"/>
                </a:solidFill>
              </a:rPr>
              <a:t>&gt; </a:t>
            </a:r>
            <a:r>
              <a:rPr lang="ko-KR" altLang="en-US" sz="1400" dirty="0">
                <a:solidFill>
                  <a:srgbClr val="465359"/>
                </a:solidFill>
              </a:rPr>
              <a:t>포스코 순서</a:t>
            </a:r>
            <a:endParaRPr lang="en-US" altLang="ko-KR" sz="1400" dirty="0">
              <a:solidFill>
                <a:srgbClr val="465359"/>
              </a:solidFill>
            </a:endParaRPr>
          </a:p>
          <a:p>
            <a:pPr marL="742913" lvl="1" indent="-285737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465359"/>
              </a:solidFill>
            </a:endParaRPr>
          </a:p>
          <a:p>
            <a:pPr marL="742913" lvl="1" indent="-285737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65359"/>
                </a:solidFill>
              </a:rPr>
              <a:t>2001</a:t>
            </a:r>
            <a:r>
              <a:rPr lang="ko-KR" altLang="en-US" sz="1400" dirty="0">
                <a:solidFill>
                  <a:srgbClr val="465359"/>
                </a:solidFill>
              </a:rPr>
              <a:t>년 정부 및 산업통산자원부 </a:t>
            </a:r>
            <a:r>
              <a:rPr lang="en-US" altLang="ko-KR" sz="1400" dirty="0">
                <a:solidFill>
                  <a:srgbClr val="465359"/>
                </a:solidFill>
              </a:rPr>
              <a:t>2</a:t>
            </a:r>
            <a:r>
              <a:rPr lang="ko-KR" altLang="en-US" sz="1400" dirty="0" err="1">
                <a:solidFill>
                  <a:srgbClr val="465359"/>
                </a:solidFill>
              </a:rPr>
              <a:t>차전지</a:t>
            </a:r>
            <a:r>
              <a:rPr lang="ko-KR" altLang="en-US" sz="1400" dirty="0">
                <a:solidFill>
                  <a:srgbClr val="465359"/>
                </a:solidFill>
              </a:rPr>
              <a:t> 육성 정책과 맞물려 연구 개발 및 시장 점유율 성장 </a:t>
            </a:r>
            <a:r>
              <a:rPr lang="en-US" altLang="ko-KR" sz="1400" dirty="0">
                <a:solidFill>
                  <a:srgbClr val="465359"/>
                </a:solidFill>
              </a:rPr>
              <a:t>(http://www.motie.go.kr/motie/ne/presse/press2/bbs/bbsView.do?bbs_seq_n=4592&amp;bbs_cd_n=81)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B2F465-D5DF-4AB3-B830-5D6C75A773D2}"/>
              </a:ext>
            </a:extLst>
          </p:cNvPr>
          <p:cNvCxnSpPr>
            <a:cxnSpLocks/>
          </p:cNvCxnSpPr>
          <p:nvPr/>
        </p:nvCxnSpPr>
        <p:spPr>
          <a:xfrm>
            <a:off x="186432" y="3314464"/>
            <a:ext cx="13147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70856D-FDF5-4C37-8012-5FE5790B8CF2}"/>
              </a:ext>
            </a:extLst>
          </p:cNvPr>
          <p:cNvSpPr txBox="1"/>
          <p:nvPr/>
        </p:nvSpPr>
        <p:spPr>
          <a:xfrm>
            <a:off x="186432" y="3068243"/>
            <a:ext cx="10469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465359"/>
                </a:solidFill>
              </a:rPr>
              <a:t>월간 </a:t>
            </a:r>
            <a:r>
              <a:rPr lang="en-US" altLang="ko-KR" sz="1000" dirty="0">
                <a:solidFill>
                  <a:srgbClr val="465359"/>
                </a:solidFill>
              </a:rPr>
              <a:t>50</a:t>
            </a:r>
            <a:r>
              <a:rPr lang="ko-KR" altLang="en-US" sz="1000" dirty="0">
                <a:solidFill>
                  <a:srgbClr val="465359"/>
                </a:solidFill>
              </a:rPr>
              <a:t>건 초과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6860E-1DC1-4BFB-9511-CF851B24E7CA}"/>
              </a:ext>
            </a:extLst>
          </p:cNvPr>
          <p:cNvSpPr txBox="1"/>
          <p:nvPr/>
        </p:nvSpPr>
        <p:spPr>
          <a:xfrm>
            <a:off x="2606279" y="2612394"/>
            <a:ext cx="11182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465359"/>
                </a:solidFill>
              </a:rPr>
              <a:t>월간 </a:t>
            </a:r>
            <a:r>
              <a:rPr lang="en-US" altLang="ko-KR" sz="1000" dirty="0">
                <a:solidFill>
                  <a:srgbClr val="465359"/>
                </a:solidFill>
              </a:rPr>
              <a:t>100</a:t>
            </a:r>
            <a:r>
              <a:rPr lang="ko-KR" altLang="en-US" sz="1000" dirty="0">
                <a:solidFill>
                  <a:srgbClr val="465359"/>
                </a:solidFill>
              </a:rPr>
              <a:t>건 초과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D5D4C6-D48A-46F0-9953-B1A85D8CB062}"/>
              </a:ext>
            </a:extLst>
          </p:cNvPr>
          <p:cNvCxnSpPr>
            <a:cxnSpLocks/>
          </p:cNvCxnSpPr>
          <p:nvPr/>
        </p:nvCxnSpPr>
        <p:spPr>
          <a:xfrm>
            <a:off x="2606279" y="2858615"/>
            <a:ext cx="13147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9B49207-2735-4EFB-8D1B-304160858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31" y="2763051"/>
            <a:ext cx="4746684" cy="47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4A5-9D57-481C-B180-CFF37EB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65359"/>
                </a:solidFill>
              </a:rPr>
              <a:t>분석 배경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8DB478-DB50-424D-871D-C3BDAFEF1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22" y="2340869"/>
            <a:ext cx="3999391" cy="3999391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0A02FE4A-D932-442F-BE30-15754525225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데이터탐색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969FA7"/>
                </a:solidFill>
              </a:rPr>
              <a:t> </a:t>
            </a:r>
            <a:endParaRPr lang="ko-KR" altLang="en-US" sz="2000" dirty="0">
              <a:solidFill>
                <a:srgbClr val="969FA7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56B82-3FB2-472F-BB61-7CAA4D9C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6"/>
            <a:ext cx="7355445" cy="363448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주가 </a:t>
            </a:r>
            <a:r>
              <a:rPr lang="en-US" altLang="ko-KR" dirty="0"/>
              <a:t>, </a:t>
            </a:r>
            <a:r>
              <a:rPr lang="ko-KR" altLang="en-US" dirty="0"/>
              <a:t>부동산</a:t>
            </a:r>
            <a:r>
              <a:rPr lang="en-US" altLang="ko-KR" dirty="0"/>
              <a:t>, </a:t>
            </a:r>
            <a:r>
              <a:rPr lang="ko-KR" altLang="en-US" dirty="0"/>
              <a:t>금융권 대출</a:t>
            </a:r>
            <a:r>
              <a:rPr lang="en-US" altLang="ko-KR" dirty="0"/>
              <a:t>, </a:t>
            </a:r>
            <a:r>
              <a:rPr lang="ko-KR" altLang="en-US" dirty="0"/>
              <a:t>카드사용 등과 같이 다양한 금융데이터 활용에 대해 토의</a:t>
            </a:r>
            <a:endParaRPr lang="en-US" altLang="ko-KR" dirty="0"/>
          </a:p>
          <a:p>
            <a:pPr lvl="1"/>
            <a:r>
              <a:rPr lang="ko-KR" altLang="en-US" dirty="0"/>
              <a:t>구성원 모두가 주가 데이터를 활용한 미래 주가 예측 분석에 가장 관심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주가 데이터를 분석함에 있어 구성원 모두의 관심이 되는 키워드는 </a:t>
            </a:r>
            <a:r>
              <a:rPr lang="en-US" altLang="ko-KR" dirty="0"/>
              <a:t>'</a:t>
            </a:r>
            <a:r>
              <a:rPr lang="ko-KR" altLang="en-US" dirty="0"/>
              <a:t>전기차</a:t>
            </a:r>
            <a:r>
              <a:rPr lang="en-US" altLang="ko-KR" dirty="0"/>
              <a:t>’,  '</a:t>
            </a:r>
            <a:r>
              <a:rPr lang="ko-KR" altLang="en-US" dirty="0"/>
              <a:t>이차전지</a:t>
            </a:r>
            <a:r>
              <a:rPr lang="en-US" altLang="ko-KR" dirty="0"/>
              <a:t>’, ‘</a:t>
            </a:r>
            <a:r>
              <a:rPr lang="ko-KR" altLang="en-US" dirty="0"/>
              <a:t>반도체</a:t>
            </a:r>
            <a:r>
              <a:rPr lang="en-US" altLang="ko-KR" dirty="0"/>
              <a:t>’ </a:t>
            </a:r>
            <a:r>
              <a:rPr lang="ko-KR" altLang="en-US" dirty="0"/>
              <a:t>등 기술분야</a:t>
            </a:r>
            <a:endParaRPr lang="en-US" altLang="ko-KR" dirty="0"/>
          </a:p>
          <a:p>
            <a:pPr lvl="1"/>
            <a:r>
              <a:rPr lang="ko-KR" altLang="en-US" dirty="0"/>
              <a:t>토의를 거처 이차전지 기술주에 초점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결론적으로</a:t>
            </a:r>
            <a:r>
              <a:rPr lang="en-US" altLang="ko-KR" dirty="0"/>
              <a:t>, 2</a:t>
            </a:r>
            <a:r>
              <a:rPr lang="ko-KR" altLang="en-US" dirty="0" err="1"/>
              <a:t>차전지</a:t>
            </a:r>
            <a:r>
              <a:rPr lang="ko-KR" altLang="en-US" dirty="0"/>
              <a:t> 기업들의 주가를 예측할 수 있는 선행지표를 찾아보고 이를 통해 기업들의 주가를 예측하는 프로젝트를 수행해 보기로 합의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4A5-9D57-481C-B180-CFF37EB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65359"/>
                </a:solidFill>
              </a:rPr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56B82-3FB2-472F-BB61-7CAA4D9C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5" y="2340866"/>
            <a:ext cx="7284423" cy="363448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기술기업들의 경쟁우위를 위한 핵심역량</a:t>
            </a:r>
            <a:r>
              <a:rPr lang="en-US" altLang="ko-KR" dirty="0"/>
              <a:t>? 	</a:t>
            </a:r>
            <a:r>
              <a:rPr lang="ko-KR" altLang="en-US" dirty="0"/>
              <a:t>기술력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기술력을 가장 잘 나타내는 간접지표는</a:t>
            </a:r>
            <a:r>
              <a:rPr lang="en-US" altLang="ko-KR" dirty="0"/>
              <a:t>? 		R&amp;D </a:t>
            </a:r>
            <a:r>
              <a:rPr lang="ko-KR" altLang="en-US" dirty="0"/>
              <a:t>투자 </a:t>
            </a:r>
            <a:r>
              <a:rPr lang="en-US" altLang="ko-KR" dirty="0"/>
              <a:t>/ </a:t>
            </a:r>
            <a:r>
              <a:rPr lang="ko-KR" altLang="en-US" dirty="0"/>
              <a:t>특허 출원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특허 출원이 기술기업의 실적 </a:t>
            </a:r>
            <a:r>
              <a:rPr lang="en-US" altLang="ko-KR" dirty="0"/>
              <a:t>/ </a:t>
            </a:r>
            <a:r>
              <a:rPr lang="ko-KR" altLang="en-US" dirty="0"/>
              <a:t>주가에 실제로 영향을 끼칠까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문제 </a:t>
            </a:r>
            <a:r>
              <a:rPr lang="en-US" altLang="ko-KR" dirty="0"/>
              <a:t>1: 2</a:t>
            </a:r>
            <a:r>
              <a:rPr lang="ko-KR" altLang="en-US" dirty="0" err="1"/>
              <a:t>차전지</a:t>
            </a:r>
            <a:r>
              <a:rPr lang="ko-KR" altLang="en-US" dirty="0"/>
              <a:t> 섹터 전체의 흐름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 err="1"/>
              <a:t>차전지</a:t>
            </a:r>
            <a:r>
              <a:rPr lang="ko-KR" altLang="en-US" dirty="0"/>
              <a:t> 섹터에 포함된 상장기업 전체의 특허출원 건수가 </a:t>
            </a:r>
            <a:r>
              <a:rPr lang="en-US" altLang="ko-KR" dirty="0"/>
              <a:t>2</a:t>
            </a:r>
            <a:r>
              <a:rPr lang="ko-KR" altLang="en-US" dirty="0" err="1"/>
              <a:t>차전지</a:t>
            </a:r>
            <a:r>
              <a:rPr lang="ko-KR" altLang="en-US" dirty="0"/>
              <a:t> 섹터 지수에 끼치는 영향에 대한 </a:t>
            </a:r>
            <a:r>
              <a:rPr lang="en-US" altLang="ko-KR" dirty="0"/>
              <a:t>EDA</a:t>
            </a:r>
            <a:r>
              <a:rPr lang="ko-KR" altLang="en-US" dirty="0"/>
              <a:t> 분석을 통해 미래 지수 예측 가능여부 탐색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문제 </a:t>
            </a:r>
            <a:r>
              <a:rPr lang="en-US" altLang="ko-KR" dirty="0"/>
              <a:t>2: </a:t>
            </a:r>
            <a:r>
              <a:rPr lang="ko-KR" altLang="en-US" dirty="0"/>
              <a:t>개별 </a:t>
            </a:r>
            <a:r>
              <a:rPr lang="en-US" altLang="ko-KR" dirty="0"/>
              <a:t>2</a:t>
            </a:r>
            <a:r>
              <a:rPr lang="ko-KR" altLang="en-US" dirty="0" err="1"/>
              <a:t>차전지</a:t>
            </a:r>
            <a:r>
              <a:rPr lang="ko-KR" altLang="en-US" dirty="0"/>
              <a:t> 기업들의 주가 흐름</a:t>
            </a:r>
            <a:endParaRPr lang="en-US" altLang="ko-KR" dirty="0"/>
          </a:p>
          <a:p>
            <a:pPr lvl="2"/>
            <a:r>
              <a:rPr lang="ko-KR" altLang="en-US" dirty="0" err="1"/>
              <a:t>시점별</a:t>
            </a:r>
            <a:r>
              <a:rPr lang="ko-KR" altLang="en-US" dirty="0"/>
              <a:t> 기업의 특허출원 건수가 주가에 영향을 미치는데 까지 걸리는 시간</a:t>
            </a:r>
            <a:r>
              <a:rPr lang="en-US" altLang="ko-KR" dirty="0"/>
              <a:t>(</a:t>
            </a:r>
            <a:r>
              <a:rPr lang="ko-KR" altLang="en-US" dirty="0"/>
              <a:t>연도단위 </a:t>
            </a:r>
            <a:r>
              <a:rPr lang="en-US" altLang="ko-KR" dirty="0"/>
              <a:t>/ </a:t>
            </a:r>
            <a:r>
              <a:rPr lang="ko-KR" altLang="en-US" dirty="0" err="1"/>
              <a:t>월단위</a:t>
            </a:r>
            <a:r>
              <a:rPr lang="ko-KR" altLang="en-US" dirty="0"/>
              <a:t> 상관관계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en-US" altLang="ko-KR" dirty="0"/>
              <a:t>EDA </a:t>
            </a:r>
            <a:r>
              <a:rPr lang="ko-KR" altLang="en-US" dirty="0"/>
              <a:t>분석을 통해 미래 주가 예측 가능여부 탐색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6D3ECCF-32EC-417E-9B8D-F9F819C9E242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465359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데이터탐색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969FA7"/>
                </a:solidFill>
              </a:rPr>
              <a:t> </a:t>
            </a:r>
            <a:endParaRPr lang="ko-KR" altLang="en-US" sz="2000" dirty="0">
              <a:solidFill>
                <a:srgbClr val="969FA7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BA3B8C-5E2B-4666-9C5D-9A195117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21" y="2115873"/>
            <a:ext cx="3362193" cy="42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3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4A5-9D57-481C-B180-CFF37EB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65359"/>
                </a:solidFill>
              </a:rPr>
              <a:t>데이터 수집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BAD73DB-BA29-4AA0-ADA4-40D65DD7E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947077"/>
              </p:ext>
            </p:extLst>
          </p:nvPr>
        </p:nvGraphicFramePr>
        <p:xfrm>
          <a:off x="581026" y="1995335"/>
          <a:ext cx="11029950" cy="3312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3387">
                  <a:extLst>
                    <a:ext uri="{9D8B030D-6E8A-4147-A177-3AD203B41FA5}">
                      <a16:colId xmlns:a16="http://schemas.microsoft.com/office/drawing/2014/main" val="1930597857"/>
                    </a:ext>
                  </a:extLst>
                </a:gridCol>
                <a:gridCol w="3275521">
                  <a:extLst>
                    <a:ext uri="{9D8B030D-6E8A-4147-A177-3AD203B41FA5}">
                      <a16:colId xmlns:a16="http://schemas.microsoft.com/office/drawing/2014/main" val="2969892747"/>
                    </a:ext>
                  </a:extLst>
                </a:gridCol>
                <a:gridCol w="3275521">
                  <a:extLst>
                    <a:ext uri="{9D8B030D-6E8A-4147-A177-3AD203B41FA5}">
                      <a16:colId xmlns:a16="http://schemas.microsoft.com/office/drawing/2014/main" val="1071048297"/>
                    </a:ext>
                  </a:extLst>
                </a:gridCol>
                <a:gridCol w="3275521">
                  <a:extLst>
                    <a:ext uri="{9D8B030D-6E8A-4147-A177-3AD203B41FA5}">
                      <a16:colId xmlns:a16="http://schemas.microsoft.com/office/drawing/2014/main" val="364450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 err="1"/>
                        <a:t>차전지</a:t>
                      </a:r>
                      <a:r>
                        <a:rPr lang="ko-KR" altLang="en-US" sz="1300" dirty="0"/>
                        <a:t> 기업 국내 특허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차 전지 </a:t>
                      </a:r>
                      <a:r>
                        <a:rPr lang="en-US" altLang="ko-KR" sz="1300" dirty="0"/>
                        <a:t>K-</a:t>
                      </a:r>
                      <a:r>
                        <a:rPr lang="ko-KR" altLang="en-US" sz="1300" dirty="0"/>
                        <a:t>뉴딜 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 err="1"/>
                        <a:t>차전지</a:t>
                      </a:r>
                      <a:r>
                        <a:rPr lang="ko-KR" altLang="en-US" sz="1300" dirty="0"/>
                        <a:t> 기업 주가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7795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수집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선행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종속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종속 지표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9015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관측치 </a:t>
                      </a:r>
                      <a:r>
                        <a:rPr lang="en-US" altLang="ko-KR" sz="1300" dirty="0"/>
                        <a:t>(N)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63900 </a:t>
                      </a:r>
                      <a:r>
                        <a:rPr lang="ko-KR" altLang="en-US" sz="1300" dirty="0"/>
                        <a:t>여개</a:t>
                      </a:r>
                      <a:endParaRPr lang="en-US" altLang="ko-KR" sz="1300" dirty="0"/>
                    </a:p>
                    <a:p>
                      <a:pPr algn="r" latinLnBrk="1"/>
                      <a:r>
                        <a:rPr lang="en-US" altLang="ko-KR" sz="1300" dirty="0"/>
                        <a:t>2001</a:t>
                      </a:r>
                      <a:r>
                        <a:rPr lang="ko-KR" altLang="en-US" sz="1300" dirty="0"/>
                        <a:t>년 </a:t>
                      </a:r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월 </a:t>
                      </a:r>
                      <a:r>
                        <a:rPr lang="en-US" altLang="ko-KR" sz="1300" dirty="0"/>
                        <a:t>~ 2021</a:t>
                      </a:r>
                      <a:r>
                        <a:rPr lang="ko-KR" altLang="en-US" sz="1300" dirty="0"/>
                        <a:t>년 </a:t>
                      </a:r>
                      <a:r>
                        <a:rPr lang="en-US" altLang="ko-KR" sz="1300" dirty="0"/>
                        <a:t>9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1663 </a:t>
                      </a:r>
                      <a:r>
                        <a:rPr lang="ko-KR" altLang="en-US" sz="1300" dirty="0"/>
                        <a:t>개</a:t>
                      </a:r>
                      <a:endParaRPr lang="en-US" altLang="ko-KR" sz="1300" dirty="0"/>
                    </a:p>
                    <a:p>
                      <a:pPr algn="r" latinLnBrk="1"/>
                      <a:r>
                        <a:rPr lang="en-US" altLang="ko-KR" sz="1300" dirty="0"/>
                        <a:t>2015</a:t>
                      </a:r>
                      <a:r>
                        <a:rPr lang="ko-KR" altLang="en-US" sz="1300" dirty="0"/>
                        <a:t>년</a:t>
                      </a:r>
                      <a:r>
                        <a:rPr lang="en-US" altLang="ko-KR" sz="1300" dirty="0"/>
                        <a:t> 01</a:t>
                      </a:r>
                      <a:r>
                        <a:rPr lang="ko-KR" altLang="en-US" sz="1300" dirty="0"/>
                        <a:t>월 </a:t>
                      </a:r>
                      <a:r>
                        <a:rPr lang="en-US" altLang="ko-KR" sz="1300" dirty="0"/>
                        <a:t>~ 2021</a:t>
                      </a:r>
                      <a:r>
                        <a:rPr lang="ko-KR" altLang="en-US" sz="1300" dirty="0"/>
                        <a:t>년 </a:t>
                      </a:r>
                      <a:r>
                        <a:rPr lang="en-US" altLang="ko-KR" sz="1300" dirty="0"/>
                        <a:t>9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종목당 최대 </a:t>
                      </a:r>
                      <a:r>
                        <a:rPr lang="en-US" altLang="ko-KR" sz="1300" dirty="0"/>
                        <a:t>5129 </a:t>
                      </a:r>
                      <a:r>
                        <a:rPr lang="ko-KR" altLang="en-US" sz="1300" dirty="0"/>
                        <a:t>개</a:t>
                      </a:r>
                      <a:endParaRPr lang="en-US" altLang="ko-KR" sz="1300" dirty="0"/>
                    </a:p>
                    <a:p>
                      <a:pPr algn="r" latinLnBrk="1"/>
                      <a:r>
                        <a:rPr lang="en-US" altLang="ko-KR" sz="1300" dirty="0"/>
                        <a:t>2001</a:t>
                      </a:r>
                      <a:r>
                        <a:rPr lang="ko-KR" altLang="en-US" sz="1300" dirty="0"/>
                        <a:t>년 </a:t>
                      </a:r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월 </a:t>
                      </a:r>
                      <a:r>
                        <a:rPr lang="en-US" altLang="ko-KR" sz="1300" dirty="0"/>
                        <a:t>~ 2021</a:t>
                      </a:r>
                      <a:r>
                        <a:rPr lang="ko-KR" altLang="en-US" sz="1300" dirty="0"/>
                        <a:t>년 </a:t>
                      </a:r>
                      <a:r>
                        <a:rPr lang="en-US" altLang="ko-KR" sz="1300" dirty="0"/>
                        <a:t>9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32146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수집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Data Frame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Data Frame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Data Frame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40502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수집 항목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출원일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등록일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공개일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제목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내용 요약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소유자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종가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거래대금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시가총액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algn="r" latinLnBrk="1"/>
                      <a:r>
                        <a:rPr lang="ko-KR" altLang="en-US" sz="1300" dirty="0" err="1"/>
                        <a:t>수익율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 err="1"/>
                        <a:t>시작가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종가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고가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저가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algn="r" latinLnBrk="1"/>
                      <a:r>
                        <a:rPr lang="ko-KR" altLang="en-US" sz="1300" dirty="0"/>
                        <a:t>거래량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외국인 </a:t>
                      </a:r>
                      <a:r>
                        <a:rPr lang="ko-KR" altLang="en-US" sz="1300" dirty="0" err="1"/>
                        <a:t>소진율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5798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Source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특허정보넷 </a:t>
                      </a:r>
                      <a:r>
                        <a:rPr lang="ko-KR" altLang="en-US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키프리스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한국증권거래소</a:t>
                      </a:r>
                      <a:r>
                        <a:rPr lang="en-US" altLang="ko-KR" sz="1300" dirty="0"/>
                        <a:t>(KRX) 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Naver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491548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URL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http://kpat.kipris.or.kr/kpat/searchLogina.do?next=MainSearch#page1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300" dirty="0"/>
                        <a:t>http://data.krx.co.kr/contents/MDC/MDI/mdiLoader/index.cmd?menuId=MDC0201010105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300" dirty="0"/>
                        <a:t>https://api.finance.naver.com/siseJson.naver?symbol={</a:t>
                      </a:r>
                      <a:r>
                        <a:rPr lang="ko-KR" altLang="en-US" sz="1300" dirty="0"/>
                        <a:t>종 목</a:t>
                      </a:r>
                      <a:r>
                        <a:rPr lang="en-US" altLang="ko-KR" sz="1300" dirty="0"/>
                        <a:t>}&amp;requestType=1&amp;startTime=20010102&amp;endTime=20211001&amp;timeframe=day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879244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1CADE4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데이터탐색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969FA7"/>
                </a:solidFill>
              </a:rPr>
              <a:t> </a:t>
            </a:r>
            <a:endParaRPr lang="ko-KR" altLang="en-US" sz="2000" dirty="0">
              <a:solidFill>
                <a:srgbClr val="969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4A5-9D57-481C-B180-CFF37EB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rgbClr val="46535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1CADE4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데이터탐색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969FA7"/>
                </a:solidFill>
              </a:rPr>
              <a:t> </a:t>
            </a:r>
            <a:endParaRPr lang="ko-KR" altLang="en-US" sz="2000" dirty="0">
              <a:solidFill>
                <a:srgbClr val="969FA7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B8C6E1B7-EB7A-42B4-B974-FCD4EFD82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186386"/>
              </p:ext>
            </p:extLst>
          </p:nvPr>
        </p:nvGraphicFramePr>
        <p:xfrm>
          <a:off x="581028" y="1995321"/>
          <a:ext cx="11029949" cy="4455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44093">
                  <a:extLst>
                    <a:ext uri="{9D8B030D-6E8A-4147-A177-3AD203B41FA5}">
                      <a16:colId xmlns:a16="http://schemas.microsoft.com/office/drawing/2014/main" val="1930597857"/>
                    </a:ext>
                  </a:extLst>
                </a:gridCol>
                <a:gridCol w="3461952">
                  <a:extLst>
                    <a:ext uri="{9D8B030D-6E8A-4147-A177-3AD203B41FA5}">
                      <a16:colId xmlns:a16="http://schemas.microsoft.com/office/drawing/2014/main" val="2969892747"/>
                    </a:ext>
                  </a:extLst>
                </a:gridCol>
                <a:gridCol w="3461952">
                  <a:extLst>
                    <a:ext uri="{9D8B030D-6E8A-4147-A177-3AD203B41FA5}">
                      <a16:colId xmlns:a16="http://schemas.microsoft.com/office/drawing/2014/main" val="1071048297"/>
                    </a:ext>
                  </a:extLst>
                </a:gridCol>
                <a:gridCol w="3461952">
                  <a:extLst>
                    <a:ext uri="{9D8B030D-6E8A-4147-A177-3AD203B41FA5}">
                      <a16:colId xmlns:a16="http://schemas.microsoft.com/office/drawing/2014/main" val="364450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 err="1"/>
                        <a:t>차전지</a:t>
                      </a:r>
                      <a:r>
                        <a:rPr lang="ko-KR" altLang="en-US" sz="1300" dirty="0"/>
                        <a:t> 기업 국내 특허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차 전지 산업 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 err="1"/>
                        <a:t>차전지</a:t>
                      </a:r>
                      <a:r>
                        <a:rPr lang="ko-KR" altLang="en-US" sz="1300" dirty="0"/>
                        <a:t> 기업 주가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77955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300" dirty="0"/>
                        <a:t>검색어</a:t>
                      </a:r>
                      <a:r>
                        <a:rPr lang="en-US" altLang="ko-KR" sz="1300" dirty="0"/>
                        <a:t>: 2</a:t>
                      </a:r>
                      <a:r>
                        <a:rPr lang="ko-KR" altLang="en-US" sz="1300" dirty="0"/>
                        <a:t>차</a:t>
                      </a:r>
                      <a:r>
                        <a:rPr lang="en-US" altLang="ko-KR" sz="1300" dirty="0"/>
                        <a:t>_</a:t>
                      </a:r>
                      <a:r>
                        <a:rPr lang="ko-KR" altLang="en-US" sz="1300" dirty="0"/>
                        <a:t>전지</a:t>
                      </a:r>
                      <a:r>
                        <a:rPr lang="en-US" altLang="ko-KR" sz="1300" dirty="0"/>
                        <a:t>, 2</a:t>
                      </a:r>
                      <a:r>
                        <a:rPr lang="ko-KR" altLang="en-US" sz="1300" dirty="0" err="1"/>
                        <a:t>차전지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이차</a:t>
                      </a:r>
                      <a:r>
                        <a:rPr lang="en-US" altLang="ko-KR" sz="1300" dirty="0"/>
                        <a:t>_</a:t>
                      </a:r>
                      <a:r>
                        <a:rPr lang="ko-KR" altLang="en-US" sz="1300" dirty="0"/>
                        <a:t>전지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이차전지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이차</a:t>
                      </a:r>
                      <a:r>
                        <a:rPr lang="en-US" altLang="ko-KR" sz="1300" dirty="0"/>
                        <a:t>_</a:t>
                      </a:r>
                      <a:r>
                        <a:rPr lang="ko-KR" altLang="en-US" sz="1300" dirty="0"/>
                        <a:t>셀</a:t>
                      </a:r>
                      <a:r>
                        <a:rPr lang="en-US" altLang="ko-KR" sz="1300" dirty="0"/>
                        <a:t>, 2</a:t>
                      </a:r>
                      <a:r>
                        <a:rPr lang="ko-KR" altLang="en-US" sz="1300" dirty="0"/>
                        <a:t>차</a:t>
                      </a:r>
                      <a:r>
                        <a:rPr lang="en-US" altLang="ko-KR" sz="1300" dirty="0"/>
                        <a:t>_</a:t>
                      </a:r>
                      <a:r>
                        <a:rPr lang="ko-KR" altLang="en-US" sz="1300" dirty="0"/>
                        <a:t>셀</a:t>
                      </a:r>
                      <a:r>
                        <a:rPr lang="en-US" altLang="ko-KR" sz="1300" dirty="0"/>
                        <a:t>, 2</a:t>
                      </a:r>
                      <a:r>
                        <a:rPr lang="ko-KR" altLang="en-US" sz="1300" dirty="0" err="1"/>
                        <a:t>차셀</a:t>
                      </a:r>
                      <a:r>
                        <a:rPr lang="en-US" altLang="ko-KR" sz="1300" dirty="0"/>
                        <a:t>, </a:t>
                      </a:r>
                      <a:r>
                        <a:rPr lang="en-US" altLang="ko-KR" sz="1300" dirty="0" err="1"/>
                        <a:t>Secondary_Cell</a:t>
                      </a:r>
                      <a:r>
                        <a:rPr lang="en-US" altLang="ko-KR" sz="1300" dirty="0"/>
                        <a:t>, Secondary_ battery)</a:t>
                      </a:r>
                    </a:p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300" dirty="0"/>
                    </a:p>
                    <a:p>
                      <a:pPr marL="342900" marR="0" lvl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300" dirty="0"/>
                        <a:t>검색 조건</a:t>
                      </a:r>
                      <a:r>
                        <a:rPr lang="en-US" altLang="ko-KR" sz="1300" dirty="0"/>
                        <a:t>: </a:t>
                      </a:r>
                      <a:r>
                        <a:rPr lang="ko-KR" altLang="en-US" sz="1300" dirty="0"/>
                        <a:t>공개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등록</a:t>
                      </a:r>
                      <a:r>
                        <a:rPr lang="en-US" altLang="ko-KR" sz="1300" dirty="0"/>
                        <a:t> (</a:t>
                      </a:r>
                      <a:r>
                        <a:rPr lang="ko-KR" altLang="en-US" sz="1300" dirty="0"/>
                        <a:t>기타 소멸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취하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무효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포기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err="1"/>
                        <a:t>거절등은</a:t>
                      </a:r>
                      <a:r>
                        <a:rPr lang="ko-KR" altLang="en-US" sz="1300" dirty="0"/>
                        <a:t> 제외</a:t>
                      </a:r>
                      <a:r>
                        <a:rPr lang="en-US" altLang="ko-KR" sz="1300" dirty="0"/>
                        <a:t>)  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300" dirty="0"/>
                        <a:t>다양한 섹터 지수들 중 국내에서 가장 공신력 높은 </a:t>
                      </a:r>
                      <a:r>
                        <a:rPr lang="en-US" altLang="ko-KR" sz="1300" dirty="0"/>
                        <a:t>KRX</a:t>
                      </a:r>
                      <a:r>
                        <a:rPr lang="ko-KR" altLang="en-US" sz="1300" dirty="0"/>
                        <a:t>의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 err="1"/>
                        <a:t>차전지</a:t>
                      </a:r>
                      <a:r>
                        <a:rPr lang="ko-KR" altLang="en-US" sz="1300" dirty="0"/>
                        <a:t> 섹터 지수 활용</a:t>
                      </a:r>
                      <a:endParaRPr lang="en-US" altLang="ko-KR" sz="1300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sz="13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300" dirty="0"/>
                        <a:t>개별 종목의 상황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매출 규모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수익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투자 등</a:t>
                      </a:r>
                      <a:r>
                        <a:rPr lang="en-US" altLang="ko-KR" sz="1300" dirty="0"/>
                        <a:t>)</a:t>
                      </a:r>
                      <a:r>
                        <a:rPr lang="ko-KR" altLang="en-US" sz="1300" dirty="0"/>
                        <a:t>에 따라 편입 및 </a:t>
                      </a:r>
                      <a:r>
                        <a:rPr lang="ko-KR" altLang="en-US" sz="1300" dirty="0" err="1"/>
                        <a:t>편출되는</a:t>
                      </a:r>
                      <a:r>
                        <a:rPr lang="ko-KR" altLang="en-US" sz="1300" dirty="0"/>
                        <a:t> 종목들이 존재 </a:t>
                      </a:r>
                      <a:r>
                        <a:rPr lang="en-US" altLang="ko-KR" sz="1300" dirty="0"/>
                        <a:t>/ </a:t>
                      </a:r>
                      <a:r>
                        <a:rPr lang="ko-KR" altLang="en-US" sz="1300" dirty="0"/>
                        <a:t>상시 </a:t>
                      </a:r>
                      <a:r>
                        <a:rPr lang="en-US" altLang="ko-KR" sz="1300" dirty="0"/>
                        <a:t>25</a:t>
                      </a:r>
                      <a:r>
                        <a:rPr lang="ko-KR" altLang="en-US" sz="1300" dirty="0"/>
                        <a:t>개 종목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300" dirty="0"/>
                        <a:t>총 </a:t>
                      </a:r>
                      <a:r>
                        <a:rPr lang="en-US" altLang="ko-KR" sz="1300" dirty="0"/>
                        <a:t>40</a:t>
                      </a:r>
                      <a:r>
                        <a:rPr lang="ko-KR" altLang="en-US" sz="1300" dirty="0"/>
                        <a:t>개 종목</a:t>
                      </a:r>
                      <a:endParaRPr lang="en-US" altLang="ko-KR" sz="1300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sz="13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300" dirty="0"/>
                        <a:t>수정주가 기준</a:t>
                      </a:r>
                      <a:endParaRPr lang="en-US" altLang="ko-KR" sz="1300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sz="13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300" dirty="0"/>
                        <a:t>기업별 상장일자가 상이하기 때문에 일부 기업들은 </a:t>
                      </a:r>
                      <a:r>
                        <a:rPr lang="en-US" altLang="ko-KR" sz="1300" dirty="0"/>
                        <a:t>2001</a:t>
                      </a:r>
                      <a:r>
                        <a:rPr lang="ko-KR" altLang="en-US" sz="1300" dirty="0"/>
                        <a:t>년 </a:t>
                      </a:r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월부터의 주가정보가 없을 수 있음</a:t>
                      </a:r>
                      <a:endParaRPr lang="en-US" altLang="ko-K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901501"/>
                  </a:ext>
                </a:extLst>
              </a:tr>
              <a:tr h="204216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300" dirty="0"/>
                        <a:t>이슈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Tx/>
                        <a:buAutoNum type="arabicPeriod"/>
                      </a:pP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검색을 최대한 정확하게 하기 위해 검색 조건 고도화</a:t>
                      </a:r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latinLnBrk="1">
                        <a:buFontTx/>
                        <a:buAutoNum type="arabicPeriod"/>
                      </a:pPr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latinLnBrk="1">
                        <a:buFontTx/>
                        <a:buAutoNum type="arabicPeriod"/>
                      </a:pP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최대한 검색 조건을 정밀하게 설정했음에도 </a:t>
                      </a:r>
                      <a:r>
                        <a:rPr lang="ko-KR" altLang="en-US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필요없는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정보가 다수 포함되어 추가적 </a:t>
                      </a:r>
                      <a:r>
                        <a:rPr lang="ko-KR" altLang="en-US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필요</a:t>
                      </a:r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300" dirty="0"/>
                        <a:t>특허정보 및 개별 기업의 주가 정보와는 다르게 </a:t>
                      </a:r>
                      <a:r>
                        <a:rPr lang="en-US" altLang="ko-KR" sz="1300" dirty="0"/>
                        <a:t>2015</a:t>
                      </a:r>
                      <a:r>
                        <a:rPr lang="ko-KR" altLang="en-US" sz="1300" dirty="0"/>
                        <a:t>년 </a:t>
                      </a:r>
                      <a:r>
                        <a:rPr lang="en-US" altLang="ko-KR" sz="1300" dirty="0"/>
                        <a:t>01</a:t>
                      </a:r>
                      <a:r>
                        <a:rPr lang="ko-KR" altLang="en-US" sz="1300" dirty="0"/>
                        <a:t>월부터 약 </a:t>
                      </a:r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년치 기록만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존재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 err="1"/>
                        <a:t>차전지</a:t>
                      </a:r>
                      <a:r>
                        <a:rPr lang="ko-KR" altLang="en-US" sz="1300" dirty="0"/>
                        <a:t> 섹터 지수에 한번이상 편입된 이력이 존재하는 기업들 선정</a:t>
                      </a:r>
                      <a:endParaRPr lang="en-US" altLang="ko-KR" sz="1300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en-US" altLang="ko-KR" sz="13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300" dirty="0"/>
                        <a:t>일반 주가 정보를 수집할 경우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증자나 감자와 같은 일반적이지 않은 주가변화를 거르기 위해 수정주가를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87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6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4A5-9D57-481C-B180-CFF37EB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65359"/>
                </a:solidFill>
              </a:rPr>
              <a:t>개별 종목 주가 데이터 </a:t>
            </a:r>
            <a:r>
              <a:rPr lang="ko-KR" altLang="en-US" dirty="0" err="1">
                <a:solidFill>
                  <a:srgbClr val="465359"/>
                </a:solidFill>
              </a:rPr>
              <a:t>크롤링</a:t>
            </a:r>
            <a:r>
              <a:rPr lang="ko-KR" altLang="en-US" dirty="0">
                <a:solidFill>
                  <a:srgbClr val="465359"/>
                </a:solidFill>
              </a:rPr>
              <a:t> 과정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1CADE4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969FA7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데이터탐색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969FA7"/>
                </a:solidFill>
              </a:rPr>
              <a:t> </a:t>
            </a:r>
            <a:endParaRPr lang="ko-KR" altLang="en-US" sz="2000" dirty="0">
              <a:solidFill>
                <a:srgbClr val="969FA7"/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2C1A2455-029F-432B-B90A-832AFCB3C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58580"/>
              </p:ext>
            </p:extLst>
          </p:nvPr>
        </p:nvGraphicFramePr>
        <p:xfrm>
          <a:off x="581029" y="1995335"/>
          <a:ext cx="11029950" cy="4465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651099">
                  <a:extLst>
                    <a:ext uri="{9D8B030D-6E8A-4147-A177-3AD203B41FA5}">
                      <a16:colId xmlns:a16="http://schemas.microsoft.com/office/drawing/2014/main" val="3762136826"/>
                    </a:ext>
                  </a:extLst>
                </a:gridCol>
                <a:gridCol w="5378851">
                  <a:extLst>
                    <a:ext uri="{9D8B030D-6E8A-4147-A177-3AD203B41FA5}">
                      <a16:colId xmlns:a16="http://schemas.microsoft.com/office/drawing/2014/main" val="874275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코드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code = input('</a:t>
                      </a:r>
                      <a:r>
                        <a:rPr lang="ko-KR" altLang="en-US" sz="1300" dirty="0"/>
                        <a:t>종목코드를 입력하세요</a:t>
                      </a:r>
                      <a:r>
                        <a:rPr lang="en-US" altLang="ko-KR" sz="1300" dirty="0"/>
                        <a:t>: ')</a:t>
                      </a:r>
                      <a:endParaRPr lang="ko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단일 종목 설정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7029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start_date</a:t>
                      </a:r>
                      <a:r>
                        <a:rPr lang="en-US" altLang="ko-KR" sz="1300" dirty="0"/>
                        <a:t> = '20010102'</a:t>
                      </a:r>
                    </a:p>
                    <a:p>
                      <a:pPr algn="l" latinLnBrk="1"/>
                      <a:r>
                        <a:rPr lang="en-US" altLang="ko-KR" sz="1300" dirty="0" err="1"/>
                        <a:t>end_date</a:t>
                      </a:r>
                      <a:r>
                        <a:rPr lang="en-US" altLang="ko-KR" sz="1300" dirty="0"/>
                        <a:t> = '20211001'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기준 날짜 </a:t>
                      </a:r>
                      <a:r>
                        <a:rPr lang="en-US" altLang="ko-KR" sz="1300" dirty="0"/>
                        <a:t>: 2001.01.02 ~ 2021.10.01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76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url</a:t>
                      </a:r>
                      <a:r>
                        <a:rPr lang="en-US" altLang="ko-KR" sz="1300" dirty="0"/>
                        <a:t> = </a:t>
                      </a:r>
                      <a:r>
                        <a:rPr lang="en-US" altLang="ko-KR" sz="1300" dirty="0" err="1"/>
                        <a:t>f'https</a:t>
                      </a:r>
                      <a:r>
                        <a:rPr lang="en-US" altLang="ko-KR" sz="1300" dirty="0"/>
                        <a:t>://api.finance.naver.com/</a:t>
                      </a:r>
                      <a:r>
                        <a:rPr lang="en-US" altLang="ko-KR" sz="1300" dirty="0" err="1"/>
                        <a:t>siseJson.naver?symbol</a:t>
                      </a:r>
                      <a:r>
                        <a:rPr lang="en-US" altLang="ko-KR" sz="1300" dirty="0"/>
                        <a:t>={code}&amp;</a:t>
                      </a:r>
                      <a:r>
                        <a:rPr lang="en-US" altLang="ko-KR" sz="1300" dirty="0" err="1"/>
                        <a:t>requestType</a:t>
                      </a:r>
                      <a:r>
                        <a:rPr lang="en-US" altLang="ko-KR" sz="1300" dirty="0"/>
                        <a:t>=1&amp;startTime={</a:t>
                      </a:r>
                      <a:r>
                        <a:rPr lang="en-US" altLang="ko-KR" sz="1300" dirty="0" err="1"/>
                        <a:t>start_date</a:t>
                      </a:r>
                      <a:r>
                        <a:rPr lang="en-US" altLang="ko-KR" sz="1300" dirty="0"/>
                        <a:t>}&amp;</a:t>
                      </a:r>
                      <a:r>
                        <a:rPr lang="en-US" altLang="ko-KR" sz="1300" dirty="0" err="1"/>
                        <a:t>endTime</a:t>
                      </a:r>
                      <a:r>
                        <a:rPr lang="en-US" altLang="ko-KR" sz="1300" dirty="0"/>
                        <a:t>={</a:t>
                      </a:r>
                      <a:r>
                        <a:rPr lang="en-US" altLang="ko-KR" sz="1300" dirty="0" err="1"/>
                        <a:t>end_date</a:t>
                      </a:r>
                      <a:r>
                        <a:rPr lang="en-US" altLang="ko-KR" sz="1300" dirty="0"/>
                        <a:t>}&amp;timeframe=day'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</a:t>
                      </a:r>
                      <a:r>
                        <a:rPr lang="en-US" altLang="ko-KR" sz="1300" dirty="0" err="1"/>
                        <a:t>url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정의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en-US" altLang="ko-KR" sz="1300" dirty="0"/>
                        <a:t>## </a:t>
                      </a:r>
                      <a:r>
                        <a:rPr lang="ko-KR" altLang="en-US" sz="1300" dirty="0"/>
                        <a:t>기존 종가 </a:t>
                      </a:r>
                      <a:r>
                        <a:rPr lang="ko-KR" altLang="en-US" sz="1300" dirty="0" err="1"/>
                        <a:t>크롤링</a:t>
                      </a:r>
                      <a:r>
                        <a:rPr lang="ko-KR" altLang="en-US" sz="1300" dirty="0"/>
                        <a:t> 방식으로는 수정주가 확인 불가능하여 수정주가 차트에서 데이터 포인트를 갖고 오는 방식으로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08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response = </a:t>
                      </a:r>
                      <a:r>
                        <a:rPr lang="en-US" altLang="ko-KR" sz="1300" dirty="0" err="1"/>
                        <a:t>requests.post</a:t>
                      </a:r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url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requests</a:t>
                      </a:r>
                      <a:r>
                        <a:rPr lang="ko-KR" altLang="en-US" sz="1300" dirty="0"/>
                        <a:t>로 </a:t>
                      </a:r>
                      <a:r>
                        <a:rPr lang="en-US" altLang="ko-KR" sz="1300" dirty="0"/>
                        <a:t>POST</a:t>
                      </a:r>
                      <a:r>
                        <a:rPr lang="ko-KR" altLang="en-US" sz="1300" dirty="0"/>
                        <a:t>를 활용하여 </a:t>
                      </a:r>
                      <a:r>
                        <a:rPr lang="en-US" altLang="ko-KR" sz="1300" dirty="0" err="1"/>
                        <a:t>url</a:t>
                      </a:r>
                      <a:r>
                        <a:rPr lang="ko-KR" altLang="en-US" sz="1300" dirty="0"/>
                        <a:t>에 정보요청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5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html = </a:t>
                      </a:r>
                      <a:r>
                        <a:rPr lang="en-US" altLang="ko-KR" sz="1300" dirty="0" err="1"/>
                        <a:t>BeautifulSoup</a:t>
                      </a:r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response.text</a:t>
                      </a:r>
                      <a:r>
                        <a:rPr lang="en-US" altLang="ko-KR" sz="1300" dirty="0"/>
                        <a:t>, '</a:t>
                      </a:r>
                      <a:r>
                        <a:rPr lang="en-US" altLang="ko-KR" sz="1300" dirty="0" err="1"/>
                        <a:t>html.parser</a:t>
                      </a:r>
                      <a:r>
                        <a:rPr lang="en-US" altLang="ko-KR" sz="1300" dirty="0"/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정보를 </a:t>
                      </a:r>
                      <a:r>
                        <a:rPr lang="en-US" altLang="ko-KR" sz="1300" dirty="0"/>
                        <a:t>html</a:t>
                      </a:r>
                      <a:r>
                        <a:rPr lang="ko-KR" altLang="en-US" sz="1300" dirty="0"/>
                        <a:t>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842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data = </a:t>
                      </a:r>
                      <a:r>
                        <a:rPr lang="en-US" altLang="ko-KR" sz="1300" dirty="0" err="1"/>
                        <a:t>html.text.strip</a:t>
                      </a:r>
                      <a:r>
                        <a:rPr lang="en-US" altLang="ko-KR" sz="1300" dirty="0"/>
                        <a:t>().replace("\n","").replace("\t","")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html </a:t>
                      </a:r>
                      <a:r>
                        <a:rPr lang="ko-KR" altLang="en-US" sz="1300" dirty="0"/>
                        <a:t>내에서 빈칸처리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total_data</a:t>
                      </a:r>
                      <a:r>
                        <a:rPr lang="en-US" altLang="ko-KR" sz="1300" dirty="0"/>
                        <a:t> = eval(data)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불러온 데이터가 </a:t>
                      </a:r>
                      <a:r>
                        <a:rPr lang="en-US" altLang="ko-KR" sz="1300" dirty="0"/>
                        <a:t>'</a:t>
                      </a:r>
                      <a:r>
                        <a:rPr lang="ko-KR" altLang="en-US" sz="1300" dirty="0"/>
                        <a:t>문자열</a:t>
                      </a:r>
                      <a:r>
                        <a:rPr lang="en-US" altLang="ko-KR" sz="1300" dirty="0"/>
                        <a:t>'</a:t>
                      </a:r>
                      <a:r>
                        <a:rPr lang="ko-KR" altLang="en-US" sz="1300" dirty="0"/>
                        <a:t>이라 </a:t>
                      </a:r>
                      <a:r>
                        <a:rPr lang="en-US" altLang="ko-KR" sz="1300" dirty="0"/>
                        <a:t>'</a:t>
                      </a:r>
                      <a:r>
                        <a:rPr lang="ko-KR" altLang="en-US" sz="1300" dirty="0"/>
                        <a:t>리스트</a:t>
                      </a:r>
                      <a:r>
                        <a:rPr lang="en-US" altLang="ko-KR" sz="1300" dirty="0"/>
                        <a:t>' </a:t>
                      </a:r>
                      <a:r>
                        <a:rPr lang="ko-KR" altLang="en-US" sz="1300" dirty="0"/>
                        <a:t>형태로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73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df = </a:t>
                      </a:r>
                      <a:r>
                        <a:rPr lang="en-US" altLang="ko-KR" sz="1300" dirty="0" err="1"/>
                        <a:t>pd.DataFrame</a:t>
                      </a:r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total_data</a:t>
                      </a:r>
                      <a:r>
                        <a:rPr lang="en-US" altLang="ko-KR" sz="1300" dirty="0"/>
                        <a:t>[1:])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데이터 프레임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465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df = </a:t>
                      </a:r>
                      <a:r>
                        <a:rPr lang="en-US" altLang="ko-KR" sz="1300" dirty="0" err="1"/>
                        <a:t>df.rename</a:t>
                      </a:r>
                      <a:r>
                        <a:rPr lang="en-US" altLang="ko-KR" sz="1300" dirty="0"/>
                        <a:t>(columns={0 : '</a:t>
                      </a:r>
                      <a:r>
                        <a:rPr lang="ko-KR" altLang="en-US" sz="1300" dirty="0"/>
                        <a:t>날짜</a:t>
                      </a:r>
                      <a:r>
                        <a:rPr lang="en-US" altLang="ko-KR" sz="1300" dirty="0"/>
                        <a:t>', 1 : '</a:t>
                      </a:r>
                      <a:r>
                        <a:rPr lang="ko-KR" altLang="en-US" sz="1300" dirty="0"/>
                        <a:t>시가</a:t>
                      </a:r>
                      <a:r>
                        <a:rPr lang="en-US" altLang="ko-KR" sz="1300" dirty="0"/>
                        <a:t>', 2 : '</a:t>
                      </a:r>
                      <a:r>
                        <a:rPr lang="ko-KR" altLang="en-US" sz="1300" dirty="0"/>
                        <a:t>고가</a:t>
                      </a:r>
                      <a:r>
                        <a:rPr lang="en-US" altLang="ko-KR" sz="1300" dirty="0"/>
                        <a:t>', 3 : '</a:t>
                      </a:r>
                      <a:r>
                        <a:rPr lang="ko-KR" altLang="en-US" sz="1300" dirty="0"/>
                        <a:t>저가</a:t>
                      </a:r>
                      <a:r>
                        <a:rPr lang="en-US" altLang="ko-KR" sz="1300" dirty="0"/>
                        <a:t>', 4 : '</a:t>
                      </a:r>
                      <a:r>
                        <a:rPr lang="ko-KR" altLang="en-US" sz="1300" dirty="0"/>
                        <a:t>종가</a:t>
                      </a:r>
                      <a:r>
                        <a:rPr lang="en-US" altLang="ko-KR" sz="1300" dirty="0"/>
                        <a:t>', 5 : '</a:t>
                      </a:r>
                      <a:r>
                        <a:rPr lang="ko-KR" altLang="en-US" sz="1300" dirty="0"/>
                        <a:t>거래량</a:t>
                      </a:r>
                      <a:r>
                        <a:rPr lang="en-US" altLang="ko-KR" sz="1300" dirty="0"/>
                        <a:t>', 6 : '</a:t>
                      </a:r>
                      <a:r>
                        <a:rPr lang="ko-KR" altLang="en-US" sz="1300" dirty="0" err="1"/>
                        <a:t>외국인소진율</a:t>
                      </a:r>
                      <a:r>
                        <a:rPr lang="en-US" altLang="ko-KR" sz="1300" dirty="0"/>
                        <a:t>'})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데이터 프레임의 </a:t>
                      </a:r>
                      <a:r>
                        <a:rPr lang="en-US" altLang="ko-KR" sz="1300" dirty="0"/>
                        <a:t>column </a:t>
                      </a:r>
                      <a:r>
                        <a:rPr lang="ko-KR" altLang="en-US" sz="1300" dirty="0"/>
                        <a:t>이름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6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total_df</a:t>
                      </a:r>
                      <a:r>
                        <a:rPr lang="en-US" altLang="ko-KR" sz="1300" dirty="0"/>
                        <a:t> = </a:t>
                      </a:r>
                      <a:r>
                        <a:rPr lang="en-US" altLang="ko-KR" sz="1300" dirty="0" err="1"/>
                        <a:t>df.set_index</a:t>
                      </a:r>
                      <a:r>
                        <a:rPr lang="en-US" altLang="ko-KR" sz="1300" dirty="0"/>
                        <a:t>('</a:t>
                      </a:r>
                      <a:r>
                        <a:rPr lang="ko-KR" altLang="en-US" sz="1300" dirty="0"/>
                        <a:t>날짜</a:t>
                      </a:r>
                      <a:r>
                        <a:rPr lang="en-US" altLang="ko-KR" sz="1300" dirty="0"/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데이터 프레임의 </a:t>
                      </a:r>
                      <a:r>
                        <a:rPr lang="en-US" altLang="ko-KR" sz="1300" dirty="0"/>
                        <a:t>'</a:t>
                      </a:r>
                      <a:r>
                        <a:rPr lang="ko-KR" altLang="en-US" sz="1300" dirty="0"/>
                        <a:t>날짜</a:t>
                      </a:r>
                      <a:r>
                        <a:rPr lang="en-US" altLang="ko-KR" sz="1300" dirty="0"/>
                        <a:t>' column</a:t>
                      </a:r>
                      <a:r>
                        <a:rPr lang="ko-KR" altLang="en-US" sz="1300" dirty="0"/>
                        <a:t>을 </a:t>
                      </a:r>
                      <a:r>
                        <a:rPr lang="en-US" altLang="ko-KR" sz="1300" dirty="0"/>
                        <a:t>index</a:t>
                      </a:r>
                      <a:r>
                        <a:rPr lang="ko-KR" altLang="en-US" sz="1300" dirty="0"/>
                        <a:t>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09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df.to_csv</a:t>
                      </a:r>
                      <a:r>
                        <a:rPr lang="en-US" altLang="ko-KR" sz="1300" dirty="0"/>
                        <a:t>(f'./data/A{code}_</a:t>
                      </a:r>
                      <a:r>
                        <a:rPr lang="en-US" altLang="ko-KR" sz="1300" dirty="0" err="1"/>
                        <a:t>total_data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수정주가</a:t>
                      </a:r>
                      <a:r>
                        <a:rPr lang="en-US" altLang="ko-KR" sz="1300" dirty="0"/>
                        <a:t>).csv', index=False, encoding='utf-8-sig')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데이터프레임 저장 </a:t>
                      </a:r>
                      <a:r>
                        <a:rPr lang="en-US" altLang="ko-KR" sz="1300" dirty="0"/>
                        <a:t>(.</a:t>
                      </a:r>
                      <a:r>
                        <a:rPr lang="en-US" altLang="ko-KR" sz="1300" dirty="0" err="1"/>
                        <a:t>gz</a:t>
                      </a:r>
                      <a:r>
                        <a:rPr lang="ko-KR" altLang="en-US" sz="1300" dirty="0"/>
                        <a:t>를 통해 압축저장 가능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88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16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4A5-9D57-481C-B180-CFF37EB6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4391"/>
            <a:ext cx="11029616" cy="1188720"/>
          </a:xfrm>
        </p:spPr>
        <p:txBody>
          <a:bodyPr/>
          <a:lstStyle/>
          <a:p>
            <a:r>
              <a:rPr lang="ko-KR" altLang="en-US" dirty="0">
                <a:solidFill>
                  <a:srgbClr val="465359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</a:t>
            </a:r>
            <a:r>
              <a:rPr lang="ko-KR" altLang="en-US" dirty="0" err="1">
                <a:solidFill>
                  <a:srgbClr val="465359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전처리</a:t>
            </a:r>
            <a:endParaRPr lang="ko-KR" altLang="en-US" dirty="0">
              <a:solidFill>
                <a:srgbClr val="465359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56B82-3FB2-472F-BB61-7CAA4D9C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35" y="1994628"/>
            <a:ext cx="6307880" cy="304575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“Garbage in, Garbage out“</a:t>
            </a:r>
          </a:p>
          <a:p>
            <a:pPr lvl="1"/>
            <a:r>
              <a:rPr lang="ko-KR" altLang="en-US" dirty="0"/>
              <a:t>주가 데이터는 </a:t>
            </a:r>
            <a:r>
              <a:rPr lang="ko-KR" altLang="en-US" dirty="0" err="1"/>
              <a:t>크롤링</a:t>
            </a:r>
            <a:r>
              <a:rPr lang="ko-KR" altLang="en-US" dirty="0"/>
              <a:t> 단계에서 타겟이 명확하여 추가 </a:t>
            </a:r>
            <a:r>
              <a:rPr lang="ko-KR" altLang="en-US" dirty="0" err="1"/>
              <a:t>전처리</a:t>
            </a:r>
            <a:r>
              <a:rPr lang="ko-KR" altLang="en-US" dirty="0"/>
              <a:t> 필요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추가적 분석을 위해 </a:t>
            </a:r>
            <a:r>
              <a:rPr lang="ko-KR" altLang="en-US" dirty="0" err="1"/>
              <a:t>크롤링</a:t>
            </a:r>
            <a:r>
              <a:rPr lang="ko-KR" altLang="en-US" dirty="0"/>
              <a:t> 값 기반으로 추가 지표를 계산가능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지수 데이터 파일 간단한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월별 </a:t>
            </a:r>
            <a:r>
              <a:rPr lang="en-US" altLang="ko-KR" dirty="0"/>
              <a:t>/ </a:t>
            </a:r>
            <a:r>
              <a:rPr lang="ko-KR" altLang="en-US" dirty="0"/>
              <a:t>평균가 컬럼생성</a:t>
            </a:r>
            <a:r>
              <a:rPr lang="en-US" altLang="ko-KR" dirty="0"/>
              <a:t>, </a:t>
            </a:r>
            <a:r>
              <a:rPr lang="ko-KR" altLang="en-US" dirty="0"/>
              <a:t>데이터 타입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특허 데이터에 노이즈가 많기 때문에 </a:t>
            </a:r>
            <a:r>
              <a:rPr lang="ko-KR" altLang="en-US" dirty="0" err="1"/>
              <a:t>전처리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주가 및 지수 데이터와 특허 데이터 연동을 위한 </a:t>
            </a:r>
            <a:r>
              <a:rPr lang="ko-KR" altLang="en-US" dirty="0" err="1"/>
              <a:t>전처리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2"/>
            <a:r>
              <a:rPr lang="ko-KR" altLang="en-US" dirty="0"/>
              <a:t>종목에 해당하는 특허에 개별 종목코드 부여</a:t>
            </a:r>
            <a:endParaRPr lang="en-US" altLang="ko-KR" dirty="0"/>
          </a:p>
          <a:p>
            <a:pPr lvl="2"/>
            <a:r>
              <a:rPr lang="ko-KR" altLang="en-US" dirty="0"/>
              <a:t>월별 특허건수 집계 및 평균 주가 산출을 위해 </a:t>
            </a:r>
            <a:r>
              <a:rPr lang="ko-KR" altLang="en-US" dirty="0" err="1"/>
              <a:t>월단위</a:t>
            </a:r>
            <a:r>
              <a:rPr lang="ko-KR" altLang="en-US" dirty="0"/>
              <a:t> 컬럼 부여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1CADE4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데이터탐색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969FA7"/>
                </a:solidFill>
              </a:rPr>
              <a:t> </a:t>
            </a:r>
            <a:endParaRPr lang="ko-KR" altLang="en-US" sz="2000" dirty="0">
              <a:solidFill>
                <a:srgbClr val="969FA7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B04CAE-33DF-4F8C-940F-C73389087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02" y="5015958"/>
            <a:ext cx="6638007" cy="1842047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7CB2EC3-5504-40EA-A91B-6BED5DF19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72181"/>
              </p:ext>
            </p:extLst>
          </p:nvPr>
        </p:nvGraphicFramePr>
        <p:xfrm>
          <a:off x="6835808" y="1994628"/>
          <a:ext cx="4886661" cy="2743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6744">
                  <a:extLst>
                    <a:ext uri="{9D8B030D-6E8A-4147-A177-3AD203B41FA5}">
                      <a16:colId xmlns:a16="http://schemas.microsoft.com/office/drawing/2014/main" val="1766744966"/>
                    </a:ext>
                  </a:extLst>
                </a:gridCol>
                <a:gridCol w="1917577">
                  <a:extLst>
                    <a:ext uri="{9D8B030D-6E8A-4147-A177-3AD203B41FA5}">
                      <a16:colId xmlns:a16="http://schemas.microsoft.com/office/drawing/2014/main" val="419879310"/>
                    </a:ext>
                  </a:extLst>
                </a:gridCol>
                <a:gridCol w="2152340">
                  <a:extLst>
                    <a:ext uri="{9D8B030D-6E8A-4147-A177-3AD203B41FA5}">
                      <a16:colId xmlns:a16="http://schemas.microsoft.com/office/drawing/2014/main" val="232359798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 err="1"/>
                        <a:t>차전지</a:t>
                      </a:r>
                      <a:r>
                        <a:rPr lang="ko-KR" altLang="en-US" sz="1300" dirty="0"/>
                        <a:t> 특허 데이터 </a:t>
                      </a:r>
                      <a:r>
                        <a:rPr lang="ko-KR" altLang="en-US" sz="1300" dirty="0" err="1"/>
                        <a:t>전처리</a:t>
                      </a:r>
                      <a:r>
                        <a:rPr lang="ko-KR" altLang="en-US" sz="1300" dirty="0"/>
                        <a:t> 방안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9669"/>
                  </a:ext>
                </a:extLst>
              </a:tr>
              <a:tr h="53891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Method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전체 특허 데이터에서 다양한 노이즈를 제거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특허와 주가데이터를 </a:t>
                      </a:r>
                      <a:r>
                        <a:rPr lang="en-US" altLang="ko-KR" sz="1300" dirty="0"/>
                        <a:t>cross refer </a:t>
                      </a:r>
                      <a:r>
                        <a:rPr lang="ko-KR" altLang="en-US" sz="1300" dirty="0"/>
                        <a:t>하여 종목들에 해당하는 특허들만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324994"/>
                  </a:ext>
                </a:extLst>
              </a:tr>
              <a:tr h="4124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Pros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지수에 포함되지는 않은 회사들까지 최대한 많은 특허 데이터를 활용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 가능</a:t>
                      </a:r>
                      <a:endParaRPr lang="en-US" altLang="ko-KR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노이즈가 거의 없는 가장 정제된 </a:t>
                      </a:r>
                      <a:r>
                        <a:rPr lang="en-US" altLang="ko-KR" sz="1300" dirty="0"/>
                        <a:t>dataset</a:t>
                      </a:r>
                      <a:r>
                        <a:rPr lang="ko-KR" altLang="en-US" sz="1300" dirty="0"/>
                        <a:t>을 만들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447878"/>
                  </a:ext>
                </a:extLst>
              </a:tr>
              <a:tr h="75360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Cons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다방면에서 노이즈가 많아 이를 모두 제거하기 어려워 </a:t>
                      </a:r>
                      <a:r>
                        <a:rPr lang="en-US" altLang="ko-KR" sz="1300" dirty="0"/>
                        <a:t>dataset </a:t>
                      </a:r>
                      <a:r>
                        <a:rPr lang="ko-KR" altLang="en-US" sz="1300" dirty="0"/>
                        <a:t>신뢰성 저하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Datset</a:t>
                      </a:r>
                      <a:r>
                        <a:rPr lang="ko-KR" altLang="en-US" sz="1300" dirty="0"/>
                        <a:t>의 양이 가장 적어 개별 종목별 </a:t>
                      </a:r>
                      <a:r>
                        <a:rPr lang="en-US" altLang="ko-KR" sz="1300" dirty="0"/>
                        <a:t>EDA</a:t>
                      </a:r>
                      <a:r>
                        <a:rPr lang="ko-KR" altLang="en-US" sz="1300" dirty="0"/>
                        <a:t>에는 유리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하지만 산업지수  </a:t>
                      </a:r>
                      <a:r>
                        <a:rPr lang="en-US" altLang="ko-KR" sz="1300" dirty="0"/>
                        <a:t>EDA</a:t>
                      </a:r>
                      <a:r>
                        <a:rPr lang="ko-KR" altLang="en-US" sz="1300" dirty="0"/>
                        <a:t>에는 불리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12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14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4A5-9D57-481C-B180-CFF37EB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65359"/>
                </a:solidFill>
              </a:rPr>
              <a:t>특허 데이터 </a:t>
            </a:r>
            <a:r>
              <a:rPr lang="ko-KR" altLang="en-US" dirty="0" err="1">
                <a:solidFill>
                  <a:srgbClr val="465359"/>
                </a:solidFill>
              </a:rPr>
              <a:t>전처리</a:t>
            </a:r>
            <a:r>
              <a:rPr lang="ko-KR" altLang="en-US" dirty="0">
                <a:solidFill>
                  <a:srgbClr val="465359"/>
                </a:solidFill>
              </a:rPr>
              <a:t> 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D15C663-A90D-4F06-ABFC-C0218259B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1374"/>
              </p:ext>
            </p:extLst>
          </p:nvPr>
        </p:nvGraphicFramePr>
        <p:xfrm>
          <a:off x="581028" y="1995335"/>
          <a:ext cx="11029950" cy="438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651099">
                  <a:extLst>
                    <a:ext uri="{9D8B030D-6E8A-4147-A177-3AD203B41FA5}">
                      <a16:colId xmlns:a16="http://schemas.microsoft.com/office/drawing/2014/main" val="3762136826"/>
                    </a:ext>
                  </a:extLst>
                </a:gridCol>
                <a:gridCol w="5378851">
                  <a:extLst>
                    <a:ext uri="{9D8B030D-6E8A-4147-A177-3AD203B41FA5}">
                      <a16:colId xmlns:a16="http://schemas.microsoft.com/office/drawing/2014/main" val="87427526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코드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29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df = </a:t>
                      </a:r>
                      <a:r>
                        <a:rPr lang="en-US" altLang="ko-KR" sz="1300" dirty="0" err="1"/>
                        <a:t>pd.read_csv</a:t>
                      </a:r>
                      <a:r>
                        <a:rPr lang="en-US" altLang="ko-KR" sz="1300" dirty="0"/>
                        <a:t>('./new_secondary_cell.csv', engine='python')</a:t>
                      </a:r>
                      <a:endParaRPr lang="ko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특허데이터</a:t>
                      </a:r>
                      <a:r>
                        <a:rPr lang="en-US" altLang="ko-KR" sz="1300" dirty="0"/>
                        <a:t>csv </a:t>
                      </a:r>
                      <a:r>
                        <a:rPr lang="ko-KR" altLang="en-US" sz="1300" dirty="0"/>
                        <a:t>파일 불러오기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70299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df['</a:t>
                      </a:r>
                      <a:r>
                        <a:rPr lang="ko-KR" altLang="en-US" sz="1300" dirty="0"/>
                        <a:t>출원인</a:t>
                      </a:r>
                      <a:r>
                        <a:rPr lang="en-US" altLang="ko-KR" sz="1300" dirty="0"/>
                        <a:t>'] = df['</a:t>
                      </a:r>
                      <a:r>
                        <a:rPr lang="ko-KR" altLang="en-US" sz="1300" dirty="0"/>
                        <a:t>출원인</a:t>
                      </a:r>
                      <a:r>
                        <a:rPr lang="en-US" altLang="ko-KR" sz="1300" dirty="0"/>
                        <a:t>'].</a:t>
                      </a:r>
                      <a:r>
                        <a:rPr lang="en-US" altLang="ko-KR" sz="1300" dirty="0" err="1"/>
                        <a:t>str.replace</a:t>
                      </a:r>
                      <a:r>
                        <a:rPr lang="en-US" altLang="ko-KR" sz="1300" dirty="0"/>
                        <a:t>('|',' and ')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'</a:t>
                      </a:r>
                      <a:r>
                        <a:rPr lang="ko-KR" altLang="en-US" sz="1300" dirty="0"/>
                        <a:t>출원인</a:t>
                      </a:r>
                      <a:r>
                        <a:rPr lang="en-US" altLang="ko-KR" sz="1300" dirty="0"/>
                        <a:t>' </a:t>
                      </a:r>
                      <a:r>
                        <a:rPr lang="ko-KR" altLang="en-US" sz="1300" dirty="0"/>
                        <a:t>열에서 공동 출원인을 나타내는 </a:t>
                      </a:r>
                      <a:r>
                        <a:rPr lang="en-US" altLang="ko-KR" sz="1300" dirty="0"/>
                        <a:t>'|' </a:t>
                      </a:r>
                      <a:r>
                        <a:rPr lang="ko-KR" altLang="en-US" sz="1300" dirty="0"/>
                        <a:t>기호가 파이썬 연산자로 인식되어 </a:t>
                      </a:r>
                      <a:r>
                        <a:rPr lang="en-US" altLang="ko-KR" sz="1300" dirty="0"/>
                        <a:t>replace</a:t>
                      </a:r>
                      <a:r>
                        <a:rPr lang="ko-KR" altLang="en-US" sz="1300" dirty="0"/>
                        <a:t>를 이용한 </a:t>
                      </a:r>
                      <a:r>
                        <a:rPr lang="en-US" altLang="ko-KR" sz="1300" dirty="0"/>
                        <a:t>'and'</a:t>
                      </a:r>
                      <a:r>
                        <a:rPr lang="ko-KR" altLang="en-US" sz="1300" dirty="0"/>
                        <a:t>로 문자열 교체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7687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df.insert</a:t>
                      </a:r>
                      <a:r>
                        <a:rPr lang="en-US" altLang="ko-KR" sz="1300" dirty="0"/>
                        <a:t>(10,'</a:t>
                      </a:r>
                      <a:r>
                        <a:rPr lang="ko-KR" altLang="en-US" sz="1300" dirty="0"/>
                        <a:t>종목코드</a:t>
                      </a:r>
                      <a:r>
                        <a:rPr lang="en-US" altLang="ko-KR" sz="1300" dirty="0"/>
                        <a:t>', 0, </a:t>
                      </a:r>
                      <a:r>
                        <a:rPr lang="en-US" altLang="ko-KR" sz="1300" dirty="0" err="1"/>
                        <a:t>allow_duplicates</a:t>
                      </a:r>
                      <a:r>
                        <a:rPr lang="en-US" altLang="ko-KR" sz="1300" dirty="0"/>
                        <a:t>=False)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 '</a:t>
                      </a:r>
                      <a:r>
                        <a:rPr lang="ko-KR" altLang="en-US" sz="1300" dirty="0"/>
                        <a:t>종목코드</a:t>
                      </a:r>
                      <a:r>
                        <a:rPr lang="en-US" altLang="ko-KR" sz="1300" dirty="0"/>
                        <a:t>' column </a:t>
                      </a:r>
                      <a:r>
                        <a:rPr lang="ko-KR" altLang="en-US" sz="1300" dirty="0"/>
                        <a:t>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0847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df.info()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 data</a:t>
                      </a:r>
                      <a:r>
                        <a:rPr lang="ko-KR" altLang="en-US" sz="1300" dirty="0"/>
                        <a:t>의 대략적인 정보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5649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total_dict</a:t>
                      </a:r>
                      <a:r>
                        <a:rPr lang="en-US" altLang="ko-KR" sz="1300" dirty="0"/>
                        <a:t> = {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    '</a:t>
                      </a:r>
                      <a:r>
                        <a:rPr lang="ko-KR" altLang="en-US" sz="1300" dirty="0" err="1"/>
                        <a:t>엠케이전자</a:t>
                      </a:r>
                      <a:r>
                        <a:rPr lang="en-US" altLang="ko-KR" sz="1300" dirty="0"/>
                        <a:t>':'A033160’ ….'</a:t>
                      </a:r>
                      <a:r>
                        <a:rPr lang="ko-KR" altLang="en-US" sz="1300" dirty="0" err="1"/>
                        <a:t>엘지에너지솔루션</a:t>
                      </a:r>
                      <a:r>
                        <a:rPr lang="en-US" altLang="ko-KR" sz="1300" dirty="0"/>
                        <a:t>':'A051910'</a:t>
                      </a:r>
                      <a:endParaRPr lang="ko-KR" altLang="en-US" sz="1300" dirty="0"/>
                    </a:p>
                    <a:p>
                      <a:pPr algn="l" latinLnBrk="1"/>
                      <a:r>
                        <a:rPr lang="en-US" altLang="ko-KR" sz="13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구성종목 </a:t>
                      </a:r>
                      <a:r>
                        <a:rPr lang="en-US" altLang="ko-KR" sz="1300" dirty="0"/>
                        <a:t>40</a:t>
                      </a:r>
                      <a:r>
                        <a:rPr lang="ko-KR" altLang="en-US" sz="1300" dirty="0"/>
                        <a:t>개 </a:t>
                      </a:r>
                      <a:r>
                        <a:rPr lang="ko-KR" altLang="en-US" sz="1300" dirty="0" err="1"/>
                        <a:t>딕셔너리화</a:t>
                      </a:r>
                      <a:endParaRPr lang="en-US" altLang="ko-KR" sz="1300" dirty="0"/>
                    </a:p>
                    <a:p>
                      <a:pPr algn="l" latinLnBrk="1"/>
                      <a:r>
                        <a:rPr lang="en-US" altLang="ko-KR" sz="1300" dirty="0"/>
                        <a:t>## lg </a:t>
                      </a:r>
                      <a:r>
                        <a:rPr lang="ko-KR" altLang="en-US" sz="1300" dirty="0"/>
                        <a:t>에너지 솔루션 </a:t>
                      </a:r>
                      <a:r>
                        <a:rPr lang="en-US" altLang="ko-KR" sz="1300" dirty="0"/>
                        <a:t>lg</a:t>
                      </a:r>
                      <a:r>
                        <a:rPr lang="ko-KR" altLang="en-US" sz="1300" dirty="0"/>
                        <a:t>화학과 동일코드 부여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84209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for key, code in </a:t>
                      </a:r>
                      <a:r>
                        <a:rPr lang="en-US" altLang="ko-KR" sz="1300" dirty="0" err="1"/>
                        <a:t>total_dict.items</a:t>
                      </a:r>
                      <a:r>
                        <a:rPr lang="en-US" altLang="ko-KR" sz="1300" dirty="0"/>
                        <a:t>():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    </a:t>
                      </a:r>
                      <a:r>
                        <a:rPr lang="en-US" altLang="ko-KR" sz="1300" dirty="0" err="1"/>
                        <a:t>df.loc</a:t>
                      </a:r>
                      <a:r>
                        <a:rPr lang="en-US" altLang="ko-KR" sz="1300" dirty="0"/>
                        <a:t>[df['</a:t>
                      </a:r>
                      <a:r>
                        <a:rPr lang="ko-KR" altLang="en-US" sz="1300" dirty="0"/>
                        <a:t>출원인</a:t>
                      </a:r>
                      <a:r>
                        <a:rPr lang="en-US" altLang="ko-KR" sz="1300" dirty="0"/>
                        <a:t>'].</a:t>
                      </a:r>
                      <a:r>
                        <a:rPr lang="en-US" altLang="ko-KR" sz="1300" dirty="0" err="1"/>
                        <a:t>str.contains</a:t>
                      </a:r>
                      <a:r>
                        <a:rPr lang="en-US" altLang="ko-KR" sz="1300" dirty="0"/>
                        <a:t>(f'{key}', </a:t>
                      </a:r>
                      <a:r>
                        <a:rPr lang="en-US" altLang="ko-KR" sz="1300" dirty="0" err="1"/>
                        <a:t>na</a:t>
                      </a:r>
                      <a:r>
                        <a:rPr lang="en-US" altLang="ko-KR" sz="1300" dirty="0"/>
                        <a:t>=False), '</a:t>
                      </a:r>
                      <a:r>
                        <a:rPr lang="ko-KR" altLang="en-US" sz="1300" dirty="0"/>
                        <a:t>종목코드</a:t>
                      </a:r>
                      <a:r>
                        <a:rPr lang="en-US" altLang="ko-KR" sz="1300" dirty="0"/>
                        <a:t>'] = f'{code}'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 {</a:t>
                      </a:r>
                      <a:r>
                        <a:rPr lang="ko-KR" altLang="en-US" sz="1300" dirty="0"/>
                        <a:t>기업 </a:t>
                      </a:r>
                      <a:r>
                        <a:rPr lang="en-US" altLang="ko-KR" sz="1300" dirty="0"/>
                        <a:t>: </a:t>
                      </a:r>
                      <a:r>
                        <a:rPr lang="ko-KR" altLang="en-US" sz="1300" dirty="0"/>
                        <a:t>종목코드</a:t>
                      </a:r>
                      <a:r>
                        <a:rPr lang="en-US" altLang="ko-KR" sz="1300" dirty="0"/>
                        <a:t>} </a:t>
                      </a:r>
                      <a:r>
                        <a:rPr lang="ko-KR" altLang="en-US" sz="1300" dirty="0" err="1"/>
                        <a:t>딕셔너리로</a:t>
                      </a:r>
                      <a:r>
                        <a:rPr lang="ko-KR" altLang="en-US" sz="1300" dirty="0"/>
                        <a:t> 출원인에 해당하면 종목코드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94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df.drop</a:t>
                      </a:r>
                      <a:r>
                        <a:rPr lang="en-US" altLang="ko-KR" sz="1300" dirty="0"/>
                        <a:t>(df[df['</a:t>
                      </a:r>
                      <a:r>
                        <a:rPr lang="ko-KR" altLang="en-US" sz="1300" dirty="0"/>
                        <a:t>종목코드</a:t>
                      </a:r>
                      <a:r>
                        <a:rPr lang="en-US" altLang="ko-KR" sz="1300" dirty="0"/>
                        <a:t>'] == '0'].index, </a:t>
                      </a:r>
                      <a:r>
                        <a:rPr lang="en-US" altLang="ko-KR" sz="1300" dirty="0" err="1"/>
                        <a:t>inplace</a:t>
                      </a:r>
                      <a:r>
                        <a:rPr lang="en-US" altLang="ko-KR" sz="1300" dirty="0"/>
                        <a:t>=True)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종목코드 </a:t>
                      </a:r>
                      <a:r>
                        <a:rPr lang="en-US" altLang="ko-KR" sz="1300" dirty="0"/>
                        <a:t>= 0</a:t>
                      </a:r>
                      <a:r>
                        <a:rPr lang="ko-KR" altLang="en-US" sz="1300" dirty="0"/>
                        <a:t>인 데이터 즉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사용하지 않는 데이터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7344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df.to_csv</a:t>
                      </a:r>
                      <a:r>
                        <a:rPr lang="en-US" altLang="ko-KR" sz="1300" dirty="0"/>
                        <a:t>(f'./new_secondary_cell_pluscode_wonoise.csv', index=False, encoding='utf-8-sig')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데이터프레임 저장 </a:t>
                      </a:r>
                      <a:r>
                        <a:rPr lang="en-US" altLang="ko-KR" sz="1300" dirty="0"/>
                        <a:t>(.</a:t>
                      </a:r>
                      <a:r>
                        <a:rPr lang="en-US" altLang="ko-KR" sz="1300" dirty="0" err="1"/>
                        <a:t>gz</a:t>
                      </a:r>
                      <a:r>
                        <a:rPr lang="ko-KR" altLang="en-US" sz="1300" dirty="0"/>
                        <a:t>를 통해 압축저장 가능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465612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</a:t>
            </a:r>
            <a:r>
              <a:rPr lang="ko-KR" altLang="en-US" sz="2000" dirty="0" err="1">
                <a:solidFill>
                  <a:srgbClr val="1CADE4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데이터탐색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969FA7"/>
                </a:solidFill>
              </a:rPr>
              <a:t> </a:t>
            </a:r>
            <a:endParaRPr lang="ko-KR" altLang="en-US" sz="2000" dirty="0">
              <a:solidFill>
                <a:srgbClr val="969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9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4A5-9D57-481C-B180-CFF37EB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차전지</a:t>
            </a:r>
            <a:r>
              <a:rPr lang="ko-KR" altLang="en-US" dirty="0">
                <a:solidFill>
                  <a:schemeClr val="tx1"/>
                </a:solidFill>
              </a:rPr>
              <a:t> 섹터지수 데이터 </a:t>
            </a:r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r>
              <a:rPr lang="ko-KR" altLang="en-US" dirty="0">
                <a:solidFill>
                  <a:schemeClr val="tx1"/>
                </a:solidFill>
              </a:rPr>
              <a:t> 과정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AEC09E2-7367-4AB6-8C70-3EBE9FEEEC47}"/>
              </a:ext>
            </a:extLst>
          </p:cNvPr>
          <p:cNvSpPr txBox="1">
            <a:spLocks/>
          </p:cNvSpPr>
          <p:nvPr/>
        </p:nvSpPr>
        <p:spPr>
          <a:xfrm>
            <a:off x="363989" y="3"/>
            <a:ext cx="11603119" cy="47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배경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문제정의</a:t>
            </a:r>
            <a:r>
              <a:rPr lang="en-US" altLang="ko-KR" sz="2000" dirty="0">
                <a:solidFill>
                  <a:srgbClr val="465359"/>
                </a:solidFill>
                <a:latin typeface="Helvetica Neue"/>
              </a:rPr>
              <a:t>	 		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데이터수집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</a:t>
            </a:r>
            <a:r>
              <a:rPr lang="en-US" altLang="ko-KR" sz="2000" dirty="0">
                <a:solidFill>
                  <a:srgbClr val="1CADE4"/>
                </a:solidFill>
                <a:latin typeface="Helvetica Neue"/>
              </a:rPr>
              <a:t> </a:t>
            </a:r>
            <a:r>
              <a:rPr lang="ko-KR" altLang="en-US" sz="2000" dirty="0" err="1">
                <a:solidFill>
                  <a:srgbClr val="1CADE4"/>
                </a:solidFill>
                <a:latin typeface="Helvetica Neue"/>
              </a:rPr>
              <a:t>데이터전처리</a:t>
            </a:r>
            <a:r>
              <a:rPr lang="ko-KR" altLang="en-US" sz="2000" dirty="0">
                <a:solidFill>
                  <a:srgbClr val="1CADE4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	   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데이터탐색 </a:t>
            </a:r>
            <a:r>
              <a:rPr lang="en-US" altLang="ko-KR" sz="2000" dirty="0">
                <a:solidFill>
                  <a:srgbClr val="969FA7"/>
                </a:solidFill>
                <a:latin typeface="Helvetica Neue"/>
              </a:rPr>
              <a:t>&amp; </a:t>
            </a:r>
            <a:r>
              <a:rPr lang="ko-KR" altLang="en-US" sz="2000" dirty="0">
                <a:solidFill>
                  <a:srgbClr val="969FA7"/>
                </a:solidFill>
                <a:latin typeface="Helvetica Neue"/>
              </a:rPr>
              <a:t>인사이트    </a:t>
            </a:r>
            <a:r>
              <a:rPr lang="en-US" altLang="ko-KR" sz="2000" dirty="0">
                <a:solidFill>
                  <a:srgbClr val="969FA7"/>
                </a:solidFill>
              </a:rPr>
              <a:t> </a:t>
            </a:r>
            <a:endParaRPr lang="ko-KR" altLang="en-US" sz="2000" dirty="0">
              <a:solidFill>
                <a:srgbClr val="969FA7"/>
              </a:solidFill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82ADA5E-6244-4508-ABC8-687AD1577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88260"/>
              </p:ext>
            </p:extLst>
          </p:nvPr>
        </p:nvGraphicFramePr>
        <p:xfrm>
          <a:off x="581028" y="1995335"/>
          <a:ext cx="11029950" cy="3017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651099">
                  <a:extLst>
                    <a:ext uri="{9D8B030D-6E8A-4147-A177-3AD203B41FA5}">
                      <a16:colId xmlns:a16="http://schemas.microsoft.com/office/drawing/2014/main" val="3762136826"/>
                    </a:ext>
                  </a:extLst>
                </a:gridCol>
                <a:gridCol w="5378851">
                  <a:extLst>
                    <a:ext uri="{9D8B030D-6E8A-4147-A177-3AD203B41FA5}">
                      <a16:colId xmlns:a16="http://schemas.microsoft.com/office/drawing/2014/main" val="87427526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코드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29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df = </a:t>
                      </a:r>
                      <a:r>
                        <a:rPr lang="en-US" altLang="ko-KR" sz="1300" dirty="0" err="1"/>
                        <a:t>pd.read_excel</a:t>
                      </a:r>
                      <a:r>
                        <a:rPr lang="en-US" altLang="ko-KR" sz="1300" dirty="0"/>
                        <a:t>('./data/2</a:t>
                      </a:r>
                      <a:r>
                        <a:rPr lang="ko-KR" altLang="en-US" sz="1300" dirty="0"/>
                        <a:t>차전지지수</a:t>
                      </a:r>
                      <a:r>
                        <a:rPr lang="en-US" altLang="ko-KR" sz="1300" dirty="0"/>
                        <a:t>_data_20210930.xlsx')</a:t>
                      </a:r>
                      <a:endParaRPr lang="ko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섹터지수 데이터</a:t>
                      </a:r>
                      <a:r>
                        <a:rPr lang="en-US" altLang="ko-KR" sz="1300" dirty="0"/>
                        <a:t>csv </a:t>
                      </a:r>
                      <a:r>
                        <a:rPr lang="ko-KR" altLang="en-US" sz="1300" dirty="0"/>
                        <a:t>파일 불러오기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702997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df.head</a:t>
                      </a:r>
                      <a:r>
                        <a:rPr lang="en-US" altLang="ko-KR" sz="1300" dirty="0"/>
                        <a:t>(5)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 err="1"/>
                        <a:t>필요없는</a:t>
                      </a:r>
                      <a:r>
                        <a:rPr lang="ko-KR" altLang="en-US" sz="1300" dirty="0"/>
                        <a:t> 데이터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7687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df.drop</a:t>
                      </a:r>
                      <a:r>
                        <a:rPr lang="en-US" altLang="ko-KR" sz="1300" dirty="0"/>
                        <a:t>(index=[0,1,2,3,4,5], axis=0, </a:t>
                      </a:r>
                      <a:r>
                        <a:rPr lang="en-US" altLang="ko-KR" sz="1300" dirty="0" err="1"/>
                        <a:t>inplace</a:t>
                      </a:r>
                      <a:r>
                        <a:rPr lang="en-US" altLang="ko-KR" sz="1300" dirty="0"/>
                        <a:t>=True)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index = 0~4</a:t>
                      </a:r>
                      <a:r>
                        <a:rPr lang="ko-KR" altLang="en-US" sz="1300" dirty="0"/>
                        <a:t>에 </a:t>
                      </a:r>
                      <a:r>
                        <a:rPr lang="ko-KR" altLang="en-US" sz="1300" dirty="0" err="1"/>
                        <a:t>필요없는</a:t>
                      </a:r>
                      <a:r>
                        <a:rPr lang="ko-KR" altLang="en-US" sz="1300" dirty="0"/>
                        <a:t> 행이 있어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0847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df.columns</a:t>
                      </a:r>
                      <a:r>
                        <a:rPr lang="en-US" altLang="ko-KR" sz="1300" dirty="0"/>
                        <a:t> = ['</a:t>
                      </a:r>
                      <a:r>
                        <a:rPr lang="ko-KR" altLang="en-US" sz="1300" dirty="0"/>
                        <a:t>일자</a:t>
                      </a:r>
                      <a:r>
                        <a:rPr lang="en-US" altLang="ko-KR" sz="1300" dirty="0"/>
                        <a:t>', '</a:t>
                      </a:r>
                      <a:r>
                        <a:rPr lang="ko-KR" altLang="en-US" sz="1300" dirty="0"/>
                        <a:t>종가</a:t>
                      </a:r>
                      <a:r>
                        <a:rPr lang="en-US" altLang="ko-KR" sz="1300" dirty="0"/>
                        <a:t>', '</a:t>
                      </a:r>
                      <a:r>
                        <a:rPr lang="ko-KR" altLang="en-US" sz="1300" dirty="0"/>
                        <a:t>거래대금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억원</a:t>
                      </a:r>
                      <a:r>
                        <a:rPr lang="en-US" altLang="ko-KR" sz="1300" dirty="0"/>
                        <a:t>)', '</a:t>
                      </a:r>
                      <a:r>
                        <a:rPr lang="ko-KR" altLang="en-US" sz="1300" dirty="0"/>
                        <a:t>시가총액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억원</a:t>
                      </a:r>
                      <a:r>
                        <a:rPr lang="en-US" altLang="ko-KR" sz="1300" dirty="0"/>
                        <a:t>)', '</a:t>
                      </a:r>
                      <a:r>
                        <a:rPr lang="ko-KR" altLang="en-US" sz="1300" dirty="0"/>
                        <a:t>수익률</a:t>
                      </a:r>
                      <a:r>
                        <a:rPr lang="en-US" altLang="ko-KR" sz="1300" dirty="0"/>
                        <a:t>(%)']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column</a:t>
                      </a:r>
                      <a:r>
                        <a:rPr lang="ko-KR" altLang="en-US" sz="1300" dirty="0"/>
                        <a:t>명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564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df.sort_values</a:t>
                      </a:r>
                      <a:r>
                        <a:rPr lang="en-US" altLang="ko-KR" sz="1300" dirty="0"/>
                        <a:t>('</a:t>
                      </a:r>
                      <a:r>
                        <a:rPr lang="ko-KR" altLang="en-US" sz="1300" dirty="0"/>
                        <a:t>일자</a:t>
                      </a:r>
                      <a:r>
                        <a:rPr lang="en-US" altLang="ko-KR" sz="1300" dirty="0"/>
                        <a:t>', ascending=True, </a:t>
                      </a:r>
                      <a:r>
                        <a:rPr lang="en-US" altLang="ko-KR" sz="1300" dirty="0" err="1"/>
                        <a:t>inplace</a:t>
                      </a:r>
                      <a:r>
                        <a:rPr lang="en-US" altLang="ko-KR" sz="1300" dirty="0"/>
                        <a:t>=True)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일자별로 역순으로 재정렬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8420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/>
                        <a:t>df.reset_index</a:t>
                      </a:r>
                      <a:r>
                        <a:rPr lang="en-US" altLang="ko-KR" sz="1300" dirty="0"/>
                        <a:t>(drop=True, </a:t>
                      </a:r>
                      <a:r>
                        <a:rPr lang="en-US" altLang="ko-KR" sz="1300" dirty="0" err="1"/>
                        <a:t>inplace</a:t>
                      </a:r>
                      <a:r>
                        <a:rPr lang="en-US" altLang="ko-KR" sz="1300" dirty="0"/>
                        <a:t>=True)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# index </a:t>
                      </a:r>
                      <a:r>
                        <a:rPr lang="ko-KR" altLang="en-US" sz="1300" dirty="0"/>
                        <a:t>재정렬 </a:t>
                      </a:r>
                      <a:r>
                        <a:rPr lang="en-US" altLang="ko-KR" sz="1300" dirty="0"/>
                        <a:t>(drop</a:t>
                      </a:r>
                      <a:r>
                        <a:rPr lang="ko-KR" altLang="en-US" sz="1300" dirty="0"/>
                        <a:t>을 통해 이전 </a:t>
                      </a:r>
                      <a:r>
                        <a:rPr lang="en-US" altLang="ko-KR" sz="1300" dirty="0"/>
                        <a:t>index </a:t>
                      </a:r>
                      <a:r>
                        <a:rPr lang="ko-KR" altLang="en-US" sz="1300" dirty="0"/>
                        <a:t>삭제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94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df.to_csv</a:t>
                      </a:r>
                      <a:r>
                        <a:rPr lang="en-US" altLang="ko-KR" sz="1300" dirty="0"/>
                        <a:t>(f'./data/2</a:t>
                      </a:r>
                      <a:r>
                        <a:rPr lang="ko-KR" altLang="en-US" sz="1300" dirty="0"/>
                        <a:t>차전지지수</a:t>
                      </a:r>
                      <a:r>
                        <a:rPr lang="en-US" altLang="ko-KR" sz="1300" dirty="0"/>
                        <a:t>_DataSet.csv', index=False, encoding='utf-8-sig')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# </a:t>
                      </a:r>
                      <a:r>
                        <a:rPr lang="ko-KR" altLang="en-US" sz="1300" dirty="0"/>
                        <a:t>데이터프레임 저장 </a:t>
                      </a:r>
                      <a:r>
                        <a:rPr lang="en-US" altLang="ko-KR" sz="1300" dirty="0"/>
                        <a:t>(.</a:t>
                      </a:r>
                      <a:r>
                        <a:rPr lang="en-US" altLang="ko-KR" sz="1300" dirty="0" err="1"/>
                        <a:t>gz</a:t>
                      </a:r>
                      <a:r>
                        <a:rPr lang="ko-KR" altLang="en-US" sz="1300" dirty="0"/>
                        <a:t>를 통해 압축저장 가능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73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628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{6DF95054-07AD-4641-B813-792ACD42C7FA}tf33552983_win32</Template>
  <TotalTime>1356</TotalTime>
  <Words>2366</Words>
  <Application>Microsoft Office PowerPoint</Application>
  <PresentationFormat>와이드스크린</PresentationFormat>
  <Paragraphs>240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Helvetica Neue</vt:lpstr>
      <vt:lpstr>Malgun Gothic Semilight</vt:lpstr>
      <vt:lpstr>Malgun Gothic</vt:lpstr>
      <vt:lpstr>Arial</vt:lpstr>
      <vt:lpstr>Calibri</vt:lpstr>
      <vt:lpstr>Franklin Gothic Book</vt:lpstr>
      <vt:lpstr>Wingdings 2</vt:lpstr>
      <vt:lpstr>DividendVTI</vt:lpstr>
      <vt:lpstr> 토이 프로젝트 1조: 2차전지 상장기술기업들의 특허출원과 주가변동 관계 EDA</vt:lpstr>
      <vt:lpstr>분석 배경</vt:lpstr>
      <vt:lpstr>문제 정의</vt:lpstr>
      <vt:lpstr>데이터 수집</vt:lpstr>
      <vt:lpstr>PowerPoint 프레젠테이션</vt:lpstr>
      <vt:lpstr>개별 종목 주가 데이터 크롤링 과정</vt:lpstr>
      <vt:lpstr>데이터 전처리</vt:lpstr>
      <vt:lpstr>특허 데이터 전처리 과정</vt:lpstr>
      <vt:lpstr>2차전지 섹터지수 데이터 전처리 과정</vt:lpstr>
      <vt:lpstr>포스코 케미칼 월별 2차전지 특허 출원 수 (2001. 01. ~ 2021. 09.)</vt:lpstr>
      <vt:lpstr>SK 이노베이션 월별 2차전지 특허 출원 수와 종가</vt:lpstr>
      <vt:lpstr>삼성 SDI 월별 2차전지 특허 출원 수와 종가</vt:lpstr>
      <vt:lpstr>LG 화학 월별 2차전지 특허 출원 수와 종가</vt:lpstr>
      <vt:lpstr>월별 2차전지 특허 출원 수와 섹터 지수 (2015. 01. ~ 2021. 09.)</vt:lpstr>
      <vt:lpstr>월별 2차전지 특허 출원 수 (2001. 01. ~ 2021. 09.)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토이 프로젝트 1조: 2차전지 상장기술기업들의 특허출원과 주가변동 관계 EDA</dc:title>
  <dc:creator>조 민수</dc:creator>
  <cp:lastModifiedBy>조 민수</cp:lastModifiedBy>
  <cp:revision>9</cp:revision>
  <dcterms:created xsi:type="dcterms:W3CDTF">2021-10-01T02:01:22Z</dcterms:created>
  <dcterms:modified xsi:type="dcterms:W3CDTF">2021-10-06T05:00:50Z</dcterms:modified>
</cp:coreProperties>
</file>