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887D7-0FC9-2048-BFF9-A0B02C110C40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AA163-4F77-774C-8B43-3A8D546BE65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74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Czemu tak skrótowo – rzadko się zdarza, że musimy to robić. Zwykle </a:t>
            </a:r>
            <a:r>
              <a:rPr lang="pl-PL" dirty="0" err="1"/>
              <a:t>netcdf</a:t>
            </a:r>
            <a:r>
              <a:rPr lang="pl-PL" dirty="0"/>
              <a:t> są generowane przez zewnętrzne narzędzia. Mamy czytać z nich dane i przetwarzać.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AA163-4F77-774C-8B43-3A8D546BE656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98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C7B0AA-37D8-FC4D-8C6C-420F70D46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2A20C09-1852-F44B-BBFE-48C38FBD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1A73D5-A734-BE46-B6DA-94DFCBDB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FD1B827-4B95-3A4D-9F6D-19B5B9E7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B0FA2C-F11C-2B49-B19C-E3D8D84C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0114A1-72F2-E944-8543-A39AF402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08CCF31-30C3-FD49-9909-51B3E4D5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7D5D4A-801B-7848-9C5D-EF0DF994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49D2D4-9EA2-A243-987E-B005DD2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703A95-FBE3-944A-8715-89657A41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428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210B205-4520-2048-A639-8CA7B1288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C24880-89EE-D944-B629-ACF810930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D6B856-51E7-D044-AC97-BBDDEC75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187500-270D-8D4C-950D-C0E97807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64B674-F00F-264A-AC68-2188A5FC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4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9E8B55-6D03-FD4A-93F0-C02D503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048912-FB5F-D348-BB5A-5B2692D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CE067B-9D5E-654E-834D-F468DFF2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B5B92C-B2D2-4B4C-8CC9-08CD7B55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DC016E-4DE9-5747-8DFF-8341E033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1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115300-E478-7449-A1A5-BDFFA324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9185F7-48C5-EF4A-8C88-6D6C55EF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B87C50-4C88-5245-A95F-629D5C67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61EBFE-21BC-2941-800D-6676FA7F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A39BB4-48D6-A04F-8367-55B476DA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76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BDC00-C374-3745-9A59-FA021869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9C9DCD-B3A4-2843-AB99-D5CA988A3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5B42D6A-A24F-5442-A137-AEBBB286D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810BAE-D7B6-8D4C-9A58-7FD1BAD0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B91A6B-DC3C-4B43-9B14-5CB8187E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3724C4-4861-764A-8283-1C84D7D6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E37F37-ECF5-7A46-AE5C-D8F0FBDD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5A2A31-B737-0C4E-8324-40D64396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B0F8DB-009C-E741-B011-96D7A9F4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4450B2A-9323-F74A-A779-C879E7C4A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C901938-BA5D-9942-B8F6-378898409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7DB0488-2947-ED42-BDC1-E45C1676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B61A8B3-8ADE-F04A-8B98-890676BE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F302909-99B4-1741-AFDA-12941D0E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85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61AAD7-4006-7B48-8466-AEFF0EA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CB898C5-2138-1D4F-8F14-73B76F26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2ACBB23-DFB0-D547-A4B2-D9F4EECC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A23CC3-2637-7347-8446-BA283431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75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A501D9B-9BB9-6245-94CC-10CE71EE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05F395E-C432-D34C-9C2C-441781D4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92F1BB-2DE4-654D-BA67-9AF58615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46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75EABD-EFB5-B844-B2A5-3443420B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1FF757-345B-6F4E-BDBA-80F3A680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622BD4-6CB8-304D-9035-5E1A8FEE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327940-1C5A-E041-A383-3DF881E5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75C3212-9AA6-B647-B9CD-712C93F1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CB4D985-FBD9-1148-A07C-20F3E2D5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15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A52A4-DCE7-0845-843C-5B288A85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4BFEC0A-FC9B-BD49-AD68-58268B72D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6D2EAB1-E1AC-9945-BEC2-6A1135B2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79A2536-E630-AA4D-BA7B-9BAEC560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05E31D-F221-6B45-A5B6-FD7E6A5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779A00-2B34-C44C-B118-2E620F27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47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013E36-6D82-B844-BB02-D5D146E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E3552F-7D4A-304A-9190-1DF31A9B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0D1D18-7DCB-8040-80C4-C68FD8F8A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2DEF-398D-A047-A594-52EA4B336A93}" type="datetimeFigureOut">
              <a:rPr lang="pl-PL" smtClean="0"/>
              <a:t>27.06.2018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30430B-584C-0940-AADD-71D84FD36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8DB4CA-9224-C64B-83DD-5BDB9D0E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64FD-2CCA-1E4D-A80A-DD264305107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597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26AC3E-272C-8C4A-BCAD-C5C86FCA0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 i </a:t>
            </a:r>
            <a:r>
              <a:rPr lang="pl-PL" dirty="0" err="1"/>
              <a:t>NetCDF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5541875-1420-EF41-80CA-B63FA17BB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Network </a:t>
            </a:r>
            <a:r>
              <a:rPr lang="pl-PL" dirty="0" err="1"/>
              <a:t>Common</a:t>
            </a:r>
            <a:r>
              <a:rPr lang="pl-PL" dirty="0"/>
              <a:t> Data Format</a:t>
            </a:r>
          </a:p>
        </p:txBody>
      </p:sp>
    </p:spTree>
    <p:extLst>
      <p:ext uri="{BB962C8B-B14F-4D97-AF65-F5344CB8AC3E}">
        <p14:creationId xmlns:p14="http://schemas.microsoft.com/office/powerpoint/2010/main" val="271570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B788EE-2446-E449-8918-73611DD1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do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8981CF-7131-4346-BCE0-EE9376D3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air.mon.mean.nc</a:t>
            </a:r>
            <a:r>
              <a:rPr lang="pl-PL" dirty="0"/>
              <a:t> – miesięczne temperatury powietrza (2m), NCEP/NCAR</a:t>
            </a:r>
          </a:p>
          <a:p>
            <a:endParaRPr lang="pl-PL" dirty="0"/>
          </a:p>
          <a:p>
            <a:r>
              <a:rPr lang="pl-PL" b="1" dirty="0" err="1"/>
              <a:t>emep.nc</a:t>
            </a:r>
            <a:r>
              <a:rPr lang="pl-PL" dirty="0"/>
              <a:t> – model EMEP, temperatura dla 2m i stężenie PM10, wielkości średnie dobowe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150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402ED1-7317-D74E-BB58-BA7194B4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Biblioteka ncdf4 – schemat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17C97C-CEC0-284A-966B-69996ACC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Otwieramy dostęp do pliku (tylko odczyt, odczyt i zapis)</a:t>
            </a:r>
          </a:p>
          <a:p>
            <a:endParaRPr lang="pl-PL" dirty="0"/>
          </a:p>
          <a:p>
            <a:r>
              <a:rPr lang="pl-PL" dirty="0"/>
              <a:t>Czytamy/zapisujemy dane z/do pliku</a:t>
            </a:r>
          </a:p>
          <a:p>
            <a:endParaRPr lang="pl-PL" dirty="0"/>
          </a:p>
          <a:p>
            <a:r>
              <a:rPr lang="pl-PL" dirty="0"/>
              <a:t>Zamykamy dostęp do pliku</a:t>
            </a:r>
          </a:p>
        </p:txBody>
      </p:sp>
    </p:spTree>
    <p:extLst>
      <p:ext uri="{BB962C8B-B14F-4D97-AF65-F5344CB8AC3E}">
        <p14:creationId xmlns:p14="http://schemas.microsoft.com/office/powerpoint/2010/main" val="419617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A3D885B5-1EB8-324D-825B-835CFEBD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4" y="2707575"/>
            <a:ext cx="7195460" cy="409014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143B5CB-1482-B446-8332-76FEE1C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1 – otwieramy dostęp do pliku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937F026-72A3-0743-8D51-88822851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9" y="1596736"/>
            <a:ext cx="5067300" cy="8382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C8E4C88-3233-1E45-858C-65E7A3A8133D}"/>
              </a:ext>
            </a:extLst>
          </p:cNvPr>
          <p:cNvSpPr txBox="1"/>
          <p:nvPr/>
        </p:nvSpPr>
        <p:spPr>
          <a:xfrm>
            <a:off x="5214257" y="2099895"/>
            <a:ext cx="6365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solidFill>
                  <a:srgbClr val="FF0000"/>
                </a:solidFill>
              </a:rPr>
              <a:t>Nc_open</a:t>
            </a:r>
            <a:r>
              <a:rPr lang="pl-PL" b="1" dirty="0">
                <a:solidFill>
                  <a:srgbClr val="FF0000"/>
                </a:solidFill>
              </a:rPr>
              <a:t>() otwiera dostęp do plików, nie czyta danych (zmiennych, atrybutów itp.).</a:t>
            </a:r>
          </a:p>
          <a:p>
            <a:r>
              <a:rPr lang="pl-PL" b="1" dirty="0">
                <a:solidFill>
                  <a:srgbClr val="FF0000"/>
                </a:solidFill>
              </a:rPr>
              <a:t>Pozwala sprawdzić strukturę pliku: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54FAB03-56AC-5249-9B9F-23D55FA670B5}"/>
              </a:ext>
            </a:extLst>
          </p:cNvPr>
          <p:cNvSpPr txBox="1"/>
          <p:nvPr/>
        </p:nvSpPr>
        <p:spPr>
          <a:xfrm>
            <a:off x="6602681" y="4239491"/>
            <a:ext cx="5213267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 pliku: jedna zmienna </a:t>
            </a:r>
            <a:r>
              <a:rPr lang="pl-PL" dirty="0" err="1"/>
              <a:t>air</a:t>
            </a:r>
            <a:r>
              <a:rPr lang="pl-PL" dirty="0"/>
              <a:t>, przechowująca wartości </a:t>
            </a:r>
            <a:r>
              <a:rPr lang="pl-PL" dirty="0" err="1"/>
              <a:t>float</a:t>
            </a:r>
            <a:r>
              <a:rPr lang="pl-PL" dirty="0"/>
              <a:t>, trzy wymiary: lat, lon, </a:t>
            </a:r>
            <a:r>
              <a:rPr lang="pl-PL" dirty="0" err="1"/>
              <a:t>time</a:t>
            </a:r>
            <a:endParaRPr lang="pl-PL" dirty="0"/>
          </a:p>
          <a:p>
            <a:endParaRPr lang="pl-PL" dirty="0"/>
          </a:p>
          <a:p>
            <a:r>
              <a:rPr lang="pl-PL" dirty="0"/>
              <a:t>Pozostałe informacje – atrybuty/metadane. </a:t>
            </a:r>
          </a:p>
          <a:p>
            <a:endParaRPr lang="pl-PL" dirty="0"/>
          </a:p>
          <a:p>
            <a:r>
              <a:rPr lang="pl-PL" dirty="0"/>
              <a:t>Zwróć uwagę na </a:t>
            </a:r>
            <a:r>
              <a:rPr lang="pl-PL" dirty="0" err="1"/>
              <a:t>add_offset</a:t>
            </a:r>
            <a:r>
              <a:rPr lang="pl-PL" dirty="0"/>
              <a:t> i </a:t>
            </a:r>
            <a:r>
              <a:rPr lang="pl-PL" dirty="0" err="1"/>
              <a:t>scale_factor</a:t>
            </a:r>
            <a:r>
              <a:rPr lang="pl-PL" dirty="0"/>
              <a:t> – ncdf4 „radzi sobie” z nimi automatycznie.</a:t>
            </a:r>
          </a:p>
        </p:txBody>
      </p:sp>
    </p:spTree>
    <p:extLst>
      <p:ext uri="{BB962C8B-B14F-4D97-AF65-F5344CB8AC3E}">
        <p14:creationId xmlns:p14="http://schemas.microsoft.com/office/powerpoint/2010/main" val="63381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CF2BA-CDAC-CC4F-977B-DC80847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1 – otwieramy dostęp do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F47F7C-CC93-1546-A7A6-7362530D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Zmienna </a:t>
            </a:r>
            <a:r>
              <a:rPr lang="pl-PL" dirty="0" err="1"/>
              <a:t>air</a:t>
            </a:r>
            <a:r>
              <a:rPr lang="pl-PL" dirty="0"/>
              <a:t> ma trzy wymiary: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6624EC-30E6-1846-9D8E-34E3E4CC1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2406650"/>
            <a:ext cx="4826000" cy="41783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B255B3C-F9C6-F841-A99B-6A466641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84" y="2406650"/>
            <a:ext cx="63119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71F8F3-BEC9-4C4E-92C3-33184555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1 – otwieramy dostęp do pliku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B983B1-05D3-FC41-9ACF-F6DE89B6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7" y="1506721"/>
            <a:ext cx="9745133" cy="50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9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E8944-CB10-9F42-8B48-AB4EE490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B49C7C-9A79-4A44-9037-B5377EC8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Nc_open</a:t>
            </a:r>
            <a:r>
              <a:rPr lang="pl-PL" dirty="0"/>
              <a:t> – otwiera dostęp do pliku z poziomu R</a:t>
            </a:r>
          </a:p>
          <a:p>
            <a:endParaRPr lang="pl-PL" dirty="0"/>
          </a:p>
          <a:p>
            <a:r>
              <a:rPr lang="pl-PL" dirty="0"/>
              <a:t>Pierwszy krok w czytaniu danych</a:t>
            </a:r>
          </a:p>
          <a:p>
            <a:endParaRPr lang="pl-PL" dirty="0"/>
          </a:p>
          <a:p>
            <a:r>
              <a:rPr lang="pl-PL" dirty="0"/>
              <a:t>Pozwala przeczytać metadane – strukturę zmiennych, wymiary i atrybuty</a:t>
            </a:r>
          </a:p>
        </p:txBody>
      </p:sp>
    </p:spTree>
    <p:extLst>
      <p:ext uri="{BB962C8B-B14F-4D97-AF65-F5344CB8AC3E}">
        <p14:creationId xmlns:p14="http://schemas.microsoft.com/office/powerpoint/2010/main" val="10340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D57372-342D-6A47-A049-A196B4EF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2 – czytamy wymiary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76C689-5AE0-6A4D-B999-52C89E3F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pliku są trzy:</a:t>
            </a:r>
          </a:p>
          <a:p>
            <a:pPr lvl="1"/>
            <a:r>
              <a:rPr lang="pl-PL" dirty="0"/>
              <a:t>Lon i lat – współrzędne</a:t>
            </a:r>
          </a:p>
          <a:p>
            <a:pPr lvl="1"/>
            <a:r>
              <a:rPr lang="pl-PL" dirty="0"/>
              <a:t>Time – czas</a:t>
            </a:r>
          </a:p>
          <a:p>
            <a:r>
              <a:rPr lang="pl-PL" dirty="0"/>
              <a:t>Wartości dla poszczególnych wymiarów czytamy za pomocą funkcji:</a:t>
            </a:r>
          </a:p>
          <a:p>
            <a:pPr marL="0" indent="0" algn="ctr">
              <a:buNone/>
            </a:pPr>
            <a:r>
              <a:rPr lang="pl-PL" dirty="0" err="1"/>
              <a:t>ncvar_get</a:t>
            </a:r>
            <a:r>
              <a:rPr lang="pl-PL" dirty="0"/>
              <a:t>()</a:t>
            </a:r>
          </a:p>
          <a:p>
            <a:r>
              <a:rPr lang="pl-PL" dirty="0"/>
              <a:t>Funkcja odwołuje się do pliku wskazywanego przez obiekt utworzony przez </a:t>
            </a:r>
            <a:r>
              <a:rPr lang="pl-PL" dirty="0" err="1"/>
              <a:t>nc_open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6564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7F006A-243E-6A4F-BF1E-39B2E09E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2 – czytamy wymiary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DDCA069-8B4A-234E-AD81-F0EAB3A8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7950"/>
            <a:ext cx="10972800" cy="45085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2AEF9D9-2092-DF43-B7D7-205EBD8BE054}"/>
              </a:ext>
            </a:extLst>
          </p:cNvPr>
          <p:cNvSpPr txBox="1"/>
          <p:nvPr/>
        </p:nvSpPr>
        <p:spPr>
          <a:xfrm>
            <a:off x="3014133" y="5418667"/>
            <a:ext cx="833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ncvar_get</a:t>
            </a:r>
            <a:r>
              <a:rPr lang="pl-PL" dirty="0"/>
              <a:t>() – czyta wymiar lon z pliku, na który wskazuje </a:t>
            </a:r>
            <a:r>
              <a:rPr lang="pl-PL" dirty="0" err="1"/>
              <a:t>nc</a:t>
            </a:r>
            <a:endParaRPr lang="pl-PL" dirty="0"/>
          </a:p>
          <a:p>
            <a:r>
              <a:rPr lang="pl-PL" dirty="0"/>
              <a:t>Elementów przeczytanych: 144, o tyle wartości możemy pytać, czytając zmienną z pliku)</a:t>
            </a:r>
          </a:p>
          <a:p>
            <a:r>
              <a:rPr lang="pl-PL" b="1" dirty="0"/>
              <a:t>W analogiczny sposób wczytaj pozostałe dwa wymiary: lat i </a:t>
            </a:r>
            <a:r>
              <a:rPr lang="pl-PL" b="1" dirty="0" err="1"/>
              <a:t>time</a:t>
            </a:r>
            <a:r>
              <a:rPr lang="pl-PL" b="1" dirty="0"/>
              <a:t>. Zapamiętaj je jako lat i </a:t>
            </a:r>
            <a:r>
              <a:rPr lang="pl-PL" b="1" dirty="0" err="1"/>
              <a:t>time</a:t>
            </a:r>
            <a:r>
              <a:rPr lang="pl-PL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81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6B488D-14D4-EB48-A98C-1A383285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 2 – czytamy wymiary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679C78-55EC-9D4E-BA76-721E7A209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91400" cy="28321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F919FC2-8FDB-C84B-9020-24E508E96367}"/>
              </a:ext>
            </a:extLst>
          </p:cNvPr>
          <p:cNvSpPr txBox="1"/>
          <p:nvPr/>
        </p:nvSpPr>
        <p:spPr>
          <a:xfrm>
            <a:off x="4385733" y="3962400"/>
            <a:ext cx="6968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Lat – 73 elementy</a:t>
            </a:r>
          </a:p>
          <a:p>
            <a:r>
              <a:rPr lang="pl-PL" dirty="0"/>
              <a:t>Time – typu </a:t>
            </a:r>
            <a:r>
              <a:rPr lang="pl-PL" dirty="0" err="1"/>
              <a:t>unlimited</a:t>
            </a:r>
            <a:r>
              <a:rPr lang="pl-PL" dirty="0"/>
              <a:t>. Aktualnie 845 elementów. ”Dziwny”, ale zaraz sobie z nim poradzimy.</a:t>
            </a:r>
          </a:p>
        </p:txBody>
      </p:sp>
    </p:spTree>
    <p:extLst>
      <p:ext uri="{BB962C8B-B14F-4D97-AF65-F5344CB8AC3E}">
        <p14:creationId xmlns:p14="http://schemas.microsoft.com/office/powerpoint/2010/main" val="85131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1A14B-42F8-A44E-8B4C-6E6E500D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czytamy </a:t>
            </a:r>
            <a:r>
              <a:rPr lang="pl-PL" dirty="0" err="1"/>
              <a:t>dimensions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F7D584-4393-964E-9F29-1EC97A85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Struktura zmiennych (</a:t>
            </a:r>
            <a:r>
              <a:rPr lang="pl-PL" dirty="0" err="1"/>
              <a:t>variables</a:t>
            </a:r>
            <a:r>
              <a:rPr lang="pl-PL" dirty="0"/>
              <a:t>) jest taka, jak definiują </a:t>
            </a:r>
            <a:r>
              <a:rPr lang="pl-PL" dirty="0" err="1"/>
              <a:t>dimensions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Czytanie wartości zmiennych – poprzez wskazanie konkretnego elementu dla poszczególnych </a:t>
            </a:r>
            <a:r>
              <a:rPr lang="pl-PL" dirty="0" err="1"/>
              <a:t>dimensions</a:t>
            </a:r>
            <a:r>
              <a:rPr lang="pl-PL" dirty="0"/>
              <a:t>, np.:</a:t>
            </a:r>
          </a:p>
          <a:p>
            <a:pPr lvl="1"/>
            <a:r>
              <a:rPr lang="pl-PL" dirty="0"/>
              <a:t>Piąty element wg lon</a:t>
            </a:r>
          </a:p>
          <a:p>
            <a:pPr lvl="1"/>
            <a:r>
              <a:rPr lang="pl-PL" dirty="0"/>
              <a:t>Czwarty element wg lat</a:t>
            </a:r>
          </a:p>
          <a:p>
            <a:pPr lvl="1"/>
            <a:r>
              <a:rPr lang="pl-PL" dirty="0"/>
              <a:t>Od 6 do 10 wg </a:t>
            </a:r>
            <a:r>
              <a:rPr lang="pl-PL" dirty="0" err="1"/>
              <a:t>time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744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2E40A-5AED-D747-A958-CEEF614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NetCDF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59EA86-320B-EA4C-9820-7F990718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Powszechnie używany format do wymiany danych np. klimatologicznych, z modeli klimatologicznych/meteorologicznych/jakości powietrza</a:t>
            </a:r>
          </a:p>
          <a:p>
            <a:r>
              <a:rPr lang="pl-PL" dirty="0"/>
              <a:t>Format samo-opisujący się </a:t>
            </a:r>
            <a:r>
              <a:rPr lang="pl-PL" dirty="0">
                <a:sym typeface="Wingdings" pitchFamily="2" charset="2"/>
              </a:rPr>
              <a:t> zawiera metadane opisujące zawartość pliku (co oznacza, że zwykle musimy trochę poczytać, zanim „dobierzemy” się do danych)</a:t>
            </a:r>
          </a:p>
          <a:p>
            <a:r>
              <a:rPr lang="pl-PL" dirty="0">
                <a:sym typeface="Wingdings" pitchFamily="2" charset="2"/>
              </a:rPr>
              <a:t>Niezależny od systemu/komputera – może być łatwo wymieniany między różnymi środowiskami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6946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F4325-E918-DD43-A3CA-6C06220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 tym czasem?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CF72418-56D6-964B-9272-078E1A1A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1690688"/>
            <a:ext cx="6311900" cy="2806700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684D8AC6-40CC-E14D-BCD3-272A2BB00F9C}"/>
              </a:ext>
            </a:extLst>
          </p:cNvPr>
          <p:cNvSpPr/>
          <p:nvPr/>
        </p:nvSpPr>
        <p:spPr>
          <a:xfrm>
            <a:off x="694268" y="3640667"/>
            <a:ext cx="5588000" cy="321733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315B043-D4F3-9743-9AF0-8D315541E2A9}"/>
              </a:ext>
            </a:extLst>
          </p:cNvPr>
          <p:cNvSpPr txBox="1"/>
          <p:nvPr/>
        </p:nvSpPr>
        <p:spPr>
          <a:xfrm>
            <a:off x="6993467" y="1690688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Time – liczba godzin od wskazanego punktu w czasie.</a:t>
            </a:r>
          </a:p>
          <a:p>
            <a:r>
              <a:rPr lang="pl-PL" dirty="0"/>
              <a:t>Dane są co 1 miesiąc (</a:t>
            </a:r>
            <a:r>
              <a:rPr lang="pl-PL" dirty="0" err="1"/>
              <a:t>delta_t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80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822E0-C9D1-FB40-8EB6-ECFC7C0C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czasu do formatu bardziej czytelnego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6DCEE0-6AAF-D240-8FD5-B86175D3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Wiele różnych metod w R, m.in. funkcje:</a:t>
            </a:r>
          </a:p>
          <a:p>
            <a:pPr lvl="1"/>
            <a:r>
              <a:rPr lang="pl-PL" b="1" dirty="0" err="1"/>
              <a:t>asPOSIXct</a:t>
            </a:r>
            <a:r>
              <a:rPr lang="pl-PL" b="1" dirty="0"/>
              <a:t>()</a:t>
            </a:r>
          </a:p>
          <a:p>
            <a:pPr lvl="1"/>
            <a:r>
              <a:rPr lang="pl-PL" dirty="0" err="1"/>
              <a:t>as.Date</a:t>
            </a:r>
            <a:r>
              <a:rPr lang="pl-PL" dirty="0"/>
              <a:t>()</a:t>
            </a:r>
          </a:p>
          <a:p>
            <a:pPr lvl="1"/>
            <a:r>
              <a:rPr lang="pl-PL" dirty="0"/>
              <a:t>format()</a:t>
            </a:r>
          </a:p>
          <a:p>
            <a:pPr lvl="1"/>
            <a:r>
              <a:rPr lang="pl-PL" dirty="0" err="1"/>
              <a:t>strptime</a:t>
            </a:r>
            <a:r>
              <a:rPr lang="pl-PL" dirty="0"/>
              <a:t>()</a:t>
            </a:r>
          </a:p>
          <a:p>
            <a:pPr lvl="1"/>
            <a:r>
              <a:rPr lang="pl-PL" dirty="0"/>
              <a:t>…</a:t>
            </a:r>
          </a:p>
          <a:p>
            <a:r>
              <a:rPr lang="pl-PL" u="sng" dirty="0"/>
              <a:t>Spróbujemy z </a:t>
            </a:r>
            <a:r>
              <a:rPr lang="pl-PL" u="sng" dirty="0" err="1"/>
              <a:t>asPOSIXct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203549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C31941-DBD7-E948-9A5E-36E314C6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czasu do formatu bardziej czytelnego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B35D9DF-5CD4-0745-9EF3-BBBF2775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1896533"/>
            <a:ext cx="8405078" cy="66039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187F2DE-2381-3249-A2E8-84E37F3A70DE}"/>
              </a:ext>
            </a:extLst>
          </p:cNvPr>
          <p:cNvSpPr txBox="1"/>
          <p:nvPr/>
        </p:nvSpPr>
        <p:spPr>
          <a:xfrm>
            <a:off x="3742267" y="2895600"/>
            <a:ext cx="664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Konwersja niepoprawna – mamy dane miesięczne, co jest przyczyną?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D76768DD-530B-4840-BAC6-93AAC278C6B3}"/>
              </a:ext>
            </a:extLst>
          </p:cNvPr>
          <p:cNvGrpSpPr/>
          <p:nvPr/>
        </p:nvGrpSpPr>
        <p:grpSpPr>
          <a:xfrm>
            <a:off x="524934" y="3589867"/>
            <a:ext cx="9514416" cy="2496057"/>
            <a:chOff x="524934" y="3589867"/>
            <a:chExt cx="9514416" cy="2496057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B53D0781-8AA0-0C47-8066-E6BFDE24B2E6}"/>
                </a:ext>
              </a:extLst>
            </p:cNvPr>
            <p:cNvGrpSpPr/>
            <p:nvPr/>
          </p:nvGrpSpPr>
          <p:grpSpPr>
            <a:xfrm>
              <a:off x="524934" y="3589867"/>
              <a:ext cx="8229599" cy="1673198"/>
              <a:chOff x="524934" y="3589867"/>
              <a:chExt cx="8229599" cy="1673198"/>
            </a:xfrm>
          </p:grpSpPr>
          <p:pic>
            <p:nvPicPr>
              <p:cNvPr id="7" name="Obraz 6">
                <a:extLst>
                  <a:ext uri="{FF2B5EF4-FFF2-40B4-BE49-F238E27FC236}">
                    <a16:creationId xmlns:a16="http://schemas.microsoft.com/office/drawing/2014/main" id="{06A0A0E8-8F44-CB48-8309-7F368E7492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934" y="3931174"/>
                <a:ext cx="7912100" cy="698500"/>
              </a:xfrm>
              <a:prstGeom prst="rect">
                <a:avLst/>
              </a:prstGeom>
            </p:spPr>
          </p:pic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8A21FF30-394A-F74B-AA80-6B6BCFFAFA3C}"/>
                  </a:ext>
                </a:extLst>
              </p:cNvPr>
              <p:cNvSpPr txBox="1"/>
              <p:nvPr/>
            </p:nvSpPr>
            <p:spPr>
              <a:xfrm>
                <a:off x="838200" y="3589867"/>
                <a:ext cx="6022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err="1">
                    <a:solidFill>
                      <a:srgbClr val="FF0000"/>
                    </a:solidFill>
                  </a:rPr>
                  <a:t>As.POSIXct</a:t>
                </a:r>
                <a:r>
                  <a:rPr lang="pl-PL" dirty="0">
                    <a:solidFill>
                      <a:srgbClr val="FF0000"/>
                    </a:solidFill>
                  </a:rPr>
                  <a:t> – oczekuje, że czas jest podawany w sekundach od:</a:t>
                </a:r>
              </a:p>
            </p:txBody>
          </p:sp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B6A7DBA9-C538-124C-A44F-E215E1DEE3E4}"/>
                  </a:ext>
                </a:extLst>
              </p:cNvPr>
              <p:cNvSpPr txBox="1"/>
              <p:nvPr/>
            </p:nvSpPr>
            <p:spPr>
              <a:xfrm>
                <a:off x="1642533" y="4893733"/>
                <a:ext cx="711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Powtórz operację dla </a:t>
                </a:r>
                <a:r>
                  <a:rPr lang="pl-PL" dirty="0" err="1"/>
                  <a:t>time</a:t>
                </a:r>
                <a:r>
                  <a:rPr lang="pl-PL" dirty="0"/>
                  <a:t>[2]</a:t>
                </a:r>
              </a:p>
            </p:txBody>
          </p:sp>
        </p:grpSp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70054EE5-9126-154C-B19C-F5269BCF6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2650" y="5527124"/>
              <a:ext cx="7886700" cy="55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1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75D3B6-16C8-E84F-BD7F-54E3D79F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Konwersja czasu do formatu bardziej czytelnego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D2825F-8678-034E-9CB8-72B24FDA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Wykonaj konwersję wszystkich elementów zmiennej </a:t>
            </a:r>
            <a:r>
              <a:rPr lang="pl-PL" dirty="0" err="1"/>
              <a:t>time</a:t>
            </a:r>
            <a:endParaRPr lang="pl-PL" dirty="0"/>
          </a:p>
          <a:p>
            <a:r>
              <a:rPr lang="pl-PL" dirty="0"/>
              <a:t>Wynik zapamiętaj jako time2</a:t>
            </a:r>
          </a:p>
          <a:p>
            <a:r>
              <a:rPr lang="pl-PL" dirty="0"/>
              <a:t>Wyświetl </a:t>
            </a:r>
            <a:r>
              <a:rPr lang="pl-PL" dirty="0" err="1"/>
              <a:t>summary</a:t>
            </a:r>
            <a:r>
              <a:rPr lang="pl-PL" dirty="0"/>
              <a:t>() dla time2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75D772B-1A50-B144-A4F9-2EE82F97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01294"/>
            <a:ext cx="9220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799F1D-84FF-E948-B85F-285923CB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- </a:t>
            </a:r>
            <a:r>
              <a:rPr lang="pl-PL" dirty="0" err="1"/>
              <a:t>dimensions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7F757F-6183-1C4E-84AD-A60B7B7D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Ważne dla zrozumienia struktury plików i dalszej pracy z </a:t>
            </a:r>
            <a:r>
              <a:rPr lang="pl-PL" dirty="0" err="1"/>
              <a:t>variables</a:t>
            </a:r>
            <a:endParaRPr lang="pl-PL" dirty="0"/>
          </a:p>
          <a:p>
            <a:r>
              <a:rPr lang="pl-PL" dirty="0"/>
              <a:t>Czas często przekazywany jako liczba godzin/minut itp. od wskazanej daty</a:t>
            </a:r>
          </a:p>
          <a:p>
            <a:r>
              <a:rPr lang="pl-PL" dirty="0"/>
              <a:t>Różne funkcje pozwalają na zamianę sposobu formatowania czasu</a:t>
            </a:r>
          </a:p>
          <a:p>
            <a:r>
              <a:rPr lang="pl-PL" dirty="0"/>
              <a:t>Konwersja czasu jest odwracalna</a:t>
            </a:r>
          </a:p>
          <a:p>
            <a:r>
              <a:rPr lang="pl-PL" dirty="0"/>
              <a:t>Mając zmienne zdefiniowane jako POSIX, możemy się odwoływać do ich elementów, np.: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09D973E-1116-074E-A2A9-217C200B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17" y="5209118"/>
            <a:ext cx="3416300" cy="5715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C6AC520-FD49-1B40-8C9A-7D4406A83262}"/>
              </a:ext>
            </a:extLst>
          </p:cNvPr>
          <p:cNvSpPr txBox="1"/>
          <p:nvPr/>
        </p:nvSpPr>
        <p:spPr>
          <a:xfrm>
            <a:off x="4225887" y="5992297"/>
            <a:ext cx="712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Takie wartości można konwertować do liczb, np. korzystając z </a:t>
            </a:r>
            <a:r>
              <a:rPr lang="pl-PL" dirty="0" err="1"/>
              <a:t>as.numeric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2536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8A1ADF-69AA-4E4C-A4DE-EC3AB96D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Czytamy 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F64906-D2FF-6645-89D9-3E6604BB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Mamy tylko jedną:</a:t>
            </a:r>
          </a:p>
          <a:p>
            <a:endParaRPr lang="pl-PL" dirty="0"/>
          </a:p>
          <a:p>
            <a:r>
              <a:rPr lang="pl-PL" dirty="0"/>
              <a:t>Wartości zmiennych czytamy korzystając z </a:t>
            </a:r>
            <a:r>
              <a:rPr lang="pl-PL" dirty="0" err="1"/>
              <a:t>ncvar_get</a:t>
            </a:r>
            <a:r>
              <a:rPr lang="pl-PL" dirty="0"/>
              <a:t>():</a:t>
            </a:r>
          </a:p>
          <a:p>
            <a:pPr marL="0" indent="0" algn="ctr">
              <a:buNone/>
            </a:pPr>
            <a:r>
              <a:rPr lang="pl-PL" b="1" dirty="0" err="1"/>
              <a:t>ncvar_get</a:t>
            </a:r>
            <a:r>
              <a:rPr lang="pl-PL" b="1" dirty="0"/>
              <a:t>(</a:t>
            </a:r>
            <a:r>
              <a:rPr lang="pl-PL" b="1" dirty="0" err="1"/>
              <a:t>nc</a:t>
            </a:r>
            <a:r>
              <a:rPr lang="pl-PL" b="1" dirty="0"/>
              <a:t>, </a:t>
            </a:r>
            <a:r>
              <a:rPr lang="pl-PL" b="1" dirty="0" err="1"/>
              <a:t>varid</a:t>
            </a:r>
            <a:r>
              <a:rPr lang="pl-PL" b="1" dirty="0"/>
              <a:t>, start=c(X,Y,Z),</a:t>
            </a:r>
            <a:r>
              <a:rPr lang="pl-PL" b="1" dirty="0" err="1"/>
              <a:t>count</a:t>
            </a:r>
            <a:r>
              <a:rPr lang="pl-PL" b="1" dirty="0"/>
              <a:t>=c(NX,NY,NZ))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Kolejność x, y, z jest taka, jak w metadanych zwróconych przez </a:t>
            </a:r>
            <a:r>
              <a:rPr lang="pl-PL" dirty="0" err="1"/>
              <a:t>nc</a:t>
            </a:r>
            <a:endParaRPr lang="pl-PL" dirty="0"/>
          </a:p>
          <a:p>
            <a:r>
              <a:rPr lang="pl-PL" dirty="0"/>
              <a:t>W przypadku </a:t>
            </a:r>
            <a:r>
              <a:rPr lang="pl-PL" dirty="0" err="1"/>
              <a:t>count</a:t>
            </a:r>
            <a:r>
              <a:rPr lang="pl-PL" dirty="0"/>
              <a:t>: możliwa wartość -1 </a:t>
            </a:r>
            <a:r>
              <a:rPr lang="pl-PL" dirty="0">
                <a:sym typeface="Wingdings" pitchFamily="2" charset="2"/>
              </a:rPr>
              <a:t> czytaj wszystko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E4D13C1-ED4B-D94B-9A16-EE0FEBD34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59"/>
          <a:stretch/>
        </p:blipFill>
        <p:spPr>
          <a:xfrm>
            <a:off x="4538133" y="1748480"/>
            <a:ext cx="7339477" cy="986312"/>
          </a:xfrm>
          <a:prstGeom prst="rect">
            <a:avLst/>
          </a:prstGeom>
        </p:spPr>
      </p:pic>
      <p:cxnSp>
        <p:nvCxnSpPr>
          <p:cNvPr id="6" name="Łącznik łamany 5">
            <a:extLst>
              <a:ext uri="{FF2B5EF4-FFF2-40B4-BE49-F238E27FC236}">
                <a16:creationId xmlns:a16="http://schemas.microsoft.com/office/drawing/2014/main" id="{7AA12774-CCD8-6145-BA38-576C75813BFA}"/>
              </a:ext>
            </a:extLst>
          </p:cNvPr>
          <p:cNvCxnSpPr>
            <a:cxnSpLocks/>
          </p:cNvCxnSpPr>
          <p:nvPr/>
        </p:nvCxnSpPr>
        <p:spPr>
          <a:xfrm rot="10800000">
            <a:off x="7958667" y="2657646"/>
            <a:ext cx="2929468" cy="1948222"/>
          </a:xfrm>
          <a:prstGeom prst="bentConnector3">
            <a:avLst>
              <a:gd name="adj1" fmla="val -2225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2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94D07E-2BFA-6B44-A6C5-348A7DA9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Czytamy zmienne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48AAF3-6296-EB43-A407-C986B5DD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Wczytaj wartości zmiennej </a:t>
            </a:r>
            <a:r>
              <a:rPr lang="pl-PL" dirty="0" err="1"/>
              <a:t>air</a:t>
            </a:r>
            <a:r>
              <a:rPr lang="pl-PL" dirty="0"/>
              <a:t> dla </a:t>
            </a:r>
            <a:r>
              <a:rPr lang="pl-PL" dirty="0" err="1"/>
              <a:t>grida</a:t>
            </a:r>
            <a:r>
              <a:rPr lang="pl-PL" dirty="0"/>
              <a:t> o współrzędnych:</a:t>
            </a:r>
          </a:p>
          <a:p>
            <a:pPr lvl="1"/>
            <a:r>
              <a:rPr lang="pl-PL" dirty="0"/>
              <a:t>Lon=17.5</a:t>
            </a:r>
          </a:p>
          <a:p>
            <a:pPr lvl="1"/>
            <a:r>
              <a:rPr lang="pl-PL" dirty="0"/>
              <a:t>Lat=52.5</a:t>
            </a:r>
          </a:p>
          <a:p>
            <a:pPr lvl="1"/>
            <a:r>
              <a:rPr lang="pl-PL" dirty="0"/>
              <a:t>Wszystkich czasów</a:t>
            </a:r>
          </a:p>
          <a:p>
            <a:r>
              <a:rPr lang="pl-PL" dirty="0"/>
              <a:t>Narysuj wykres liniowy, korzystając z plot(). Na osi x – czas, na y – temperaturę.</a:t>
            </a:r>
          </a:p>
        </p:txBody>
      </p:sp>
    </p:spTree>
    <p:extLst>
      <p:ext uri="{BB962C8B-B14F-4D97-AF65-F5344CB8AC3E}">
        <p14:creationId xmlns:p14="http://schemas.microsoft.com/office/powerpoint/2010/main" val="242081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11745B4-4C76-EB48-88AC-213B9264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694267"/>
            <a:ext cx="8991600" cy="1473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2A0F491-06BD-8240-9AAA-26EEAE5B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61" y="2489200"/>
            <a:ext cx="7719261" cy="4368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779E927-6701-C541-9916-5DDA01C48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1" y="3585633"/>
            <a:ext cx="4292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61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6BBC6-A296-7E41-8627-09D8D80F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9C8CE1-6817-FE46-9859-D81A4A36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Przygotuj wykres liniowy, pokazujący przebieg temperatury powietrza w styczniu</a:t>
            </a:r>
          </a:p>
          <a:p>
            <a:r>
              <a:rPr lang="pl-PL" dirty="0"/>
              <a:t>Skorzystaj z wcześniej wczytanych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5AD045B-75CA-1547-BB17-5B91C1324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3" y="3159633"/>
            <a:ext cx="6509771" cy="369836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C2E1618-EEE0-B84C-8628-45E751F9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03913"/>
            <a:ext cx="11150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57A107-7EFF-C843-9E3B-8F45FE54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Zamykanie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D74BB8-98C3-9246-BD36-37FC0001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koniec pracy z plikiem </a:t>
            </a:r>
            <a:r>
              <a:rPr lang="pl-PL" dirty="0" err="1"/>
              <a:t>NetCDF</a:t>
            </a:r>
            <a:r>
              <a:rPr lang="pl-PL" dirty="0"/>
              <a:t> należy go zamknąć.</a:t>
            </a:r>
          </a:p>
          <a:p>
            <a:r>
              <a:rPr lang="pl-PL" dirty="0"/>
              <a:t>Korzystamy z funkcji </a:t>
            </a:r>
            <a:r>
              <a:rPr lang="pl-PL" dirty="0" err="1"/>
              <a:t>nc_close</a:t>
            </a:r>
            <a:r>
              <a:rPr lang="pl-PL" dirty="0"/>
              <a:t>():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166C5BF-B67F-7D4A-B467-38D464CF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29" y="3031066"/>
            <a:ext cx="3935304" cy="4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1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9A76C5-A156-2749-8E55-EE23E6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NetCDF3 i NetCDF4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19BAB1-78FD-9147-A6FF-7B09669E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Dwie wersje biblioteki </a:t>
            </a:r>
            <a:r>
              <a:rPr lang="pl-PL" dirty="0" err="1"/>
              <a:t>NetCDF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Wersja 3 – powszechnie używana, ograniczenia co do wielkości pliku, kompresji itp.</a:t>
            </a:r>
          </a:p>
          <a:p>
            <a:pPr lvl="1"/>
            <a:r>
              <a:rPr lang="pl-PL" b="1" dirty="0"/>
              <a:t>Wersja 4 – wspiera obsługę dużych plików oraz kompresję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373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5E401A-4247-964D-8DF0-6C181560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FDE861-EC4A-674B-B5CE-7740695C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Praca z plikiem </a:t>
            </a:r>
            <a:r>
              <a:rPr lang="pl-PL" dirty="0" err="1"/>
              <a:t>NetCDF</a:t>
            </a:r>
            <a:r>
              <a:rPr lang="pl-PL" dirty="0"/>
              <a:t> to sekwencja poleceń:</a:t>
            </a:r>
          </a:p>
          <a:p>
            <a:pPr lvl="1"/>
            <a:r>
              <a:rPr lang="pl-PL" dirty="0"/>
              <a:t>Otwarcie pliku</a:t>
            </a:r>
          </a:p>
          <a:p>
            <a:pPr lvl="1"/>
            <a:r>
              <a:rPr lang="pl-PL" dirty="0"/>
              <a:t>Sprawdzenie wymiarów</a:t>
            </a:r>
          </a:p>
          <a:p>
            <a:pPr lvl="1"/>
            <a:r>
              <a:rPr lang="pl-PL" dirty="0"/>
              <a:t>Wczytanie odpowiednich danych</a:t>
            </a:r>
          </a:p>
          <a:p>
            <a:pPr lvl="1"/>
            <a:r>
              <a:rPr lang="pl-PL" dirty="0"/>
              <a:t>Zamknięcie dostępu do pliku</a:t>
            </a:r>
          </a:p>
          <a:p>
            <a:r>
              <a:rPr lang="pl-PL" dirty="0"/>
              <a:t>Pozostałe elementy (np. konwersja czasu) nie są bezpośrednio związane z biblioteką </a:t>
            </a:r>
            <a:r>
              <a:rPr lang="pl-PL" dirty="0" err="1"/>
              <a:t>NetCDF</a:t>
            </a:r>
            <a:r>
              <a:rPr lang="pl-PL" dirty="0"/>
              <a:t>, ale bardzo pomocne przy pracy z tym formantem</a:t>
            </a:r>
          </a:p>
        </p:txBody>
      </p:sp>
    </p:spTree>
    <p:extLst>
      <p:ext uri="{BB962C8B-B14F-4D97-AF65-F5344CB8AC3E}">
        <p14:creationId xmlns:p14="http://schemas.microsoft.com/office/powerpoint/2010/main" val="247981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B3C34-1267-EB4B-B651-80EC62CD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zmiennych i zapis danych do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6527F3-6B73-CE4E-84C1-31C543A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Korzystając z ncdf4 możemy:</a:t>
            </a:r>
          </a:p>
          <a:p>
            <a:pPr lvl="1"/>
            <a:r>
              <a:rPr lang="pl-PL" dirty="0"/>
              <a:t>Tworzyć nowe pliki</a:t>
            </a:r>
          </a:p>
          <a:p>
            <a:pPr lvl="1"/>
            <a:r>
              <a:rPr lang="pl-PL" dirty="0"/>
              <a:t>Definiować wymiary</a:t>
            </a:r>
          </a:p>
          <a:p>
            <a:pPr lvl="1"/>
            <a:r>
              <a:rPr lang="pl-PL" dirty="0"/>
              <a:t>Dodawać nowe zmienne</a:t>
            </a:r>
          </a:p>
          <a:p>
            <a:endParaRPr lang="pl-PL" b="1" dirty="0"/>
          </a:p>
          <a:p>
            <a:r>
              <a:rPr lang="pl-PL" b="1" dirty="0"/>
              <a:t>Specjalny przypadek</a:t>
            </a:r>
            <a:r>
              <a:rPr lang="pl-PL" dirty="0"/>
              <a:t> – mamy już plik </a:t>
            </a:r>
            <a:r>
              <a:rPr lang="pl-PL" dirty="0" err="1"/>
              <a:t>netcdf</a:t>
            </a:r>
            <a:r>
              <a:rPr lang="pl-PL" dirty="0"/>
              <a:t> i zdefiniowane wymiary, chcemy tylko dodać zmienną i zapisać dla niej wartości:</a:t>
            </a:r>
          </a:p>
          <a:p>
            <a:pPr marL="457200" lvl="1" indent="0" algn="ctr">
              <a:buNone/>
            </a:pPr>
            <a:r>
              <a:rPr lang="pl-PL" b="1" dirty="0" err="1"/>
              <a:t>ncvar_add</a:t>
            </a:r>
            <a:r>
              <a:rPr lang="pl-PL" b="1" dirty="0"/>
              <a:t>(</a:t>
            </a:r>
            <a:r>
              <a:rPr lang="pl-PL" b="1" dirty="0" err="1"/>
              <a:t>nc</a:t>
            </a:r>
            <a:r>
              <a:rPr lang="pl-PL" b="1" dirty="0"/>
              <a:t>, zmienna)</a:t>
            </a:r>
          </a:p>
        </p:txBody>
      </p:sp>
    </p:spTree>
    <p:extLst>
      <p:ext uri="{BB962C8B-B14F-4D97-AF65-F5344CB8AC3E}">
        <p14:creationId xmlns:p14="http://schemas.microsoft.com/office/powerpoint/2010/main" val="1107587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CEA9A-1D2D-B440-B969-4BFE0147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Kolejne kroki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07EA2-7EF7-444E-AA3A-0B405084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nc_open</a:t>
            </a:r>
            <a:r>
              <a:rPr lang="pl-PL" b="1" dirty="0"/>
              <a:t>()</a:t>
            </a:r>
            <a:r>
              <a:rPr lang="pl-PL" dirty="0"/>
              <a:t> - otwieramy istniejący plik do odczytu</a:t>
            </a:r>
          </a:p>
          <a:p>
            <a:r>
              <a:rPr lang="pl-PL" dirty="0"/>
              <a:t>Czytamy wymiary z pliku</a:t>
            </a:r>
          </a:p>
          <a:p>
            <a:r>
              <a:rPr lang="pl-PL" b="1" dirty="0" err="1"/>
              <a:t>ncvar_def</a:t>
            </a:r>
            <a:r>
              <a:rPr lang="pl-PL" b="1" dirty="0"/>
              <a:t>()</a:t>
            </a:r>
            <a:r>
              <a:rPr lang="pl-PL" dirty="0"/>
              <a:t> - definiujemy nową zmienną, korzystając z wymiarów</a:t>
            </a:r>
          </a:p>
          <a:p>
            <a:r>
              <a:rPr lang="pl-PL" b="1" dirty="0" err="1"/>
              <a:t>ncvar_add</a:t>
            </a:r>
            <a:r>
              <a:rPr lang="pl-PL" b="1" dirty="0"/>
              <a:t>() </a:t>
            </a:r>
            <a:r>
              <a:rPr lang="pl-PL" dirty="0"/>
              <a:t> - wczytujemy zmienną do pliku </a:t>
            </a:r>
          </a:p>
          <a:p>
            <a:r>
              <a:rPr lang="pl-PL" b="1" dirty="0" err="1"/>
              <a:t>nc_close</a:t>
            </a:r>
            <a:r>
              <a:rPr lang="pl-PL" b="1" dirty="0"/>
              <a:t>()</a:t>
            </a:r>
            <a:r>
              <a:rPr lang="pl-PL" dirty="0"/>
              <a:t> - zamykamy plik</a:t>
            </a:r>
          </a:p>
        </p:txBody>
      </p:sp>
    </p:spTree>
    <p:extLst>
      <p:ext uri="{BB962C8B-B14F-4D97-AF65-F5344CB8AC3E}">
        <p14:creationId xmlns:p14="http://schemas.microsoft.com/office/powerpoint/2010/main" val="2360763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6C67D1-7FC7-BF4A-B89A-FEBE1D3A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Nowa zmienna – otwieramy plik i czytamy wymiary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140BB9-3945-B345-AF12-A103E9FF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05" y="2148416"/>
            <a:ext cx="6809728" cy="125518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6404AE2-DBEB-D040-853E-5CD4A60A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0" y="1492250"/>
            <a:ext cx="2946400" cy="50927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DCD8EB0-A508-DC48-9881-521E81D6E183}"/>
              </a:ext>
            </a:extLst>
          </p:cNvPr>
          <p:cNvSpPr txBox="1"/>
          <p:nvPr/>
        </p:nvSpPr>
        <p:spPr>
          <a:xfrm>
            <a:off x="2777066" y="4250266"/>
            <a:ext cx="568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Czytamy pełną definicję dla </a:t>
            </a:r>
            <a:r>
              <a:rPr lang="pl-PL" dirty="0" err="1"/>
              <a:t>dimensions</a:t>
            </a:r>
            <a:r>
              <a:rPr lang="pl-PL" dirty="0"/>
              <a:t>, nie tylko wartości:</a:t>
            </a:r>
          </a:p>
        </p:txBody>
      </p:sp>
    </p:spTree>
    <p:extLst>
      <p:ext uri="{BB962C8B-B14F-4D97-AF65-F5344CB8AC3E}">
        <p14:creationId xmlns:p14="http://schemas.microsoft.com/office/powerpoint/2010/main" val="216770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079A2C-0226-C84C-A32B-CAEA6F9B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Definiujemy nową zmienną i dodajemy do pliku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F0EB59C-0D0A-2244-87D1-CAE40A9A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347386"/>
            <a:ext cx="11214100" cy="5715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A7E9CE1-09D3-6547-9D08-20A30EC4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3575584"/>
            <a:ext cx="3683000" cy="3048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A97A3B2-3921-6A45-AE29-B832CFFEF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4135967"/>
            <a:ext cx="7632700" cy="1397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87B1A30-1C06-0443-A872-33819A6C4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015" y="5788550"/>
            <a:ext cx="3543300" cy="9398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737EB45-45FF-2540-B735-8E6B1311A8D1}"/>
              </a:ext>
            </a:extLst>
          </p:cNvPr>
          <p:cNvSpPr txBox="1"/>
          <p:nvPr/>
        </p:nvSpPr>
        <p:spPr>
          <a:xfrm>
            <a:off x="8440231" y="5935284"/>
            <a:ext cx="398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Zmiany zostaną fizycznie zapisane po zamknięciu pliku!</a:t>
            </a:r>
          </a:p>
        </p:txBody>
      </p:sp>
    </p:spTree>
    <p:extLst>
      <p:ext uri="{BB962C8B-B14F-4D97-AF65-F5344CB8AC3E}">
        <p14:creationId xmlns:p14="http://schemas.microsoft.com/office/powerpoint/2010/main" val="1105521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6901F9-B914-824D-B87C-46A77A2C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Variables</a:t>
            </a:r>
            <a:r>
              <a:rPr lang="pl-PL" dirty="0"/>
              <a:t> - co dalej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8DEC3C-E01F-4B48-B273-9A93A18B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Do tej pory:</a:t>
            </a:r>
          </a:p>
          <a:p>
            <a:pPr lvl="1"/>
            <a:r>
              <a:rPr lang="pl-PL" dirty="0"/>
              <a:t>Wczytaliśmy wymiary</a:t>
            </a:r>
          </a:p>
          <a:p>
            <a:pPr lvl="1"/>
            <a:r>
              <a:rPr lang="pl-PL" dirty="0"/>
              <a:t>Wczytaliśmy dane – szereg czasowy dla wybranego </a:t>
            </a:r>
            <a:r>
              <a:rPr lang="pl-PL" dirty="0" err="1"/>
              <a:t>grida</a:t>
            </a:r>
            <a:endParaRPr lang="pl-PL" dirty="0"/>
          </a:p>
          <a:p>
            <a:endParaRPr lang="pl-PL" dirty="0"/>
          </a:p>
          <a:p>
            <a:r>
              <a:rPr lang="pl-PL" dirty="0"/>
              <a:t>Teraz spróbujemy:</a:t>
            </a:r>
          </a:p>
          <a:p>
            <a:pPr lvl="1"/>
            <a:r>
              <a:rPr lang="pl-PL" dirty="0"/>
              <a:t>Wczytać jedną całą warstwę – wszystkie </a:t>
            </a:r>
            <a:r>
              <a:rPr lang="pl-PL" dirty="0" err="1"/>
              <a:t>gridy</a:t>
            </a:r>
            <a:r>
              <a:rPr lang="pl-PL" dirty="0"/>
              <a:t> dla jednej ramki czasowej</a:t>
            </a:r>
          </a:p>
          <a:p>
            <a:pPr lvl="1"/>
            <a:r>
              <a:rPr lang="pl-PL" dirty="0"/>
              <a:t>Narysować wynik</a:t>
            </a:r>
          </a:p>
          <a:p>
            <a:endParaRPr lang="pl-PL" dirty="0"/>
          </a:p>
          <a:p>
            <a:r>
              <a:rPr lang="pl-PL" dirty="0"/>
              <a:t>Rysowanie danych z </a:t>
            </a:r>
            <a:r>
              <a:rPr lang="pl-PL" dirty="0" err="1"/>
              <a:t>NetCDF</a:t>
            </a:r>
            <a:r>
              <a:rPr lang="pl-PL" dirty="0"/>
              <a:t> może być realizowane na bardzo różne sposoby. Ten bazuje wyłącznie na ncdf4, za chwilę: raster</a:t>
            </a:r>
          </a:p>
        </p:txBody>
      </p:sp>
    </p:spTree>
    <p:extLst>
      <p:ext uri="{BB962C8B-B14F-4D97-AF65-F5344CB8AC3E}">
        <p14:creationId xmlns:p14="http://schemas.microsoft.com/office/powerpoint/2010/main" val="1550438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446EB9-1E2B-BC4A-B6B2-53BB7C5C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potrzebujemy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409808-AAAA-024A-A93C-07EDA636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Potrzebujemy:</a:t>
            </a:r>
          </a:p>
          <a:p>
            <a:pPr lvl="1"/>
            <a:r>
              <a:rPr lang="pl-PL" dirty="0"/>
              <a:t>Tablicę z danymi – zmienną </a:t>
            </a:r>
            <a:r>
              <a:rPr lang="pl-PL" dirty="0" err="1"/>
              <a:t>air</a:t>
            </a:r>
            <a:r>
              <a:rPr lang="pl-PL" dirty="0"/>
              <a:t> dla wskazanego czasu (tylko jednego)</a:t>
            </a:r>
          </a:p>
          <a:p>
            <a:pPr lvl="1"/>
            <a:endParaRPr lang="pl-PL" dirty="0"/>
          </a:p>
          <a:p>
            <a:endParaRPr lang="pl-PL" dirty="0"/>
          </a:p>
          <a:p>
            <a:r>
              <a:rPr lang="pl-PL" dirty="0"/>
              <a:t>W kolejnych krokach:</a:t>
            </a:r>
          </a:p>
          <a:p>
            <a:pPr lvl="1"/>
            <a:r>
              <a:rPr lang="pl-PL" dirty="0"/>
              <a:t>otwórz plik </a:t>
            </a:r>
            <a:r>
              <a:rPr lang="pl-PL" dirty="0" err="1"/>
              <a:t>NetCDF</a:t>
            </a:r>
            <a:endParaRPr lang="pl-PL" dirty="0"/>
          </a:p>
          <a:p>
            <a:pPr lvl="1"/>
            <a:r>
              <a:rPr lang="pl-PL" dirty="0"/>
              <a:t>wczytaj </a:t>
            </a:r>
            <a:r>
              <a:rPr lang="pl-PL" dirty="0" err="1"/>
              <a:t>dimensions</a:t>
            </a:r>
            <a:r>
              <a:rPr lang="pl-PL" dirty="0"/>
              <a:t>: lon, lat, </a:t>
            </a:r>
            <a:r>
              <a:rPr lang="pl-PL" dirty="0" err="1"/>
              <a:t>time</a:t>
            </a:r>
            <a:endParaRPr lang="pl-PL" dirty="0"/>
          </a:p>
          <a:p>
            <a:pPr lvl="1"/>
            <a:r>
              <a:rPr lang="pl-PL" dirty="0"/>
              <a:t>wczytaj warstwę dla pierwszego czasu (1.1948) oraz wszystkich </a:t>
            </a:r>
            <a:r>
              <a:rPr lang="pl-PL" dirty="0" err="1"/>
              <a:t>gridów</a:t>
            </a:r>
            <a:endParaRPr lang="pl-PL" dirty="0"/>
          </a:p>
          <a:p>
            <a:pPr lvl="1"/>
            <a:r>
              <a:rPr lang="pl-PL" dirty="0"/>
              <a:t>wyświetl podsumowanie dla warstwy</a:t>
            </a:r>
          </a:p>
        </p:txBody>
      </p:sp>
    </p:spTree>
    <p:extLst>
      <p:ext uri="{BB962C8B-B14F-4D97-AF65-F5344CB8AC3E}">
        <p14:creationId xmlns:p14="http://schemas.microsoft.com/office/powerpoint/2010/main" val="918247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1003D-BB04-A64C-A37D-74DB981C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- wynik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261EC1-EFEA-324E-9DC8-86E2C22B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4" y="1490106"/>
            <a:ext cx="9156700" cy="6477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B64B6F8-30A9-8F4C-9169-F0E3016B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976"/>
            <a:ext cx="9423400" cy="22733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003075D-01F2-2847-A506-22D254F8C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377" y="4959164"/>
            <a:ext cx="1981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8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9EF807-8A04-B04F-BF3F-4E63DB07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98A0F5-9397-914A-9545-17A51018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875"/>
            <a:ext cx="10515600" cy="4351338"/>
          </a:xfrm>
        </p:spPr>
        <p:txBody>
          <a:bodyPr/>
          <a:lstStyle/>
          <a:p>
            <a:r>
              <a:rPr lang="pl-PL" dirty="0"/>
              <a:t>Dane można narysować za pomocą funkcji image():</a:t>
            </a:r>
          </a:p>
          <a:p>
            <a:pPr marL="0" indent="0" algn="ctr">
              <a:buNone/>
            </a:pPr>
            <a:r>
              <a:rPr lang="pl-PL" dirty="0"/>
              <a:t>image(x, y, z)</a:t>
            </a:r>
          </a:p>
          <a:p>
            <a:r>
              <a:rPr lang="pl-PL" dirty="0"/>
              <a:t>Funkcja zakłada, że współrzędne są:</a:t>
            </a:r>
          </a:p>
          <a:p>
            <a:pPr lvl="1"/>
            <a:r>
              <a:rPr lang="pl-PL" dirty="0"/>
              <a:t>Ze stałym krokiem – u nas stała rozdzielczość</a:t>
            </a:r>
          </a:p>
          <a:p>
            <a:pPr lvl="1"/>
            <a:r>
              <a:rPr lang="pl-PL" dirty="0"/>
              <a:t>Uszeregowane rosnąco – u nas problem: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AF6A2AB-C000-F644-96E1-204051F4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7" y="3957950"/>
            <a:ext cx="10668000" cy="2235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6AB3926-1C49-3A4B-8773-2AB9E267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90" y="5994400"/>
            <a:ext cx="8991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5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13D42C-06B1-744D-ABB6-A200886B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A70251-D302-0F43-9D5B-C0CE76C6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Domyślnie, image() definiuje współrzędne od 0 do 1: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2613B12-C656-094C-AAF0-687E59C9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5" y="2322555"/>
            <a:ext cx="7999473" cy="453544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C47F104-038A-4A46-9319-0E213F6C26F7}"/>
              </a:ext>
            </a:extLst>
          </p:cNvPr>
          <p:cNvSpPr txBox="1"/>
          <p:nvPr/>
        </p:nvSpPr>
        <p:spPr>
          <a:xfrm>
            <a:off x="356260" y="2766951"/>
            <a:ext cx="3241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Wymóg </a:t>
            </a:r>
            <a:r>
              <a:rPr lang="pl-PL" dirty="0" err="1"/>
              <a:t>dot</a:t>
            </a:r>
            <a:r>
              <a:rPr lang="pl-PL" dirty="0"/>
              <a:t> organizacji współrzędnych ogranicza funkcjonalność image().</a:t>
            </a:r>
          </a:p>
          <a:p>
            <a:endParaRPr lang="pl-PL" dirty="0"/>
          </a:p>
          <a:p>
            <a:r>
              <a:rPr lang="pl-PL" dirty="0"/>
              <a:t>Ciągle pożyteczna do „szybkiego” podglądu danych.</a:t>
            </a:r>
          </a:p>
        </p:txBody>
      </p:sp>
    </p:spTree>
    <p:extLst>
      <p:ext uri="{BB962C8B-B14F-4D97-AF65-F5344CB8AC3E}">
        <p14:creationId xmlns:p14="http://schemas.microsoft.com/office/powerpoint/2010/main" val="419622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D30AA3-ED09-DF4F-9F40-F992B0B3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NetCDF</a:t>
            </a:r>
            <a:r>
              <a:rPr lang="pl-PL" dirty="0"/>
              <a:t> – model danych (klasyczny)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9175A6-84E7-934C-93C2-0977B0B2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65683"/>
            <a:ext cx="7584374" cy="52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85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DE3694-69D3-3B4B-955D-C7AADCA9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Raster a </a:t>
            </a:r>
            <a:r>
              <a:rPr lang="pl-PL" dirty="0" err="1"/>
              <a:t>NetCDF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64652A-FE58-C74E-AFA6-A2635C1C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NetCDF</a:t>
            </a:r>
            <a:r>
              <a:rPr lang="pl-PL" dirty="0"/>
              <a:t> – zwykle zbiór danych </a:t>
            </a:r>
            <a:r>
              <a:rPr lang="pl-PL" dirty="0" err="1"/>
              <a:t>gridowych</a:t>
            </a:r>
            <a:endParaRPr lang="pl-PL" dirty="0"/>
          </a:p>
          <a:p>
            <a:r>
              <a:rPr lang="pl-PL" dirty="0"/>
              <a:t>Biblioteka raster – obsługuje w R dane </a:t>
            </a:r>
            <a:r>
              <a:rPr lang="pl-PL" dirty="0" err="1"/>
              <a:t>gridowe</a:t>
            </a:r>
            <a:endParaRPr lang="pl-PL" dirty="0"/>
          </a:p>
          <a:p>
            <a:r>
              <a:rPr lang="pl-PL" u="sng" dirty="0"/>
              <a:t>Biblioteka raster wymaga ncdf4 do obsługi formatu </a:t>
            </a:r>
            <a:r>
              <a:rPr lang="pl-PL" u="sng" dirty="0" err="1"/>
              <a:t>NetCDF</a:t>
            </a:r>
            <a:endParaRPr lang="pl-PL" u="sng" dirty="0"/>
          </a:p>
          <a:p>
            <a:r>
              <a:rPr lang="pl-PL" dirty="0"/>
              <a:t>Pliki </a:t>
            </a:r>
            <a:r>
              <a:rPr lang="pl-PL" dirty="0" err="1"/>
              <a:t>NetCDF</a:t>
            </a:r>
            <a:r>
              <a:rPr lang="pl-PL" dirty="0"/>
              <a:t> można czytać z wykorzystaniem np.:</a:t>
            </a:r>
          </a:p>
          <a:p>
            <a:pPr lvl="1"/>
            <a:r>
              <a:rPr lang="pl-PL" dirty="0"/>
              <a:t>Raster() – jedną „ramkę”</a:t>
            </a:r>
          </a:p>
          <a:p>
            <a:pPr lvl="1"/>
            <a:r>
              <a:rPr lang="pl-PL" dirty="0" err="1"/>
              <a:t>Stack</a:t>
            </a:r>
            <a:r>
              <a:rPr lang="pl-PL" dirty="0"/>
              <a:t>()/</a:t>
            </a:r>
            <a:r>
              <a:rPr lang="pl-PL" dirty="0" err="1"/>
              <a:t>brick</a:t>
            </a:r>
            <a:r>
              <a:rPr lang="pl-PL" dirty="0"/>
              <a:t>() – pliki typu </a:t>
            </a:r>
            <a:r>
              <a:rPr lang="pl-PL" dirty="0" err="1"/>
              <a:t>multi-layer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Po wczytaniu danych </a:t>
            </a:r>
            <a:r>
              <a:rPr lang="pl-PL" dirty="0" err="1"/>
              <a:t>NetCDF</a:t>
            </a:r>
            <a:r>
              <a:rPr lang="pl-PL" dirty="0"/>
              <a:t> – możemy je przetwarzać jak wszystkie obiekty Raster*</a:t>
            </a:r>
          </a:p>
        </p:txBody>
      </p:sp>
    </p:spTree>
    <p:extLst>
      <p:ext uri="{BB962C8B-B14F-4D97-AF65-F5344CB8AC3E}">
        <p14:creationId xmlns:p14="http://schemas.microsoft.com/office/powerpoint/2010/main" val="2094990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1BF916-42E0-6A49-B19F-8781E64A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z </a:t>
            </a:r>
            <a:r>
              <a:rPr lang="pl-PL" dirty="0" err="1"/>
              <a:t>NetCDF</a:t>
            </a:r>
            <a:r>
              <a:rPr lang="pl-PL" dirty="0"/>
              <a:t> z wykorzystaniem raster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3C5784-B8AD-F347-A0EF-123BB66C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Wczytaj bibliotekę raster</a:t>
            </a:r>
          </a:p>
          <a:p>
            <a:endParaRPr lang="pl-PL" dirty="0"/>
          </a:p>
          <a:p>
            <a:r>
              <a:rPr lang="pl-PL" dirty="0"/>
              <a:t>Funkcje raster() </a:t>
            </a:r>
            <a:r>
              <a:rPr lang="pl-PL" dirty="0" err="1"/>
              <a:t>stack</a:t>
            </a:r>
            <a:r>
              <a:rPr lang="pl-PL" dirty="0"/>
              <a:t>() i </a:t>
            </a:r>
            <a:r>
              <a:rPr lang="pl-PL" dirty="0" err="1"/>
              <a:t>brick</a:t>
            </a:r>
            <a:r>
              <a:rPr lang="pl-PL" dirty="0"/>
              <a:t>() pozwalają czytać pliki </a:t>
            </a:r>
            <a:r>
              <a:rPr lang="pl-PL" dirty="0" err="1"/>
              <a:t>NetCDF</a:t>
            </a:r>
            <a:endParaRPr lang="pl-PL" dirty="0"/>
          </a:p>
          <a:p>
            <a:r>
              <a:rPr lang="pl-PL" dirty="0"/>
              <a:t>Mają dodatkowe parametry do obsługi formatu </a:t>
            </a:r>
            <a:r>
              <a:rPr lang="pl-PL" dirty="0" err="1"/>
              <a:t>NetCDF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Varname</a:t>
            </a:r>
            <a:r>
              <a:rPr lang="pl-PL" dirty="0"/>
              <a:t> – nazwa zmiennej, którą chcemy czytać</a:t>
            </a:r>
          </a:p>
          <a:p>
            <a:pPr lvl="1"/>
            <a:r>
              <a:rPr lang="pl-PL" dirty="0" err="1"/>
              <a:t>Lvar</a:t>
            </a:r>
            <a:r>
              <a:rPr lang="pl-PL" dirty="0"/>
              <a:t> i </a:t>
            </a:r>
            <a:r>
              <a:rPr lang="pl-PL" dirty="0" err="1"/>
              <a:t>level</a:t>
            </a:r>
            <a:r>
              <a:rPr lang="pl-PL" dirty="0"/>
              <a:t> – do obsługi zmiennych 4 wymiarowych</a:t>
            </a:r>
          </a:p>
          <a:p>
            <a:endParaRPr lang="pl-PL" dirty="0"/>
          </a:p>
          <a:p>
            <a:r>
              <a:rPr lang="pl-PL" dirty="0"/>
              <a:t>Skorzystaj z raster() i wczytaj pierwszą ramkę danych (zmienna </a:t>
            </a:r>
            <a:r>
              <a:rPr lang="pl-PL" b="1" dirty="0" err="1"/>
              <a:t>air</a:t>
            </a:r>
            <a:r>
              <a:rPr lang="pl-PL" dirty="0"/>
              <a:t>) z pliku </a:t>
            </a:r>
            <a:r>
              <a:rPr lang="pl-PL" b="1" dirty="0" err="1"/>
              <a:t>air.mon.mean.nc</a:t>
            </a:r>
            <a:endParaRPr lang="pl-PL" b="1" dirty="0"/>
          </a:p>
          <a:p>
            <a:r>
              <a:rPr lang="pl-PL" dirty="0"/>
              <a:t>Narysuj wynik, korzystając z plot() lub image()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2510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FDB930-F51A-BA4A-8925-77FAEFF9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NetCDF</a:t>
            </a:r>
            <a:r>
              <a:rPr lang="pl-PL" dirty="0"/>
              <a:t> w raster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3B8BD62-A72E-A44F-B82E-17979523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9" y="1564987"/>
            <a:ext cx="6108700" cy="9017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1F5C8BE-1F41-D746-B8C4-69B9922B7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26" y="2086952"/>
            <a:ext cx="8373119" cy="477104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8CB2F88-4F53-784B-90AD-89FD1BDECC0B}"/>
              </a:ext>
            </a:extLst>
          </p:cNvPr>
          <p:cNvSpPr txBox="1"/>
          <p:nvPr/>
        </p:nvSpPr>
        <p:spPr>
          <a:xfrm>
            <a:off x="249382" y="2755075"/>
            <a:ext cx="3253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Zalety: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Raster obsługuje </a:t>
            </a:r>
            <a:r>
              <a:rPr lang="pl-PL" dirty="0" err="1"/>
              <a:t>dimensions</a:t>
            </a:r>
            <a:r>
              <a:rPr lang="pl-PL" dirty="0"/>
              <a:t> automatycznie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Raster obsługuje współrzędne automatycznie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Brak gimnastyki otwórz/zamknij</a:t>
            </a:r>
          </a:p>
        </p:txBody>
      </p:sp>
    </p:spTree>
    <p:extLst>
      <p:ext uri="{BB962C8B-B14F-4D97-AF65-F5344CB8AC3E}">
        <p14:creationId xmlns:p14="http://schemas.microsoft.com/office/powerpoint/2010/main" val="1436943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F03B85-69F1-4442-87B2-9C9135BB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03A573-F1A3-6648-B026-CB4A66E4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Podstawowe operacje na plikach </a:t>
            </a:r>
            <a:r>
              <a:rPr lang="pl-PL" dirty="0" err="1"/>
              <a:t>NetCDF</a:t>
            </a:r>
            <a:r>
              <a:rPr lang="pl-PL" dirty="0"/>
              <a:t> w R za pomocą biblioteki ncdf4:</a:t>
            </a:r>
          </a:p>
          <a:p>
            <a:pPr lvl="1"/>
            <a:r>
              <a:rPr lang="pl-PL" dirty="0"/>
              <a:t>Otwarcie pliku</a:t>
            </a:r>
          </a:p>
          <a:p>
            <a:pPr lvl="1"/>
            <a:r>
              <a:rPr lang="pl-PL" dirty="0"/>
              <a:t>Analiza struktury pliku</a:t>
            </a:r>
          </a:p>
          <a:p>
            <a:pPr lvl="1"/>
            <a:r>
              <a:rPr lang="pl-PL" dirty="0"/>
              <a:t>Czytanie/tworzenie/zapisywanie zmiennych, wymiarów i atrybutów</a:t>
            </a:r>
          </a:p>
          <a:p>
            <a:pPr lvl="1"/>
            <a:r>
              <a:rPr lang="pl-PL" dirty="0"/>
              <a:t>Zamykanie pliku</a:t>
            </a:r>
          </a:p>
          <a:p>
            <a:r>
              <a:rPr lang="pl-PL" dirty="0"/>
              <a:t>Ncdf4 nie wspiera mocno przy części analitycznej, wygodniej używać innych bibliotek, np. raster jeśli interesują nas dane przestrzenne</a:t>
            </a:r>
          </a:p>
        </p:txBody>
      </p:sp>
    </p:spTree>
    <p:extLst>
      <p:ext uri="{BB962C8B-B14F-4D97-AF65-F5344CB8AC3E}">
        <p14:creationId xmlns:p14="http://schemas.microsoft.com/office/powerpoint/2010/main" val="1362183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B50243-D583-684E-815C-37455FBD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– do pracy samodzielnej: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E5C3FDE-3E6C-F242-AFC2-23FBB463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Liczba dni z przekroczeniami poziomów dopuszczalnych stężeń PM10 w sezonie grzewczym (miesiące 1-4 i 9-12) – na podstawie danych z modelu EMEP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Najwyższa i najniższa temperatura w roku w danym </a:t>
            </a:r>
            <a:r>
              <a:rPr lang="pl-PL" dirty="0" err="1"/>
              <a:t>gridzie</a:t>
            </a:r>
            <a:r>
              <a:rPr lang="pl-PL" dirty="0"/>
              <a:t> – na podstawie danych z modelu EMEP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Roczna suma temperatur powyżej 10</a:t>
            </a:r>
            <a:r>
              <a:rPr lang="pl-PL" baseline="30000" dirty="0"/>
              <a:t>o</a:t>
            </a:r>
            <a:r>
              <a:rPr lang="pl-PL" dirty="0"/>
              <a:t>C – na podstawie danych z modelu EMEP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Globalna mapa trendu temperatury powietrza dla stycznia – na podstawie danych NCEP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b="1" u="sng" dirty="0"/>
              <a:t>Instrukcja do poszczególnych zadań + wyniki – plik </a:t>
            </a:r>
            <a:r>
              <a:rPr lang="pl-PL" b="1" u="sng" dirty="0" err="1"/>
              <a:t>zadania.pdf</a:t>
            </a:r>
            <a:endParaRPr lang="pl-PL" b="1" u="sng" dirty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3673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C68E75-FE19-9A46-A2F4-99084A5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1 - wynik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A7788A4-9A8A-3243-8502-33420089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35" y="1493981"/>
            <a:ext cx="5982095" cy="53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6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EED40A-1AA4-AB4F-89C4-4E396BC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2 - wynik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CF5E0A0-3C8D-9B4A-A554-047F00FF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1450848"/>
            <a:ext cx="5877339" cy="54071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B48AC39-BC3B-FD40-B675-F734CA72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20" y="1450848"/>
            <a:ext cx="5991304" cy="5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7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465925-C54A-9F43-8919-98009A29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3 - wynik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E58358B-5487-2348-B481-8D86194A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853" y="1291376"/>
            <a:ext cx="6222883" cy="55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818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B8698B-32D1-ED4A-A1F3-79E07756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4 - wynik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DD0DDE-AB80-814E-97FF-6194AEBE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89" y="1344454"/>
            <a:ext cx="6127004" cy="55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19B51A-D51F-DA4E-9878-736C26A2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NetCDF</a:t>
            </a:r>
            <a:r>
              <a:rPr lang="pl-PL" dirty="0"/>
              <a:t> – co ważne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99BA36-1DF8-784A-99AC-14A3E871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Variables</a:t>
            </a:r>
            <a:r>
              <a:rPr lang="pl-PL" dirty="0"/>
              <a:t> – tablice z danymi (</a:t>
            </a:r>
            <a:r>
              <a:rPr lang="pl-PL" dirty="0" err="1"/>
              <a:t>arrays</a:t>
            </a:r>
            <a:r>
              <a:rPr lang="pl-PL" dirty="0"/>
              <a:t>)</a:t>
            </a:r>
          </a:p>
          <a:p>
            <a:endParaRPr lang="pl-PL" dirty="0"/>
          </a:p>
          <a:p>
            <a:r>
              <a:rPr lang="pl-PL" dirty="0" err="1"/>
              <a:t>Dimensions</a:t>
            </a:r>
            <a:r>
              <a:rPr lang="pl-PL" dirty="0"/>
              <a:t> – opisują osie tablic z danymi. Mają nazwę i długość. Jeden wymiar może być nieograniczony (</a:t>
            </a:r>
            <a:r>
              <a:rPr lang="pl-PL" dirty="0" err="1"/>
              <a:t>unlimited</a:t>
            </a:r>
            <a:r>
              <a:rPr lang="pl-PL" dirty="0"/>
              <a:t>, zwykle dla czasu)</a:t>
            </a:r>
          </a:p>
          <a:p>
            <a:endParaRPr lang="pl-PL" dirty="0"/>
          </a:p>
          <a:p>
            <a:r>
              <a:rPr lang="pl-PL" dirty="0" err="1"/>
              <a:t>Attributes</a:t>
            </a:r>
            <a:r>
              <a:rPr lang="pl-PL" dirty="0"/>
              <a:t> – zwykle metadane, przypisane do pliku lub zmiennych</a:t>
            </a:r>
          </a:p>
        </p:txBody>
      </p:sp>
    </p:spTree>
    <p:extLst>
      <p:ext uri="{BB962C8B-B14F-4D97-AF65-F5344CB8AC3E}">
        <p14:creationId xmlns:p14="http://schemas.microsoft.com/office/powerpoint/2010/main" val="380170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279EA-170B-EE43-9006-E750A6E3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NetCDF</a:t>
            </a:r>
            <a:r>
              <a:rPr lang="pl-PL" dirty="0"/>
              <a:t> – przykład ”meteorologiczny”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2FEB2D-B222-F34B-B6DE-8B77475D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Temperatura powietrza (</a:t>
            </a:r>
            <a:r>
              <a:rPr lang="pl-PL" dirty="0" err="1"/>
              <a:t>variable</a:t>
            </a:r>
            <a:r>
              <a:rPr lang="pl-PL" dirty="0"/>
              <a:t>): współrzędne, poziom izobaryczny, czas</a:t>
            </a:r>
          </a:p>
          <a:p>
            <a:r>
              <a:rPr lang="pl-PL" dirty="0"/>
              <a:t>Dodatkowe informacje (</a:t>
            </a:r>
            <a:r>
              <a:rPr lang="pl-PL" dirty="0" err="1"/>
              <a:t>attributes</a:t>
            </a:r>
            <a:r>
              <a:rPr lang="pl-PL" dirty="0"/>
              <a:t>): jednostki</a:t>
            </a:r>
          </a:p>
          <a:p>
            <a:r>
              <a:rPr lang="pl-PL" dirty="0"/>
              <a:t>Osie zmiennej (</a:t>
            </a:r>
            <a:r>
              <a:rPr lang="pl-PL" dirty="0" err="1"/>
              <a:t>dimensions</a:t>
            </a:r>
            <a:r>
              <a:rPr lang="pl-PL" dirty="0"/>
              <a:t>): lat, lon, </a:t>
            </a:r>
            <a:r>
              <a:rPr lang="pl-PL" dirty="0" err="1"/>
              <a:t>level</a:t>
            </a:r>
            <a:r>
              <a:rPr lang="pl-PL" dirty="0"/>
              <a:t>, </a:t>
            </a:r>
            <a:r>
              <a:rPr lang="pl-PL" dirty="0" err="1"/>
              <a:t>time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Podstawa pracy z </a:t>
            </a:r>
            <a:r>
              <a:rPr lang="pl-PL" dirty="0" err="1"/>
              <a:t>NetCDF</a:t>
            </a:r>
            <a:r>
              <a:rPr lang="pl-PL" dirty="0"/>
              <a:t> – przeczytanie struktury pliku, z którym pracujemy</a:t>
            </a:r>
          </a:p>
        </p:txBody>
      </p:sp>
    </p:spTree>
    <p:extLst>
      <p:ext uri="{BB962C8B-B14F-4D97-AF65-F5344CB8AC3E}">
        <p14:creationId xmlns:p14="http://schemas.microsoft.com/office/powerpoint/2010/main" val="3583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352C7-7AE5-F647-B249-9D5C1C6B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NetCDF</a:t>
            </a:r>
            <a:r>
              <a:rPr lang="pl-PL" dirty="0"/>
              <a:t> </a:t>
            </a:r>
            <a:r>
              <a:rPr lang="pl-PL"/>
              <a:t>- zmienne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6FA4A5-67BF-3742-91FB-F6D99D1E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Dane/zmienne przechowywane w tablicach (</a:t>
            </a:r>
            <a:r>
              <a:rPr lang="pl-PL" dirty="0" err="1"/>
              <a:t>arrays</a:t>
            </a:r>
            <a:r>
              <a:rPr lang="pl-PL" dirty="0"/>
              <a:t>)</a:t>
            </a:r>
          </a:p>
          <a:p>
            <a:r>
              <a:rPr lang="pl-PL" dirty="0"/>
              <a:t>Tablice są n-wymiarowe, np.:</a:t>
            </a:r>
          </a:p>
          <a:p>
            <a:pPr lvl="1"/>
            <a:r>
              <a:rPr lang="pl-PL" dirty="0"/>
              <a:t>2 wymiarowe: lon i lat</a:t>
            </a:r>
          </a:p>
          <a:p>
            <a:pPr lvl="1"/>
            <a:r>
              <a:rPr lang="pl-PL" dirty="0"/>
              <a:t>3 wymiarowe: lon, lat i czas</a:t>
            </a:r>
          </a:p>
          <a:p>
            <a:pPr lvl="1"/>
            <a:r>
              <a:rPr lang="pl-PL" dirty="0"/>
              <a:t>4-wymiarowe: lon, lat, czas, poziom izobaryczny</a:t>
            </a:r>
          </a:p>
          <a:p>
            <a:r>
              <a:rPr lang="pl-PL" u="sng" dirty="0"/>
              <a:t>Format zbliżony do </a:t>
            </a:r>
            <a:r>
              <a:rPr lang="pl-PL" u="sng" dirty="0" err="1"/>
              <a:t>multi-layers</a:t>
            </a:r>
            <a:r>
              <a:rPr lang="pl-PL" u="sng" dirty="0"/>
              <a:t> który poznaliśmy przy okazji raster</a:t>
            </a:r>
          </a:p>
        </p:txBody>
      </p:sp>
    </p:spTree>
    <p:extLst>
      <p:ext uri="{BB962C8B-B14F-4D97-AF65-F5344CB8AC3E}">
        <p14:creationId xmlns:p14="http://schemas.microsoft.com/office/powerpoint/2010/main" val="293979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ADCCC1-5F77-244B-B2DD-204CE779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Obsługa </a:t>
            </a:r>
            <a:r>
              <a:rPr lang="pl-PL" dirty="0" err="1"/>
              <a:t>NetCDF</a:t>
            </a:r>
            <a:r>
              <a:rPr lang="pl-PL" dirty="0"/>
              <a:t> w 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AF4236-3C2D-2743-A4B9-343BD93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Kilka możliwości:</a:t>
            </a:r>
          </a:p>
          <a:p>
            <a:pPr lvl="1"/>
            <a:r>
              <a:rPr lang="pl-PL" dirty="0" err="1"/>
              <a:t>ncdf</a:t>
            </a:r>
            <a:r>
              <a:rPr lang="pl-PL" dirty="0"/>
              <a:t> – tylko NetCDF3, nie jest dalej rozwijane</a:t>
            </a:r>
          </a:p>
          <a:p>
            <a:pPr lvl="1"/>
            <a:r>
              <a:rPr lang="pl-PL" b="1" dirty="0"/>
              <a:t>ncdf4</a:t>
            </a:r>
            <a:r>
              <a:rPr lang="pl-PL" dirty="0"/>
              <a:t> – wsparcie dla NetCDF3 i 4, chyba podstawowa biblioteka dla obsługi formatu w R</a:t>
            </a:r>
          </a:p>
          <a:p>
            <a:pPr lvl="1"/>
            <a:r>
              <a:rPr lang="pl-PL" dirty="0" err="1"/>
              <a:t>RNetCDF</a:t>
            </a:r>
            <a:endParaRPr lang="pl-PL" dirty="0"/>
          </a:p>
          <a:p>
            <a:pPr lvl="1"/>
            <a:r>
              <a:rPr lang="pl-PL" b="1" dirty="0"/>
              <a:t>Raster</a:t>
            </a:r>
            <a:r>
              <a:rPr lang="pl-PL" dirty="0"/>
              <a:t> – również pozwala na import formatu </a:t>
            </a:r>
            <a:r>
              <a:rPr lang="pl-PL" dirty="0" err="1"/>
              <a:t>NetCDF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71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B0CE6B-869C-5147-A19D-F92AC7B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będziemy robić?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92030C-EA9C-5D4D-BC6C-58826A66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Otworzymy plik </a:t>
            </a:r>
            <a:r>
              <a:rPr lang="pl-PL" dirty="0" err="1"/>
              <a:t>netcdf</a:t>
            </a:r>
            <a:endParaRPr lang="pl-PL" dirty="0"/>
          </a:p>
          <a:p>
            <a:r>
              <a:rPr lang="pl-PL" dirty="0"/>
              <a:t>Przeczytamy dane i wymiary:</a:t>
            </a:r>
          </a:p>
          <a:p>
            <a:pPr lvl="1"/>
            <a:r>
              <a:rPr lang="pl-PL" dirty="0"/>
              <a:t>Dla punktu</a:t>
            </a:r>
          </a:p>
          <a:p>
            <a:pPr lvl="1"/>
            <a:r>
              <a:rPr lang="pl-PL" dirty="0"/>
              <a:t>Dla całej warstwy</a:t>
            </a:r>
          </a:p>
          <a:p>
            <a:r>
              <a:rPr lang="pl-PL" dirty="0"/>
              <a:t>Wykonamy obliczenia/narysujemy</a:t>
            </a:r>
          </a:p>
          <a:p>
            <a:r>
              <a:rPr lang="pl-PL" dirty="0"/>
              <a:t>Zapiszemy wynik do pliku </a:t>
            </a:r>
            <a:r>
              <a:rPr lang="pl-PL" dirty="0" err="1"/>
              <a:t>netcdf</a:t>
            </a:r>
            <a:endParaRPr lang="pl-PL" dirty="0"/>
          </a:p>
          <a:p>
            <a:endParaRPr lang="pl-PL" dirty="0"/>
          </a:p>
          <a:p>
            <a:r>
              <a:rPr lang="pl-PL" dirty="0"/>
              <a:t>Namówimy do współpracy z </a:t>
            </a:r>
            <a:r>
              <a:rPr lang="pl-PL" dirty="0" err="1"/>
              <a:t>NetCDF</a:t>
            </a:r>
            <a:r>
              <a:rPr lang="pl-PL" dirty="0"/>
              <a:t> bibliotekę raster</a:t>
            </a:r>
          </a:p>
        </p:txBody>
      </p:sp>
    </p:spTree>
    <p:extLst>
      <p:ext uri="{BB962C8B-B14F-4D97-AF65-F5344CB8AC3E}">
        <p14:creationId xmlns:p14="http://schemas.microsoft.com/office/powerpoint/2010/main" val="29203711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1563</Words>
  <Application>Microsoft Macintosh PowerPoint</Application>
  <PresentationFormat>Panoramiczny</PresentationFormat>
  <Paragraphs>241</Paragraphs>
  <Slides>48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Wingdings</vt:lpstr>
      <vt:lpstr>Motyw pakietu Office</vt:lpstr>
      <vt:lpstr>R i NetCDF</vt:lpstr>
      <vt:lpstr>NetCDF?</vt:lpstr>
      <vt:lpstr>NetCDF3 i NetCDF4</vt:lpstr>
      <vt:lpstr>NetCDF – model danych (klasyczny)</vt:lpstr>
      <vt:lpstr>NetCDF – co ważne</vt:lpstr>
      <vt:lpstr>NetCDF – przykład ”meteorologiczny”</vt:lpstr>
      <vt:lpstr>NetCDF - zmienne</vt:lpstr>
      <vt:lpstr>Obsługa NetCDF w R</vt:lpstr>
      <vt:lpstr>Co będziemy robić?</vt:lpstr>
      <vt:lpstr>Dane do pracy</vt:lpstr>
      <vt:lpstr>Biblioteka ncdf4 – schemat pracy</vt:lpstr>
      <vt:lpstr>Krok 1 – otwieramy dostęp do pliku</vt:lpstr>
      <vt:lpstr>Krok 1 – otwieramy dostęp do pliku</vt:lpstr>
      <vt:lpstr>Krok 1 – otwieramy dostęp do pliku</vt:lpstr>
      <vt:lpstr>Podsumowanie</vt:lpstr>
      <vt:lpstr>Krok 2 – czytamy wymiary</vt:lpstr>
      <vt:lpstr>Krok 2 – czytamy wymiary</vt:lpstr>
      <vt:lpstr>Krok 2 – czytamy wymiary</vt:lpstr>
      <vt:lpstr>Po co czytamy dimensions?</vt:lpstr>
      <vt:lpstr>Co z tym czasem?</vt:lpstr>
      <vt:lpstr>Konwersja czasu do formatu bardziej czytelnego</vt:lpstr>
      <vt:lpstr>Konwersja czasu do formatu bardziej czytelnego</vt:lpstr>
      <vt:lpstr>Konwersja czasu do formatu bardziej czytelnego</vt:lpstr>
      <vt:lpstr>Podsumowanie - dimensions</vt:lpstr>
      <vt:lpstr>Czytamy zmienne</vt:lpstr>
      <vt:lpstr>Czytamy zmienne</vt:lpstr>
      <vt:lpstr>Prezentacja programu PowerPoint</vt:lpstr>
      <vt:lpstr>Ćwiczenie</vt:lpstr>
      <vt:lpstr>Zamykanie pliku</vt:lpstr>
      <vt:lpstr>Podsumowanie</vt:lpstr>
      <vt:lpstr>Tworzenie zmiennych i zapis danych do pliku</vt:lpstr>
      <vt:lpstr>Kolejne kroki</vt:lpstr>
      <vt:lpstr>Nowa zmienna – otwieramy plik i czytamy wymiary</vt:lpstr>
      <vt:lpstr>Definiujemy nową zmienną i dodajemy do pliku</vt:lpstr>
      <vt:lpstr>Variables - co dalej</vt:lpstr>
      <vt:lpstr>Co potrzebujemy</vt:lpstr>
      <vt:lpstr>Ćwiczenie - wynik</vt:lpstr>
      <vt:lpstr>Rysowanie</vt:lpstr>
      <vt:lpstr>Rysowanie</vt:lpstr>
      <vt:lpstr>Raster a NetCDF</vt:lpstr>
      <vt:lpstr>Praca z NetCDF z wykorzystaniem raster</vt:lpstr>
      <vt:lpstr>NetCDF w raster</vt:lpstr>
      <vt:lpstr>Podsumowanie</vt:lpstr>
      <vt:lpstr>Zadania – do pracy samodzielnej:</vt:lpstr>
      <vt:lpstr>Zadanie 1 - wynik</vt:lpstr>
      <vt:lpstr>Zadanie 2 - wynik</vt:lpstr>
      <vt:lpstr>Zadanie 3 - wynik</vt:lpstr>
      <vt:lpstr>Zadanie 4 - wynik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 NetCDF</dc:title>
  <dc:creator>maciej kryza</dc:creator>
  <cp:lastModifiedBy>maciej kryza</cp:lastModifiedBy>
  <cp:revision>87</cp:revision>
  <dcterms:created xsi:type="dcterms:W3CDTF">2018-06-25T11:14:36Z</dcterms:created>
  <dcterms:modified xsi:type="dcterms:W3CDTF">2018-06-29T06:16:05Z</dcterms:modified>
</cp:coreProperties>
</file>