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4B6B-F129-4615-8A6B-B41F2786EDDA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8510B-DD98-4948-B7D6-30CF31903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5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of components: a set of clear data checks, tax workflow, summary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Implementing flexibility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 in the future: customized workflow for : museum data, citizen science, marine organisms, invasive species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7B629-C3B2-4127-B956-617A0C4E900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0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1DF7-AF97-4D57-8A84-A3AAA90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" y="791287"/>
            <a:ext cx="11382702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lang="he-IL" sz="4000" b="1" i="0" u="none" strike="noStrike" cap="none" dirty="0">
                <a:solidFill>
                  <a:srgbClr val="FFFFFF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1E13-08ED-4421-810D-6759CE8F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49" y="3586272"/>
            <a:ext cx="11382702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he-IL" sz="2400" b="0" i="0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verage"/>
                <a:cs typeface="Courier New" panose="02070309020205020404" pitchFamily="49" charset="0"/>
                <a:sym typeface="Averag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2E0B-3937-4036-BBEC-E31386B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ABF3-E75B-4381-A521-615A0B16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400-38E7-48BB-A9CC-86F62F0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A90C8-270A-4F1E-92CB-B844179B3AED}"/>
              </a:ext>
            </a:extLst>
          </p:cNvPr>
          <p:cNvGrpSpPr/>
          <p:nvPr userDrawn="1"/>
        </p:nvGrpSpPr>
        <p:grpSpPr>
          <a:xfrm>
            <a:off x="5470504" y="3298036"/>
            <a:ext cx="1250993" cy="169087"/>
            <a:chOff x="5513624" y="3329763"/>
            <a:chExt cx="781520" cy="10563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1" name="Shape 10">
              <a:extLst>
                <a:ext uri="{FF2B5EF4-FFF2-40B4-BE49-F238E27FC236}">
                  <a16:creationId xmlns:a16="http://schemas.microsoft.com/office/drawing/2014/main" id="{10771499-84D2-4467-A356-6E9A0DD88B07}"/>
                </a:ext>
              </a:extLst>
            </p:cNvPr>
            <p:cNvGrpSpPr/>
            <p:nvPr userDrawn="1"/>
          </p:nvGrpSpPr>
          <p:grpSpPr>
            <a:xfrm>
              <a:off x="5513624" y="3329763"/>
              <a:ext cx="443588" cy="105632"/>
              <a:chOff x="4137525" y="2915950"/>
              <a:chExt cx="869100" cy="207000"/>
            </a:xfrm>
          </p:grpSpPr>
          <p:sp>
            <p:nvSpPr>
              <p:cNvPr id="22" name="Shape 11">
                <a:extLst>
                  <a:ext uri="{FF2B5EF4-FFF2-40B4-BE49-F238E27FC236}">
                    <a16:creationId xmlns:a16="http://schemas.microsoft.com/office/drawing/2014/main" id="{D0D19DFD-EC30-45FD-9E6E-6D3944A1AC76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2">
                <a:extLst>
                  <a:ext uri="{FF2B5EF4-FFF2-40B4-BE49-F238E27FC236}">
                    <a16:creationId xmlns:a16="http://schemas.microsoft.com/office/drawing/2014/main" id="{4F5172A8-92C3-4F75-AEA0-8B0D4369CEDA}"/>
                  </a:ext>
                </a:extLst>
              </p:cNvPr>
              <p:cNvSpPr/>
              <p:nvPr/>
            </p:nvSpPr>
            <p:spPr>
              <a:xfrm>
                <a:off x="47996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3">
                <a:extLst>
                  <a:ext uri="{FF2B5EF4-FFF2-40B4-BE49-F238E27FC236}">
                    <a16:creationId xmlns:a16="http://schemas.microsoft.com/office/drawing/2014/main" id="{8FD30AC2-5BBB-4E98-8434-D50DBC3F12A0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Shape 10">
              <a:extLst>
                <a:ext uri="{FF2B5EF4-FFF2-40B4-BE49-F238E27FC236}">
                  <a16:creationId xmlns:a16="http://schemas.microsoft.com/office/drawing/2014/main" id="{8DE75709-3E99-4B24-BEAE-F6ED45B024DC}"/>
                </a:ext>
              </a:extLst>
            </p:cNvPr>
            <p:cNvGrpSpPr/>
            <p:nvPr userDrawn="1"/>
          </p:nvGrpSpPr>
          <p:grpSpPr>
            <a:xfrm>
              <a:off x="6020524" y="3329763"/>
              <a:ext cx="274620" cy="105632"/>
              <a:chOff x="4137525" y="2915950"/>
              <a:chExt cx="538050" cy="207000"/>
            </a:xfrm>
          </p:grpSpPr>
          <p:sp>
            <p:nvSpPr>
              <p:cNvPr id="26" name="Shape 11">
                <a:extLst>
                  <a:ext uri="{FF2B5EF4-FFF2-40B4-BE49-F238E27FC236}">
                    <a16:creationId xmlns:a16="http://schemas.microsoft.com/office/drawing/2014/main" id="{59CBC2F5-99F2-4577-A2C0-9B371BAF1C14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3">
                <a:extLst>
                  <a:ext uri="{FF2B5EF4-FFF2-40B4-BE49-F238E27FC236}">
                    <a16:creationId xmlns:a16="http://schemas.microsoft.com/office/drawing/2014/main" id="{E391A9F8-9C34-4F6C-8616-CEFD2B2AA3AB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7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AD2-3EA3-41F1-A5E4-EED8F91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03DE-0DD9-43BB-9AD5-93D2BF80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B433-82A9-4D38-9F2B-C811564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3F73-A4FA-4501-AC70-2D54CA6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965-65B4-4B49-A9B2-35E7999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97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B52B-C007-4CE8-B341-53224FA88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0488-54FB-403F-B0AF-A1B021B5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84A2-0A7E-40D0-B0C8-E39A08D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B32-00A1-4F5A-8E93-8C3AABC4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D05-318F-44E6-95CE-257BFE7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6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73C-6221-442A-8C8B-2DC56C9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he-IL" sz="4000" b="1" i="0" u="none" strike="noStrike" kern="1200" cap="none" dirty="0">
                <a:solidFill>
                  <a:srgbClr val="214B71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8ED0-08CE-4CC7-B299-580BB3A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468000">
              <a:buFont typeface="Courier New" panose="02070309020205020404" pitchFamily="49" charset="0"/>
              <a:buChar char="›"/>
              <a:defRPr sz="3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468000">
              <a:buFont typeface="Courier New" panose="02070309020205020404" pitchFamily="49" charset="0"/>
              <a:buChar char="›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468000">
              <a:buFont typeface="Courier New" panose="02070309020205020404" pitchFamily="49" charset="0"/>
              <a:buChar char="›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733E68-AB7A-4900-92C2-7331E45E16AA}"/>
              </a:ext>
            </a:extLst>
          </p:cNvPr>
          <p:cNvSpPr txBox="1">
            <a:spLocks/>
          </p:cNvSpPr>
          <p:nvPr userDrawn="1"/>
        </p:nvSpPr>
        <p:spPr>
          <a:xfrm>
            <a:off x="11442699" y="6397625"/>
            <a:ext cx="749301" cy="379352"/>
          </a:xfrm>
          <a:prstGeom prst="rect">
            <a:avLst/>
          </a:prstGeom>
          <a:noFill/>
        </p:spPr>
        <p:txBody>
          <a:bodyPr anchor="ctr"/>
          <a:lstStyle>
            <a:defPPr>
              <a:defRPr lang="he-IL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fld id="{9CF7132F-ABFF-4B6C-921B-B7645EF11F3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  <a:endParaRPr kumimoji="0" lang="he-I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2A96-A908-46DB-BC69-9F32816F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65D0-F2FE-4ED0-A3B6-2BD9B728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1078-966F-46FC-A215-70DE44B2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B4D9-F318-4AEA-AED0-CD06C13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5E51-C785-49D3-B64D-0C78793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66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414-20EF-4078-BC64-BEF5B07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DBD8-141C-412A-A27E-9BF92400A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C43F-61EB-4C37-AE62-6A4740D0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481A-77C6-45EF-8430-B36F2DB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8A3C-3801-4C77-B7A6-729BFB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48EA-958D-44FE-AC51-8769E0C8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6E0-1B60-4910-BC2D-BCF262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94E0-86AB-4DC2-83F1-B52BFD90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44D-CDE8-4F07-85C4-981CE067F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8823D-8BE3-4037-9FCE-097024B9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B398-AB5D-404D-9655-7319740F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FB3-1204-48F5-BAAA-54AACD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D5AA-B596-4CCD-A49F-BFEBC82C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C600-E30A-4F09-BE91-74EC39A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28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D240-E0D6-4481-8157-E96BD74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2113A-9910-4F79-9845-60CB927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86AD9-61F1-4DD9-8AD5-AB2ABD9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7FAF-E094-476A-9908-4E6223F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43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9D93C-09EE-47C8-B628-40694E6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8976-F036-4B93-8D8A-323BF994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913B-C6A9-4C89-9AAF-8E4AA53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14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1E2-A482-4291-9E4F-EAAB9C0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B13-8989-4658-A84E-F738683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AA33-6733-4A9A-B1D5-0F95033F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A85F-6D08-49FA-8B4D-21FEC0C5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A25A-7C48-46EB-9621-79B3877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EF98-8BCA-46BC-AF4B-695977C2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61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6D1-0352-4C37-9BA8-58E90DA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34D59-302E-4F25-A17D-A99A3C36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76A4-97C4-40E5-84D0-E3A74D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BAA5-429C-4E5A-B317-FB3854E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C814-A71B-45CC-9408-351CDF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B664-4D1C-46D9-A07F-61BCC33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51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21FA-ED84-4C21-AAF1-766DA25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1CB1-7640-44A1-AA5D-691D4B50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6A52-FD9F-4408-ACB9-7D45FA1E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540-E24B-4CC3-9A72-B1210197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054-8C6D-486B-AB98-F7A0657A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136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002902-39E2-4EFC-BDF3-C9DE33C06551}"/>
              </a:ext>
            </a:extLst>
          </p:cNvPr>
          <p:cNvGrpSpPr/>
          <p:nvPr/>
        </p:nvGrpSpPr>
        <p:grpSpPr>
          <a:xfrm>
            <a:off x="4126065" y="1223585"/>
            <a:ext cx="3103853" cy="1857713"/>
            <a:chOff x="4386162" y="4304962"/>
            <a:chExt cx="3103853" cy="1857713"/>
          </a:xfrm>
        </p:grpSpPr>
        <p:sp>
          <p:nvSpPr>
            <p:cNvPr id="53" name="Content Placeholder 9">
              <a:extLst>
                <a:ext uri="{FF2B5EF4-FFF2-40B4-BE49-F238E27FC236}">
                  <a16:creationId xmlns:a16="http://schemas.microsoft.com/office/drawing/2014/main" id="{9D9ED210-4B18-4144-8200-CEBD1AEEAFBF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User-friendly data cleaning pipeline for the inexperienced R user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461ECAA1-5F65-43BA-9B97-DB0636B535F2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7EE383-9C25-4845-A1E0-3EE4FEB0A5E0}"/>
              </a:ext>
            </a:extLst>
          </p:cNvPr>
          <p:cNvCxnSpPr>
            <a:cxnSpLocks/>
          </p:cNvCxnSpPr>
          <p:nvPr/>
        </p:nvCxnSpPr>
        <p:spPr>
          <a:xfrm flipH="1" flipV="1">
            <a:off x="7062600" y="2795777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EA3D10-BDAC-4C66-B1C8-42550394A065}"/>
              </a:ext>
            </a:extLst>
          </p:cNvPr>
          <p:cNvGrpSpPr/>
          <p:nvPr/>
        </p:nvGrpSpPr>
        <p:grpSpPr>
          <a:xfrm>
            <a:off x="9616899" y="3882808"/>
            <a:ext cx="1285855" cy="1164412"/>
            <a:chOff x="925453" y="2810515"/>
            <a:chExt cx="3156774" cy="2858632"/>
          </a:xfrm>
        </p:grpSpPr>
        <p:pic>
          <p:nvPicPr>
            <p:cNvPr id="30" name="Content Placeholder 7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CF35F7B0-E0B9-48E6-AEEC-5699D5BB6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r="20645"/>
            <a:stretch/>
          </p:blipFill>
          <p:spPr>
            <a:xfrm>
              <a:off x="925453" y="2810515"/>
              <a:ext cx="3156774" cy="2858632"/>
            </a:xfrm>
            <a:prstGeom prst="rect">
              <a:avLst/>
            </a:prstGeom>
          </p:spPr>
        </p:pic>
        <p:pic>
          <p:nvPicPr>
            <p:cNvPr id="32" name="Picture 2" descr="@bd-R">
              <a:extLst>
                <a:ext uri="{FF2B5EF4-FFF2-40B4-BE49-F238E27FC236}">
                  <a16:creationId xmlns:a16="http://schemas.microsoft.com/office/drawing/2014/main" id="{64C05284-6391-4B66-B213-D18EA9CAD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330" y="3660762"/>
              <a:ext cx="1186067" cy="1186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CB96B-386B-4E5F-8393-8BBB7D736ED0}"/>
              </a:ext>
            </a:extLst>
          </p:cNvPr>
          <p:cNvGrpSpPr/>
          <p:nvPr/>
        </p:nvGrpSpPr>
        <p:grpSpPr>
          <a:xfrm>
            <a:off x="3402817" y="87897"/>
            <a:ext cx="4647276" cy="977367"/>
            <a:chOff x="4239274" y="268957"/>
            <a:chExt cx="4647276" cy="977367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D07D0A30-AEDD-499B-9E97-C1D99DAE79A1}"/>
                </a:ext>
              </a:extLst>
            </p:cNvPr>
            <p:cNvSpPr txBox="1">
              <a:spLocks/>
            </p:cNvSpPr>
            <p:nvPr/>
          </p:nvSpPr>
          <p:spPr>
            <a:xfrm>
              <a:off x="4239274" y="376841"/>
              <a:ext cx="3103853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The </a:t>
              </a: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bdverse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EB3CF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Oswald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F26722-A19A-42EE-81E7-53C8F5C185F6}"/>
                </a:ext>
              </a:extLst>
            </p:cNvPr>
            <p:cNvGrpSpPr/>
            <p:nvPr/>
          </p:nvGrpSpPr>
          <p:grpSpPr>
            <a:xfrm>
              <a:off x="7363454" y="268957"/>
              <a:ext cx="1523096" cy="977367"/>
              <a:chOff x="9450558" y="3947044"/>
              <a:chExt cx="1523096" cy="9773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6D9CF1-6745-474E-8FFA-4B46FFECCDE3}"/>
                  </a:ext>
                </a:extLst>
              </p:cNvPr>
              <p:cNvGrpSpPr/>
              <p:nvPr/>
            </p:nvGrpSpPr>
            <p:grpSpPr>
              <a:xfrm flipV="1">
                <a:off x="9450558" y="3947044"/>
                <a:ext cx="1523096" cy="977367"/>
                <a:chOff x="9450558" y="3974819"/>
                <a:chExt cx="1523096" cy="977367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FD4ABE8-86D8-45A5-B527-8DB6C934EC64}"/>
                    </a:ext>
                  </a:extLst>
                </p:cNvPr>
                <p:cNvSpPr/>
                <p:nvPr/>
              </p:nvSpPr>
              <p:spPr>
                <a:xfrm>
                  <a:off x="10438959" y="4340381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F94A0C4-85AD-42EA-A31E-F9C5B896EEFF}"/>
                    </a:ext>
                  </a:extLst>
                </p:cNvPr>
                <p:cNvSpPr/>
                <p:nvPr/>
              </p:nvSpPr>
              <p:spPr>
                <a:xfrm>
                  <a:off x="10393143" y="4418354"/>
                  <a:ext cx="450970" cy="242457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F36CCD-2275-4A01-8AF5-FD88AB72D622}"/>
                    </a:ext>
                  </a:extLst>
                </p:cNvPr>
                <p:cNvSpPr/>
                <p:nvPr/>
              </p:nvSpPr>
              <p:spPr>
                <a:xfrm>
                  <a:off x="9668526" y="4337534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29087"/>
                    <a:satOff val="1426"/>
                    <a:lumOff val="941"/>
                    <a:alphaOff val="0"/>
                  </a:schemeClr>
                </a:fillRef>
                <a:effectRef idx="0">
                  <a:schemeClr val="accent4">
                    <a:hueOff val="329087"/>
                    <a:satOff val="1426"/>
                    <a:lumOff val="94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48710DF-216E-423E-8ABC-D9381855CA8B}"/>
                    </a:ext>
                  </a:extLst>
                </p:cNvPr>
                <p:cNvSpPr/>
                <p:nvPr/>
              </p:nvSpPr>
              <p:spPr>
                <a:xfrm>
                  <a:off x="9841069" y="3978572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58174"/>
                    <a:satOff val="2853"/>
                    <a:lumOff val="1882"/>
                    <a:alphaOff val="0"/>
                  </a:schemeClr>
                </a:fillRef>
                <a:effectRef idx="0">
                  <a:schemeClr val="accent4">
                    <a:hueOff val="658174"/>
                    <a:satOff val="2853"/>
                    <a:lumOff val="188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576F030-4FA8-49DE-8D45-7B8244E84A6A}"/>
                    </a:ext>
                  </a:extLst>
                </p:cNvPr>
                <p:cNvSpPr/>
                <p:nvPr/>
              </p:nvSpPr>
              <p:spPr>
                <a:xfrm>
                  <a:off x="10622091" y="397481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FEFAAC6-EEC1-4A5D-99DC-B8425A135DBF}"/>
                    </a:ext>
                  </a:extLst>
                </p:cNvPr>
                <p:cNvSpPr/>
                <p:nvPr/>
              </p:nvSpPr>
              <p:spPr>
                <a:xfrm rot="3763604">
                  <a:off x="10053742" y="4574357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645434"/>
                    <a:satOff val="7132"/>
                    <a:lumOff val="470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477BA36-7B35-43FA-9815-6DE2B904D5A9}"/>
                    </a:ext>
                  </a:extLst>
                </p:cNvPr>
                <p:cNvSpPr/>
                <p:nvPr/>
              </p:nvSpPr>
              <p:spPr>
                <a:xfrm>
                  <a:off x="9450558" y="3990020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4820B83-9EDE-4472-95E2-081D210575DE}"/>
                    </a:ext>
                  </a:extLst>
                </p:cNvPr>
                <p:cNvSpPr/>
                <p:nvPr/>
              </p:nvSpPr>
              <p:spPr>
                <a:xfrm>
                  <a:off x="10234819" y="399453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pic>
            <p:nvPicPr>
              <p:cNvPr id="62" name="Graphic 61" descr="Owl">
                <a:extLst>
                  <a:ext uri="{FF2B5EF4-FFF2-40B4-BE49-F238E27FC236}">
                    <a16:creationId xmlns:a16="http://schemas.microsoft.com/office/drawing/2014/main" id="{799F9525-A4E6-4EC6-A46A-71A0107E8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71790" y="421776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3" name="Graphic 62" descr="Deciduous tree">
                <a:extLst>
                  <a:ext uri="{FF2B5EF4-FFF2-40B4-BE49-F238E27FC236}">
                    <a16:creationId xmlns:a16="http://schemas.microsoft.com/office/drawing/2014/main" id="{276E06EB-8ACD-4DC3-AE6E-702B6B36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54922" y="456633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4" name="Graphic 63" descr="Bug">
                <a:extLst>
                  <a:ext uri="{FF2B5EF4-FFF2-40B4-BE49-F238E27FC236}">
                    <a16:creationId xmlns:a16="http://schemas.microsoft.com/office/drawing/2014/main" id="{32381D07-9128-46DB-B153-CF4492420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301107" y="4596710"/>
                <a:ext cx="212510" cy="21251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6798ABA-4AB9-4E0F-A4E0-E6111236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666">
                <a:off x="9495368" y="4586132"/>
                <a:ext cx="273049" cy="216000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41D9E73-B682-42CB-9684-68B95ED61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86679" y="456633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Graphic 67" descr="Bats">
                <a:extLst>
                  <a:ext uri="{FF2B5EF4-FFF2-40B4-BE49-F238E27FC236}">
                    <a16:creationId xmlns:a16="http://schemas.microsoft.com/office/drawing/2014/main" id="{137E4810-53D5-420C-85E2-F99E8E78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 b="43859"/>
              <a:stretch/>
            </p:blipFill>
            <p:spPr>
              <a:xfrm>
                <a:off x="9700533" y="4260994"/>
                <a:ext cx="320621" cy="180000"/>
              </a:xfrm>
              <a:prstGeom prst="rect">
                <a:avLst/>
              </a:prstGeom>
            </p:spPr>
          </p:pic>
          <p:pic>
            <p:nvPicPr>
              <p:cNvPr id="17" name="Graphic 16" descr="World">
                <a:extLst>
                  <a:ext uri="{FF2B5EF4-FFF2-40B4-BE49-F238E27FC236}">
                    <a16:creationId xmlns:a16="http://schemas.microsoft.com/office/drawing/2014/main" id="{F3C8F033-7E86-49B2-A153-473AD719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078878" y="3974147"/>
                <a:ext cx="298597" cy="298597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A01666-0C95-474B-BB70-AEB5B0AA95AA}"/>
              </a:ext>
            </a:extLst>
          </p:cNvPr>
          <p:cNvGrpSpPr/>
          <p:nvPr/>
        </p:nvGrpSpPr>
        <p:grpSpPr>
          <a:xfrm>
            <a:off x="804668" y="3644916"/>
            <a:ext cx="1184958" cy="1414567"/>
            <a:chOff x="568331" y="5003724"/>
            <a:chExt cx="1184958" cy="1414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CE6D89-B5A3-4D87-8896-E36071CBB645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B977E7-D5D5-49D3-888D-6A412279F854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E5306FA-E08F-471F-B313-853F3F6005F9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2B140E-EBFB-4538-8983-228AF4324C9B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A96A51-F7CB-40CB-A9CE-9698BEFF0EF0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D65F498-4869-4120-98F3-B5EB5CA8A19F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8EE6D9-A585-4AA1-AFBB-1EA685711C9C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137664-9DC6-44C5-B1CE-2784C74818DC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30FD73-E00B-4901-964E-CB2A6EB2FE1C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54286A5-BDD5-4160-A089-E46A1B79681A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7279461-2F00-495E-B5B8-663DE5964C96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3267842-9765-4226-8CFD-19AB0B09F23D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C2F3F7A-1DF5-456C-9F89-F0C25CDABDD2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70904B2-F40C-4E06-910E-41AA05A72C4B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645434"/>
                  <a:satOff val="7132"/>
                  <a:lumOff val="47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D416157-E9D2-4A1E-AF0F-52503C283A56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13AE324-0906-4DB5-9665-5E99B9D8D3AD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103" name="Graphic 102" descr="World">
              <a:extLst>
                <a:ext uri="{FF2B5EF4-FFF2-40B4-BE49-F238E27FC236}">
                  <a16:creationId xmlns:a16="http://schemas.microsoft.com/office/drawing/2014/main" id="{BA897EFC-B1E4-4A8C-B6AA-A8A29744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28638" y="5183124"/>
              <a:ext cx="114641" cy="114641"/>
            </a:xfrm>
            <a:prstGeom prst="rect">
              <a:avLst/>
            </a:prstGeom>
          </p:spPr>
        </p:pic>
        <p:pic>
          <p:nvPicPr>
            <p:cNvPr id="104" name="Graphic 103" descr="World">
              <a:extLst>
                <a:ext uri="{FF2B5EF4-FFF2-40B4-BE49-F238E27FC236}">
                  <a16:creationId xmlns:a16="http://schemas.microsoft.com/office/drawing/2014/main" id="{9F915B3B-68E8-439F-9A09-A35D1C63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66D-BC9F-4324-91B2-EEE8D3B399D8}"/>
              </a:ext>
            </a:extLst>
          </p:cNvPr>
          <p:cNvGrpSpPr/>
          <p:nvPr/>
        </p:nvGrpSpPr>
        <p:grpSpPr>
          <a:xfrm>
            <a:off x="2494691" y="5130640"/>
            <a:ext cx="3103853" cy="1857713"/>
            <a:chOff x="4445984" y="4304962"/>
            <a:chExt cx="3103853" cy="1857713"/>
          </a:xfrm>
        </p:grpSpPr>
        <p:sp>
          <p:nvSpPr>
            <p:cNvPr id="108" name="Content Placeholder 9">
              <a:extLst>
                <a:ext uri="{FF2B5EF4-FFF2-40B4-BE49-F238E27FC236}">
                  <a16:creationId xmlns:a16="http://schemas.microsoft.com/office/drawing/2014/main" id="{7880D45F-E058-4DCD-8A20-91DB8FB59D2B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Managing &amp; executing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Data checks</a:t>
              </a:r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4DF8FB42-6DAF-4188-9367-EE96275480B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32B542-B3F5-4DA8-ABAF-2829E9F4A675}"/>
              </a:ext>
            </a:extLst>
          </p:cNvPr>
          <p:cNvGrpSpPr/>
          <p:nvPr/>
        </p:nvGrpSpPr>
        <p:grpSpPr>
          <a:xfrm>
            <a:off x="4172442" y="3180033"/>
            <a:ext cx="3103853" cy="1857713"/>
            <a:chOff x="4386162" y="4304962"/>
            <a:chExt cx="3103853" cy="1857713"/>
          </a:xfrm>
        </p:grpSpPr>
        <p:sp>
          <p:nvSpPr>
            <p:cNvPr id="114" name="Content Placeholder 9">
              <a:extLst>
                <a:ext uri="{FF2B5EF4-FFF2-40B4-BE49-F238E27FC236}">
                  <a16:creationId xmlns:a16="http://schemas.microsoft.com/office/drawing/2014/main" id="{4A75A483-B685-465F-B805-A84C14F06663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Tools and reports addressing different data quality issues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D603B3AF-D6D2-41A2-A148-1F2F1281880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bdtools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1E5977-C7A0-4C42-8138-C655F7E8D395}"/>
              </a:ext>
            </a:extLst>
          </p:cNvPr>
          <p:cNvGrpSpPr/>
          <p:nvPr/>
        </p:nvGrpSpPr>
        <p:grpSpPr>
          <a:xfrm>
            <a:off x="5512218" y="5137932"/>
            <a:ext cx="3103853" cy="1843128"/>
            <a:chOff x="4235976" y="4304962"/>
            <a:chExt cx="3103853" cy="1843128"/>
          </a:xfrm>
        </p:grpSpPr>
        <p:sp>
          <p:nvSpPr>
            <p:cNvPr id="119" name="Content Placeholder 9">
              <a:extLst>
                <a:ext uri="{FF2B5EF4-FFF2-40B4-BE49-F238E27FC236}">
                  <a16:creationId xmlns:a16="http://schemas.microsoft.com/office/drawing/2014/main" id="{C5E3EBB1-1584-4039-9A47-B61A99E6848F}"/>
                </a:ext>
              </a:extLst>
            </p:cNvPr>
            <p:cNvSpPr txBox="1">
              <a:spLocks/>
            </p:cNvSpPr>
            <p:nvPr/>
          </p:nvSpPr>
          <p:spPr>
            <a:xfrm>
              <a:off x="4235976" y="5001854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Unique biodiversity data visualizations &amp; dashboards</a:t>
              </a: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17B51CDC-F53E-4605-9E9D-C403A88DF5D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bdvis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9C6137-FCD2-4AAF-BF31-25770FCA8A63}"/>
              </a:ext>
            </a:extLst>
          </p:cNvPr>
          <p:cNvGrpSpPr/>
          <p:nvPr/>
        </p:nvGrpSpPr>
        <p:grpSpPr>
          <a:xfrm>
            <a:off x="61664" y="5137932"/>
            <a:ext cx="2604895" cy="1855687"/>
            <a:chOff x="4561608" y="4304962"/>
            <a:chExt cx="2604895" cy="1855687"/>
          </a:xfrm>
        </p:grpSpPr>
        <p:sp>
          <p:nvSpPr>
            <p:cNvPr id="124" name="Content Placeholder 9">
              <a:extLst>
                <a:ext uri="{FF2B5EF4-FFF2-40B4-BE49-F238E27FC236}">
                  <a16:creationId xmlns:a16="http://schemas.microsoft.com/office/drawing/2014/main" id="{5EBC9715-A1AB-47EA-B906-73B563961F3B}"/>
                </a:ext>
              </a:extLst>
            </p:cNvPr>
            <p:cNvSpPr txBox="1">
              <a:spLocks/>
            </p:cNvSpPr>
            <p:nvPr/>
          </p:nvSpPr>
          <p:spPr>
            <a:xfrm>
              <a:off x="4561608" y="5014413"/>
              <a:ext cx="2489704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Darwinazing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datasets</a:t>
              </a:r>
            </a:p>
          </p:txBody>
        </p:sp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D2C26472-1716-4D70-872A-13D19DD3FAD5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31937B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bdDwC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31937B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B719C-CA21-4895-8042-39B319AF7BCB}"/>
              </a:ext>
            </a:extLst>
          </p:cNvPr>
          <p:cNvGrpSpPr/>
          <p:nvPr/>
        </p:nvGrpSpPr>
        <p:grpSpPr>
          <a:xfrm>
            <a:off x="8598344" y="5130640"/>
            <a:ext cx="3103853" cy="1857713"/>
            <a:chOff x="4445984" y="4304962"/>
            <a:chExt cx="3103853" cy="1857713"/>
          </a:xfrm>
        </p:grpSpPr>
        <p:sp>
          <p:nvSpPr>
            <p:cNvPr id="134" name="Content Placeholder 9">
              <a:extLst>
                <a:ext uri="{FF2B5EF4-FFF2-40B4-BE49-F238E27FC236}">
                  <a16:creationId xmlns:a16="http://schemas.microsoft.com/office/drawing/2014/main" id="{644CC1A9-4B7B-4660-9BA8-8B4061041CEF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Reusable functions &amp; modules across the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bdverse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36" name="Title 1">
              <a:extLst>
                <a:ext uri="{FF2B5EF4-FFF2-40B4-BE49-F238E27FC236}">
                  <a16:creationId xmlns:a16="http://schemas.microsoft.com/office/drawing/2014/main" id="{8CB6A9F8-0FAF-4499-A78D-C275FFFC383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3" y="4304962"/>
              <a:ext cx="206099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1E5C4D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bdutilities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1E5C4D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CACF3A-B062-4C3E-8A41-DFA3700E188A}"/>
              </a:ext>
            </a:extLst>
          </p:cNvPr>
          <p:cNvCxnSpPr>
            <a:cxnSpLocks/>
          </p:cNvCxnSpPr>
          <p:nvPr/>
        </p:nvCxnSpPr>
        <p:spPr>
          <a:xfrm flipV="1">
            <a:off x="5708314" y="2945907"/>
            <a:ext cx="0" cy="4112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75AC76-0A37-440D-8085-525990B6CAB6}"/>
              </a:ext>
            </a:extLst>
          </p:cNvPr>
          <p:cNvCxnSpPr>
            <a:cxnSpLocks/>
          </p:cNvCxnSpPr>
          <p:nvPr/>
        </p:nvCxnSpPr>
        <p:spPr>
          <a:xfrm flipH="1" flipV="1">
            <a:off x="6544018" y="475588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BC2D07-9677-43B1-959B-C799CC1082AB}"/>
              </a:ext>
            </a:extLst>
          </p:cNvPr>
          <p:cNvCxnSpPr>
            <a:cxnSpLocks/>
          </p:cNvCxnSpPr>
          <p:nvPr/>
        </p:nvCxnSpPr>
        <p:spPr>
          <a:xfrm flipV="1">
            <a:off x="4657552" y="475588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1DB346-97E4-45A9-AECE-A8F36CADB958}"/>
              </a:ext>
            </a:extLst>
          </p:cNvPr>
          <p:cNvCxnSpPr>
            <a:cxnSpLocks/>
          </p:cNvCxnSpPr>
          <p:nvPr/>
        </p:nvCxnSpPr>
        <p:spPr>
          <a:xfrm flipV="1">
            <a:off x="3063149" y="2779194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52A7C28E-7844-4F9D-B33E-466B126D69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00426" y="1398024"/>
            <a:ext cx="401875" cy="4478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BAD608-31B0-474B-ADCD-455D9FA9F4E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02629" y="209627"/>
            <a:ext cx="634039" cy="713294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CBC9EDF-ED7E-4043-9A28-714B32475A6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6744" y="5323665"/>
            <a:ext cx="378911" cy="447804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F78C794-791E-48C1-8D17-08FE650271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23690" y="5323665"/>
            <a:ext cx="382738" cy="44780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0FB1896-FE4B-4C7E-ABEE-C6042A4B3AB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9656" y="5323665"/>
            <a:ext cx="413357" cy="447804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22BE41D-FC35-4BD2-AE37-A561D114B06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72629" y="3357118"/>
            <a:ext cx="371256" cy="44780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E1C435C2-60A4-4244-90A5-61204015F91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31084" y="5323665"/>
            <a:ext cx="398048" cy="4478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9780316-9C43-48C2-86C6-8C718190C69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315068" y="5519814"/>
            <a:ext cx="774259" cy="78035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3984C54-C346-44C2-A5C6-3613C645001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26716" y="3472730"/>
            <a:ext cx="774259" cy="78035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64EA7EB-95E3-4CC5-9C76-72254ACE35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37459" y="6407942"/>
            <a:ext cx="450425" cy="4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Agency FB</vt:lpstr>
      <vt:lpstr>Arial</vt:lpstr>
      <vt:lpstr>Average</vt:lpstr>
      <vt:lpstr>Calibri</vt:lpstr>
      <vt:lpstr>Calibri Light</vt:lpstr>
      <vt:lpstr>Courier New</vt:lpstr>
      <vt:lpstr>Oswald</vt:lpstr>
      <vt:lpstr>Segoe Print</vt:lpstr>
      <vt:lpstr>Segoe UI Black</vt:lpstr>
      <vt:lpstr>Sitka Text</vt:lpstr>
      <vt:lpstr>Times New Roman</vt:lpstr>
      <vt:lpstr>Vrinda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Gueta</dc:creator>
  <cp:lastModifiedBy>Tomer Gueta</cp:lastModifiedBy>
  <cp:revision>1</cp:revision>
  <dcterms:created xsi:type="dcterms:W3CDTF">2018-09-03T20:49:05Z</dcterms:created>
  <dcterms:modified xsi:type="dcterms:W3CDTF">2018-09-03T20:51:16Z</dcterms:modified>
</cp:coreProperties>
</file>