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d zhang" initials="bz" lastIdx="1" clrIdx="0">
    <p:extLst>
      <p:ext uri="{19B8F6BF-5375-455C-9EA6-DF929625EA0E}">
        <p15:presenceInfo xmlns:p15="http://schemas.microsoft.com/office/powerpoint/2012/main" userId="a10246c05fcdc3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5837202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An AI-driven pathologist to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detect  cancer cells exist in gastric tissue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24128" y="3789040"/>
            <a:ext cx="30598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32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Gastric Tissue Biopsy Robot</a:t>
            </a:r>
          </a:p>
          <a:p>
            <a:pPr algn="r"/>
            <a:r>
              <a:rPr lang="zh-CN" altLang="en-US" sz="3200" b="1" dirty="0">
                <a:solidFill>
                  <a:srgbClr val="21252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（</a:t>
            </a:r>
            <a:r>
              <a:rPr lang="en-US" altLang="zh-CN" sz="3200" b="1" dirty="0">
                <a:solidFill>
                  <a:srgbClr val="21252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GTBR</a:t>
            </a:r>
            <a:r>
              <a:rPr lang="zh-CN" altLang="en-US" sz="3200" b="1" dirty="0">
                <a:solidFill>
                  <a:srgbClr val="212529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rPr>
              <a:t>）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25344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Baodong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Zhang, graduation project in spiced academy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24328" y="404664"/>
            <a:ext cx="1110013" cy="272795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A7AD841-B0C9-491F-8832-4AEBEB63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404664"/>
            <a:ext cx="9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1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GTBR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An AI-driven pathologist to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detect  cancer cells exist in gastric tissue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252028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1" i="0" dirty="0">
                <a:solidFill>
                  <a:srgbClr val="444444"/>
                </a:solidFill>
                <a:effectLst/>
                <a:latin typeface="montserrat" panose="020B0604020202020204" pitchFamily="2" charset="0"/>
              </a:rPr>
              <a:t>We are Short Of Pathologists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“The number of active pathologists in the U.S. plummeted between 2007 and 2017 by about 17.5% and puts the country at risk of a shortage in the future, though a smaller workforce is currently handling a bigger load of cases.” according to a study published on May 31 in JAMA Network Open.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Earlier cancer detection in gastroscopy</a:t>
            </a:r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E4C29A-EEBF-484A-83C9-02413EE45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096259"/>
            <a:ext cx="2943165" cy="20690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3641A5-F844-4D73-A666-ABFA34C73F69}"/>
              </a:ext>
            </a:extLst>
          </p:cNvPr>
          <p:cNvSpPr txBox="1"/>
          <p:nvPr/>
        </p:nvSpPr>
        <p:spPr>
          <a:xfrm>
            <a:off x="775778" y="4941168"/>
            <a:ext cx="379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need for rapid and precise pathological diagnosis  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800" dirty="0">
                <a:latin typeface="Arial Black" panose="020B0A04020102020204" pitchFamily="34" charset="0"/>
              </a:rPr>
              <a:t> </a:t>
            </a: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764704"/>
            <a:ext cx="6563072" cy="460648"/>
          </a:xfrm>
        </p:spPr>
        <p:txBody>
          <a:bodyPr/>
          <a:lstStyle/>
          <a:p>
            <a:pPr lvl="0" algn="ctr"/>
            <a:r>
              <a:rPr lang="en-US" altLang="ko-KR" b="1" dirty="0"/>
              <a:t>Data preparation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23728" y="1268760"/>
            <a:ext cx="6573416" cy="310714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A gastric tissue biopsy (stomach biopsy) is a procedure used to diagnose a range of conditions.  In this application, we focus on  stomach cancer detection.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560 pcs images of pathological section of gastric cancer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140 pcs images of pathological section of non cancer gastric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Data Augmentation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           560  pcs ------&gt;  3361 pcs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           140  pcs ----- &gt;   2800 pcs                      Totally 6161pcs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Change image size 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             2048 x 2048 ---------&gt; 2014 x 1024 </a:t>
            </a:r>
          </a:p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Train the model with RGB and grayscale image   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357E0D-145A-4540-A32D-AE339D7C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653136"/>
            <a:ext cx="1800200" cy="180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B29C0-E9D8-4566-A495-9BEF57F19E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80" y="4653136"/>
            <a:ext cx="1800200" cy="180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9E5EBB-D313-473A-A5E9-E75B2CAD8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53136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Base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4274321"/>
            <a:ext cx="4186808" cy="1818976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validation_split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in training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：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loss: 6.7656e-08 - accuracy: 0.4998 – 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val_loss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 6.8815e-08 -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val_accuracy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 0.5287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model.evaluate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X_test_array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y_test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 loss: 6.8815e-08 - accuracy: 0.5475</a:t>
            </a:r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44BB0-0305-44F6-A050-9EB322AC1A1A}"/>
              </a:ext>
            </a:extLst>
          </p:cNvPr>
          <p:cNvSpPr txBox="1"/>
          <p:nvPr/>
        </p:nvSpPr>
        <p:spPr>
          <a:xfrm>
            <a:off x="6012160" y="1411919"/>
            <a:ext cx="2790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rgbClr val="444444"/>
                </a:solidFill>
                <a:latin typeface="Arial Black" panose="020B0A04020102020204" pitchFamily="34" charset="0"/>
              </a:rPr>
              <a:t>pip3 install   </a:t>
            </a:r>
            <a:r>
              <a:rPr lang="en-US" altLang="zh-CN" sz="1200" b="1" dirty="0" err="1">
                <a:solidFill>
                  <a:srgbClr val="444444"/>
                </a:solidFill>
                <a:latin typeface="Arial Black" panose="020B0A04020102020204" pitchFamily="34" charset="0"/>
              </a:rPr>
              <a:t>ann_visualizer</a:t>
            </a:r>
            <a:endParaRPr lang="en-US" altLang="zh-CN" sz="1200" b="1" dirty="0">
              <a:solidFill>
                <a:srgbClr val="444444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rgbClr val="444444"/>
                </a:solidFill>
                <a:latin typeface="Arial Black" panose="020B0A04020102020204" pitchFamily="34" charset="0"/>
              </a:rPr>
              <a:t>pip    install   </a:t>
            </a:r>
            <a:r>
              <a:rPr lang="en-US" altLang="zh-CN" sz="1200" b="1" dirty="0" err="1">
                <a:solidFill>
                  <a:srgbClr val="444444"/>
                </a:solidFill>
                <a:latin typeface="Arial Black" panose="020B0A04020102020204" pitchFamily="34" charset="0"/>
              </a:rPr>
              <a:t>graphviz</a:t>
            </a:r>
            <a:endParaRPr lang="en-US" altLang="zh-CN" sz="1200" b="1" dirty="0">
              <a:solidFill>
                <a:srgbClr val="444444"/>
              </a:solidFill>
              <a:latin typeface="Arial Black" panose="020B0A04020102020204" pitchFamily="34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BC8EFC-3C0F-4F47-91DE-97F4C05F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" y="2258097"/>
            <a:ext cx="9144000" cy="16029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A88AFB-4BD3-4BAB-9562-6FFFE026DDD0}"/>
              </a:ext>
            </a:extLst>
          </p:cNvPr>
          <p:cNvSpPr txBox="1"/>
          <p:nvPr/>
        </p:nvSpPr>
        <p:spPr>
          <a:xfrm>
            <a:off x="5364088" y="4464456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Green button: activation layer </a:t>
            </a:r>
            <a:r>
              <a:rPr lang="en-US" altLang="zh-CN" sz="1400" dirty="0" err="1"/>
              <a:t>relu</a:t>
            </a:r>
            <a:endParaRPr lang="en-US" altLang="zh-CN" sz="1400" dirty="0"/>
          </a:p>
          <a:p>
            <a:r>
              <a:rPr lang="en-US" altLang="zh-CN" sz="1400" dirty="0"/>
              <a:t>Purple button:  max pooling</a:t>
            </a:r>
          </a:p>
          <a:p>
            <a:r>
              <a:rPr lang="en-US" altLang="zh-CN" sz="1400" dirty="0"/>
              <a:t>Yellow button: drop out</a:t>
            </a:r>
          </a:p>
          <a:p>
            <a:r>
              <a:rPr lang="en-US" altLang="zh-CN" sz="1400" dirty="0"/>
              <a:t>Black triangle: flattening</a:t>
            </a:r>
          </a:p>
          <a:p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03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Transfer Learning </a:t>
            </a: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4176464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Base model : ResNet50V2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0" i="0" dirty="0">
                <a:solidFill>
                  <a:srgbClr val="1D1C1D"/>
                </a:solidFill>
                <a:effectLst/>
                <a:latin typeface="NotoSansSC"/>
              </a:rPr>
              <a:t>Three hidden layer with drop out or  </a:t>
            </a:r>
            <a:r>
              <a:rPr lang="en-US" altLang="zh-CN" b="0" i="0" dirty="0" err="1">
                <a:solidFill>
                  <a:srgbClr val="1D1C1D"/>
                </a:solidFill>
                <a:effectLst/>
                <a:latin typeface="NotoSansSC"/>
              </a:rPr>
              <a:t>BatchNormalization</a:t>
            </a:r>
            <a:endParaRPr lang="en-US" altLang="zh-CN" b="0" i="0" dirty="0">
              <a:solidFill>
                <a:srgbClr val="1D1C1D"/>
              </a:solidFill>
              <a:effectLst/>
              <a:latin typeface="NotoSansSC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dirty="0">
                <a:solidFill>
                  <a:srgbClr val="1D1C1D"/>
                </a:solidFill>
                <a:latin typeface="NotoSansSC"/>
              </a:rPr>
              <a:t>Before output  layer is GAP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b="0" dirty="0">
                <a:solidFill>
                  <a:srgbClr val="1D1C1D"/>
                </a:solidFill>
                <a:effectLst/>
                <a:latin typeface="NotoSansSC"/>
              </a:rPr>
              <a:t>Output layer has 1 neuron with sigmoid activation</a:t>
            </a:r>
            <a:endParaRPr lang="en-US" altLang="ko-KR" dirty="0"/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/>
              <a:t>accuracy: 0.9293 - </a:t>
            </a:r>
            <a:r>
              <a:rPr lang="en-US" altLang="ko-KR" dirty="0" err="1"/>
              <a:t>val_loss</a:t>
            </a:r>
            <a:r>
              <a:rPr lang="en-US" altLang="ko-KR" dirty="0"/>
              <a:t>: 0.0000e+00 - </a:t>
            </a:r>
            <a:r>
              <a:rPr lang="en-US" altLang="ko-KR" dirty="0" err="1"/>
              <a:t>val_accuracy</a:t>
            </a:r>
            <a:r>
              <a:rPr lang="en-US" altLang="ko-KR" dirty="0"/>
              <a:t>: 0.9485</a:t>
            </a:r>
          </a:p>
          <a:p>
            <a:r>
              <a:rPr lang="en-US" altLang="ko-KR" dirty="0"/>
              <a:t>#model.evaluate(X_test_array,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loss: 0.0000e+00 - accuracy: 0.9446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Web Application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latin typeface="Arial Black" panose="020B0A04020102020204" pitchFamily="34" charset="0"/>
              </a:rPr>
              <a:t>Web APP with Flask</a:t>
            </a: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208265" y="5759050"/>
            <a:ext cx="8229600" cy="91031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en-US" altLang="ko-KR" dirty="0"/>
          </a:p>
          <a:p>
            <a:r>
              <a:rPr lang="en-US" altLang="ko-KR" dirty="0"/>
              <a:t>Inspired by </a:t>
            </a:r>
            <a:r>
              <a:rPr lang="en-US" altLang="ko-KR" dirty="0" err="1"/>
              <a:t>SkinCheck</a:t>
            </a:r>
            <a:r>
              <a:rPr lang="en-US" altLang="ko-KR" dirty="0"/>
              <a:t> project of Leona</a:t>
            </a:r>
          </a:p>
          <a:p>
            <a:r>
              <a:rPr lang="en-US" altLang="ko-KR" dirty="0"/>
              <a:t>https://github.com/leona-ha/Skin-Screening_Web-App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579CA5-1669-41AA-ABB8-DFCF79BC6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84850" cy="48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Thanks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4392488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endParaRPr lang="en-US" altLang="ko-KR" dirty="0"/>
          </a:p>
          <a:p>
            <a:pPr>
              <a:buFont typeface="Wingdings" pitchFamily="2" charset="2"/>
              <a:buChar char="ü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Thanks to Spicy Academy and my cohort classmates. </a:t>
            </a:r>
            <a:r>
              <a:rPr lang="en-US" altLang="ko-KR" dirty="0"/>
              <a:t>specially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 err="1">
                <a:solidFill>
                  <a:srgbClr val="444444"/>
                </a:solidFill>
              </a:rPr>
              <a:t>Marija</a:t>
            </a:r>
            <a:endParaRPr lang="en-US" altLang="zh-CN" b="1" dirty="0">
              <a:solidFill>
                <a:srgbClr val="44444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Kristian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444444"/>
                </a:solidFill>
              </a:rPr>
              <a:t>Tom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444444"/>
                </a:solidFill>
              </a:rPr>
              <a:t>Dina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solidFill>
                  <a:srgbClr val="444444"/>
                </a:solidFill>
              </a:rPr>
              <a:t>Sara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Rene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err="1"/>
              <a:t>Jinglin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And all the other teacher and classmates…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I will life long appreciate that the </a:t>
            </a:r>
            <a:r>
              <a:rPr lang="en-US" altLang="zh-CN" sz="1600" b="1" dirty="0" err="1"/>
              <a:t>Arbeitsamt</a:t>
            </a:r>
            <a:r>
              <a:rPr lang="en-US" altLang="zh-CN" sz="1600" b="1" dirty="0"/>
              <a:t> Pankow provides financial support.</a:t>
            </a:r>
            <a:endParaRPr lang="en-US" altLang="ko-KR" sz="1600" b="1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7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Transfer </a:t>
            </a:r>
            <a:r>
              <a:rPr lang="en-US" altLang="ko-KR" sz="1400" b="1" dirty="0">
                <a:latin typeface="Arial Black" panose="020B0A04020102020204" pitchFamily="34" charset="0"/>
              </a:rPr>
              <a:t>Learning </a:t>
            </a: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Model</a:t>
            </a:r>
            <a:b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</a:b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539552" y="764704"/>
            <a:ext cx="8229600" cy="2088232"/>
          </a:xfrm>
        </p:spPr>
        <p:txBody>
          <a:bodyPr/>
          <a:lstStyle/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Model: "sequential_10"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Layer (type)                 Output Shape              Param #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=================================================================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resnet50v2 (Functional)      (None, 7, 7, 2048)        23564800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dense_34 (Dense)             (None, 7, 7, 60)          122940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dropout_21 (Dropout)         (None, 7, 7, 60)          0  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dense_35 (Dense)             (None, 7, 7, 50)          3050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batch_normalization_24 (</a:t>
            </a:r>
            <a:r>
              <a:rPr lang="en-US" altLang="ko-KR" sz="1200" dirty="0" err="1">
                <a:latin typeface="Arial" pitchFamily="34" charset="0"/>
                <a:cs typeface="Arial" pitchFamily="34" charset="0"/>
              </a:rPr>
              <a:t>Batc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 (None, 7, 7, 50)          200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dense_36 (Dense)             (None, 7, 7, 50)          2550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batch_normalization_25 (</a:t>
            </a:r>
            <a:r>
              <a:rPr lang="en-US" altLang="ko-KR" sz="1200" dirty="0" err="1">
                <a:latin typeface="Arial" pitchFamily="34" charset="0"/>
                <a:cs typeface="Arial" pitchFamily="34" charset="0"/>
              </a:rPr>
              <a:t>Batc</a:t>
            </a:r>
            <a:r>
              <a:rPr lang="en-US" altLang="ko-KR" sz="1200" dirty="0">
                <a:latin typeface="Arial" pitchFamily="34" charset="0"/>
                <a:cs typeface="Arial" pitchFamily="34" charset="0"/>
              </a:rPr>
              <a:t> (None, 7, 7, 50)          200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global_average_pooling2d_3 ( (None, 50)                0  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dense_37 (Dense)             (None, 1)                 51        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=================================================================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Total params: 23,693,791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Trainable params: 23,648,151</a:t>
            </a:r>
          </a:p>
          <a:p>
            <a:r>
              <a:rPr lang="en-US" altLang="ko-KR" sz="1200" dirty="0">
                <a:latin typeface="Arial" pitchFamily="34" charset="0"/>
                <a:cs typeface="Arial" pitchFamily="34" charset="0"/>
              </a:rPr>
              <a:t>Non-trainable params: 45,640 </a:t>
            </a:r>
          </a:p>
          <a:p>
            <a:pPr>
              <a:buFont typeface="Wingdings" pitchFamily="2" charset="2"/>
              <a:buChar char="ü"/>
            </a:pPr>
            <a:endParaRPr lang="en-US" altLang="ko-KR" sz="1200" dirty="0"/>
          </a:p>
          <a:p>
            <a:endParaRPr lang="en-US" altLang="ko-KR" sz="1200" dirty="0"/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zh-CN" b="1" i="0" dirty="0">
              <a:solidFill>
                <a:srgbClr val="444444"/>
              </a:solidFill>
              <a:effectLst/>
              <a:latin typeface="montserrat" panose="020B0604020202020204" pitchFamily="2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8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8172400" cy="1069514"/>
          </a:xfrm>
        </p:spPr>
        <p:txBody>
          <a:bodyPr/>
          <a:lstStyle/>
          <a:p>
            <a:pPr algn="ctr"/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Gastric Tissue Biopsy Robot</a:t>
            </a:r>
            <a:br>
              <a:rPr lang="en-US" altLang="zh-CN" sz="2800" b="1" i="0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</a:b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（</a:t>
            </a:r>
            <a:r>
              <a:rPr lang="en-US" altLang="zh-CN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GTBR</a:t>
            </a:r>
            <a:r>
              <a:rPr lang="zh-CN" altLang="en-US" sz="2800" b="1" dirty="0">
                <a:solidFill>
                  <a:srgbClr val="212529"/>
                </a:solidFill>
                <a:latin typeface="Arial Black" panose="020B0A04020102020204" pitchFamily="34" charset="0"/>
                <a:ea typeface="맑은 고딕" pitchFamily="50" charset="-127"/>
              </a:rPr>
              <a:t>）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맑은 고딕" pitchFamily="50" charset="-127"/>
              </a:rPr>
            </a:br>
            <a:endParaRPr lang="ko-KR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92089"/>
          </a:xfr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Base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4564350"/>
          </a:xfrm>
        </p:spPr>
        <p:txBody>
          <a:bodyPr/>
          <a:lstStyle/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Model: "sequential"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Layer (type)                 Output Shape              Param #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=================================================================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conv2d (Conv2D)              (None, 54, 54, 9)         3276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 (Activation)      (None, 54, 54, 9)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max_pooling2d (MaxPooling2D) (None, 27, 27, 9)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conv2d_1 (Conv2D)            (None, 26, 26, 25)        925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activation_1 (Activation)    (None, 26, 26, 25)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max_pooling2d_1 (MaxPooling2 (None, 13, 13, 25)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conv2d_2 (Conv2D)            (None, 11, 11, 38)        8588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activation_2 (Activation)    (None, 11, 11, 38)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conv2d_3 (Conv2D)            (None, 9, 9, 38)          13034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activation_3 (Activation)    (None, 9, 9, 38)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conv2d_4 (Conv2D)            (None, 7, 7, 25)          8575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activation_4 (Activation)    (None, 7, 7, 25)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max_pooling2d_2 (MaxPooling2 (None, 3, 3, 25)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flatten (Flatten)            (None, 225)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dense (Dense)                (None, 40)                9040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activation_5 (Activation)    (None, 40)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dropout (Dropout)            (None, 40)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dense_1 (Dense)              (None, 40)                1640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activation_6 (Activation)    (None, 40)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dropout_1 (Dropout)          (None, 40)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dense_2 (Dense)              (None, 10)                410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activation_7 (Activation)    (None, 10)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dropout_2 (Dropout)          (None, 10)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dense_3 (Dense)              (None, 1)                 11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_________________________________________________________________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activation_8 (Activation)    (None, 1)                 0         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=================================================================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Total params: 45,499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Trainable params: 45,499</a:t>
            </a:r>
          </a:p>
          <a:p>
            <a:r>
              <a:rPr lang="en-US" altLang="ko-KR" sz="900" dirty="0">
                <a:latin typeface="Arial" pitchFamily="34" charset="0"/>
                <a:cs typeface="Arial" pitchFamily="34" charset="0"/>
              </a:rPr>
              <a:t>Non-trainable params: 0</a:t>
            </a:r>
          </a:p>
        </p:txBody>
      </p:sp>
    </p:spTree>
    <p:extLst>
      <p:ext uri="{BB962C8B-B14F-4D97-AF65-F5344CB8AC3E}">
        <p14:creationId xmlns:p14="http://schemas.microsoft.com/office/powerpoint/2010/main" val="12542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1061</Words>
  <Application>Microsoft Office PowerPoint</Application>
  <PresentationFormat>全屏显示(4:3)</PresentationFormat>
  <Paragraphs>174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맑은 고딕</vt:lpstr>
      <vt:lpstr>NotoSansSC</vt:lpstr>
      <vt:lpstr>Arial</vt:lpstr>
      <vt:lpstr>Arial Black</vt:lpstr>
      <vt:lpstr>Calibri</vt:lpstr>
      <vt:lpstr>montserrat</vt:lpstr>
      <vt:lpstr>Wingdings</vt:lpstr>
      <vt:lpstr>Office Theme</vt:lpstr>
      <vt:lpstr>Custom Design</vt:lpstr>
      <vt:lpstr>PowerPoint 演示文稿</vt:lpstr>
      <vt:lpstr> Gastric Tissue Biopsy Robot （GTBR） </vt:lpstr>
      <vt:lpstr> Gastric Tissue Biopsy Robot（GTBR）</vt:lpstr>
      <vt:lpstr> Gastric Tissue Biopsy Robot （GTBR） </vt:lpstr>
      <vt:lpstr> Gastric Tissue Biopsy Robot （GTBR） </vt:lpstr>
      <vt:lpstr> Web Application </vt:lpstr>
      <vt:lpstr> Gastric Tissue Biopsy Robot （GTBR） </vt:lpstr>
      <vt:lpstr> Transfer Learning Model  </vt:lpstr>
      <vt:lpstr> Gastric Tissue Biopsy Robot （GTBR）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bd zhang</cp:lastModifiedBy>
  <cp:revision>45</cp:revision>
  <dcterms:created xsi:type="dcterms:W3CDTF">2014-04-01T16:35:38Z</dcterms:created>
  <dcterms:modified xsi:type="dcterms:W3CDTF">2021-09-30T21:58:40Z</dcterms:modified>
</cp:coreProperties>
</file>