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99" r:id="rId4"/>
    <p:sldId id="264" r:id="rId5"/>
    <p:sldId id="259" r:id="rId6"/>
    <p:sldId id="260" r:id="rId7"/>
    <p:sldId id="261" r:id="rId8"/>
    <p:sldId id="262" r:id="rId9"/>
    <p:sldId id="263"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5F4F0-FF84-4A14-9460-E8BDCC05B29B}" type="datetimeFigureOut">
              <a:rPr lang="en-US" smtClean="0"/>
              <a:t>8/26/2021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CD79-DA60-46E1-9D5A-F9B66CD9D22E}" type="slidenum">
              <a:rPr lang="en-US" smtClean="0"/>
              <a:t>‹#›</a:t>
            </a:fld>
            <a:endParaRPr lang="en-US"/>
          </a:p>
        </p:txBody>
      </p:sp>
    </p:spTree>
    <p:extLst>
      <p:ext uri="{BB962C8B-B14F-4D97-AF65-F5344CB8AC3E}">
        <p14:creationId xmlns:p14="http://schemas.microsoft.com/office/powerpoint/2010/main" val="1534757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0D94437-51A1-487D-9FB6-248447104FB4}"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337349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94437-51A1-487D-9FB6-248447104FB4}"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214555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94437-51A1-487D-9FB6-248447104FB4}"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38705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94437-51A1-487D-9FB6-248447104FB4}"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52321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D94437-51A1-487D-9FB6-248447104FB4}" type="datetimeFigureOut">
              <a:rPr lang="en-US" smtClean="0"/>
              <a:t>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131632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D94437-51A1-487D-9FB6-248447104FB4}"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3337287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D94437-51A1-487D-9FB6-248447104FB4}" type="datetimeFigureOut">
              <a:rPr lang="en-US" smtClean="0"/>
              <a:t>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424880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D94437-51A1-487D-9FB6-248447104FB4}" type="datetimeFigureOut">
              <a:rPr lang="en-US" smtClean="0"/>
              <a:t>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10210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94437-51A1-487D-9FB6-248447104FB4}" type="datetimeFigureOut">
              <a:rPr lang="en-US" smtClean="0"/>
              <a:t>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35589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D94437-51A1-487D-9FB6-248447104FB4}"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359845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D94437-51A1-487D-9FB6-248447104FB4}" type="datetimeFigureOut">
              <a:rPr lang="en-US" smtClean="0"/>
              <a:t>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775D2F-0D63-4D89-83D5-F610AD5718AA}" type="slidenum">
              <a:rPr lang="en-US" smtClean="0"/>
              <a:t>‹#›</a:t>
            </a:fld>
            <a:endParaRPr lang="en-US"/>
          </a:p>
        </p:txBody>
      </p:sp>
    </p:spTree>
    <p:extLst>
      <p:ext uri="{BB962C8B-B14F-4D97-AF65-F5344CB8AC3E}">
        <p14:creationId xmlns:p14="http://schemas.microsoft.com/office/powerpoint/2010/main" val="40023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chemeClr val="bg1"/>
            </a:gs>
            <a:gs pos="100000">
              <a:schemeClr val="accent1">
                <a:lumMod val="45000"/>
                <a:lumOff val="55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94437-51A1-487D-9FB6-248447104FB4}" type="datetimeFigureOut">
              <a:rPr lang="en-US" smtClean="0"/>
              <a:t>8/26/2021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75D2F-0D63-4D89-83D5-F610AD5718AA}" type="slidenum">
              <a:rPr lang="en-US" smtClean="0"/>
              <a:t>‹#›</a:t>
            </a:fld>
            <a:endParaRPr lang="en-US"/>
          </a:p>
        </p:txBody>
      </p:sp>
    </p:spTree>
    <p:extLst>
      <p:ext uri="{BB962C8B-B14F-4D97-AF65-F5344CB8AC3E}">
        <p14:creationId xmlns:p14="http://schemas.microsoft.com/office/powerpoint/2010/main" val="2373465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880" y="2447777"/>
            <a:ext cx="9144000" cy="1399809"/>
          </a:xfrm>
        </p:spPr>
        <p:txBody>
          <a:bodyPr>
            <a:normAutofit fontScale="90000"/>
          </a:bodyPr>
          <a:lstStyle/>
          <a:p>
            <a:r>
              <a:rPr lang="en-US" sz="5300" dirty="0"/>
              <a:t>SLEAP Tracking</a:t>
            </a:r>
            <a:br>
              <a:rPr lang="en-US" sz="4800" dirty="0"/>
            </a:br>
            <a:r>
              <a:rPr lang="en-US" sz="2000" dirty="0"/>
              <a:t> </a:t>
            </a:r>
            <a:br>
              <a:rPr lang="en-US" dirty="0"/>
            </a:br>
            <a:r>
              <a:rPr lang="en-US" sz="4400" dirty="0"/>
              <a:t>---- Introduction and Tutorial</a:t>
            </a:r>
          </a:p>
        </p:txBody>
      </p:sp>
      <p:sp>
        <p:nvSpPr>
          <p:cNvPr id="3" name="Subtitle 2"/>
          <p:cNvSpPr>
            <a:spLocks noGrp="1"/>
          </p:cNvSpPr>
          <p:nvPr>
            <p:ph type="subTitle" idx="1"/>
          </p:nvPr>
        </p:nvSpPr>
        <p:spPr>
          <a:xfrm>
            <a:off x="1706880" y="4709865"/>
            <a:ext cx="9144000" cy="1655762"/>
          </a:xfrm>
        </p:spPr>
        <p:txBody>
          <a:bodyPr>
            <a:normAutofit/>
          </a:bodyPr>
          <a:lstStyle/>
          <a:p>
            <a:r>
              <a:rPr lang="en-US" sz="3600" dirty="0" err="1"/>
              <a:t>Xiaoyu</a:t>
            </a:r>
            <a:r>
              <a:rPr lang="en-US" sz="3600"/>
              <a:t> Tong, Lin Lab</a:t>
            </a:r>
            <a:endParaRPr lang="en-US" sz="3600" dirty="0"/>
          </a:p>
          <a:p>
            <a:r>
              <a:rPr lang="en-US" sz="3600" dirty="0"/>
              <a:t>07.29.2021</a:t>
            </a:r>
          </a:p>
        </p:txBody>
      </p:sp>
    </p:spTree>
    <p:extLst>
      <p:ext uri="{BB962C8B-B14F-4D97-AF65-F5344CB8AC3E}">
        <p14:creationId xmlns:p14="http://schemas.microsoft.com/office/powerpoint/2010/main" val="196263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Identities of Predicted Instances</a:t>
            </a:r>
          </a:p>
        </p:txBody>
      </p:sp>
      <p:sp>
        <p:nvSpPr>
          <p:cNvPr id="3" name="Content Placeholder 2"/>
          <p:cNvSpPr>
            <a:spLocks noGrp="1"/>
          </p:cNvSpPr>
          <p:nvPr>
            <p:ph idx="1"/>
          </p:nvPr>
        </p:nvSpPr>
        <p:spPr/>
        <p:txBody>
          <a:bodyPr/>
          <a:lstStyle/>
          <a:p>
            <a:pPr marL="0" indent="0">
              <a:buNone/>
            </a:pPr>
            <a:r>
              <a:rPr lang="en-US" dirty="0"/>
              <a:t>Actions:</a:t>
            </a:r>
          </a:p>
          <a:p>
            <a:r>
              <a:rPr lang="en-US" b="1" dirty="0"/>
              <a:t>1. Run automatic identity postfix algorithm</a:t>
            </a:r>
            <a:endParaRPr lang="en-US" dirty="0"/>
          </a:p>
        </p:txBody>
      </p:sp>
      <p:sp>
        <p:nvSpPr>
          <p:cNvPr id="6" name="Content Placeholder 2"/>
          <p:cNvSpPr txBox="1">
            <a:spLocks/>
          </p:cNvSpPr>
          <p:nvPr/>
        </p:nvSpPr>
        <p:spPr>
          <a:xfrm>
            <a:off x="838199" y="2503173"/>
            <a:ext cx="10273145" cy="380872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Launch anaconda prompt </a:t>
            </a:r>
          </a:p>
          <a:p>
            <a:pPr marL="457200" lvl="1" indent="0">
              <a:buFont typeface="Arial" panose="020B0604020202020204" pitchFamily="34" charset="0"/>
              <a:buNone/>
            </a:pPr>
            <a:r>
              <a:rPr lang="en-US" dirty="0"/>
              <a:t>-&gt; </a:t>
            </a:r>
            <a:r>
              <a:rPr lang="en-US" dirty="0" err="1"/>
              <a:t>conda</a:t>
            </a:r>
            <a:r>
              <a:rPr lang="en-US" dirty="0"/>
              <a:t> activate </a:t>
            </a:r>
            <a:r>
              <a:rPr lang="en-US" dirty="0" err="1"/>
              <a:t>sleap</a:t>
            </a:r>
            <a:endParaRPr lang="en-US" dirty="0"/>
          </a:p>
          <a:p>
            <a:pPr marL="457200" lvl="1" indent="0">
              <a:buFont typeface="Arial" panose="020B0604020202020204" pitchFamily="34" charset="0"/>
              <a:buNone/>
            </a:pPr>
            <a:r>
              <a:rPr lang="en-US" dirty="0"/>
              <a:t>-&gt; python</a:t>
            </a:r>
          </a:p>
          <a:p>
            <a:pPr marL="457200" lvl="1" indent="0">
              <a:buFont typeface="Arial" panose="020B0604020202020204" pitchFamily="34" charset="0"/>
              <a:buNone/>
            </a:pPr>
            <a:r>
              <a:rPr lang="en-US" dirty="0"/>
              <a:t>-&gt; import sys </a:t>
            </a:r>
          </a:p>
          <a:p>
            <a:pPr marL="457200" lvl="1" indent="0">
              <a:buFont typeface="Arial" panose="020B0604020202020204" pitchFamily="34" charset="0"/>
              <a:buNone/>
            </a:pPr>
            <a:r>
              <a:rPr lang="en-US" dirty="0"/>
              <a:t>-&gt; </a:t>
            </a:r>
            <a:r>
              <a:rPr lang="en-US" dirty="0" err="1"/>
              <a:t>sys.path.append</a:t>
            </a:r>
            <a:r>
              <a:rPr lang="en-US" dirty="0"/>
              <a:t>(‘the folder where </a:t>
            </a:r>
          </a:p>
          <a:p>
            <a:pPr marL="457200" lvl="1" indent="0">
              <a:buFont typeface="Arial" panose="020B0604020202020204" pitchFamily="34" charset="0"/>
              <a:buNone/>
            </a:pPr>
            <a:r>
              <a:rPr lang="en-US" dirty="0"/>
              <a:t>SLPtool.py locates’) </a:t>
            </a:r>
          </a:p>
          <a:p>
            <a:pPr marL="457200" lvl="1" indent="0">
              <a:buFont typeface="Arial" panose="020B0604020202020204" pitchFamily="34" charset="0"/>
              <a:buNone/>
            </a:pPr>
            <a:r>
              <a:rPr lang="en-US" dirty="0"/>
              <a:t>-&gt; import </a:t>
            </a:r>
            <a:r>
              <a:rPr lang="en-US" dirty="0" err="1"/>
              <a:t>SLPtool</a:t>
            </a:r>
            <a:endParaRPr lang="en-US" dirty="0"/>
          </a:p>
          <a:p>
            <a:pPr marL="457200" lvl="1" indent="0">
              <a:buFont typeface="Arial" panose="020B0604020202020204" pitchFamily="34" charset="0"/>
              <a:buNone/>
            </a:pPr>
            <a:r>
              <a:rPr lang="en-US" dirty="0"/>
              <a:t>-&gt;import </a:t>
            </a:r>
            <a:r>
              <a:rPr lang="en-US" dirty="0" err="1"/>
              <a:t>os</a:t>
            </a:r>
            <a:endParaRPr lang="en-US" dirty="0"/>
          </a:p>
          <a:p>
            <a:pPr marL="457200" lvl="1" indent="0">
              <a:buFont typeface="Arial" panose="020B0604020202020204" pitchFamily="34" charset="0"/>
              <a:buNone/>
            </a:pPr>
            <a:r>
              <a:rPr lang="en-US" dirty="0"/>
              <a:t>-&gt; </a:t>
            </a:r>
            <a:r>
              <a:rPr lang="en-US" dirty="0" err="1"/>
              <a:t>os.chdir</a:t>
            </a:r>
            <a:r>
              <a:rPr lang="en-US" dirty="0"/>
              <a:t>(‘the folder where the </a:t>
            </a:r>
            <a:r>
              <a:rPr lang="en-US" dirty="0" err="1"/>
              <a:t>SLPfile</a:t>
            </a:r>
            <a:r>
              <a:rPr lang="en-US" dirty="0"/>
              <a:t> is located’) </a:t>
            </a:r>
          </a:p>
          <a:p>
            <a:pPr marL="457200" lvl="1" indent="0">
              <a:buFont typeface="Arial" panose="020B0604020202020204" pitchFamily="34" charset="0"/>
              <a:buNone/>
            </a:pPr>
            <a:r>
              <a:rPr lang="en-US" dirty="0"/>
              <a:t>-&gt; </a:t>
            </a:r>
            <a:r>
              <a:rPr lang="en-US" dirty="0" err="1"/>
              <a:t>SLPtool.fixIDswap</a:t>
            </a:r>
            <a:r>
              <a:rPr lang="en-US" dirty="0"/>
              <a:t> (</a:t>
            </a:r>
            <a:r>
              <a:rPr lang="en-US" dirty="0" err="1"/>
              <a:t>SLPfile</a:t>
            </a:r>
            <a:r>
              <a:rPr lang="en-US" dirty="0"/>
              <a:t>)</a:t>
            </a:r>
          </a:p>
        </p:txBody>
      </p:sp>
      <p:sp>
        <p:nvSpPr>
          <p:cNvPr id="7" name="TextBox 6"/>
          <p:cNvSpPr txBox="1"/>
          <p:nvPr/>
        </p:nvSpPr>
        <p:spPr>
          <a:xfrm>
            <a:off x="1246910" y="6127234"/>
            <a:ext cx="8922327" cy="369332"/>
          </a:xfrm>
          <a:prstGeom prst="rect">
            <a:avLst/>
          </a:prstGeom>
          <a:noFill/>
        </p:spPr>
        <p:txBody>
          <a:bodyPr wrap="square" rtlCol="0">
            <a:spAutoFit/>
          </a:bodyPr>
          <a:lstStyle/>
          <a:p>
            <a:r>
              <a:rPr lang="en-US" dirty="0"/>
              <a:t>(SLPtool.py available in R:\linlab\linlabspace\Xiaoyu\User Guide\SLEAP)</a:t>
            </a:r>
          </a:p>
        </p:txBody>
      </p:sp>
      <p:sp>
        <p:nvSpPr>
          <p:cNvPr id="8" name="TextBox 7"/>
          <p:cNvSpPr txBox="1"/>
          <p:nvPr/>
        </p:nvSpPr>
        <p:spPr>
          <a:xfrm>
            <a:off x="6761019" y="3262630"/>
            <a:ext cx="5015344" cy="1477328"/>
          </a:xfrm>
          <a:prstGeom prst="rect">
            <a:avLst/>
          </a:prstGeom>
          <a:noFill/>
        </p:spPr>
        <p:txBody>
          <a:bodyPr wrap="square" rtlCol="0">
            <a:spAutoFit/>
          </a:bodyPr>
          <a:lstStyle/>
          <a:p>
            <a:r>
              <a:rPr lang="en-US" dirty="0" err="1"/>
              <a:t>SLPfile</a:t>
            </a:r>
            <a:r>
              <a:rPr lang="en-US" dirty="0"/>
              <a:t> is the path to the .</a:t>
            </a:r>
            <a:r>
              <a:rPr lang="en-US" dirty="0" err="1"/>
              <a:t>slp</a:t>
            </a:r>
            <a:r>
              <a:rPr lang="en-US" dirty="0"/>
              <a:t> file you generated from tracking process. The algorithm will generate a new .</a:t>
            </a:r>
            <a:r>
              <a:rPr lang="en-US" dirty="0" err="1"/>
              <a:t>slp</a:t>
            </a:r>
            <a:r>
              <a:rPr lang="en-US" dirty="0"/>
              <a:t> file, named “***_</a:t>
            </a:r>
            <a:r>
              <a:rPr lang="en-US" dirty="0" err="1"/>
              <a:t>fixed.slp</a:t>
            </a:r>
            <a:r>
              <a:rPr lang="en-US" dirty="0"/>
              <a:t>”, beside the original .</a:t>
            </a:r>
            <a:r>
              <a:rPr lang="en-US" dirty="0" err="1"/>
              <a:t>slp</a:t>
            </a:r>
            <a:r>
              <a:rPr lang="en-US" dirty="0"/>
              <a:t> file. The fixed .</a:t>
            </a:r>
            <a:r>
              <a:rPr lang="en-US" dirty="0" err="1"/>
              <a:t>slp</a:t>
            </a:r>
            <a:r>
              <a:rPr lang="en-US" dirty="0"/>
              <a:t> file can be opened with SLEAP as a normal SLEAP project. </a:t>
            </a:r>
          </a:p>
        </p:txBody>
      </p:sp>
      <p:pic>
        <p:nvPicPr>
          <p:cNvPr id="9" name="Picture 8"/>
          <p:cNvPicPr>
            <a:picLocks noChangeAspect="1"/>
          </p:cNvPicPr>
          <p:nvPr/>
        </p:nvPicPr>
        <p:blipFill>
          <a:blip r:embed="rId2"/>
          <a:stretch>
            <a:fillRect/>
          </a:stretch>
        </p:blipFill>
        <p:spPr>
          <a:xfrm>
            <a:off x="7157116" y="5215138"/>
            <a:ext cx="729995" cy="686196"/>
          </a:xfrm>
          <a:prstGeom prst="rect">
            <a:avLst/>
          </a:prstGeom>
        </p:spPr>
      </p:pic>
      <p:sp>
        <p:nvSpPr>
          <p:cNvPr id="10" name="TextBox 9"/>
          <p:cNvSpPr txBox="1"/>
          <p:nvPr/>
        </p:nvSpPr>
        <p:spPr>
          <a:xfrm>
            <a:off x="7887111" y="5070337"/>
            <a:ext cx="3889252" cy="830997"/>
          </a:xfrm>
          <a:prstGeom prst="rect">
            <a:avLst/>
          </a:prstGeom>
          <a:noFill/>
        </p:spPr>
        <p:txBody>
          <a:bodyPr wrap="square" rtlCol="0">
            <a:spAutoFit/>
          </a:bodyPr>
          <a:lstStyle/>
          <a:p>
            <a:r>
              <a:rPr lang="en-US" sz="2400" b="1" dirty="0"/>
              <a:t>The processing may be slow. It can take 5-10 minutes</a:t>
            </a:r>
            <a:endParaRPr lang="en-US" sz="2400" dirty="0"/>
          </a:p>
        </p:txBody>
      </p:sp>
    </p:spTree>
    <p:extLst>
      <p:ext uri="{BB962C8B-B14F-4D97-AF65-F5344CB8AC3E}">
        <p14:creationId xmlns:p14="http://schemas.microsoft.com/office/powerpoint/2010/main" val="321389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Identities of Predicted Instances</a:t>
            </a:r>
          </a:p>
        </p:txBody>
      </p:sp>
      <p:sp>
        <p:nvSpPr>
          <p:cNvPr id="3" name="Content Placeholder 2"/>
          <p:cNvSpPr>
            <a:spLocks noGrp="1"/>
          </p:cNvSpPr>
          <p:nvPr>
            <p:ph idx="1"/>
          </p:nvPr>
        </p:nvSpPr>
        <p:spPr/>
        <p:txBody>
          <a:bodyPr/>
          <a:lstStyle/>
          <a:p>
            <a:pPr marL="0" indent="0">
              <a:buNone/>
            </a:pPr>
            <a:r>
              <a:rPr lang="en-US" dirty="0"/>
              <a:t>Actions:</a:t>
            </a:r>
          </a:p>
          <a:p>
            <a:r>
              <a:rPr lang="en-US" b="1" dirty="0"/>
              <a:t>2. Examine the fixed instances in SLEAP (load </a:t>
            </a:r>
            <a:r>
              <a:rPr lang="en-US" b="1" dirty="0" err="1"/>
              <a:t>fixed.slp</a:t>
            </a:r>
            <a:r>
              <a:rPr lang="en-US" b="1" dirty="0"/>
              <a:t> with SLEAP)</a:t>
            </a:r>
            <a:endParaRPr lang="en-US" dirty="0"/>
          </a:p>
        </p:txBody>
      </p:sp>
      <p:pic>
        <p:nvPicPr>
          <p:cNvPr id="4" name="Picture 3"/>
          <p:cNvPicPr>
            <a:picLocks noChangeAspect="1"/>
          </p:cNvPicPr>
          <p:nvPr/>
        </p:nvPicPr>
        <p:blipFill rotWithShape="1">
          <a:blip r:embed="rId2"/>
          <a:srcRect l="-47" t="6629" r="34347" b="10227"/>
          <a:stretch/>
        </p:blipFill>
        <p:spPr>
          <a:xfrm>
            <a:off x="838200" y="3048000"/>
            <a:ext cx="4984859" cy="3546764"/>
          </a:xfrm>
          <a:prstGeom prst="rect">
            <a:avLst/>
          </a:prstGeom>
        </p:spPr>
      </p:pic>
      <p:sp>
        <p:nvSpPr>
          <p:cNvPr id="5" name="Rectangle 4"/>
          <p:cNvSpPr/>
          <p:nvPr/>
        </p:nvSpPr>
        <p:spPr>
          <a:xfrm>
            <a:off x="768925" y="6163108"/>
            <a:ext cx="5091545" cy="5563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971441">
            <a:off x="5282571" y="5113952"/>
            <a:ext cx="1972058" cy="38713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2"/>
          <a:srcRect l="-47" t="82171" r="78387" b="10227"/>
          <a:stretch/>
        </p:blipFill>
        <p:spPr>
          <a:xfrm>
            <a:off x="6096000" y="3048000"/>
            <a:ext cx="5567892" cy="1098689"/>
          </a:xfrm>
          <a:prstGeom prst="rect">
            <a:avLst/>
          </a:prstGeom>
        </p:spPr>
      </p:pic>
      <p:sp>
        <p:nvSpPr>
          <p:cNvPr id="7" name="TextBox 6"/>
          <p:cNvSpPr txBox="1"/>
          <p:nvPr/>
        </p:nvSpPr>
        <p:spPr>
          <a:xfrm>
            <a:off x="6527270" y="4647715"/>
            <a:ext cx="5664730" cy="1200329"/>
          </a:xfrm>
          <a:prstGeom prst="rect">
            <a:avLst/>
          </a:prstGeom>
          <a:noFill/>
        </p:spPr>
        <p:txBody>
          <a:bodyPr wrap="square" rtlCol="0">
            <a:spAutoFit/>
          </a:bodyPr>
          <a:lstStyle/>
          <a:p>
            <a:r>
              <a:rPr lang="en-US" dirty="0">
                <a:solidFill>
                  <a:srgbClr val="0070C0"/>
                </a:solidFill>
              </a:rPr>
              <a:t>Track 0: reliable predictions of implanted mouse</a:t>
            </a:r>
          </a:p>
          <a:p>
            <a:r>
              <a:rPr lang="en-US" dirty="0">
                <a:solidFill>
                  <a:schemeClr val="accent2"/>
                </a:solidFill>
              </a:rPr>
              <a:t>Track 1: reliable predictions of non-implanted mouse</a:t>
            </a:r>
          </a:p>
          <a:p>
            <a:r>
              <a:rPr lang="en-US" dirty="0">
                <a:solidFill>
                  <a:schemeClr val="accent4"/>
                </a:solidFill>
              </a:rPr>
              <a:t>Track 2: unreliable predictions of implanted mouse</a:t>
            </a:r>
          </a:p>
          <a:p>
            <a:r>
              <a:rPr lang="en-US" dirty="0">
                <a:solidFill>
                  <a:srgbClr val="7030A0"/>
                </a:solidFill>
              </a:rPr>
              <a:t>Track 3: unreliable predictions of non-implanted mouse</a:t>
            </a:r>
          </a:p>
        </p:txBody>
      </p:sp>
      <p:sp>
        <p:nvSpPr>
          <p:cNvPr id="12" name="TextBox 11"/>
          <p:cNvSpPr txBox="1"/>
          <p:nvPr/>
        </p:nvSpPr>
        <p:spPr>
          <a:xfrm>
            <a:off x="6527270" y="5909347"/>
            <a:ext cx="5664730" cy="646331"/>
          </a:xfrm>
          <a:prstGeom prst="rect">
            <a:avLst/>
          </a:prstGeom>
          <a:noFill/>
        </p:spPr>
        <p:txBody>
          <a:bodyPr wrap="square" rtlCol="0">
            <a:spAutoFit/>
          </a:bodyPr>
          <a:lstStyle/>
          <a:p>
            <a:r>
              <a:rPr lang="en-US" dirty="0"/>
              <a:t>Error rates (approx.): reliable predictions: &lt;0.5%</a:t>
            </a:r>
          </a:p>
          <a:p>
            <a:r>
              <a:rPr lang="en-US" dirty="0"/>
              <a:t>	 	 unreliable predictions: ~3%</a:t>
            </a:r>
          </a:p>
        </p:txBody>
      </p:sp>
    </p:spTree>
    <p:extLst>
      <p:ext uri="{BB962C8B-B14F-4D97-AF65-F5344CB8AC3E}">
        <p14:creationId xmlns:p14="http://schemas.microsoft.com/office/powerpoint/2010/main" val="2821237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Identities of Predicted Instances</a:t>
            </a:r>
          </a:p>
        </p:txBody>
      </p:sp>
      <p:sp>
        <p:nvSpPr>
          <p:cNvPr id="3" name="Content Placeholder 2"/>
          <p:cNvSpPr>
            <a:spLocks noGrp="1"/>
          </p:cNvSpPr>
          <p:nvPr>
            <p:ph idx="1"/>
          </p:nvPr>
        </p:nvSpPr>
        <p:spPr/>
        <p:txBody>
          <a:bodyPr/>
          <a:lstStyle/>
          <a:p>
            <a:pPr marL="0" indent="0">
              <a:buNone/>
            </a:pPr>
            <a:r>
              <a:rPr lang="en-US" dirty="0"/>
              <a:t>Actions:</a:t>
            </a:r>
          </a:p>
          <a:p>
            <a:r>
              <a:rPr lang="en-US" b="1" dirty="0"/>
              <a:t>3. Manually fix instances that are still problematic (if needed)</a:t>
            </a:r>
            <a:endParaRPr lang="en-US" dirty="0"/>
          </a:p>
        </p:txBody>
      </p:sp>
      <p:pic>
        <p:nvPicPr>
          <p:cNvPr id="4" name="Picture 3"/>
          <p:cNvPicPr>
            <a:picLocks noChangeAspect="1"/>
          </p:cNvPicPr>
          <p:nvPr/>
        </p:nvPicPr>
        <p:blipFill rotWithShape="1">
          <a:blip r:embed="rId2"/>
          <a:srcRect l="-110" t="2343" r="34883" b="10547"/>
          <a:stretch/>
        </p:blipFill>
        <p:spPr>
          <a:xfrm>
            <a:off x="838201" y="2967662"/>
            <a:ext cx="3941618" cy="2959531"/>
          </a:xfrm>
          <a:prstGeom prst="rect">
            <a:avLst/>
          </a:prstGeom>
        </p:spPr>
      </p:pic>
      <p:sp>
        <p:nvSpPr>
          <p:cNvPr id="11" name="TextBox 10"/>
          <p:cNvSpPr txBox="1"/>
          <p:nvPr/>
        </p:nvSpPr>
        <p:spPr>
          <a:xfrm>
            <a:off x="1073727" y="5988734"/>
            <a:ext cx="8337371" cy="646331"/>
          </a:xfrm>
          <a:prstGeom prst="rect">
            <a:avLst/>
          </a:prstGeom>
          <a:noFill/>
        </p:spPr>
        <p:txBody>
          <a:bodyPr wrap="square" rtlCol="0">
            <a:spAutoFit/>
          </a:bodyPr>
          <a:lstStyle/>
          <a:p>
            <a:r>
              <a:rPr lang="en-US" dirty="0"/>
              <a:t>To fix a swap, press Ctrl + T to exchange identities of instances. Directly pressing the hot keys will work. No need to navigate in the tool bar. Save the project when you are done.</a:t>
            </a:r>
          </a:p>
        </p:txBody>
      </p:sp>
      <p:pic>
        <p:nvPicPr>
          <p:cNvPr id="12" name="Picture 11"/>
          <p:cNvPicPr>
            <a:picLocks noChangeAspect="1"/>
          </p:cNvPicPr>
          <p:nvPr/>
        </p:nvPicPr>
        <p:blipFill rotWithShape="1">
          <a:blip r:embed="rId3"/>
          <a:srcRect l="-47" t="2935" r="34880" b="10512"/>
          <a:stretch/>
        </p:blipFill>
        <p:spPr>
          <a:xfrm>
            <a:off x="5442408" y="2967662"/>
            <a:ext cx="3968690" cy="2963549"/>
          </a:xfrm>
          <a:prstGeom prst="rect">
            <a:avLst/>
          </a:prstGeom>
        </p:spPr>
      </p:pic>
      <p:sp>
        <p:nvSpPr>
          <p:cNvPr id="13" name="Right Arrow 12"/>
          <p:cNvSpPr/>
          <p:nvPr/>
        </p:nvSpPr>
        <p:spPr>
          <a:xfrm>
            <a:off x="4863105" y="4224360"/>
            <a:ext cx="568036" cy="446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665774" y="3654830"/>
            <a:ext cx="2327246" cy="2308324"/>
          </a:xfrm>
          <a:prstGeom prst="rect">
            <a:avLst/>
          </a:prstGeom>
          <a:noFill/>
        </p:spPr>
        <p:txBody>
          <a:bodyPr wrap="square" rtlCol="0">
            <a:spAutoFit/>
          </a:bodyPr>
          <a:lstStyle/>
          <a:p>
            <a:r>
              <a:rPr lang="en-US" dirty="0"/>
              <a:t>In subsequent analysis (behavior prediction), reliable and unreliable tracks will be treated equally, so no worries about changing unreliable tracks to reliable tracks</a:t>
            </a:r>
          </a:p>
        </p:txBody>
      </p:sp>
      <p:pic>
        <p:nvPicPr>
          <p:cNvPr id="15" name="Picture 14"/>
          <p:cNvPicPr>
            <a:picLocks noChangeAspect="1"/>
          </p:cNvPicPr>
          <p:nvPr/>
        </p:nvPicPr>
        <p:blipFill>
          <a:blip r:embed="rId4"/>
          <a:stretch>
            <a:fillRect/>
          </a:stretch>
        </p:blipFill>
        <p:spPr>
          <a:xfrm>
            <a:off x="10464399" y="2967662"/>
            <a:ext cx="729995" cy="686196"/>
          </a:xfrm>
          <a:prstGeom prst="rect">
            <a:avLst/>
          </a:prstGeom>
        </p:spPr>
      </p:pic>
    </p:spTree>
    <p:extLst>
      <p:ext uri="{BB962C8B-B14F-4D97-AF65-F5344CB8AC3E}">
        <p14:creationId xmlns:p14="http://schemas.microsoft.com/office/powerpoint/2010/main" val="47041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838200" y="2740025"/>
            <a:ext cx="10515600" cy="2386157"/>
          </a:xfrm>
        </p:spPr>
        <p:txBody>
          <a:bodyPr/>
          <a:lstStyle/>
          <a:p>
            <a:pPr marL="0" indent="0">
              <a:buNone/>
            </a:pPr>
            <a:r>
              <a:rPr lang="en-US" dirty="0"/>
              <a:t>SLEAP GUI supports frame labeling, model training, pose prediction and track visualization. However, the training and prediction processes require GPUs. So we will do the labeling and result visualization in local, and training and prediction on Google </a:t>
            </a:r>
            <a:r>
              <a:rPr lang="en-US" dirty="0" err="1"/>
              <a:t>Colab</a:t>
            </a:r>
            <a:r>
              <a:rPr lang="en-US" dirty="0"/>
              <a:t>.</a:t>
            </a:r>
          </a:p>
        </p:txBody>
      </p:sp>
    </p:spTree>
    <p:extLst>
      <p:ext uri="{BB962C8B-B14F-4D97-AF65-F5344CB8AC3E}">
        <p14:creationId xmlns:p14="http://schemas.microsoft.com/office/powerpoint/2010/main" val="205291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	</a:t>
            </a:r>
          </a:p>
        </p:txBody>
      </p:sp>
      <p:sp>
        <p:nvSpPr>
          <p:cNvPr id="3" name="Content Placeholder 2"/>
          <p:cNvSpPr>
            <a:spLocks noGrp="1"/>
          </p:cNvSpPr>
          <p:nvPr>
            <p:ph idx="1"/>
          </p:nvPr>
        </p:nvSpPr>
        <p:spPr>
          <a:xfrm>
            <a:off x="204395" y="1627880"/>
            <a:ext cx="11639773" cy="4351338"/>
          </a:xfrm>
        </p:spPr>
        <p:txBody>
          <a:bodyPr>
            <a:normAutofit fontScale="77500" lnSpcReduction="20000"/>
          </a:bodyPr>
          <a:lstStyle/>
          <a:p>
            <a:r>
              <a:rPr lang="en-US" dirty="0"/>
              <a:t>One time operation: SLEAP installation</a:t>
            </a:r>
          </a:p>
          <a:p>
            <a:pPr marL="0" indent="0">
              <a:buNone/>
            </a:pPr>
            <a:endParaRPr lang="en-US" dirty="0"/>
          </a:p>
          <a:p>
            <a:pPr marL="0" indent="0">
              <a:buNone/>
            </a:pPr>
            <a:r>
              <a:rPr lang="en-US" dirty="0"/>
              <a:t>Procedures to track a new set of videos with two black mice: </a:t>
            </a:r>
          </a:p>
          <a:p>
            <a:pPr marL="514350" indent="-514350">
              <a:buAutoNum type="arabicPeriod"/>
            </a:pPr>
            <a:r>
              <a:rPr lang="en-US" dirty="0"/>
              <a:t>Tracking using existing SLEAP model on </a:t>
            </a:r>
            <a:r>
              <a:rPr lang="en-US" dirty="0" err="1"/>
              <a:t>Colab</a:t>
            </a:r>
            <a:endParaRPr lang="en-US" dirty="0">
              <a:sym typeface="Wingdings" panose="05000000000000000000" pitchFamily="2" charset="2"/>
            </a:endParaRPr>
          </a:p>
          <a:p>
            <a:pPr marL="514350" indent="-514350">
              <a:buAutoNum type="arabicPeriod"/>
            </a:pPr>
            <a:r>
              <a:rPr lang="en-US" dirty="0">
                <a:sym typeface="Wingdings" panose="05000000000000000000" pitchFamily="2" charset="2"/>
              </a:rPr>
              <a:t>Visualize tracking results and label poorly tracked frames using SLEAP locally</a:t>
            </a:r>
          </a:p>
          <a:p>
            <a:pPr marL="514350" indent="-514350">
              <a:buAutoNum type="arabicPeriod"/>
            </a:pPr>
            <a:r>
              <a:rPr lang="en-US" dirty="0">
                <a:sym typeface="Wingdings" panose="05000000000000000000" pitchFamily="2" charset="2"/>
              </a:rPr>
              <a:t>Generate new labeled package and retain the SLEAP model on </a:t>
            </a:r>
            <a:r>
              <a:rPr lang="en-US" dirty="0" err="1">
                <a:sym typeface="Wingdings" panose="05000000000000000000" pitchFamily="2" charset="2"/>
              </a:rPr>
              <a:t>Colab</a:t>
            </a:r>
            <a:endParaRPr lang="en-US" dirty="0">
              <a:sym typeface="Wingdings" panose="05000000000000000000" pitchFamily="2" charset="2"/>
            </a:endParaRPr>
          </a:p>
          <a:p>
            <a:pPr marL="514350" indent="-514350">
              <a:buAutoNum type="arabicPeriod"/>
            </a:pPr>
            <a:r>
              <a:rPr lang="en-US" dirty="0">
                <a:sym typeface="Wingdings" panose="05000000000000000000" pitchFamily="2" charset="2"/>
              </a:rPr>
              <a:t>Repeat step 1 and 2 until tracking results are satisfying (typically need 100 labeled frames from 3-4 videos). </a:t>
            </a:r>
          </a:p>
          <a:p>
            <a:pPr marL="514350" indent="-514350">
              <a:buAutoNum type="arabicPeriod"/>
            </a:pPr>
            <a:r>
              <a:rPr lang="en-US" dirty="0">
                <a:sym typeface="Wingdings" panose="05000000000000000000" pitchFamily="2" charset="2"/>
              </a:rPr>
              <a:t>Fix identity swap using python</a:t>
            </a:r>
          </a:p>
          <a:p>
            <a:pPr marL="514350" indent="-514350">
              <a:buAutoNum type="arabicPeriod"/>
            </a:pPr>
            <a:r>
              <a:rPr lang="en-US" dirty="0">
                <a:sym typeface="Wingdings" panose="05000000000000000000" pitchFamily="2" charset="2"/>
              </a:rPr>
              <a:t>Visualize fixed tracking results with SLEAP locally</a:t>
            </a:r>
          </a:p>
          <a:p>
            <a:pPr marL="514350" indent="-514350">
              <a:buAutoNum type="arabicPeriod"/>
            </a:pPr>
            <a:r>
              <a:rPr lang="en-US" dirty="0">
                <a:sym typeface="Wingdings" panose="05000000000000000000" pitchFamily="2" charset="2"/>
              </a:rPr>
              <a:t>Generate </a:t>
            </a:r>
            <a:r>
              <a:rPr lang="en-US" dirty="0" err="1">
                <a:sym typeface="Wingdings" panose="05000000000000000000" pitchFamily="2" charset="2"/>
              </a:rPr>
              <a:t>cvs</a:t>
            </a:r>
            <a:r>
              <a:rPr lang="en-US" dirty="0">
                <a:sym typeface="Wingdings" panose="05000000000000000000" pitchFamily="2" charset="2"/>
              </a:rPr>
              <a:t> file containing tracking results with python</a:t>
            </a:r>
          </a:p>
          <a:p>
            <a:pPr marL="514350" indent="-514350">
              <a:buAutoNum type="arabicPeriod"/>
            </a:pPr>
            <a:r>
              <a:rPr lang="en-US" dirty="0">
                <a:sym typeface="Wingdings" panose="05000000000000000000" pitchFamily="2" charset="2"/>
              </a:rPr>
              <a:t>Generate mat file containing tracking results using </a:t>
            </a:r>
            <a:r>
              <a:rPr lang="en-US" dirty="0" err="1">
                <a:sym typeface="Wingdings" panose="05000000000000000000" pitchFamily="2" charset="2"/>
              </a:rPr>
              <a:t>Matlab</a:t>
            </a:r>
            <a:r>
              <a:rPr lang="en-US" dirty="0">
                <a:sym typeface="Wingdings" panose="05000000000000000000" pitchFamily="2" charset="2"/>
              </a:rPr>
              <a:t> and visualize with </a:t>
            </a:r>
            <a:r>
              <a:rPr lang="en-US" dirty="0" err="1">
                <a:sym typeface="Wingdings" panose="05000000000000000000" pitchFamily="2" charset="2"/>
              </a:rPr>
              <a:t>behaviorAnnotator</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208435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p:txBody>
          <a:bodyPr/>
          <a:lstStyle/>
          <a:p>
            <a:pPr marL="0" indent="0">
              <a:buNone/>
            </a:pPr>
            <a:r>
              <a:rPr lang="en-US" dirty="0"/>
              <a:t>Actions:</a:t>
            </a:r>
          </a:p>
          <a:p>
            <a:r>
              <a:rPr lang="en-US" b="1" dirty="0"/>
              <a:t>1. Launch Anaconda prompt</a:t>
            </a:r>
          </a:p>
          <a:p>
            <a:pPr marL="0" indent="0">
              <a:buNone/>
            </a:pPr>
            <a:endParaRPr lang="en-US" dirty="0"/>
          </a:p>
        </p:txBody>
      </p:sp>
      <p:pic>
        <p:nvPicPr>
          <p:cNvPr id="4" name="Picture 3"/>
          <p:cNvPicPr>
            <a:picLocks noChangeAspect="1"/>
          </p:cNvPicPr>
          <p:nvPr/>
        </p:nvPicPr>
        <p:blipFill rotWithShape="1">
          <a:blip r:embed="rId2"/>
          <a:srcRect t="12026" r="39139"/>
          <a:stretch/>
        </p:blipFill>
        <p:spPr>
          <a:xfrm>
            <a:off x="5478608" y="1537223"/>
            <a:ext cx="5875192" cy="4774678"/>
          </a:xfrm>
          <a:prstGeom prst="rect">
            <a:avLst/>
          </a:prstGeom>
        </p:spPr>
      </p:pic>
      <p:sp>
        <p:nvSpPr>
          <p:cNvPr id="5" name="TextBox 4"/>
          <p:cNvSpPr txBox="1"/>
          <p:nvPr/>
        </p:nvSpPr>
        <p:spPr>
          <a:xfrm>
            <a:off x="1025236" y="5486400"/>
            <a:ext cx="3899189" cy="369332"/>
          </a:xfrm>
          <a:prstGeom prst="rect">
            <a:avLst/>
          </a:prstGeom>
          <a:noFill/>
        </p:spPr>
        <p:txBody>
          <a:bodyPr wrap="square" rtlCol="0">
            <a:spAutoFit/>
          </a:bodyPr>
          <a:lstStyle/>
          <a:p>
            <a:r>
              <a:rPr lang="en-US" dirty="0"/>
              <a:t>You can search it in system search bar</a:t>
            </a:r>
          </a:p>
        </p:txBody>
      </p:sp>
      <p:sp>
        <p:nvSpPr>
          <p:cNvPr id="6" name="Right Arrow 5"/>
          <p:cNvSpPr/>
          <p:nvPr/>
        </p:nvSpPr>
        <p:spPr>
          <a:xfrm>
            <a:off x="4821382" y="5671066"/>
            <a:ext cx="346363" cy="314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91200" y="2022764"/>
            <a:ext cx="2625003" cy="568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16203" y="2022764"/>
            <a:ext cx="869372" cy="369332"/>
          </a:xfrm>
          <a:prstGeom prst="rect">
            <a:avLst/>
          </a:prstGeom>
          <a:noFill/>
        </p:spPr>
        <p:txBody>
          <a:bodyPr wrap="square" rtlCol="0">
            <a:spAutoFit/>
          </a:bodyPr>
          <a:lstStyle/>
          <a:p>
            <a:r>
              <a:rPr lang="en-US" dirty="0">
                <a:solidFill>
                  <a:srgbClr val="FF0000"/>
                </a:solidFill>
              </a:rPr>
              <a:t>Click!</a:t>
            </a:r>
          </a:p>
        </p:txBody>
      </p:sp>
    </p:spTree>
    <p:extLst>
      <p:ext uri="{BB962C8B-B14F-4D97-AF65-F5344CB8AC3E}">
        <p14:creationId xmlns:p14="http://schemas.microsoft.com/office/powerpoint/2010/main" val="144206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p:txBody>
          <a:bodyPr/>
          <a:lstStyle/>
          <a:p>
            <a:pPr marL="0" indent="0">
              <a:buNone/>
            </a:pPr>
            <a:r>
              <a:rPr lang="en-US" dirty="0"/>
              <a:t>Actions:</a:t>
            </a:r>
          </a:p>
          <a:p>
            <a:r>
              <a:rPr lang="en-US" dirty="0"/>
              <a:t>1. Launch Anaconda prompt</a:t>
            </a:r>
          </a:p>
          <a:p>
            <a:r>
              <a:rPr lang="en-US" dirty="0"/>
              <a:t>2. </a:t>
            </a:r>
            <a:r>
              <a:rPr lang="en-US" b="1" dirty="0"/>
              <a:t>In Anaconda prompt, type and run:</a:t>
            </a:r>
          </a:p>
          <a:p>
            <a:pPr marL="0" indent="0">
              <a:buNone/>
            </a:pPr>
            <a:r>
              <a:rPr lang="en-US" dirty="0"/>
              <a:t>	</a:t>
            </a:r>
            <a:r>
              <a:rPr lang="en-US" sz="2000" dirty="0"/>
              <a:t> </a:t>
            </a:r>
            <a:r>
              <a:rPr lang="en-US" sz="2000" dirty="0" err="1"/>
              <a:t>conda</a:t>
            </a:r>
            <a:r>
              <a:rPr lang="en-US" sz="2000" dirty="0"/>
              <a:t> create -n </a:t>
            </a:r>
            <a:r>
              <a:rPr lang="en-US" sz="2000" dirty="0" err="1"/>
              <a:t>sleap</a:t>
            </a:r>
            <a:r>
              <a:rPr lang="en-US" sz="2000" dirty="0"/>
              <a:t> -c defaults -c </a:t>
            </a:r>
            <a:r>
              <a:rPr lang="en-US" sz="2000" dirty="0" err="1"/>
              <a:t>sleap</a:t>
            </a:r>
            <a:r>
              <a:rPr lang="en-US" sz="2000" dirty="0"/>
              <a:t> </a:t>
            </a:r>
            <a:r>
              <a:rPr lang="en-US" sz="2000" dirty="0" err="1"/>
              <a:t>sleap</a:t>
            </a:r>
            <a:r>
              <a:rPr lang="en-US" sz="2000" dirty="0"/>
              <a:t>=1.1.4 python=3.6 -y</a:t>
            </a:r>
          </a:p>
          <a:p>
            <a:pPr marL="0" indent="0">
              <a:buNone/>
            </a:pPr>
            <a:endParaRPr lang="en-US" dirty="0"/>
          </a:p>
        </p:txBody>
      </p:sp>
      <p:pic>
        <p:nvPicPr>
          <p:cNvPr id="9" name="Picture 8"/>
          <p:cNvPicPr>
            <a:picLocks noChangeAspect="1"/>
          </p:cNvPicPr>
          <p:nvPr/>
        </p:nvPicPr>
        <p:blipFill rotWithShape="1">
          <a:blip r:embed="rId2"/>
          <a:srcRect l="19866" t="23580" r="23694" b="62110"/>
          <a:stretch/>
        </p:blipFill>
        <p:spPr>
          <a:xfrm>
            <a:off x="1343151" y="4225637"/>
            <a:ext cx="10010649" cy="1427018"/>
          </a:xfrm>
          <a:prstGeom prst="rect">
            <a:avLst/>
          </a:prstGeom>
        </p:spPr>
      </p:pic>
    </p:spTree>
    <p:extLst>
      <p:ext uri="{BB962C8B-B14F-4D97-AF65-F5344CB8AC3E}">
        <p14:creationId xmlns:p14="http://schemas.microsoft.com/office/powerpoint/2010/main" val="371274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a:t>
            </a:r>
          </a:p>
        </p:txBody>
      </p:sp>
      <p:sp>
        <p:nvSpPr>
          <p:cNvPr id="3" name="Content Placeholder 2"/>
          <p:cNvSpPr>
            <a:spLocks noGrp="1"/>
          </p:cNvSpPr>
          <p:nvPr>
            <p:ph idx="1"/>
          </p:nvPr>
        </p:nvSpPr>
        <p:spPr/>
        <p:txBody>
          <a:bodyPr/>
          <a:lstStyle/>
          <a:p>
            <a:pPr marL="0" indent="0">
              <a:buNone/>
            </a:pPr>
            <a:r>
              <a:rPr lang="en-US" dirty="0"/>
              <a:t>Actions:</a:t>
            </a:r>
          </a:p>
          <a:p>
            <a:r>
              <a:rPr lang="en-US" dirty="0"/>
              <a:t>1. Launch Anaconda prompt</a:t>
            </a:r>
          </a:p>
          <a:p>
            <a:r>
              <a:rPr lang="en-US" dirty="0"/>
              <a:t>2. </a:t>
            </a:r>
            <a:r>
              <a:rPr lang="en-US" b="1" dirty="0"/>
              <a:t>In Anaconda prompt, type and run:</a:t>
            </a:r>
          </a:p>
          <a:p>
            <a:pPr marL="0" indent="0">
              <a:buNone/>
            </a:pPr>
            <a:r>
              <a:rPr lang="en-US" dirty="0"/>
              <a:t>	</a:t>
            </a:r>
            <a:r>
              <a:rPr lang="en-US" sz="2000" dirty="0"/>
              <a:t> </a:t>
            </a:r>
            <a:r>
              <a:rPr lang="en-US" sz="2000" dirty="0" err="1"/>
              <a:t>conda</a:t>
            </a:r>
            <a:r>
              <a:rPr lang="en-US" sz="2000" dirty="0"/>
              <a:t> create -n </a:t>
            </a:r>
            <a:r>
              <a:rPr lang="en-US" sz="2000" dirty="0" err="1"/>
              <a:t>sleap</a:t>
            </a:r>
            <a:r>
              <a:rPr lang="en-US" sz="2000" dirty="0"/>
              <a:t> -c defaults -c </a:t>
            </a:r>
            <a:r>
              <a:rPr lang="en-US" sz="2000" dirty="0" err="1"/>
              <a:t>sleap</a:t>
            </a:r>
            <a:r>
              <a:rPr lang="en-US" sz="2000" dirty="0"/>
              <a:t> </a:t>
            </a:r>
            <a:r>
              <a:rPr lang="en-US" sz="2000" dirty="0" err="1"/>
              <a:t>sleap</a:t>
            </a:r>
            <a:r>
              <a:rPr lang="en-US" sz="2000" dirty="0"/>
              <a:t>=1.1.4 python=3.6 -y</a:t>
            </a:r>
          </a:p>
          <a:p>
            <a:pPr marL="0" indent="0">
              <a:buNone/>
            </a:pPr>
            <a:endParaRPr lang="en-US" dirty="0"/>
          </a:p>
        </p:txBody>
      </p:sp>
      <p:pic>
        <p:nvPicPr>
          <p:cNvPr id="4" name="Picture 3"/>
          <p:cNvPicPr>
            <a:picLocks noChangeAspect="1"/>
          </p:cNvPicPr>
          <p:nvPr/>
        </p:nvPicPr>
        <p:blipFill rotWithShape="1">
          <a:blip r:embed="rId2"/>
          <a:srcRect l="19546" t="53504" r="52662" b="17329"/>
          <a:stretch/>
        </p:blipFill>
        <p:spPr>
          <a:xfrm>
            <a:off x="1440873" y="4043362"/>
            <a:ext cx="3616036" cy="2133601"/>
          </a:xfrm>
          <a:prstGeom prst="rect">
            <a:avLst/>
          </a:prstGeom>
        </p:spPr>
      </p:pic>
      <p:sp>
        <p:nvSpPr>
          <p:cNvPr id="6" name="TextBox 5"/>
          <p:cNvSpPr txBox="1"/>
          <p:nvPr/>
        </p:nvSpPr>
        <p:spPr>
          <a:xfrm>
            <a:off x="6096000" y="4509997"/>
            <a:ext cx="5167746" cy="1200329"/>
          </a:xfrm>
          <a:prstGeom prst="rect">
            <a:avLst/>
          </a:prstGeom>
          <a:noFill/>
        </p:spPr>
        <p:txBody>
          <a:bodyPr wrap="square" rtlCol="0">
            <a:spAutoFit/>
          </a:bodyPr>
          <a:lstStyle/>
          <a:p>
            <a:r>
              <a:rPr lang="en-US" sz="2400" dirty="0"/>
              <a:t>You should see something like this when it is done. If so, let’s open SLEAP to verify that the installation is successful. </a:t>
            </a:r>
          </a:p>
        </p:txBody>
      </p:sp>
      <p:sp>
        <p:nvSpPr>
          <p:cNvPr id="5" name="Right Arrow 4"/>
          <p:cNvSpPr/>
          <p:nvPr/>
        </p:nvSpPr>
        <p:spPr>
          <a:xfrm rot="10800000">
            <a:off x="5375563" y="4819215"/>
            <a:ext cx="568037" cy="5818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21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 SLEAP</a:t>
            </a:r>
          </a:p>
        </p:txBody>
      </p:sp>
      <p:sp>
        <p:nvSpPr>
          <p:cNvPr id="3" name="Content Placeholder 2"/>
          <p:cNvSpPr>
            <a:spLocks noGrp="1"/>
          </p:cNvSpPr>
          <p:nvPr>
            <p:ph idx="1"/>
          </p:nvPr>
        </p:nvSpPr>
        <p:spPr/>
        <p:txBody>
          <a:bodyPr/>
          <a:lstStyle/>
          <a:p>
            <a:pPr marL="0" indent="0">
              <a:buNone/>
            </a:pPr>
            <a:r>
              <a:rPr lang="en-US" dirty="0"/>
              <a:t>Actions:</a:t>
            </a:r>
          </a:p>
          <a:p>
            <a:r>
              <a:rPr lang="en-US" b="1" dirty="0"/>
              <a:t>1. Activate SLEAP environment: </a:t>
            </a:r>
          </a:p>
          <a:p>
            <a:pPr marL="0" indent="0">
              <a:buNone/>
            </a:pPr>
            <a:r>
              <a:rPr lang="en-US" b="1" dirty="0"/>
              <a:t>    type and run  </a:t>
            </a:r>
            <a:r>
              <a:rPr lang="en-US" dirty="0"/>
              <a:t>“</a:t>
            </a:r>
            <a:r>
              <a:rPr lang="en-US" dirty="0" err="1"/>
              <a:t>conda</a:t>
            </a:r>
            <a:r>
              <a:rPr lang="en-US" dirty="0"/>
              <a:t> activate </a:t>
            </a:r>
            <a:r>
              <a:rPr lang="en-US" dirty="0" err="1"/>
              <a:t>sleap</a:t>
            </a:r>
            <a:r>
              <a:rPr lang="en-US" dirty="0"/>
              <a:t>”</a:t>
            </a:r>
          </a:p>
          <a:p>
            <a:pPr marL="0" indent="0">
              <a:buNone/>
            </a:pPr>
            <a:endParaRPr lang="en-US" dirty="0"/>
          </a:p>
        </p:txBody>
      </p:sp>
      <p:pic>
        <p:nvPicPr>
          <p:cNvPr id="7" name="Picture 6"/>
          <p:cNvPicPr>
            <a:picLocks noChangeAspect="1"/>
          </p:cNvPicPr>
          <p:nvPr/>
        </p:nvPicPr>
        <p:blipFill rotWithShape="1">
          <a:blip r:embed="rId2"/>
          <a:srcRect l="21143" t="9499" r="46806" b="77812"/>
          <a:stretch/>
        </p:blipFill>
        <p:spPr>
          <a:xfrm>
            <a:off x="887512" y="3421611"/>
            <a:ext cx="6413004" cy="1427480"/>
          </a:xfrm>
          <a:prstGeom prst="rect">
            <a:avLst/>
          </a:prstGeom>
        </p:spPr>
      </p:pic>
      <p:sp>
        <p:nvSpPr>
          <p:cNvPr id="8" name="TextBox 7"/>
          <p:cNvSpPr txBox="1"/>
          <p:nvPr/>
        </p:nvSpPr>
        <p:spPr>
          <a:xfrm>
            <a:off x="8247332" y="3421611"/>
            <a:ext cx="3422073" cy="1938992"/>
          </a:xfrm>
          <a:prstGeom prst="rect">
            <a:avLst/>
          </a:prstGeom>
          <a:noFill/>
        </p:spPr>
        <p:txBody>
          <a:bodyPr wrap="square" rtlCol="0">
            <a:spAutoFit/>
          </a:bodyPr>
          <a:lstStyle/>
          <a:p>
            <a:r>
              <a:rPr lang="en-US" sz="2400" dirty="0"/>
              <a:t>You can observe that the environment (shown in the leading parentheses of each line) changes from “base” to “</a:t>
            </a:r>
            <a:r>
              <a:rPr lang="en-US" sz="2400" dirty="0" err="1"/>
              <a:t>sleap</a:t>
            </a:r>
            <a:r>
              <a:rPr lang="en-US" sz="2400" dirty="0"/>
              <a:t>” </a:t>
            </a:r>
          </a:p>
        </p:txBody>
      </p:sp>
      <p:sp>
        <p:nvSpPr>
          <p:cNvPr id="9" name="TextBox 8"/>
          <p:cNvSpPr txBox="1"/>
          <p:nvPr/>
        </p:nvSpPr>
        <p:spPr>
          <a:xfrm>
            <a:off x="3155786" y="5604014"/>
            <a:ext cx="7553777" cy="707886"/>
          </a:xfrm>
          <a:prstGeom prst="rect">
            <a:avLst/>
          </a:prstGeom>
          <a:noFill/>
        </p:spPr>
        <p:txBody>
          <a:bodyPr wrap="square" rtlCol="0">
            <a:spAutoFit/>
          </a:bodyPr>
          <a:lstStyle/>
          <a:p>
            <a:r>
              <a:rPr lang="en-US" sz="2000" dirty="0"/>
              <a:t>You need to activate the environment each time you launch Anaconda, or whenever you notice that the environment is not “</a:t>
            </a:r>
            <a:r>
              <a:rPr lang="en-US" sz="2000" dirty="0" err="1"/>
              <a:t>sleap</a:t>
            </a:r>
            <a:r>
              <a:rPr lang="en-US" sz="2000" dirty="0"/>
              <a:t>”</a:t>
            </a:r>
          </a:p>
        </p:txBody>
      </p:sp>
      <p:pic>
        <p:nvPicPr>
          <p:cNvPr id="10" name="Picture 9"/>
          <p:cNvPicPr>
            <a:picLocks noChangeAspect="1"/>
          </p:cNvPicPr>
          <p:nvPr/>
        </p:nvPicPr>
        <p:blipFill>
          <a:blip r:embed="rId3"/>
          <a:stretch>
            <a:fillRect/>
          </a:stretch>
        </p:blipFill>
        <p:spPr>
          <a:xfrm>
            <a:off x="1944758" y="5640061"/>
            <a:ext cx="729995" cy="686196"/>
          </a:xfrm>
          <a:prstGeom prst="rect">
            <a:avLst/>
          </a:prstGeom>
        </p:spPr>
      </p:pic>
    </p:spTree>
    <p:extLst>
      <p:ext uri="{BB962C8B-B14F-4D97-AF65-F5344CB8AC3E}">
        <p14:creationId xmlns:p14="http://schemas.microsoft.com/office/powerpoint/2010/main" val="196473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 SLEAP</a:t>
            </a:r>
          </a:p>
        </p:txBody>
      </p:sp>
      <p:sp>
        <p:nvSpPr>
          <p:cNvPr id="3" name="Content Placeholder 2"/>
          <p:cNvSpPr>
            <a:spLocks noGrp="1"/>
          </p:cNvSpPr>
          <p:nvPr>
            <p:ph idx="1"/>
          </p:nvPr>
        </p:nvSpPr>
        <p:spPr/>
        <p:txBody>
          <a:bodyPr/>
          <a:lstStyle/>
          <a:p>
            <a:pPr marL="0" indent="0">
              <a:buNone/>
            </a:pPr>
            <a:r>
              <a:rPr lang="en-US" dirty="0"/>
              <a:t>Actions:</a:t>
            </a:r>
          </a:p>
          <a:p>
            <a:r>
              <a:rPr lang="en-US" b="1" dirty="0"/>
              <a:t>2. Launch SLEAP: </a:t>
            </a:r>
          </a:p>
          <a:p>
            <a:pPr marL="0" indent="0">
              <a:buNone/>
            </a:pPr>
            <a:r>
              <a:rPr lang="en-US" b="1" dirty="0"/>
              <a:t>   type and run “</a:t>
            </a:r>
            <a:r>
              <a:rPr lang="en-US" dirty="0" err="1"/>
              <a:t>sleap</a:t>
            </a:r>
            <a:r>
              <a:rPr lang="en-US" dirty="0"/>
              <a:t>-label</a:t>
            </a:r>
            <a:r>
              <a:rPr lang="en-US" b="1" dirty="0"/>
              <a:t>”</a:t>
            </a:r>
          </a:p>
          <a:p>
            <a:pPr marL="0" indent="0">
              <a:buNone/>
            </a:pPr>
            <a:endParaRPr lang="en-US" dirty="0"/>
          </a:p>
        </p:txBody>
      </p:sp>
      <p:pic>
        <p:nvPicPr>
          <p:cNvPr id="4" name="Picture 3"/>
          <p:cNvPicPr>
            <a:picLocks noChangeAspect="1"/>
          </p:cNvPicPr>
          <p:nvPr/>
        </p:nvPicPr>
        <p:blipFill rotWithShape="1">
          <a:blip r:embed="rId2"/>
          <a:srcRect l="21143" t="9375" r="7408" b="24148"/>
          <a:stretch/>
        </p:blipFill>
        <p:spPr>
          <a:xfrm>
            <a:off x="5202381" y="2735353"/>
            <a:ext cx="6837218" cy="3576547"/>
          </a:xfrm>
          <a:prstGeom prst="rect">
            <a:avLst/>
          </a:prstGeom>
        </p:spPr>
      </p:pic>
      <p:sp>
        <p:nvSpPr>
          <p:cNvPr id="11" name="TextBox 10"/>
          <p:cNvSpPr txBox="1"/>
          <p:nvPr/>
        </p:nvSpPr>
        <p:spPr>
          <a:xfrm>
            <a:off x="976745" y="4209112"/>
            <a:ext cx="3539837" cy="1200329"/>
          </a:xfrm>
          <a:prstGeom prst="rect">
            <a:avLst/>
          </a:prstGeom>
          <a:noFill/>
        </p:spPr>
        <p:txBody>
          <a:bodyPr wrap="square" rtlCol="0">
            <a:spAutoFit/>
          </a:bodyPr>
          <a:lstStyle/>
          <a:p>
            <a:r>
              <a:rPr lang="en-US" sz="2400" dirty="0"/>
              <a:t>You will see lots of messages in the backend. No worries about them.</a:t>
            </a:r>
          </a:p>
        </p:txBody>
      </p:sp>
    </p:spTree>
    <p:extLst>
      <p:ext uri="{BB962C8B-B14F-4D97-AF65-F5344CB8AC3E}">
        <p14:creationId xmlns:p14="http://schemas.microsoft.com/office/powerpoint/2010/main" val="395481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 SLEAP</a:t>
            </a:r>
          </a:p>
        </p:txBody>
      </p:sp>
      <p:sp>
        <p:nvSpPr>
          <p:cNvPr id="3" name="Content Placeholder 2"/>
          <p:cNvSpPr>
            <a:spLocks noGrp="1"/>
          </p:cNvSpPr>
          <p:nvPr>
            <p:ph idx="1"/>
          </p:nvPr>
        </p:nvSpPr>
        <p:spPr/>
        <p:txBody>
          <a:bodyPr/>
          <a:lstStyle/>
          <a:p>
            <a:pPr marL="0" indent="0">
              <a:buNone/>
            </a:pPr>
            <a:r>
              <a:rPr lang="en-US" dirty="0"/>
              <a:t>Actions:</a:t>
            </a:r>
          </a:p>
          <a:p>
            <a:r>
              <a:rPr lang="en-US" b="1" dirty="0"/>
              <a:t>2. Launch SLEAP: </a:t>
            </a:r>
          </a:p>
          <a:p>
            <a:pPr marL="0" indent="0">
              <a:buNone/>
            </a:pPr>
            <a:r>
              <a:rPr lang="en-US" b="1" dirty="0"/>
              <a:t>   type and run “</a:t>
            </a:r>
            <a:r>
              <a:rPr lang="en-US" dirty="0" err="1"/>
              <a:t>sleap</a:t>
            </a:r>
            <a:r>
              <a:rPr lang="en-US" dirty="0"/>
              <a:t>-label</a:t>
            </a:r>
            <a:r>
              <a:rPr lang="en-US" b="1" dirty="0"/>
              <a:t>”</a:t>
            </a:r>
          </a:p>
          <a:p>
            <a:pPr marL="0" indent="0">
              <a:buNone/>
            </a:pPr>
            <a:endParaRPr lang="en-US" dirty="0"/>
          </a:p>
        </p:txBody>
      </p:sp>
      <p:sp>
        <p:nvSpPr>
          <p:cNvPr id="11" name="TextBox 10"/>
          <p:cNvSpPr txBox="1"/>
          <p:nvPr/>
        </p:nvSpPr>
        <p:spPr>
          <a:xfrm>
            <a:off x="1101436" y="4125984"/>
            <a:ext cx="3539837" cy="1200329"/>
          </a:xfrm>
          <a:prstGeom prst="rect">
            <a:avLst/>
          </a:prstGeom>
          <a:noFill/>
        </p:spPr>
        <p:txBody>
          <a:bodyPr wrap="square" rtlCol="0">
            <a:spAutoFit/>
          </a:bodyPr>
          <a:lstStyle/>
          <a:p>
            <a:r>
              <a:rPr lang="en-US" sz="2400" dirty="0"/>
              <a:t>If you see the SLEAP GUI, congratulations that your installation is successful!</a:t>
            </a:r>
          </a:p>
        </p:txBody>
      </p:sp>
      <p:pic>
        <p:nvPicPr>
          <p:cNvPr id="5" name="Picture 4"/>
          <p:cNvPicPr>
            <a:picLocks noChangeAspect="1"/>
          </p:cNvPicPr>
          <p:nvPr/>
        </p:nvPicPr>
        <p:blipFill rotWithShape="1">
          <a:blip r:embed="rId2"/>
          <a:srcRect l="-259" b="6156"/>
          <a:stretch/>
        </p:blipFill>
        <p:spPr>
          <a:xfrm>
            <a:off x="5132277" y="2484328"/>
            <a:ext cx="6810343" cy="3583963"/>
          </a:xfrm>
          <a:prstGeom prst="rect">
            <a:avLst/>
          </a:prstGeom>
        </p:spPr>
      </p:pic>
    </p:spTree>
    <p:extLst>
      <p:ext uri="{BB962C8B-B14F-4D97-AF65-F5344CB8AC3E}">
        <p14:creationId xmlns:p14="http://schemas.microsoft.com/office/powerpoint/2010/main" val="394016953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4345</TotalTime>
  <Words>728</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1_Office Theme</vt:lpstr>
      <vt:lpstr>SLEAP Tracking   ---- Introduction and Tutorial</vt:lpstr>
      <vt:lpstr>Overview</vt:lpstr>
      <vt:lpstr>Flow chart </vt:lpstr>
      <vt:lpstr>Installation</vt:lpstr>
      <vt:lpstr>Installation</vt:lpstr>
      <vt:lpstr>Installation</vt:lpstr>
      <vt:lpstr>Launch SLEAP</vt:lpstr>
      <vt:lpstr>Launch SLEAP</vt:lpstr>
      <vt:lpstr>Launch SLEAP</vt:lpstr>
      <vt:lpstr>Postfix Identities of Predicted Instances</vt:lpstr>
      <vt:lpstr>Postfix Identities of Predicted Instances</vt:lpstr>
      <vt:lpstr>Postfix Identities of Predicted Instances</vt:lpstr>
    </vt:vector>
  </TitlesOfParts>
  <Company>NYU Langone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SLEAP Tracking   ---- Introduction and Tutorial</dc:title>
  <dc:creator>admin</dc:creator>
  <cp:lastModifiedBy>dai bing</cp:lastModifiedBy>
  <cp:revision>98</cp:revision>
  <dcterms:created xsi:type="dcterms:W3CDTF">2021-07-23T23:57:20Z</dcterms:created>
  <dcterms:modified xsi:type="dcterms:W3CDTF">2021-08-26T15:25:32Z</dcterms:modified>
</cp:coreProperties>
</file>