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Tahoma" panose="020B060403050404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B0604020202020204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kmyWHZ/TpowDJktEHfZ/dZgN7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7235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724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868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587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317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57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257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842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d240897/MAI_hack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Plumbum33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6.jpg"/><Relationship Id="rId7" Type="http://schemas.openxmlformats.org/officeDocument/2006/relationships/hyperlink" Target="mailto:zhukovd81@gmail.com" TargetMode="External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paceship24" TargetMode="External"/><Relationship Id="rId11" Type="http://schemas.openxmlformats.org/officeDocument/2006/relationships/hyperlink" Target="https://t.me/viranum" TargetMode="External"/><Relationship Id="rId5" Type="http://schemas.openxmlformats.org/officeDocument/2006/relationships/hyperlink" Target="https://t.me/DmitriiBorisov" TargetMode="External"/><Relationship Id="rId15" Type="http://schemas.openxmlformats.org/officeDocument/2006/relationships/hyperlink" Target="mailto:borisov.dmitrii@phystech.edu" TargetMode="External"/><Relationship Id="rId10" Type="http://schemas.openxmlformats.org/officeDocument/2006/relationships/hyperlink" Target="https://t.me/" TargetMode="External"/><Relationship Id="rId4" Type="http://schemas.openxmlformats.org/officeDocument/2006/relationships/hyperlink" Target="mailto:glebkolonin@yandex.ru" TargetMode="External"/><Relationship Id="rId9" Type="http://schemas.openxmlformats.org/officeDocument/2006/relationships/hyperlink" Target="mailto:satura@ngs.ru" TargetMode="Externa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 idx="4294967295"/>
          </p:nvPr>
        </p:nvSpPr>
        <p:spPr>
          <a:xfrm>
            <a:off x="4292300" y="1267644"/>
            <a:ext cx="4128493" cy="5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25" tIns="32725" rIns="32725" bIns="327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b="1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AviaNet</a:t>
            </a:r>
            <a:endParaRPr b="1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572002" y="726425"/>
            <a:ext cx="3526200" cy="397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S7</a:t>
            </a:r>
            <a:endParaRPr sz="22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Рисунок 18">
            <a:extLst>
              <a:ext uri="{FF2B5EF4-FFF2-40B4-BE49-F238E27FC236}">
                <a16:creationId xmlns="" xmlns:a16="http://schemas.microsoft.com/office/drawing/2014/main" id="{64E7FC45-C868-42B0-A9ED-A78DDC0C6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52975" y="1838325"/>
            <a:ext cx="2007141" cy="2354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953491" y="235575"/>
            <a:ext cx="6685784" cy="6705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3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endParaRPr sz="30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301699" y="1283276"/>
            <a:ext cx="8218846" cy="271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400"/>
            </a:pPr>
            <a:r>
              <a:rPr lang="ru-RU" sz="2800" dirty="0">
                <a:latin typeface="+mn-lt"/>
              </a:rPr>
              <a:t>Построить модели машинного обучения, способные рассчитывать показатели «здоровья» и производительности авиационных двигателей (АД) и воздушных судов (ВС) на основе обучающей выборки.</a:t>
            </a:r>
            <a:endParaRPr sz="28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587731" y="235575"/>
            <a:ext cx="7051544" cy="61232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sz="30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301699" y="1327357"/>
            <a:ext cx="8337575" cy="27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400"/>
              <a:buFontTx/>
              <a:buChar char="-"/>
            </a:pP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Для предсказания каждой из </a:t>
            </a:r>
            <a:r>
              <a:rPr lang="ru-RU" sz="1800" dirty="0" err="1">
                <a:latin typeface="+mj-lt"/>
                <a:ea typeface="Montserrat"/>
                <a:cs typeface="Montserrat"/>
                <a:sym typeface="Montserrat"/>
              </a:rPr>
              <a:t>таргет</a:t>
            </a: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-переменных использовалось обучение семейства моделей, в том числе различных регрессоров из пакета sklearn, а также нейросетей. </a:t>
            </a:r>
          </a:p>
          <a:p>
            <a:pPr marL="285750" lvl="0" indent="-285750">
              <a:buSzPts val="1400"/>
              <a:buFontTx/>
              <a:buChar char="-"/>
            </a:pPr>
            <a:endParaRPr lang="ru-RU" sz="1800" dirty="0">
              <a:latin typeface="+mj-lt"/>
              <a:ea typeface="Montserrat"/>
              <a:cs typeface="Montserrat"/>
              <a:sym typeface="Montserrat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Для отбора лучшей модели использовалась метрика </a:t>
            </a:r>
            <a:r>
              <a:rPr lang="ru-RU" sz="1800" dirty="0" err="1">
                <a:latin typeface="+mj-lt"/>
                <a:ea typeface="Montserrat"/>
                <a:cs typeface="Montserrat"/>
                <a:sym typeface="Montserrat"/>
              </a:rPr>
              <a:t>mean_squared_error</a:t>
            </a: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 при расчете на тестовой выборке. </a:t>
            </a:r>
          </a:p>
          <a:p>
            <a:pPr marL="285750" lvl="0" indent="-285750">
              <a:buSzPts val="1400"/>
              <a:buFontTx/>
              <a:buChar char="-"/>
            </a:pPr>
            <a:endParaRPr lang="ru-RU" sz="1800" dirty="0">
              <a:latin typeface="+mj-lt"/>
              <a:ea typeface="Montserrat"/>
              <a:cs typeface="Montserrat"/>
              <a:sym typeface="Montserrat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При подготовке </a:t>
            </a:r>
            <a:r>
              <a:rPr lang="ru-RU" sz="1800" dirty="0" err="1">
                <a:latin typeface="+mj-lt"/>
                <a:ea typeface="Montserrat"/>
                <a:cs typeface="Montserrat"/>
                <a:sym typeface="Montserrat"/>
              </a:rPr>
              <a:t>датасета</a:t>
            </a: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 применили конструирование признаков, кодирование категориальных признаков, и также работали с пропусками.</a:t>
            </a:r>
            <a:endParaRPr sz="18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85250" y="207708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1025970" y="1594244"/>
            <a:ext cx="7669151" cy="195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Задача и ее решение - это составная часть системы безопасности полетов в отечественной авиаотрасли.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Возможность применения алгоритма для других узлов и агрегатов воздушного судна.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2000" dirty="0">
                <a:latin typeface="+mn-lt"/>
                <a:ea typeface="Montserrat"/>
                <a:cs typeface="Montserrat"/>
                <a:sym typeface="Montserrat"/>
              </a:rPr>
              <a:t>Предобратали датасет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2000" dirty="0">
                <a:latin typeface="+mn-lt"/>
                <a:ea typeface="Montserrat"/>
                <a:cs typeface="Montserrat"/>
                <a:sym typeface="Montserrat"/>
              </a:rPr>
              <a:t>Проверка всех моделей и выбор наилучшей.</a:t>
            </a:r>
            <a:endParaRPr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381000" y="852375"/>
            <a:ext cx="8486775" cy="405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dirty="0">
                <a:latin typeface="+mn-lt"/>
                <a:ea typeface="Montserrat"/>
                <a:cs typeface="Montserrat"/>
                <a:sym typeface="Montserrat"/>
              </a:rPr>
              <a:t>- Семейство моделей из которых выбирается лучшая</a:t>
            </a:r>
            <a:endParaRPr lang="en-US" sz="2000" b="1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CatBoostRegressor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Pytorch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Простые рег</a:t>
            </a:r>
            <a:r>
              <a:rPr lang="ru-RU" sz="2000" dirty="0">
                <a:latin typeface="+mn-lt"/>
                <a:ea typeface="Montserrat"/>
                <a:cs typeface="Montserrat"/>
                <a:sym typeface="Montserrat"/>
              </a:rPr>
              <a:t>рессоры такие как </a:t>
            </a:r>
            <a:r>
              <a:rPr lang="en-US" sz="2000" dirty="0" err="1">
                <a:latin typeface="+mn-lt"/>
                <a:ea typeface="Montserrat"/>
                <a:cs typeface="Montserrat"/>
                <a:sym typeface="Montserrat"/>
              </a:rPr>
              <a:t>knn</a:t>
            </a:r>
            <a:r>
              <a:rPr lang="en-US" sz="2000" dirty="0"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en-US" sz="2000" dirty="0" err="1">
                <a:latin typeface="+mn-lt"/>
                <a:ea typeface="Montserrat"/>
                <a:cs typeface="Montserrat"/>
                <a:sym typeface="Montserrat"/>
              </a:rPr>
              <a:t>laso</a:t>
            </a:r>
            <a:r>
              <a:rPr lang="en-US" sz="2000" dirty="0">
                <a:latin typeface="+mn-lt"/>
                <a:ea typeface="Montserrat"/>
                <a:cs typeface="Montserrat"/>
                <a:sym typeface="Montserrat"/>
              </a:rPr>
              <a:t>, ridge </a:t>
            </a:r>
            <a:r>
              <a:rPr lang="ru-RU" sz="2000" dirty="0">
                <a:latin typeface="+mn-lt"/>
                <a:ea typeface="Montserrat"/>
                <a:cs typeface="Montserrat"/>
                <a:sym typeface="Montserrat"/>
              </a:rPr>
              <a:t>и другие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dirty="0">
                <a:latin typeface="+mn-lt"/>
                <a:ea typeface="Montserrat"/>
                <a:cs typeface="Montserrat"/>
                <a:sym typeface="Montserrat"/>
              </a:rPr>
              <a:t>- Инструменты:</a:t>
            </a:r>
            <a:endParaRPr lang="en-US" sz="2000" b="1" dirty="0"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latin typeface="+mn-lt"/>
                <a:ea typeface="Montserrat"/>
                <a:cs typeface="Montserrat"/>
                <a:sym typeface="Montserrat"/>
              </a:rPr>
              <a:t>Jupyter Notebook, Yandex Data Sphere, Google Colab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7DEBE79-9E0F-4A15-B6BE-32B863308B0E}"/>
              </a:ext>
            </a:extLst>
          </p:cNvPr>
          <p:cNvSpPr txBox="1"/>
          <p:nvPr/>
        </p:nvSpPr>
        <p:spPr>
          <a:xfrm>
            <a:off x="381000" y="3000466"/>
            <a:ext cx="82582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Преимущество выбранного стека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000" dirty="0"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CatBoost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+ </a:t>
            </a:r>
            <a:r>
              <a:rPr lang="ru-RU" sz="2000" dirty="0">
                <a:latin typeface="+mj-lt"/>
                <a:ea typeface="Montserrat"/>
                <a:cs typeface="Montserrat"/>
                <a:sym typeface="Montserrat"/>
              </a:rPr>
              <a:t>нейронки = дают наилучший результат.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dirty="0">
                <a:latin typeface="+mj-lt"/>
                <a:ea typeface="Montserrat"/>
                <a:cs typeface="Montserrat"/>
                <a:sym typeface="Montserrat"/>
              </a:rPr>
              <a:t>Остальные регрессоры служат для подтверждения этого.</a:t>
            </a:r>
            <a:endParaRPr lang="ru-RU" sz="20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065775" y="1581665"/>
            <a:ext cx="6438900" cy="298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Google Shape;133;p1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8247" y="2313674"/>
            <a:ext cx="440839" cy="11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333706" y="2612932"/>
            <a:ext cx="51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416250" y="3327826"/>
            <a:ext cx="431997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2102785" y="2313674"/>
            <a:ext cx="182923" cy="1080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86756" y="2434209"/>
            <a:ext cx="1030778" cy="1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289086" y="2754248"/>
            <a:ext cx="96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253627" y="2313674"/>
            <a:ext cx="1038826" cy="1512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Model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Model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…….</a:t>
            </a:r>
          </a:p>
          <a:p>
            <a:r>
              <a:rPr lang="en-US" dirty="0" smtClean="0"/>
              <a:t>Model</a:t>
            </a:r>
            <a:r>
              <a:rPr lang="en-US" baseline="-25000" dirty="0" smtClean="0"/>
              <a:t>30</a:t>
            </a:r>
            <a:endParaRPr lang="ru-RU" baseline="-250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289086" y="3435892"/>
            <a:ext cx="964541" cy="34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5681" y="2196782"/>
            <a:ext cx="41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1</a:t>
            </a:r>
            <a:endParaRPr lang="ru-RU" sz="1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075" y="2473678"/>
            <a:ext cx="364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2</a:t>
            </a:r>
            <a:endParaRPr lang="ru-RU" sz="1000" baseline="-25000" dirty="0"/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>
            <a:off x="5292453" y="2438365"/>
            <a:ext cx="739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5292453" y="2770874"/>
            <a:ext cx="76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21" idx="3"/>
          </p:cNvCxnSpPr>
          <p:nvPr/>
        </p:nvCxnSpPr>
        <p:spPr>
          <a:xfrm>
            <a:off x="5292453" y="3070132"/>
            <a:ext cx="80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>
            <a:off x="5292453" y="3718525"/>
            <a:ext cx="906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Правая фигурная скобка 139"/>
          <p:cNvSpPr/>
          <p:nvPr/>
        </p:nvSpPr>
        <p:spPr>
          <a:xfrm>
            <a:off x="5942447" y="2438418"/>
            <a:ext cx="419988" cy="1692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Прямоугольник 140"/>
          <p:cNvSpPr/>
          <p:nvPr/>
        </p:nvSpPr>
        <p:spPr>
          <a:xfrm>
            <a:off x="6457408" y="3086757"/>
            <a:ext cx="81527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выходы</a:t>
            </a:r>
            <a:endParaRPr lang="ru-RU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3653380" y="3307496"/>
            <a:ext cx="426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80</a:t>
            </a:r>
            <a:endParaRPr lang="ru-RU" sz="1000" baseline="-25000" dirty="0"/>
          </a:p>
        </p:txBody>
      </p:sp>
      <p:cxnSp>
        <p:nvCxnSpPr>
          <p:cNvPr id="144" name="Прямая соединительная линия 143"/>
          <p:cNvCxnSpPr/>
          <p:nvPr/>
        </p:nvCxnSpPr>
        <p:spPr>
          <a:xfrm>
            <a:off x="3289086" y="3269637"/>
            <a:ext cx="96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653380" y="2997894"/>
            <a:ext cx="40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79</a:t>
            </a:r>
            <a:endParaRPr lang="ru-RU" sz="1000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488365" y="2156065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507855" y="24823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487269" y="343060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30</a:t>
            </a:r>
            <a:endParaRPr lang="ru-RU" baseline="-25000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2416250" y="3718526"/>
            <a:ext cx="1031042" cy="30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Обработка данных</a:t>
            </a:r>
            <a:endParaRPr lang="ru-RU" sz="1000" dirty="0"/>
          </a:p>
        </p:txBody>
      </p:sp>
      <p:cxnSp>
        <p:nvCxnSpPr>
          <p:cNvPr id="151" name="Прямая со стрелкой 150"/>
          <p:cNvCxnSpPr>
            <a:endCxn id="2" idx="2"/>
          </p:cNvCxnSpPr>
          <p:nvPr/>
        </p:nvCxnSpPr>
        <p:spPr>
          <a:xfrm flipV="1">
            <a:off x="3068666" y="3435892"/>
            <a:ext cx="1" cy="34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4253627" y="3997001"/>
            <a:ext cx="1031042" cy="48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Набор моделей для предсказаний</a:t>
            </a:r>
            <a:endParaRPr lang="ru-RU" sz="10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V="1">
            <a:off x="4713317" y="3826590"/>
            <a:ext cx="0" cy="17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333705" y="2431671"/>
            <a:ext cx="51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83963" y="2196782"/>
            <a:ext cx="41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1</a:t>
            </a:r>
            <a:endParaRPr lang="ru-RU" sz="1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383963" y="2389966"/>
            <a:ext cx="364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2</a:t>
            </a:r>
            <a:endParaRPr lang="ru-RU" sz="10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385263" y="3116781"/>
            <a:ext cx="40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ru-RU" sz="1000" baseline="-25000" dirty="0" smtClean="0"/>
              <a:t>5</a:t>
            </a:r>
            <a:r>
              <a:rPr lang="ru-RU" sz="1000" baseline="-25000" dirty="0"/>
              <a:t>0</a:t>
            </a:r>
            <a:endParaRPr lang="ru-RU" sz="1000" baseline="-25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199174" y="2636188"/>
            <a:ext cx="81527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входы</a:t>
            </a:r>
            <a:endParaRPr lang="ru-RU" sz="1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20219" y="96737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400"/>
            </a:pPr>
            <a:r>
              <a:rPr lang="ru-RU" dirty="0">
                <a:latin typeface="Montserrat" panose="00000500000000000000" pitchFamily="2" charset="-52"/>
                <a:ea typeface="Calibri"/>
                <a:cs typeface="Calibri"/>
                <a:sym typeface="Calibri"/>
              </a:rPr>
              <a:t>Проект размещён на </a:t>
            </a:r>
            <a:r>
              <a:rPr lang="en-US" dirty="0">
                <a:latin typeface="Montserrat" panose="00000500000000000000" pitchFamily="2" charset="-52"/>
                <a:ea typeface="Calibri"/>
                <a:cs typeface="Calibri"/>
                <a:sym typeface="Calibri"/>
              </a:rPr>
              <a:t>GitHub.</a:t>
            </a:r>
            <a:endParaRPr lang="ru-RU" dirty="0">
              <a:latin typeface="Montserrat" panose="00000500000000000000" pitchFamily="2" charset="-52"/>
              <a:ea typeface="Calibri"/>
              <a:cs typeface="Calibri"/>
              <a:sym typeface="Calibri"/>
            </a:endParaRPr>
          </a:p>
          <a:p>
            <a:pPr lvl="0">
              <a:buSzPts val="1400"/>
            </a:pPr>
            <a:r>
              <a:rPr lang="en-US" dirty="0">
                <a:latin typeface="Montserrat" panose="00000500000000000000" pitchFamily="2" charset="-52"/>
                <a:ea typeface="Calibri"/>
                <a:cs typeface="Calibri"/>
                <a:sym typeface="Calibri"/>
                <a:hlinkClick r:id="rId4"/>
              </a:rPr>
              <a:t>https://github.com/bd240897/MAI_hack</a:t>
            </a:r>
            <a:endParaRPr lang="ru-RU" dirty="0">
              <a:latin typeface="Montserrat" panose="000005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98111" y="1655919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400"/>
            </a:pPr>
            <a:r>
              <a:rPr lang="ru-RU" b="1" dirty="0" smtClean="0">
                <a:latin typeface="Montserrat" panose="00000500000000000000" pitchFamily="2" charset="-52"/>
                <a:ea typeface="Calibri"/>
                <a:cs typeface="Calibri"/>
                <a:sym typeface="Calibri"/>
              </a:rPr>
              <a:t>Схема решения</a:t>
            </a:r>
            <a:endParaRPr lang="ru-RU" b="1" dirty="0">
              <a:latin typeface="Montserrat" panose="00000500000000000000" pitchFamily="2" charset="-52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041712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 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AviaNet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DE470DE-6391-41B6-AE26-266E40F26EC6}"/>
              </a:ext>
            </a:extLst>
          </p:cNvPr>
          <p:cNvSpPr txBox="1"/>
          <p:nvPr/>
        </p:nvSpPr>
        <p:spPr>
          <a:xfrm>
            <a:off x="2357289" y="3170749"/>
            <a:ext cx="192233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Колонин Глеб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50918A92-D5C3-4848-A572-CBA44EA50F93}"/>
              </a:ext>
            </a:extLst>
          </p:cNvPr>
          <p:cNvSpPr txBox="1"/>
          <p:nvPr/>
        </p:nvSpPr>
        <p:spPr>
          <a:xfrm>
            <a:off x="2448471" y="3487955"/>
            <a:ext cx="1922337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Анализ матрицы </a:t>
            </a:r>
            <a:r>
              <a:rPr lang="ru-RU" sz="1600" dirty="0" smtClean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корреляции</a:t>
            </a:r>
            <a:endParaRPr lang="en-US" sz="16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hlinkClick r:id="rId4"/>
              </a:rPr>
              <a:t>glebkolonin@yandex.ru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https</a:t>
            </a:r>
            <a:r>
              <a:rPr lang="en-US" sz="10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://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t.me/</a:t>
            </a:r>
            <a:r>
              <a:rPr lang="en-US" sz="1000" u="sng" dirty="0">
                <a:hlinkClick r:id="rId6"/>
              </a:rPr>
              <a:t>Spaceship24</a:t>
            </a:r>
            <a:r>
              <a:rPr lang="en-US" sz="1000" dirty="0"/>
              <a:t> </a:t>
            </a: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7341CA3-DD8B-4228-A2B7-3BC5A37E0764}"/>
              </a:ext>
            </a:extLst>
          </p:cNvPr>
          <p:cNvSpPr txBox="1"/>
          <p:nvPr/>
        </p:nvSpPr>
        <p:spPr>
          <a:xfrm>
            <a:off x="126949" y="3180178"/>
            <a:ext cx="192233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Дмитрий Жуков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2101C65E-F9FF-41C8-B9B5-9DE14AA211F8}"/>
              </a:ext>
            </a:extLst>
          </p:cNvPr>
          <p:cNvSpPr txBox="1"/>
          <p:nvPr/>
        </p:nvSpPr>
        <p:spPr>
          <a:xfrm>
            <a:off x="4840413" y="3229071"/>
            <a:ext cx="19223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Дмитрий Борисов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C2AC2558-3CDC-4D97-A4B0-79A7A00A61A1}"/>
              </a:ext>
            </a:extLst>
          </p:cNvPr>
          <p:cNvSpPr txBox="1"/>
          <p:nvPr/>
        </p:nvSpPr>
        <p:spPr>
          <a:xfrm>
            <a:off x="7059485" y="3180178"/>
            <a:ext cx="261254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Иван Кулешов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2B0CEA7-0F3A-4D55-B47C-4BFAB25AA256}"/>
              </a:ext>
            </a:extLst>
          </p:cNvPr>
          <p:cNvSpPr txBox="1"/>
          <p:nvPr/>
        </p:nvSpPr>
        <p:spPr>
          <a:xfrm>
            <a:off x="140232" y="3601317"/>
            <a:ext cx="2317217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Организация </a:t>
            </a:r>
            <a:r>
              <a:rPr lang="ru-RU" sz="1600" dirty="0" smtClean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команды</a:t>
            </a:r>
            <a:endParaRPr lang="en-US" sz="16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u="sng" dirty="0">
                <a:hlinkClick r:id="rId7"/>
              </a:rPr>
              <a:t>zhukovd81@gmail.com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https</a:t>
            </a:r>
            <a:r>
              <a:rPr lang="en-US" sz="10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://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t.me/</a:t>
            </a:r>
            <a:r>
              <a:rPr lang="en-US" sz="1000" u="sng" dirty="0">
                <a:hlinkClick r:id="rId8"/>
              </a:rPr>
              <a:t>Plumbum33</a:t>
            </a: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16E3BF1C-D11A-48D9-88C1-08E8DEF727CD}"/>
              </a:ext>
            </a:extLst>
          </p:cNvPr>
          <p:cNvSpPr txBox="1"/>
          <p:nvPr/>
        </p:nvSpPr>
        <p:spPr>
          <a:xfrm>
            <a:off x="7061503" y="3550200"/>
            <a:ext cx="187884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Разработка </a:t>
            </a:r>
            <a:r>
              <a:rPr lang="ru-RU" sz="1600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нейросети</a:t>
            </a:r>
            <a:endParaRPr lang="en-US" sz="16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hlinkClick r:id="rId9"/>
              </a:rPr>
              <a:t>satura@ngs.ru</a:t>
            </a:r>
            <a:endParaRPr lang="ru-RU" sz="1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10"/>
              </a:rPr>
              <a:t>https://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10"/>
              </a:rPr>
              <a:t>t.me/</a:t>
            </a:r>
            <a:r>
              <a:rPr lang="en-US" sz="1000" u="sng" dirty="0">
                <a:hlinkClick r:id="rId11"/>
              </a:rPr>
              <a:t>viranum</a:t>
            </a:r>
            <a:endParaRPr lang="ru-RU" sz="1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90" name="Рисунок 10" descr="Изображение выглядит как текст, человек, мобильный телефон&#10;&#10;Автоматически созданное описание">
            <a:extLst>
              <a:ext uri="{FF2B5EF4-FFF2-40B4-BE49-F238E27FC236}">
                <a16:creationId xmlns="" xmlns:a16="http://schemas.microsoft.com/office/drawing/2014/main" id="{82100A1E-3BEA-451F-9C54-972EAD4309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8471" y="1026325"/>
            <a:ext cx="1924756" cy="1924756"/>
          </a:xfrm>
          <a:prstGeom prst="ellipse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="" xmlns:a16="http://schemas.microsoft.com/office/drawing/2014/main" id="{2BFEB76D-29E3-4466-BEF4-BC1034386B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949" y="1008950"/>
            <a:ext cx="2111425" cy="1937936"/>
          </a:xfrm>
          <a:prstGeom prst="ellipse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="" xmlns:a16="http://schemas.microsoft.com/office/drawing/2014/main" id="{C4CB3A71-ABAD-4F37-BD38-E81859667FD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5056" y="950540"/>
            <a:ext cx="2005289" cy="2005289"/>
          </a:xfrm>
          <a:prstGeom prst="ellipse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82B1A49E-ED13-46A0-8023-9700070BD6D5}"/>
              </a:ext>
            </a:extLst>
          </p:cNvPr>
          <p:cNvSpPr txBox="1"/>
          <p:nvPr/>
        </p:nvSpPr>
        <p:spPr>
          <a:xfrm>
            <a:off x="4940574" y="3532373"/>
            <a:ext cx="199448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Разработка </a:t>
            </a:r>
            <a:r>
              <a:rPr lang="ru-RU" sz="1600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нейросети</a:t>
            </a:r>
            <a:endParaRPr lang="ru-RU" sz="16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15"/>
              </a:rPr>
              <a:t>borisov.dmitrii@phystech.edu</a:t>
            </a:r>
            <a:endParaRPr lang="ru-RU" sz="10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https://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t.me/DmitriiBorisov</a:t>
            </a:r>
            <a:endParaRPr lang="en-US" sz="1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endParaRPr lang="en-US" sz="10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97" name="Рисунок 96">
            <a:extLst>
              <a:ext uri="{FF2B5EF4-FFF2-40B4-BE49-F238E27FC236}">
                <a16:creationId xmlns="" xmlns:a16="http://schemas.microsoft.com/office/drawing/2014/main" id="{4181D02D-A1F4-481E-9A7D-C9AE0721D2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6485" y="1026325"/>
            <a:ext cx="1995313" cy="1995313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253</Words>
  <Application>Microsoft Office PowerPoint</Application>
  <PresentationFormat>Экран (16:9)</PresentationFormat>
  <Paragraphs>71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Roboto</vt:lpstr>
      <vt:lpstr>Tahoma</vt:lpstr>
      <vt:lpstr>Calibri</vt:lpstr>
      <vt:lpstr>Montserrat</vt:lpstr>
      <vt:lpstr>Тема Office</vt:lpstr>
      <vt:lpstr>AviaNet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59</cp:revision>
  <dcterms:modified xsi:type="dcterms:W3CDTF">2022-10-23T13:28:03Z</dcterms:modified>
</cp:coreProperties>
</file>