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258" r:id="rId4"/>
    <p:sldId id="259" r:id="rId5"/>
    <p:sldId id="261" r:id="rId6"/>
    <p:sldId id="262" r:id="rId7"/>
    <p:sldId id="263" r:id="rId8"/>
    <p:sldId id="264" r:id="rId9"/>
    <p:sldId id="267" r:id="rId10"/>
    <p:sldId id="265" r:id="rId11"/>
    <p:sldId id="266" r:id="rId12"/>
    <p:sldId id="26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Sen" panose="020B0604020202020204" charset="0"/>
      <p:regular r:id="rId23"/>
      <p:bold r:id="rId24"/>
    </p:embeddedFont>
    <p:embeddedFont>
      <p:font typeface="Sen ExtraBold" panose="020B060402020202020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74" y="12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0813f18b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f0813f18b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0813f18b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f0813f18b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0813f18b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f0813f18b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0813f18b5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f0813f18b5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0a5d8bb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0a5d8bb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f0813f18b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f0813f18b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0813f18b5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f0813f18b5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0813f18b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f0813f18b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0813f18b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f0813f18b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0813f18b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f0813f18b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6"/>
        <p:cNvGrpSpPr/>
        <p:nvPr/>
      </p:nvGrpSpPr>
      <p:grpSpPr>
        <a:xfrm>
          <a:off x="0" y="0"/>
          <a:ext cx="0" cy="0"/>
          <a:chOff x="0" y="0"/>
          <a:chExt cx="0" cy="0"/>
        </a:xfrm>
      </p:grpSpPr>
      <p:sp>
        <p:nvSpPr>
          <p:cNvPr id="137" name="Google Shape;137;p14"/>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14"/>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39" name="Google Shape;139;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5" name="Google Shape;195;p23"/>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96" name="Google Shape;196;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7" name="Google Shape;197;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8" name="Google Shape;198;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4"/>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2" name="Google Shape;202;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4" name="Google Shape;204;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1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45" name="Google Shape;145;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17"/>
          <p:cNvSpPr txBox="1">
            <a:spLocks noGrp="1"/>
          </p:cNvSpPr>
          <p:nvPr>
            <p:ph type="body" idx="1"/>
          </p:nvPr>
        </p:nvSpPr>
        <p:spPr>
          <a:xfrm>
            <a:off x="722313" y="2180035"/>
            <a:ext cx="7772400" cy="1125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55" name="Google Shape;155;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0" name="Google Shape;160;p1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61" name="Google Shape;161;p1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62" name="Google Shape;162;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3" name="Google Shape;163;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4" name="Google Shape;164;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9"/>
          <p:cNvSpPr txBox="1">
            <a:spLocks noGrp="1"/>
          </p:cNvSpPr>
          <p:nvPr>
            <p:ph type="body" idx="1"/>
          </p:nvPr>
        </p:nvSpPr>
        <p:spPr>
          <a:xfrm>
            <a:off x="457200" y="1151335"/>
            <a:ext cx="4040100" cy="48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68" name="Google Shape;168;p1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69" name="Google Shape;169;p19"/>
          <p:cNvSpPr txBox="1">
            <a:spLocks noGrp="1"/>
          </p:cNvSpPr>
          <p:nvPr>
            <p:ph type="body" idx="3"/>
          </p:nvPr>
        </p:nvSpPr>
        <p:spPr>
          <a:xfrm>
            <a:off x="4645025" y="1151335"/>
            <a:ext cx="4041900" cy="480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70" name="Google Shape;170;p1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71" name="Google Shape;171;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2" name="Google Shape;172;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3" name="Google Shape;173;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 name="Google Shape;176;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7" name="Google Shape;177;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8" name="Google Shape;178;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1" name="Google Shape;181;p21"/>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82" name="Google Shape;182;p21"/>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83" name="Google Shape;183;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4" name="Google Shape;184;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5" name="Google Shape;185;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8" name="Google Shape;188;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9" name="Google Shape;189;p22"/>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90" name="Google Shape;190;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2" name="Google Shape;192;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2" name="Google Shape;13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3" name="Google Shape;13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ctrTitle"/>
          </p:nvPr>
        </p:nvSpPr>
        <p:spPr>
          <a:xfrm>
            <a:off x="1020045" y="1308772"/>
            <a:ext cx="7772400" cy="1102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1100"/>
              <a:buFont typeface="Arial"/>
              <a:buNone/>
            </a:pPr>
            <a:r>
              <a:rPr lang="en-US" sz="2500" dirty="0">
                <a:latin typeface="Sen ExtraBold"/>
                <a:ea typeface="Sen ExtraBold"/>
                <a:cs typeface="Sen ExtraBold"/>
                <a:sym typeface="Sen ExtraBold"/>
              </a:rPr>
              <a:t>IOT Based Smart Irrigation System using Cisco Packet Tracer</a:t>
            </a:r>
            <a:endParaRPr sz="3700" b="1" dirty="0">
              <a:latin typeface="Times New Roman"/>
              <a:ea typeface="Times New Roman"/>
              <a:cs typeface="Times New Roman"/>
              <a:sym typeface="Times New Roman"/>
            </a:endParaRPr>
          </a:p>
        </p:txBody>
      </p:sp>
      <p:pic>
        <p:nvPicPr>
          <p:cNvPr id="210" name="Google Shape;210;p25"/>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11" name="Google Shape;211;p25"/>
          <p:cNvSpPr/>
          <p:nvPr/>
        </p:nvSpPr>
        <p:spPr>
          <a:xfrm>
            <a:off x="2328747" y="247995"/>
            <a:ext cx="6172200" cy="900300"/>
          </a:xfrm>
          <a:prstGeom prst="rect">
            <a:avLst/>
          </a:prstGeom>
          <a:noFill/>
          <a:ln>
            <a:noFill/>
          </a:ln>
        </p:spPr>
        <p:txBody>
          <a:bodyPr spcFirstLastPara="1" wrap="square" lIns="91425" tIns="45700" rIns="91425" bIns="45700" anchor="t" anchorCtr="0">
            <a:noAutofit/>
          </a:bodyPr>
          <a:lstStyle/>
          <a:p>
            <a:pPr marL="0" marR="0" lvl="0" indent="0" algn="ctr" rtl="0">
              <a:spcBef>
                <a:spcPts val="600"/>
              </a:spcBef>
              <a:spcAft>
                <a:spcPts val="0"/>
              </a:spcAft>
              <a:buNone/>
            </a:pPr>
            <a:r>
              <a:rPr lang="e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600"/>
              </a:spcBef>
              <a:spcAft>
                <a:spcPts val="0"/>
              </a:spcAft>
              <a:buNone/>
            </a:pPr>
            <a:r>
              <a:rPr lang="e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a:t>
            </a:r>
            <a:r>
              <a:rPr lang="en" sz="1800" b="1" dirty="0">
                <a:solidFill>
                  <a:schemeClr val="dk1"/>
                </a:solidFill>
                <a:latin typeface="Times New Roman" panose="02020603050405020304" pitchFamily="18" charset="0"/>
                <a:ea typeface="Calibri"/>
                <a:cs typeface="Times New Roman" panose="02020603050405020304" pitchFamily="18" charset="0"/>
                <a:sym typeface="Calibri"/>
              </a:rPr>
              <a:t>TATIONAL INTELLIGENCE</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60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212" name="Google Shape;212;p25"/>
          <p:cNvSpPr txBox="1"/>
          <p:nvPr/>
        </p:nvSpPr>
        <p:spPr>
          <a:xfrm>
            <a:off x="2264946" y="2571750"/>
            <a:ext cx="5282598" cy="18543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dk1"/>
                </a:solidFill>
                <a:latin typeface="Sen"/>
                <a:ea typeface="Sen"/>
                <a:cs typeface="Sen"/>
                <a:sym typeface="Sen"/>
              </a:rPr>
              <a:t>    Student 1-  Bhavishya Dhiman (RA1911033010056)</a:t>
            </a:r>
          </a:p>
          <a:p>
            <a:pPr marL="0" lvl="0" indent="0" algn="ctr" rtl="0">
              <a:spcBef>
                <a:spcPts val="0"/>
              </a:spcBef>
              <a:spcAft>
                <a:spcPts val="0"/>
              </a:spcAft>
              <a:buNone/>
            </a:pPr>
            <a:r>
              <a:rPr lang="en" sz="1600" dirty="0">
                <a:solidFill>
                  <a:schemeClr val="dk1"/>
                </a:solidFill>
                <a:latin typeface="Sen"/>
                <a:ea typeface="Sen"/>
                <a:cs typeface="Sen"/>
                <a:sym typeface="Sen"/>
              </a:rPr>
              <a:t>Student 2 – Tanmay Purwar(RA1911033010072)</a:t>
            </a:r>
          </a:p>
          <a:p>
            <a:pPr marL="0" lvl="0" indent="0" algn="ctr" rtl="0">
              <a:spcBef>
                <a:spcPts val="0"/>
              </a:spcBef>
              <a:spcAft>
                <a:spcPts val="0"/>
              </a:spcAft>
              <a:buNone/>
            </a:pPr>
            <a:r>
              <a:rPr lang="en-US" sz="1600" dirty="0">
                <a:solidFill>
                  <a:schemeClr val="dk1"/>
                </a:solidFill>
                <a:latin typeface="Sen"/>
                <a:ea typeface="Sen"/>
                <a:cs typeface="Sen"/>
                <a:sym typeface="Sen"/>
              </a:rPr>
              <a:t>  S</a:t>
            </a:r>
            <a:r>
              <a:rPr lang="en" sz="1600" dirty="0">
                <a:solidFill>
                  <a:schemeClr val="dk1"/>
                </a:solidFill>
                <a:latin typeface="Sen"/>
                <a:ea typeface="Sen"/>
                <a:cs typeface="Sen"/>
                <a:sym typeface="Sen"/>
              </a:rPr>
              <a:t>tudent 3 – Neelabh Saxena (RA1911033010093)</a:t>
            </a:r>
            <a:endParaRPr sz="1600" dirty="0">
              <a:solidFill>
                <a:schemeClr val="dk1"/>
              </a:solidFill>
              <a:latin typeface="Sen"/>
              <a:ea typeface="Sen"/>
              <a:cs typeface="Sen"/>
              <a:sym typeface="Sen"/>
            </a:endParaRPr>
          </a:p>
          <a:p>
            <a:pPr marL="0" lvl="0" indent="0" algn="ctr" rtl="0">
              <a:spcBef>
                <a:spcPts val="496"/>
              </a:spcBef>
              <a:spcAft>
                <a:spcPts val="0"/>
              </a:spcAft>
              <a:buNone/>
            </a:pPr>
            <a:endParaRPr lang="en" sz="1600" dirty="0">
              <a:solidFill>
                <a:schemeClr val="dk1"/>
              </a:solidFill>
              <a:latin typeface="Sen"/>
              <a:ea typeface="Sen"/>
              <a:cs typeface="Sen"/>
              <a:sym typeface="Sen"/>
            </a:endParaRPr>
          </a:p>
          <a:p>
            <a:pPr marL="0" lvl="0" indent="0" algn="ctr" rtl="0">
              <a:spcBef>
                <a:spcPts val="496"/>
              </a:spcBef>
              <a:spcAft>
                <a:spcPts val="0"/>
              </a:spcAft>
              <a:buNone/>
            </a:pPr>
            <a:r>
              <a:rPr lang="en" sz="1600" dirty="0">
                <a:solidFill>
                  <a:schemeClr val="dk1"/>
                </a:solidFill>
                <a:latin typeface="Sen"/>
                <a:ea typeface="Sen"/>
                <a:cs typeface="Sen"/>
                <a:sym typeface="Sen"/>
              </a:rPr>
              <a:t>Guide Name and Designation: </a:t>
            </a:r>
            <a:endParaRPr sz="1600" dirty="0">
              <a:solidFill>
                <a:schemeClr val="dk1"/>
              </a:solidFill>
              <a:latin typeface="Sen"/>
              <a:ea typeface="Sen"/>
              <a:cs typeface="Sen"/>
              <a:sym typeface="Sen"/>
            </a:endParaRPr>
          </a:p>
          <a:p>
            <a:pPr marL="0" lvl="0" indent="0" algn="ctr" rtl="0">
              <a:spcBef>
                <a:spcPts val="496"/>
              </a:spcBef>
              <a:spcAft>
                <a:spcPts val="0"/>
              </a:spcAft>
              <a:buNone/>
            </a:pPr>
            <a:r>
              <a:rPr lang="en" sz="1600" dirty="0">
                <a:solidFill>
                  <a:schemeClr val="dk1"/>
                </a:solidFill>
                <a:latin typeface="Sen"/>
                <a:ea typeface="Sen"/>
                <a:cs typeface="Sen"/>
                <a:sym typeface="Sen"/>
              </a:rPr>
              <a:t>Dr. A. Revathi - Assistant Prof</a:t>
            </a:r>
            <a:endParaRPr sz="1600" dirty="0">
              <a:solidFill>
                <a:schemeClr val="dk1"/>
              </a:solidFill>
              <a:latin typeface="Sen"/>
              <a:ea typeface="Sen"/>
              <a:cs typeface="Sen"/>
              <a:sym typeface="Se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4"/>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73" name="Google Shape;273;p34"/>
          <p:cNvSpPr txBox="1">
            <a:spLocks noGrp="1"/>
          </p:cNvSpPr>
          <p:nvPr>
            <p:ph type="title"/>
          </p:nvPr>
        </p:nvSpPr>
        <p:spPr>
          <a:xfrm>
            <a:off x="1461975" y="24110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b="1" dirty="0">
                <a:latin typeface="Sen"/>
                <a:ea typeface="Sen"/>
                <a:cs typeface="Sen"/>
                <a:sym typeface="Sen"/>
              </a:rPr>
              <a:t>C</a:t>
            </a:r>
            <a:r>
              <a:rPr lang="en" sz="3200" b="1" dirty="0">
                <a:latin typeface="Sen"/>
                <a:ea typeface="Sen"/>
                <a:cs typeface="Sen"/>
                <a:sym typeface="Sen"/>
              </a:rPr>
              <a:t>onclusion and Future Scope</a:t>
            </a:r>
            <a:endParaRPr sz="3200" dirty="0">
              <a:latin typeface="Sen"/>
              <a:ea typeface="Sen"/>
              <a:cs typeface="Sen"/>
              <a:sym typeface="Sen"/>
            </a:endParaRPr>
          </a:p>
        </p:txBody>
      </p:sp>
      <p:sp>
        <p:nvSpPr>
          <p:cNvPr id="274" name="Google Shape;274;p34"/>
          <p:cNvSpPr txBox="1">
            <a:spLocks noGrp="1"/>
          </p:cNvSpPr>
          <p:nvPr>
            <p:ph type="body" idx="1"/>
          </p:nvPr>
        </p:nvSpPr>
        <p:spPr>
          <a:xfrm>
            <a:off x="387975" y="1429975"/>
            <a:ext cx="8435700" cy="3048900"/>
          </a:xfrm>
          <a:prstGeom prst="rect">
            <a:avLst/>
          </a:prstGeom>
        </p:spPr>
        <p:txBody>
          <a:bodyPr spcFirstLastPara="1" wrap="square" lIns="91425" tIns="45700" rIns="91425" bIns="45700"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a:ea typeface="Lato"/>
                <a:cs typeface="Lato"/>
                <a:sym typeface="Lato"/>
              </a:rPr>
              <a:t>A smart irrigation system is implemented using the Cisco packet tracer. A home gateway to register the devices and control them using a tablet. All the IoT devices connected to the home gateway can be monitored manually as well as remotely by the user</a:t>
            </a:r>
            <a:endParaRPr lang="en" sz="1600" dirty="0">
              <a:latin typeface="Lato"/>
              <a:ea typeface="Lato"/>
              <a:cs typeface="Lato"/>
              <a:sym typeface="Lato"/>
            </a:endParaRPr>
          </a:p>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a:ea typeface="Lato"/>
                <a:cs typeface="Lato"/>
                <a:sym typeface="Lato"/>
              </a:rPr>
              <a:t>The results prove that there is an opportunity of applying this model in real life. The implementation of the automatic irrigation system can be used to reduce the use of water.</a:t>
            </a:r>
            <a:endParaRPr lang="en" sz="1600" dirty="0">
              <a:latin typeface="Lato"/>
              <a:ea typeface="Lato"/>
              <a:cs typeface="Lato"/>
              <a:sym typeface="Lato"/>
            </a:endParaRPr>
          </a:p>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a:ea typeface="Lato"/>
                <a:cs typeface="Lato"/>
                <a:sym typeface="Lato"/>
              </a:rPr>
              <a:t>The system can be manually monitored, it can increase the energy efficiency and savings</a:t>
            </a:r>
            <a:endParaRPr lang="en" sz="1600" dirty="0">
              <a:latin typeface="Lato"/>
              <a:ea typeface="Lato"/>
              <a:cs typeface="Lato"/>
              <a:sym typeface="Lato"/>
            </a:endParaRPr>
          </a:p>
          <a:p>
            <a:pPr marL="571500" lvl="0" indent="-571500" algn="l" rtl="0">
              <a:spcBef>
                <a:spcPts val="1200"/>
              </a:spcBef>
              <a:spcAft>
                <a:spcPts val="0"/>
              </a:spcAft>
              <a:buFont typeface="Arial" panose="020B0604020202020204" pitchFamily="34" charset="0"/>
              <a:buChar char="•"/>
            </a:pP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35"/>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80" name="Google Shape;280;p35"/>
          <p:cNvSpPr txBox="1">
            <a:spLocks noGrp="1"/>
          </p:cNvSpPr>
          <p:nvPr>
            <p:ph type="title"/>
          </p:nvPr>
        </p:nvSpPr>
        <p:spPr>
          <a:xfrm>
            <a:off x="1334596" y="241095"/>
            <a:ext cx="7038900" cy="914100"/>
          </a:xfrm>
          <a:prstGeom prst="rect">
            <a:avLst/>
          </a:prstGeom>
        </p:spPr>
        <p:txBody>
          <a:bodyPr spcFirstLastPara="1" wrap="square" lIns="91425" tIns="45700" rIns="91425" bIns="45700" anchor="ctr" anchorCtr="0">
            <a:normAutofit/>
          </a:bodyPr>
          <a:lstStyle/>
          <a:p>
            <a:pPr marL="0" lvl="0" indent="0" rtl="0">
              <a:spcBef>
                <a:spcPts val="0"/>
              </a:spcBef>
              <a:spcAft>
                <a:spcPts val="0"/>
              </a:spcAft>
              <a:buNone/>
            </a:pPr>
            <a:r>
              <a:rPr lang="en-US" sz="3200" b="1" dirty="0">
                <a:latin typeface="Sen"/>
                <a:ea typeface="Sen"/>
                <a:cs typeface="Sen"/>
                <a:sym typeface="Sen"/>
              </a:rPr>
              <a:t>C</a:t>
            </a:r>
            <a:r>
              <a:rPr lang="en" sz="3200" b="1" dirty="0">
                <a:latin typeface="Sen"/>
                <a:ea typeface="Sen"/>
                <a:cs typeface="Sen"/>
                <a:sym typeface="Sen"/>
              </a:rPr>
              <a:t>onclusion and Future Scope</a:t>
            </a:r>
            <a:endParaRPr sz="3200" dirty="0">
              <a:latin typeface="Sen"/>
              <a:ea typeface="Sen"/>
              <a:cs typeface="Sen"/>
              <a:sym typeface="Sen"/>
            </a:endParaRPr>
          </a:p>
        </p:txBody>
      </p:sp>
      <p:sp>
        <p:nvSpPr>
          <p:cNvPr id="281" name="Google Shape;281;p35"/>
          <p:cNvSpPr txBox="1">
            <a:spLocks noGrp="1"/>
          </p:cNvSpPr>
          <p:nvPr>
            <p:ph type="body" idx="1"/>
          </p:nvPr>
        </p:nvSpPr>
        <p:spPr>
          <a:xfrm>
            <a:off x="228600" y="1197200"/>
            <a:ext cx="8832900" cy="3614700"/>
          </a:xfrm>
          <a:prstGeom prst="rect">
            <a:avLst/>
          </a:prstGeom>
        </p:spPr>
        <p:txBody>
          <a:bodyPr spcFirstLastPara="1" wrap="square" lIns="91425" tIns="45700" rIns="91425" bIns="45700" anchor="t" anchorCtr="0">
            <a:normAutofit/>
          </a:bodyPr>
          <a:lstStyle/>
          <a:p>
            <a:pPr marL="0" lvl="0" indent="0" algn="l" rtl="0">
              <a:lnSpc>
                <a:spcPct val="90000"/>
              </a:lnSpc>
              <a:spcBef>
                <a:spcPts val="360"/>
              </a:spcBef>
              <a:spcAft>
                <a:spcPts val="0"/>
              </a:spcAft>
              <a:buSzPct val="38636"/>
              <a:buNone/>
            </a:pPr>
            <a:endParaRPr sz="2420" dirty="0"/>
          </a:p>
          <a:p>
            <a:pPr marL="0" lvl="0" indent="0" algn="l" rtl="0">
              <a:lnSpc>
                <a:spcPct val="90000"/>
              </a:lnSpc>
              <a:spcBef>
                <a:spcPts val="360"/>
              </a:spcBef>
              <a:spcAft>
                <a:spcPts val="0"/>
              </a:spcAft>
              <a:buSzPct val="46287"/>
              <a:buNone/>
            </a:pPr>
            <a:endParaRPr sz="2020" dirty="0"/>
          </a:p>
          <a:p>
            <a:pPr marL="0" lvl="0" indent="0" algn="l" rtl="0">
              <a:lnSpc>
                <a:spcPct val="90000"/>
              </a:lnSpc>
              <a:spcBef>
                <a:spcPts val="360"/>
              </a:spcBef>
              <a:spcAft>
                <a:spcPts val="0"/>
              </a:spcAft>
              <a:buSzPct val="34375"/>
              <a:buNone/>
            </a:pPr>
            <a:endParaRPr sz="2720" dirty="0"/>
          </a:p>
        </p:txBody>
      </p:sp>
      <p:sp>
        <p:nvSpPr>
          <p:cNvPr id="6" name="TextBox 5">
            <a:extLst>
              <a:ext uri="{FF2B5EF4-FFF2-40B4-BE49-F238E27FC236}">
                <a16:creationId xmlns:a16="http://schemas.microsoft.com/office/drawing/2014/main" id="{A8677857-5875-49EC-91D3-23D04261CA03}"/>
              </a:ext>
            </a:extLst>
          </p:cNvPr>
          <p:cNvSpPr txBox="1"/>
          <p:nvPr/>
        </p:nvSpPr>
        <p:spPr>
          <a:xfrm>
            <a:off x="723331" y="1547258"/>
            <a:ext cx="7861111" cy="2330510"/>
          </a:xfrm>
          <a:prstGeom prst="rect">
            <a:avLst/>
          </a:prstGeom>
          <a:noFill/>
        </p:spPr>
        <p:txBody>
          <a:bodyPr wrap="square">
            <a:spAutoFit/>
          </a:bodyPr>
          <a:lstStyle/>
          <a:p>
            <a:pPr marL="285750" indent="-285750">
              <a:lnSpc>
                <a:spcPct val="115000"/>
              </a:lnSpc>
              <a:buFont typeface="Arial" panose="020B0604020202020204" pitchFamily="34" charset="0"/>
              <a:buChar char="•"/>
            </a:pPr>
            <a:r>
              <a:rPr lang="en-US" sz="1600" dirty="0">
                <a:latin typeface="Lato"/>
                <a:ea typeface="Lato"/>
                <a:cs typeface="Lato"/>
                <a:sym typeface="Lato"/>
              </a:rPr>
              <a:t>It also makes it convenient for the user to access all the devices through the smartphone. In the field of IoT, ensuring security should be a priority. Since the IoT devices are interconnected to each other, the network should be secured</a:t>
            </a:r>
            <a:r>
              <a:rPr lang="en" sz="1600" dirty="0">
                <a:latin typeface="Lato"/>
                <a:ea typeface="Lato"/>
                <a:cs typeface="Lato"/>
                <a:sym typeface="Lato"/>
              </a:rPr>
              <a:t> </a:t>
            </a:r>
            <a:endParaRPr lang="en-US" sz="1600" dirty="0">
              <a:latin typeface="Lato" panose="020F0502020204030203" pitchFamily="34" charset="0"/>
              <a:ea typeface="Lato" panose="020F0502020204030203" pitchFamily="34" charset="0"/>
              <a:cs typeface="Lato" panose="020F0502020204030203" pitchFamily="34" charset="0"/>
            </a:endParaRPr>
          </a:p>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In this system, an authentication gateway is designed that requires password to check authenticity of the home user for security purpose</a:t>
            </a:r>
            <a:endParaRPr lang="en-US" sz="1600" dirty="0">
              <a:latin typeface="Lato" panose="020F0502020204030203" pitchFamily="34" charset="0"/>
              <a:ea typeface="Lato" panose="020F0502020204030203" pitchFamily="34" charset="0"/>
              <a:cs typeface="Lato" panose="020F0502020204030203" pitchFamily="34" charset="0"/>
              <a:sym typeface="Lato"/>
            </a:endParaRPr>
          </a:p>
          <a:p>
            <a:pPr marL="285750" lvl="0" indent="-285750" algn="l" rtl="0">
              <a:lnSpc>
                <a:spcPct val="115000"/>
              </a:lnSpc>
              <a:spcBef>
                <a:spcPts val="0"/>
              </a:spcBef>
              <a:spcAft>
                <a:spcPts val="0"/>
              </a:spcAft>
              <a:buFont typeface="Arial" panose="020B0604020202020204" pitchFamily="34" charset="0"/>
              <a:buChar char="•"/>
            </a:pPr>
            <a:r>
              <a:rPr lang="en-US" sz="1600" dirty="0">
                <a:latin typeface="Lato" panose="020F0502020204030203" pitchFamily="34" charset="0"/>
                <a:ea typeface="Lato" panose="020F0502020204030203" pitchFamily="34" charset="0"/>
                <a:cs typeface="Lato" panose="020F0502020204030203" pitchFamily="34" charset="0"/>
              </a:rPr>
              <a:t>purpose. To extend this system to be more robust and efficient in the future, modifications can be made to make the system more secure. If abnormalities in the system are detected, the system should send an SMS or an Email to alert the user.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5282-0D0C-4809-892F-3C1E465FC93E}"/>
              </a:ext>
            </a:extLst>
          </p:cNvPr>
          <p:cNvSpPr>
            <a:spLocks noGrp="1"/>
          </p:cNvSpPr>
          <p:nvPr>
            <p:ph type="title"/>
          </p:nvPr>
        </p:nvSpPr>
        <p:spPr/>
        <p:txBody>
          <a:bodyPr>
            <a:normAutofit/>
          </a:bodyPr>
          <a:lstStyle/>
          <a:p>
            <a:r>
              <a:rPr lang="en-US" sz="3600" b="1" dirty="0">
                <a:latin typeface="Lato" panose="020F0502020204030203" pitchFamily="34" charset="0"/>
                <a:ea typeface="Lato" panose="020F0502020204030203" pitchFamily="34" charset="0"/>
                <a:cs typeface="Lato" panose="020F0502020204030203" pitchFamily="34" charset="0"/>
              </a:rPr>
              <a:t>References</a:t>
            </a:r>
          </a:p>
        </p:txBody>
      </p:sp>
      <p:sp>
        <p:nvSpPr>
          <p:cNvPr id="3" name="Text Placeholder 2">
            <a:extLst>
              <a:ext uri="{FF2B5EF4-FFF2-40B4-BE49-F238E27FC236}">
                <a16:creationId xmlns:a16="http://schemas.microsoft.com/office/drawing/2014/main" id="{88A72DED-26B3-4CBE-AB94-E14F992CEDE4}"/>
              </a:ext>
            </a:extLst>
          </p:cNvPr>
          <p:cNvSpPr>
            <a:spLocks noGrp="1"/>
          </p:cNvSpPr>
          <p:nvPr>
            <p:ph type="body" idx="1"/>
          </p:nvPr>
        </p:nvSpPr>
        <p:spPr/>
        <p:txBody>
          <a:bodyPr/>
          <a:lstStyle/>
          <a:p>
            <a:pPr marL="628650" indent="-514350">
              <a:buFont typeface="+mj-lt"/>
              <a:buAutoNum type="arabicPeriod"/>
            </a:pPr>
            <a:r>
              <a:rPr lang="en-US" sz="1200" dirty="0" err="1"/>
              <a:t>Egemen</a:t>
            </a:r>
            <a:r>
              <a:rPr lang="en-US" sz="1200" dirty="0"/>
              <a:t> </a:t>
            </a:r>
            <a:r>
              <a:rPr lang="en-US" sz="1200" dirty="0" err="1"/>
              <a:t>Hopalı</a:t>
            </a:r>
            <a:r>
              <a:rPr lang="en-US" sz="1200" dirty="0"/>
              <a:t>, </a:t>
            </a:r>
            <a:r>
              <a:rPr lang="en-US" sz="1200" dirty="0" err="1"/>
              <a:t>Özalp</a:t>
            </a:r>
            <a:r>
              <a:rPr lang="en-US" sz="1200" dirty="0"/>
              <a:t> </a:t>
            </a:r>
            <a:r>
              <a:rPr lang="en-US" sz="1200" dirty="0" err="1"/>
              <a:t>Vayvay</a:t>
            </a:r>
            <a:r>
              <a:rPr lang="en-US" sz="1200" dirty="0"/>
              <a:t>, “Internet of Things (IoT) and its Challenges for Usability in Developing Countries” International Journal of Innovation Engineering and Science Research, Vol. 2 , Issue. 1 January 2018</a:t>
            </a:r>
          </a:p>
          <a:p>
            <a:pPr marL="628650" indent="-514350">
              <a:buFont typeface="+mj-lt"/>
              <a:buAutoNum type="arabicPeriod"/>
            </a:pPr>
            <a:r>
              <a:rPr lang="en-US" sz="1200" dirty="0" err="1"/>
              <a:t>Ghaliya</a:t>
            </a:r>
            <a:r>
              <a:rPr lang="en-US" sz="1200" dirty="0"/>
              <a:t> </a:t>
            </a:r>
            <a:r>
              <a:rPr lang="en-US" sz="1200" dirty="0" err="1"/>
              <a:t>Alfarsi</a:t>
            </a:r>
            <a:r>
              <a:rPr lang="en-US" sz="1200" dirty="0"/>
              <a:t>, </a:t>
            </a:r>
            <a:r>
              <a:rPr lang="en-US" sz="1200" dirty="0" err="1"/>
              <a:t>Ragad</a:t>
            </a:r>
            <a:r>
              <a:rPr lang="en-US" sz="1200" dirty="0"/>
              <a:t> M </a:t>
            </a:r>
            <a:r>
              <a:rPr lang="en-US" sz="1200" dirty="0" err="1"/>
              <a:t>Tawafak</a:t>
            </a:r>
            <a:r>
              <a:rPr lang="en-US" sz="1200" dirty="0"/>
              <a:t>, </a:t>
            </a:r>
            <a:r>
              <a:rPr lang="en-US" sz="1200" dirty="0" err="1"/>
              <a:t>Abir</a:t>
            </a:r>
            <a:r>
              <a:rPr lang="en-US" sz="1200" dirty="0"/>
              <a:t> </a:t>
            </a:r>
            <a:r>
              <a:rPr lang="en-US" sz="1200" dirty="0" err="1"/>
              <a:t>Alsidiri</a:t>
            </a:r>
            <a:r>
              <a:rPr lang="en-US" sz="1200" dirty="0"/>
              <a:t>, </a:t>
            </a:r>
            <a:r>
              <a:rPr lang="en-US" sz="1200" dirty="0" err="1"/>
              <a:t>Jasiya</a:t>
            </a:r>
            <a:r>
              <a:rPr lang="en-US" sz="1200" dirty="0"/>
              <a:t> Jabbar, </a:t>
            </a:r>
            <a:r>
              <a:rPr lang="en-US" sz="1200" dirty="0" err="1"/>
              <a:t>Sohail</a:t>
            </a:r>
            <a:r>
              <a:rPr lang="en-US" sz="1200" dirty="0"/>
              <a:t> Iqbal Malik, Maryam </a:t>
            </a:r>
            <a:r>
              <a:rPr lang="en-US" sz="1200" dirty="0" err="1"/>
              <a:t>Alsinani</a:t>
            </a:r>
            <a:r>
              <a:rPr lang="en-US" sz="1200" dirty="0"/>
              <a:t>, “Using Cisco Packet Tracer to simulate Smart Home”, Vol. 8 , Issue 12, December 2019</a:t>
            </a:r>
          </a:p>
          <a:p>
            <a:pPr marL="628650" indent="-514350">
              <a:buFont typeface="+mj-lt"/>
              <a:buAutoNum type="arabicPeriod"/>
            </a:pPr>
            <a:r>
              <a:rPr lang="en-US" sz="1200" dirty="0"/>
              <a:t> Sahana B, D. K. </a:t>
            </a:r>
            <a:r>
              <a:rPr lang="en-US" sz="1200" dirty="0" err="1"/>
              <a:t>Sravani</a:t>
            </a:r>
            <a:r>
              <a:rPr lang="en-US" sz="1200" dirty="0"/>
              <a:t> , </a:t>
            </a:r>
            <a:r>
              <a:rPr lang="en-US" sz="1200" dirty="0" err="1"/>
              <a:t>Dhanyashree</a:t>
            </a:r>
            <a:r>
              <a:rPr lang="en-US" sz="1200" dirty="0"/>
              <a:t> R Prasad “Smart Green House Monitoring based on IOT”, IJERT, Vol.8, Issue.14, August 2020</a:t>
            </a:r>
          </a:p>
          <a:p>
            <a:pPr marL="628650" indent="-514350">
              <a:buFont typeface="+mj-lt"/>
              <a:buAutoNum type="arabicPeriod"/>
            </a:pPr>
            <a:r>
              <a:rPr lang="en-US" sz="1200" dirty="0"/>
              <a:t>Sneha </a:t>
            </a:r>
            <a:r>
              <a:rPr lang="en-US" sz="1200" dirty="0" err="1"/>
              <a:t>Angal</a:t>
            </a:r>
            <a:r>
              <a:rPr lang="en-US" sz="1200" dirty="0"/>
              <a:t>, “Raspberry pi and Arduino Based Automated Irrigation System”, International Journal of Science and Research (IJSR), Vol. 5 Issue. 7, July 2016.</a:t>
            </a:r>
          </a:p>
          <a:p>
            <a:pPr marL="628650" indent="-514350">
              <a:buFont typeface="+mj-lt"/>
              <a:buAutoNum type="arabicPeriod"/>
            </a:pPr>
            <a:r>
              <a:rPr lang="en-US" sz="1200" dirty="0"/>
              <a:t>Isa </a:t>
            </a:r>
            <a:r>
              <a:rPr lang="en-US" sz="1200" dirty="0" err="1"/>
              <a:t>Shemsi</a:t>
            </a:r>
            <a:r>
              <a:rPr lang="en-US" sz="1200" dirty="0"/>
              <a:t>, “Implementing smart home using cisco packet tracer”, IJERT, Vol.4, Issue.7, January 2018</a:t>
            </a:r>
          </a:p>
          <a:p>
            <a:pPr marL="114300" indent="0">
              <a:buNone/>
            </a:pPr>
            <a:endParaRPr lang="en-US" sz="1200" dirty="0"/>
          </a:p>
        </p:txBody>
      </p:sp>
      <p:pic>
        <p:nvPicPr>
          <p:cNvPr id="4" name="Google Shape;279;p35">
            <a:extLst>
              <a:ext uri="{FF2B5EF4-FFF2-40B4-BE49-F238E27FC236}">
                <a16:creationId xmlns:a16="http://schemas.microsoft.com/office/drawing/2014/main" id="{683D9D56-97D4-421F-A2B9-8E42A1653E2D}"/>
              </a:ext>
            </a:extLst>
          </p:cNvPr>
          <p:cNvPicPr preferRelativeResize="0"/>
          <p:nvPr/>
        </p:nvPicPr>
        <p:blipFill rotWithShape="1">
          <a:blip r:embed="rId2">
            <a:alphaModFix/>
          </a:blip>
          <a:srcRect/>
          <a:stretch/>
        </p:blipFill>
        <p:spPr>
          <a:xfrm>
            <a:off x="351430" y="351547"/>
            <a:ext cx="1678305" cy="566261"/>
          </a:xfrm>
          <a:prstGeom prst="rect">
            <a:avLst/>
          </a:prstGeom>
          <a:noFill/>
          <a:ln>
            <a:noFill/>
          </a:ln>
        </p:spPr>
      </p:pic>
    </p:spTree>
    <p:extLst>
      <p:ext uri="{BB962C8B-B14F-4D97-AF65-F5344CB8AC3E}">
        <p14:creationId xmlns:p14="http://schemas.microsoft.com/office/powerpoint/2010/main" val="80648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6"/>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18" name="Google Shape;218;p26"/>
          <p:cNvSpPr txBox="1">
            <a:spLocks noGrp="1"/>
          </p:cNvSpPr>
          <p:nvPr>
            <p:ph type="title"/>
          </p:nvPr>
        </p:nvSpPr>
        <p:spPr>
          <a:xfrm>
            <a:off x="1297500" y="24135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4000"/>
              <a:buFont typeface="Times New Roman"/>
              <a:buNone/>
            </a:pPr>
            <a:r>
              <a:rPr lang="en" sz="3700" b="1" dirty="0">
                <a:latin typeface="Sen"/>
                <a:ea typeface="Sen"/>
                <a:cs typeface="Sen"/>
                <a:sym typeface="Sen"/>
              </a:rPr>
              <a:t>Table of Contents</a:t>
            </a:r>
            <a:endParaRPr sz="2100" b="1" dirty="0">
              <a:latin typeface="Sen"/>
              <a:ea typeface="Sen"/>
              <a:cs typeface="Sen"/>
              <a:sym typeface="Sen"/>
            </a:endParaRPr>
          </a:p>
        </p:txBody>
      </p:sp>
      <p:sp>
        <p:nvSpPr>
          <p:cNvPr id="219" name="Google Shape;219;p26"/>
          <p:cNvSpPr txBox="1">
            <a:spLocks noGrp="1"/>
          </p:cNvSpPr>
          <p:nvPr>
            <p:ph type="body" idx="1"/>
          </p:nvPr>
        </p:nvSpPr>
        <p:spPr>
          <a:xfrm>
            <a:off x="1145100" y="1338950"/>
            <a:ext cx="7038900" cy="2911200"/>
          </a:xfrm>
          <a:prstGeom prst="rect">
            <a:avLst/>
          </a:prstGeom>
        </p:spPr>
        <p:txBody>
          <a:bodyPr spcFirstLastPara="1" wrap="square" lIns="91425" tIns="45700" rIns="91425" bIns="45700" anchor="t" anchorCtr="0">
            <a:normAutofit/>
          </a:bodyPr>
          <a:lstStyle/>
          <a:p>
            <a:pPr marL="457200" lvl="0" indent="-361950" algn="l" rtl="0">
              <a:spcBef>
                <a:spcPts val="360"/>
              </a:spcBef>
              <a:spcAft>
                <a:spcPts val="0"/>
              </a:spcAft>
              <a:buSzPts val="2100"/>
              <a:buFont typeface="Sen"/>
              <a:buChar char="❖"/>
            </a:pPr>
            <a:r>
              <a:rPr lang="en" sz="2100" dirty="0">
                <a:latin typeface="Sen"/>
                <a:ea typeface="Sen"/>
                <a:cs typeface="Sen"/>
                <a:sym typeface="Sen"/>
              </a:rPr>
              <a:t>Abstract</a:t>
            </a:r>
            <a:endParaRPr sz="2100" dirty="0">
              <a:latin typeface="Sen"/>
              <a:ea typeface="Sen"/>
              <a:cs typeface="Sen"/>
              <a:sym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Introduction </a:t>
            </a:r>
            <a:endParaRPr sz="2100" dirty="0">
              <a:latin typeface="Sen"/>
              <a:ea typeface="Sen"/>
              <a:cs typeface="Sen"/>
              <a:sym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Methodology </a:t>
            </a:r>
          </a:p>
          <a:p>
            <a:pPr lvl="1" indent="-361950">
              <a:buSzPts val="2100"/>
              <a:buFont typeface="Arial" panose="020B0604020202020204" pitchFamily="34" charset="0"/>
              <a:buChar char="•"/>
            </a:pPr>
            <a:r>
              <a:rPr lang="en" sz="1700" dirty="0">
                <a:latin typeface="Sen"/>
                <a:ea typeface="Sen"/>
                <a:cs typeface="Sen"/>
                <a:sym typeface="Sen"/>
              </a:rPr>
              <a:t>Home Gateway</a:t>
            </a:r>
          </a:p>
          <a:p>
            <a:pPr lvl="1" indent="-361950">
              <a:buSzPts val="2100"/>
              <a:buFont typeface="Arial" panose="020B0604020202020204" pitchFamily="34" charset="0"/>
              <a:buChar char="•"/>
            </a:pPr>
            <a:r>
              <a:rPr lang="en" sz="1700" dirty="0">
                <a:latin typeface="Sen"/>
                <a:ea typeface="Sen"/>
                <a:cs typeface="Sen"/>
                <a:sym typeface="Sen"/>
              </a:rPr>
              <a:t>Automatic Sprinkler System</a:t>
            </a:r>
            <a:endParaRPr sz="1700" dirty="0">
              <a:latin typeface="Sen"/>
              <a:ea typeface="Sen"/>
              <a:cs typeface="Sen"/>
              <a:sym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Scope of the project</a:t>
            </a:r>
            <a:endParaRPr sz="2100" dirty="0">
              <a:latin typeface="Sen"/>
              <a:ea typeface="Sen"/>
              <a:cs typeface="Sen"/>
              <a:sym typeface="Sen"/>
            </a:endParaRPr>
          </a:p>
          <a:p>
            <a:pPr marL="457200" lvl="0" indent="-361950" algn="l" rtl="0">
              <a:spcBef>
                <a:spcPts val="360"/>
              </a:spcBef>
              <a:spcAft>
                <a:spcPts val="0"/>
              </a:spcAft>
              <a:buSzPts val="2100"/>
              <a:buFont typeface="Sen"/>
              <a:buChar char="❖"/>
            </a:pPr>
            <a:r>
              <a:rPr lang="en" sz="2100" dirty="0">
                <a:latin typeface="Sen"/>
                <a:ea typeface="Sen"/>
                <a:cs typeface="Sen"/>
                <a:sym typeface="Sen"/>
              </a:rPr>
              <a:t>References</a:t>
            </a:r>
            <a:endParaRPr sz="2100" dirty="0">
              <a:latin typeface="Sen"/>
              <a:ea typeface="Sen"/>
              <a:cs typeface="Sen"/>
              <a:sym typeface="Se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7"/>
          <p:cNvPicPr preferRelativeResize="0"/>
          <p:nvPr/>
        </p:nvPicPr>
        <p:blipFill rotWithShape="1">
          <a:blip r:embed="rId3">
            <a:alphaModFix/>
          </a:blip>
          <a:srcRect/>
          <a:stretch/>
        </p:blipFill>
        <p:spPr>
          <a:xfrm>
            <a:off x="228600" y="241350"/>
            <a:ext cx="1678305" cy="566261"/>
          </a:xfrm>
          <a:prstGeom prst="rect">
            <a:avLst/>
          </a:prstGeom>
          <a:noFill/>
          <a:ln>
            <a:noFill/>
          </a:ln>
        </p:spPr>
      </p:pic>
      <p:sp>
        <p:nvSpPr>
          <p:cNvPr id="225" name="Google Shape;225;p27"/>
          <p:cNvSpPr txBox="1">
            <a:spLocks noGrp="1"/>
          </p:cNvSpPr>
          <p:nvPr>
            <p:ph type="title"/>
          </p:nvPr>
        </p:nvSpPr>
        <p:spPr>
          <a:xfrm>
            <a:off x="1275197" y="29477"/>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700" b="1" dirty="0">
                <a:latin typeface="Sen"/>
                <a:ea typeface="Sen"/>
                <a:cs typeface="Sen"/>
                <a:sym typeface="Sen"/>
              </a:rPr>
              <a:t>Abstract</a:t>
            </a:r>
            <a:endParaRPr sz="1700" dirty="0">
              <a:latin typeface="Sen"/>
              <a:ea typeface="Sen"/>
              <a:cs typeface="Sen"/>
              <a:sym typeface="Sen"/>
            </a:endParaRPr>
          </a:p>
        </p:txBody>
      </p:sp>
      <p:sp>
        <p:nvSpPr>
          <p:cNvPr id="226" name="Google Shape;226;p27"/>
          <p:cNvSpPr txBox="1">
            <a:spLocks noGrp="1"/>
          </p:cNvSpPr>
          <p:nvPr>
            <p:ph type="body" idx="1"/>
          </p:nvPr>
        </p:nvSpPr>
        <p:spPr>
          <a:xfrm>
            <a:off x="228600" y="981276"/>
            <a:ext cx="8672700" cy="4047924"/>
          </a:xfrm>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None/>
            </a:pPr>
            <a:r>
              <a:rPr lang="en-US" sz="2000" dirty="0"/>
              <a:t>Irrigation system is a method used to supply water to the plants as uniformly as possible. In the Internet of Things (IoT), technology devices or sensors are connected via the internet and can be remotely operated and monitored by the user. In this project, the implementation is done by performing the simulation for a smart irrigation system with the help of the Cisco packet tracer simulation software with new version Cisco Packet Tracer 7.3.0 (64-bit). This technology can be implemented for developing a smart irrigation system, which consists of devices like a lawn sprinkler, temperature monitor, Humidity monitor, etc., to automate the watering system and remotely monitor the environmental conditions for better growth of the plants. </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dirty="0"/>
              <a:t>Abstract</a:t>
            </a:r>
            <a:endParaRPr dirty="0"/>
          </a:p>
        </p:txBody>
      </p:sp>
      <p:sp>
        <p:nvSpPr>
          <p:cNvPr id="232" name="Google Shape;232;p28"/>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lnSpc>
                <a:spcPct val="150000"/>
              </a:lnSpc>
              <a:spcBef>
                <a:spcPts val="1200"/>
              </a:spcBef>
              <a:spcAft>
                <a:spcPts val="0"/>
              </a:spcAft>
              <a:buClr>
                <a:schemeClr val="dk1"/>
              </a:buClr>
              <a:buSzPts val="1100"/>
              <a:buFont typeface="Arial"/>
              <a:buNone/>
            </a:pPr>
            <a:r>
              <a:rPr lang="en" sz="2000" dirty="0">
                <a:latin typeface="Sen"/>
                <a:ea typeface="Sen"/>
                <a:cs typeface="Sen"/>
                <a:sym typeface="Sen"/>
              </a:rPr>
              <a:t> </a:t>
            </a:r>
            <a:endParaRPr sz="2000" dirty="0">
              <a:latin typeface="Sen"/>
              <a:ea typeface="Sen"/>
              <a:cs typeface="Sen"/>
              <a:sym typeface="Sen"/>
            </a:endParaRPr>
          </a:p>
          <a:p>
            <a:pPr marL="0" lvl="0" indent="0" algn="l" rtl="0">
              <a:spcBef>
                <a:spcPts val="1200"/>
              </a:spcBef>
              <a:spcAft>
                <a:spcPts val="0"/>
              </a:spcAft>
              <a:buNone/>
            </a:pPr>
            <a:r>
              <a:rPr lang="en-US" sz="2000" dirty="0"/>
              <a:t>All the devices are connected to the home gateway and can be remotely operated and monitored using a Tablet/PC/Smartphone. Simulation results show that the smart devices such as a sprinkler system and other essential devices for monitoring environmental conditions are connected to the home portal and can be successfully monitored, which helps the farmers/homeowners to grow and maintain plants with ease.</a:t>
            </a:r>
            <a:endParaRPr sz="2000" dirty="0"/>
          </a:p>
        </p:txBody>
      </p:sp>
      <p:pic>
        <p:nvPicPr>
          <p:cNvPr id="233" name="Google Shape;233;p28"/>
          <p:cNvPicPr preferRelativeResize="0"/>
          <p:nvPr/>
        </p:nvPicPr>
        <p:blipFill rotWithShape="1">
          <a:blip r:embed="rId3">
            <a:alphaModFix/>
          </a:blip>
          <a:srcRect/>
          <a:stretch/>
        </p:blipFill>
        <p:spPr>
          <a:xfrm>
            <a:off x="228600" y="415015"/>
            <a:ext cx="1678305" cy="5662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0"/>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45" name="Google Shape;245;p30"/>
          <p:cNvSpPr txBox="1">
            <a:spLocks noGrp="1"/>
          </p:cNvSpPr>
          <p:nvPr>
            <p:ph type="title"/>
          </p:nvPr>
        </p:nvSpPr>
        <p:spPr>
          <a:xfrm>
            <a:off x="1297500" y="24135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 sz="3700" b="1" dirty="0">
                <a:latin typeface="Sen"/>
                <a:ea typeface="Sen"/>
                <a:cs typeface="Sen"/>
                <a:sym typeface="Sen"/>
              </a:rPr>
              <a:t>Introduction</a:t>
            </a:r>
            <a:endParaRPr sz="1700" dirty="0">
              <a:latin typeface="Sen"/>
              <a:ea typeface="Sen"/>
              <a:cs typeface="Sen"/>
              <a:sym typeface="Sen"/>
            </a:endParaRPr>
          </a:p>
        </p:txBody>
      </p:sp>
      <p:sp>
        <p:nvSpPr>
          <p:cNvPr id="246" name="Google Shape;246;p30"/>
          <p:cNvSpPr txBox="1">
            <a:spLocks noGrp="1"/>
          </p:cNvSpPr>
          <p:nvPr>
            <p:ph type="body" idx="1"/>
          </p:nvPr>
        </p:nvSpPr>
        <p:spPr>
          <a:xfrm>
            <a:off x="228600" y="1155450"/>
            <a:ext cx="8754600" cy="3579300"/>
          </a:xfrm>
          <a:prstGeom prst="rect">
            <a:avLst/>
          </a:prstGeom>
        </p:spPr>
        <p:txBody>
          <a:bodyPr spcFirstLastPara="1" wrap="square" lIns="91425" tIns="45700" rIns="91425" bIns="45700" anchor="t" anchorCtr="0">
            <a:noAutofit/>
          </a:bodyPr>
          <a:lstStyle/>
          <a:p>
            <a:pPr marL="171450" indent="-171450">
              <a:lnSpc>
                <a:spcPct val="95000"/>
              </a:lnSpc>
              <a:buSzPts val="605"/>
            </a:pPr>
            <a:r>
              <a:rPr lang="en-US" sz="1200" dirty="0">
                <a:latin typeface="Sen"/>
                <a:ea typeface="Sen"/>
                <a:cs typeface="Sen"/>
                <a:sym typeface="Sen"/>
              </a:rPr>
              <a:t>The term IoT means ‘Internet of Things’, which was coined by Kevin Ashton in 1999. It is a budding technology that plays a major role in today’s life to interconnect devices and the internet in a network, which in turn enables them to send and receive data</a:t>
            </a:r>
          </a:p>
          <a:p>
            <a:pPr marL="171450" indent="-171450">
              <a:lnSpc>
                <a:spcPct val="95000"/>
              </a:lnSpc>
              <a:buSzPts val="605"/>
            </a:pPr>
            <a:r>
              <a:rPr lang="en-US" sz="1200" dirty="0">
                <a:latin typeface="Sen"/>
                <a:ea typeface="Sen"/>
                <a:cs typeface="Sen"/>
                <a:sym typeface="Sen"/>
              </a:rPr>
              <a:t>There are many problems faced by the farmers or the homeowners having a lawn space for gardening and the maintenance of the plants due to the changing environmental conditions. IoT technology can help the farmers/homeowners to maintain a proper irrigation system that can be automated and remotely operated from any part of the world.</a:t>
            </a:r>
          </a:p>
          <a:p>
            <a:pPr marL="171450" indent="-171450">
              <a:lnSpc>
                <a:spcPct val="95000"/>
              </a:lnSpc>
              <a:buSzPts val="605"/>
            </a:pPr>
            <a:r>
              <a:rPr lang="en-US" sz="1200" dirty="0">
                <a:latin typeface="Sen"/>
                <a:ea typeface="Sen"/>
                <a:cs typeface="Sen"/>
                <a:sym typeface="Sen"/>
              </a:rPr>
              <a:t>In today’s busy world, if the homeowners are not present in the house to take care of the plants, this technology can help them to easily monitor the devices and thus helps to overcome the disadvantage of manual monitoring.</a:t>
            </a:r>
          </a:p>
          <a:p>
            <a:pPr marL="171450" indent="-171450">
              <a:lnSpc>
                <a:spcPct val="95000"/>
              </a:lnSpc>
              <a:buSzPts val="605"/>
            </a:pPr>
            <a:r>
              <a:rPr lang="en-US" sz="1200" dirty="0">
                <a:latin typeface="Sen"/>
                <a:ea typeface="Sen"/>
                <a:cs typeface="Sen"/>
                <a:sym typeface="Sen"/>
              </a:rPr>
              <a:t>In this work, Smart Irrigation system consists of smart devices that automate the irrigation system that allows the homeowners to automate the lawn sprinkler/ watering system according to the level of the water shown by the water level monitor, which results in turning the water drain on or off accordingly. Smart Irrigation system provides various automating activities such as controlling the humidity levels of the plants. The humidity sensor monitors the level and turns the humidifier on or off after it reaches a certain level set according to the requirements of the owner.</a:t>
            </a:r>
          </a:p>
          <a:p>
            <a:pPr marL="171450" indent="-171450">
              <a:lnSpc>
                <a:spcPct val="95000"/>
              </a:lnSpc>
              <a:buSzPts val="605"/>
            </a:pPr>
            <a:r>
              <a:rPr lang="en-US" sz="1200" dirty="0">
                <a:latin typeface="Sen"/>
                <a:ea typeface="Sen"/>
                <a:cs typeface="Sen"/>
                <a:sym typeface="Sen"/>
              </a:rPr>
              <a:t>The simulation results show that smart devices are connected to the home gateway and can be remotely operated, monitored, and automated according to the requirements</a:t>
            </a:r>
          </a:p>
          <a:p>
            <a:pPr marL="171450" indent="-171450">
              <a:lnSpc>
                <a:spcPct val="95000"/>
              </a:lnSpc>
              <a:buSzPts val="605"/>
            </a:pPr>
            <a:r>
              <a:rPr lang="en-US" sz="1200" dirty="0">
                <a:latin typeface="Sen"/>
                <a:ea typeface="Sen"/>
                <a:cs typeface="Sen"/>
                <a:sym typeface="Sen"/>
              </a:rPr>
              <a:t>Cisco Packet Tracer is a visual simulation tool developed by Cisco that gives users the chance to make network topologies and imitates modern computer networks. It allows you to simulate routers and switches by using a simulated command-line interface.</a:t>
            </a:r>
          </a:p>
          <a:p>
            <a:pPr marL="0" lvl="0" indent="0" algn="l" rtl="0">
              <a:lnSpc>
                <a:spcPct val="95000"/>
              </a:lnSpc>
              <a:spcBef>
                <a:spcPts val="360"/>
              </a:spcBef>
              <a:spcAft>
                <a:spcPts val="0"/>
              </a:spcAft>
              <a:buSzPts val="605"/>
              <a:buNone/>
            </a:pPr>
            <a:endParaRPr sz="1014" dirty="0">
              <a:latin typeface="Sen"/>
              <a:ea typeface="Sen"/>
              <a:cs typeface="Sen"/>
              <a:sym typeface="Se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1"/>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52" name="Google Shape;252;p31"/>
          <p:cNvSpPr txBox="1">
            <a:spLocks noGrp="1"/>
          </p:cNvSpPr>
          <p:nvPr>
            <p:ph type="title"/>
          </p:nvPr>
        </p:nvSpPr>
        <p:spPr>
          <a:xfrm>
            <a:off x="1782050" y="24110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200" b="1" dirty="0">
                <a:latin typeface="Sen"/>
                <a:ea typeface="Sen"/>
                <a:cs typeface="Sen"/>
                <a:sym typeface="Sen"/>
              </a:rPr>
              <a:t>Methodology </a:t>
            </a:r>
            <a:endParaRPr sz="3200" b="1" dirty="0">
              <a:latin typeface="Sen"/>
              <a:ea typeface="Sen"/>
              <a:cs typeface="Sen"/>
              <a:sym typeface="Sen"/>
            </a:endParaRPr>
          </a:p>
        </p:txBody>
      </p:sp>
      <p:sp>
        <p:nvSpPr>
          <p:cNvPr id="253" name="Google Shape;253;p31"/>
          <p:cNvSpPr txBox="1">
            <a:spLocks noGrp="1"/>
          </p:cNvSpPr>
          <p:nvPr>
            <p:ph type="body" idx="1"/>
          </p:nvPr>
        </p:nvSpPr>
        <p:spPr>
          <a:xfrm>
            <a:off x="299300" y="1306650"/>
            <a:ext cx="8624100" cy="3670800"/>
          </a:xfrm>
          <a:prstGeom prst="rect">
            <a:avLst/>
          </a:prstGeom>
        </p:spPr>
        <p:txBody>
          <a:bodyPr spcFirstLastPara="1" wrap="square" lIns="91425" tIns="45700" rIns="91425" bIns="45700" anchor="t" anchorCtr="0">
            <a:noAutofit/>
          </a:bodyPr>
          <a:lstStyle/>
          <a:p>
            <a:pPr marL="285750" indent="-285750">
              <a:lnSpc>
                <a:spcPct val="95000"/>
              </a:lnSpc>
              <a:buSzPct val="47000"/>
              <a:buFont typeface="Wingdings" panose="05000000000000000000" pitchFamily="2" charset="2"/>
              <a:buChar char="q"/>
            </a:pPr>
            <a:r>
              <a:rPr lang="en-US" sz="1400" dirty="0"/>
              <a:t>The design of the Smart Irrigation system has been done by using the Cisco Packet Tracer simulation software. Cisco Packet Tracer is an innovative and powerful network simulator that can be used for building a network with routers, switches, wireless, and much more. It allows to experiment with network behavior, device configuration, and building models. Smart Irrigation system design includes a tablet and home gateway used to connect to various devices like temperature monitor, lawn sprinkler, water level monitor, and other sensors. Home gateway is used to connect all the smart devices, and Tablet is used to communicate with the smart devices.</a:t>
            </a:r>
            <a:endParaRPr sz="1400" dirty="0"/>
          </a:p>
        </p:txBody>
      </p:sp>
      <p:pic>
        <p:nvPicPr>
          <p:cNvPr id="3" name="Picture 2">
            <a:extLst>
              <a:ext uri="{FF2B5EF4-FFF2-40B4-BE49-F238E27FC236}">
                <a16:creationId xmlns:a16="http://schemas.microsoft.com/office/drawing/2014/main" id="{110B126F-E02D-472E-954C-9F6F3D922FE2}"/>
              </a:ext>
            </a:extLst>
          </p:cNvPr>
          <p:cNvPicPr>
            <a:picLocks noChangeAspect="1"/>
          </p:cNvPicPr>
          <p:nvPr/>
        </p:nvPicPr>
        <p:blipFill>
          <a:blip r:embed="rId4"/>
          <a:stretch>
            <a:fillRect/>
          </a:stretch>
        </p:blipFill>
        <p:spPr>
          <a:xfrm>
            <a:off x="1579359" y="2706664"/>
            <a:ext cx="2992641" cy="2113850"/>
          </a:xfrm>
          <a:prstGeom prst="rect">
            <a:avLst/>
          </a:prstGeom>
        </p:spPr>
      </p:pic>
      <p:sp>
        <p:nvSpPr>
          <p:cNvPr id="8" name="TextBox 7">
            <a:extLst>
              <a:ext uri="{FF2B5EF4-FFF2-40B4-BE49-F238E27FC236}">
                <a16:creationId xmlns:a16="http://schemas.microsoft.com/office/drawing/2014/main" id="{911D6F2E-D650-42A6-92C6-26A7A51D38D0}"/>
              </a:ext>
            </a:extLst>
          </p:cNvPr>
          <p:cNvSpPr txBox="1"/>
          <p:nvPr/>
        </p:nvSpPr>
        <p:spPr>
          <a:xfrm>
            <a:off x="4921610" y="3410966"/>
            <a:ext cx="3492234" cy="523220"/>
          </a:xfrm>
          <a:prstGeom prst="rect">
            <a:avLst/>
          </a:prstGeom>
          <a:noFill/>
        </p:spPr>
        <p:txBody>
          <a:bodyPr wrap="square">
            <a:spAutoFit/>
          </a:bodyPr>
          <a:lstStyle/>
          <a:p>
            <a:r>
              <a:rPr lang="en-US" dirty="0"/>
              <a:t>Figure 1. Block Diagram of Smart Irrigation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2"/>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59" name="Google Shape;259;p32"/>
          <p:cNvSpPr txBox="1">
            <a:spLocks noGrp="1"/>
          </p:cNvSpPr>
          <p:nvPr>
            <p:ph type="title"/>
          </p:nvPr>
        </p:nvSpPr>
        <p:spPr>
          <a:xfrm>
            <a:off x="1297500" y="24135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800" b="1" dirty="0">
                <a:latin typeface="Sen"/>
                <a:ea typeface="Sen"/>
                <a:cs typeface="Sen"/>
                <a:sym typeface="Sen"/>
              </a:rPr>
              <a:t> Home Gateway</a:t>
            </a:r>
            <a:endParaRPr sz="2800" b="1" dirty="0">
              <a:latin typeface="Sen"/>
              <a:ea typeface="Sen"/>
              <a:cs typeface="Sen"/>
              <a:sym typeface="Sen"/>
            </a:endParaRPr>
          </a:p>
        </p:txBody>
      </p:sp>
      <p:sp>
        <p:nvSpPr>
          <p:cNvPr id="260" name="Google Shape;260;p32"/>
          <p:cNvSpPr txBox="1">
            <a:spLocks noGrp="1"/>
          </p:cNvSpPr>
          <p:nvPr>
            <p:ph type="body" idx="1"/>
          </p:nvPr>
        </p:nvSpPr>
        <p:spPr>
          <a:xfrm>
            <a:off x="354150" y="1154941"/>
            <a:ext cx="8435700" cy="3443400"/>
          </a:xfrm>
          <a:prstGeom prst="rect">
            <a:avLst/>
          </a:prstGeom>
        </p:spPr>
        <p:txBody>
          <a:bodyPr spcFirstLastPara="1" wrap="square" lIns="91425" tIns="45700" rIns="91425" bIns="45700" anchor="t" anchorCtr="0">
            <a:normAutofit fontScale="85000" lnSpcReduction="20000"/>
          </a:bodyPr>
          <a:lstStyle/>
          <a:p>
            <a:pPr marL="510540" lvl="0" algn="l" rtl="0">
              <a:lnSpc>
                <a:spcPct val="95000"/>
              </a:lnSpc>
              <a:spcBef>
                <a:spcPts val="600"/>
              </a:spcBef>
              <a:spcAft>
                <a:spcPts val="0"/>
              </a:spcAft>
              <a:buSzPts val="960"/>
              <a:buFont typeface="Wingdings" panose="05000000000000000000" pitchFamily="2" charset="2"/>
              <a:buChar char="q"/>
            </a:pPr>
            <a:r>
              <a:rPr lang="en-US" sz="1940" dirty="0"/>
              <a:t>To connect to the network, either a home gateway is required or a registration server. After connecting to the PC or a tablet to the home gateway, the devices can be turned on and off using the features of the home gateway.</a:t>
            </a:r>
          </a:p>
          <a:p>
            <a:pPr marL="510540" lvl="0" algn="l" rtl="0">
              <a:lnSpc>
                <a:spcPct val="95000"/>
              </a:lnSpc>
              <a:spcBef>
                <a:spcPts val="600"/>
              </a:spcBef>
              <a:spcAft>
                <a:spcPts val="0"/>
              </a:spcAft>
              <a:buSzPts val="960"/>
              <a:buFont typeface="Wingdings" panose="05000000000000000000" pitchFamily="2" charset="2"/>
              <a:buChar char="q"/>
            </a:pPr>
            <a:r>
              <a:rPr lang="en-US" sz="1940" dirty="0"/>
              <a:t>The home gateway provides internet access and wireless connectivity to the network and acts as a local connection to the IoT smart devices. The device has an internet port, four LAN ports, and multiple antennae. After connecting the home gateway to the existing network, the network settings are need to be set that are configurable by clicking on the config tab. The IP addressing information can be seen under the internet settings tab after connecting the device to the existing network. The wireless settings need to be configured by entering the home gateway SSID and selecting WPA2-PSK PSK passphrase and a password for authentication and validation of the wireless network. The next step is to connect the IoT smart devices to the home gateway.</a:t>
            </a:r>
          </a:p>
          <a:p>
            <a:pPr marL="510540" lvl="0" algn="l" rtl="0">
              <a:lnSpc>
                <a:spcPct val="95000"/>
              </a:lnSpc>
              <a:spcBef>
                <a:spcPts val="600"/>
              </a:spcBef>
              <a:spcAft>
                <a:spcPts val="0"/>
              </a:spcAft>
              <a:buSzPts val="960"/>
              <a:buFont typeface="Wingdings" panose="05000000000000000000" pitchFamily="2" charset="2"/>
              <a:buChar char="q"/>
            </a:pPr>
            <a:r>
              <a:rPr lang="en-US" sz="1940" dirty="0"/>
              <a:t>To configure and register the smart IoT devices with a home gateway, the following steps should be done. Select the device, and in the I/O config, select wireless adapter from the network adapter dropdown list. Select Config to verify that the device has established a wireless connection to the correct SSID. Then, Select Config/Settings and select the home gateway as the IoT server registration device.</a:t>
            </a:r>
            <a:endParaRPr sz="19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3"/>
          <p:cNvPicPr preferRelativeResize="0"/>
          <p:nvPr/>
        </p:nvPicPr>
        <p:blipFill rotWithShape="1">
          <a:blip r:embed="rId3">
            <a:alphaModFix/>
          </a:blip>
          <a:srcRect/>
          <a:stretch/>
        </p:blipFill>
        <p:spPr>
          <a:xfrm>
            <a:off x="228600" y="415015"/>
            <a:ext cx="1678305" cy="566261"/>
          </a:xfrm>
          <a:prstGeom prst="rect">
            <a:avLst/>
          </a:prstGeom>
          <a:noFill/>
          <a:ln>
            <a:noFill/>
          </a:ln>
        </p:spPr>
      </p:pic>
      <p:sp>
        <p:nvSpPr>
          <p:cNvPr id="266" name="Google Shape;266;p33"/>
          <p:cNvSpPr txBox="1">
            <a:spLocks noGrp="1"/>
          </p:cNvSpPr>
          <p:nvPr>
            <p:ph type="title"/>
          </p:nvPr>
        </p:nvSpPr>
        <p:spPr>
          <a:xfrm>
            <a:off x="1766775" y="164900"/>
            <a:ext cx="7038900" cy="9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3700" b="1" dirty="0">
                <a:latin typeface="Sen"/>
                <a:ea typeface="Sen"/>
                <a:cs typeface="Sen"/>
                <a:sym typeface="Sen"/>
              </a:rPr>
              <a:t>Automatic Sprinkler System</a:t>
            </a:r>
            <a:endParaRPr sz="1700" dirty="0">
              <a:latin typeface="Sen"/>
              <a:ea typeface="Sen"/>
              <a:cs typeface="Sen"/>
              <a:sym typeface="Sen"/>
            </a:endParaRPr>
          </a:p>
        </p:txBody>
      </p:sp>
      <p:sp>
        <p:nvSpPr>
          <p:cNvPr id="267" name="Google Shape;267;p33"/>
          <p:cNvSpPr txBox="1">
            <a:spLocks noGrp="1"/>
          </p:cNvSpPr>
          <p:nvPr>
            <p:ph type="body" idx="1"/>
          </p:nvPr>
        </p:nvSpPr>
        <p:spPr>
          <a:xfrm>
            <a:off x="387975" y="1429975"/>
            <a:ext cx="8435700" cy="3048900"/>
          </a:xfrm>
          <a:prstGeom prst="rect">
            <a:avLst/>
          </a:prstGeom>
        </p:spPr>
        <p:txBody>
          <a:bodyPr spcFirstLastPara="1" wrap="square" lIns="91425" tIns="45700" rIns="91425" bIns="45700" anchor="t" anchorCtr="0">
            <a:noAutofit/>
          </a:bodyPr>
          <a:lstStyle/>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The automatic sprinkler system consists of a lawn sprinkler, water level monitor, water drain, and a light indicator</a:t>
            </a:r>
          </a:p>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The water level monitor is used for water level detection. The user can set the parameters for the water level monitor according to requirements.</a:t>
            </a:r>
          </a:p>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If the level of the water goes up to the minimum required level, it turns the lawn sprinkler off and turns the water drain on automatically</a:t>
            </a:r>
          </a:p>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Similarly, it turns the Sprinkler on if the level of water is less than the required level</a:t>
            </a:r>
          </a:p>
          <a:p>
            <a:pPr marL="342900" lvl="0" algn="l" rtl="0">
              <a:lnSpc>
                <a:spcPct val="115000"/>
              </a:lnSpc>
              <a:spcBef>
                <a:spcPts val="1200"/>
              </a:spcBef>
              <a:spcAft>
                <a:spcPts val="0"/>
              </a:spcAft>
              <a:buClr>
                <a:schemeClr val="dk1"/>
              </a:buClr>
              <a:buSzPts val="1100"/>
              <a:buFont typeface="Wingdings" panose="05000000000000000000" pitchFamily="2" charset="2"/>
              <a:buChar char="q"/>
            </a:pPr>
            <a:r>
              <a:rPr lang="en-US" sz="1600" dirty="0">
                <a:latin typeface="Lato"/>
                <a:ea typeface="Lato"/>
                <a:cs typeface="Lato"/>
                <a:sym typeface="Lato"/>
              </a:rPr>
              <a:t>This feature of the Automatic lawn sprinkler system eliminates the disadvantages of manual monitoring of the irrigation system</a:t>
            </a:r>
          </a:p>
          <a:p>
            <a:pPr marL="0" lvl="0" indent="0" algn="l" rtl="0">
              <a:spcBef>
                <a:spcPts val="1200"/>
              </a:spcBef>
              <a:spcAft>
                <a:spcPts val="0"/>
              </a:spcAft>
              <a:buNone/>
            </a:pPr>
            <a:endParaRPr sz="3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2EE6-9D33-4B9B-9500-FA6F7B5F2BDE}"/>
              </a:ext>
            </a:extLst>
          </p:cNvPr>
          <p:cNvSpPr>
            <a:spLocks noGrp="1"/>
          </p:cNvSpPr>
          <p:nvPr>
            <p:ph type="title"/>
          </p:nvPr>
        </p:nvSpPr>
        <p:spPr>
          <a:xfrm>
            <a:off x="457200" y="104767"/>
            <a:ext cx="8229600" cy="857400"/>
          </a:xfrm>
        </p:spPr>
        <p:txBody>
          <a:bodyPr/>
          <a:lstStyle/>
          <a:p>
            <a:r>
              <a:rPr lang="en-US" dirty="0"/>
              <a:t> </a:t>
            </a:r>
            <a:r>
              <a:rPr lang="en-US" sz="2800" dirty="0">
                <a:latin typeface="Sen ExtraBold"/>
                <a:ea typeface="Sen ExtraBold"/>
                <a:cs typeface="Sen ExtraBold"/>
                <a:sym typeface="Sen ExtraBold"/>
              </a:rPr>
              <a:t>Smart Irrigation System</a:t>
            </a:r>
            <a:endParaRPr lang="en-US" sz="2800" dirty="0"/>
          </a:p>
        </p:txBody>
      </p:sp>
      <p:sp>
        <p:nvSpPr>
          <p:cNvPr id="3" name="Text Placeholder 2">
            <a:extLst>
              <a:ext uri="{FF2B5EF4-FFF2-40B4-BE49-F238E27FC236}">
                <a16:creationId xmlns:a16="http://schemas.microsoft.com/office/drawing/2014/main" id="{3E878F83-04A8-4AC5-AE10-24EC08AA2D29}"/>
              </a:ext>
            </a:extLst>
          </p:cNvPr>
          <p:cNvSpPr>
            <a:spLocks noGrp="1"/>
          </p:cNvSpPr>
          <p:nvPr>
            <p:ph type="body" idx="1"/>
          </p:nvPr>
        </p:nvSpPr>
        <p:spPr>
          <a:xfrm>
            <a:off x="457200" y="962167"/>
            <a:ext cx="8229600" cy="3515330"/>
          </a:xfrm>
        </p:spPr>
        <p:txBody>
          <a:bodyPr/>
          <a:lstStyle/>
          <a:p>
            <a:endParaRPr lang="en-US" dirty="0"/>
          </a:p>
        </p:txBody>
      </p:sp>
      <p:pic>
        <p:nvPicPr>
          <p:cNvPr id="5" name="Picture 4">
            <a:extLst>
              <a:ext uri="{FF2B5EF4-FFF2-40B4-BE49-F238E27FC236}">
                <a16:creationId xmlns:a16="http://schemas.microsoft.com/office/drawing/2014/main" id="{34ED4EFC-652E-4379-8B5C-F739B549F7B0}"/>
              </a:ext>
            </a:extLst>
          </p:cNvPr>
          <p:cNvPicPr>
            <a:picLocks noChangeAspect="1"/>
          </p:cNvPicPr>
          <p:nvPr/>
        </p:nvPicPr>
        <p:blipFill>
          <a:blip r:embed="rId2"/>
          <a:stretch>
            <a:fillRect/>
          </a:stretch>
        </p:blipFill>
        <p:spPr>
          <a:xfrm>
            <a:off x="4140963" y="1063378"/>
            <a:ext cx="2887653" cy="1856981"/>
          </a:xfrm>
          <a:prstGeom prst="rect">
            <a:avLst/>
          </a:prstGeom>
        </p:spPr>
      </p:pic>
      <p:pic>
        <p:nvPicPr>
          <p:cNvPr id="7" name="Picture 6">
            <a:extLst>
              <a:ext uri="{FF2B5EF4-FFF2-40B4-BE49-F238E27FC236}">
                <a16:creationId xmlns:a16="http://schemas.microsoft.com/office/drawing/2014/main" id="{1FA0CF60-127E-4BC9-B775-F1FD7179CEC7}"/>
              </a:ext>
            </a:extLst>
          </p:cNvPr>
          <p:cNvPicPr>
            <a:picLocks noChangeAspect="1"/>
          </p:cNvPicPr>
          <p:nvPr/>
        </p:nvPicPr>
        <p:blipFill>
          <a:blip r:embed="rId3"/>
          <a:stretch>
            <a:fillRect/>
          </a:stretch>
        </p:blipFill>
        <p:spPr>
          <a:xfrm>
            <a:off x="629660" y="1082997"/>
            <a:ext cx="3063640" cy="3394500"/>
          </a:xfrm>
          <a:prstGeom prst="rect">
            <a:avLst/>
          </a:prstGeom>
        </p:spPr>
      </p:pic>
      <p:pic>
        <p:nvPicPr>
          <p:cNvPr id="9" name="Picture 8">
            <a:extLst>
              <a:ext uri="{FF2B5EF4-FFF2-40B4-BE49-F238E27FC236}">
                <a16:creationId xmlns:a16="http://schemas.microsoft.com/office/drawing/2014/main" id="{43A7B7D5-1949-4522-A67F-2FF89846AAB2}"/>
              </a:ext>
            </a:extLst>
          </p:cNvPr>
          <p:cNvPicPr>
            <a:picLocks noChangeAspect="1"/>
          </p:cNvPicPr>
          <p:nvPr/>
        </p:nvPicPr>
        <p:blipFill rotWithShape="1">
          <a:blip r:embed="rId4"/>
          <a:srcRect b="23239"/>
          <a:stretch/>
        </p:blipFill>
        <p:spPr>
          <a:xfrm>
            <a:off x="4026481" y="2744877"/>
            <a:ext cx="4231603" cy="2105729"/>
          </a:xfrm>
          <a:prstGeom prst="rect">
            <a:avLst/>
          </a:prstGeom>
        </p:spPr>
      </p:pic>
    </p:spTree>
    <p:extLst>
      <p:ext uri="{BB962C8B-B14F-4D97-AF65-F5344CB8AC3E}">
        <p14:creationId xmlns:p14="http://schemas.microsoft.com/office/powerpoint/2010/main" val="22498565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1487</Words>
  <Application>Microsoft Office PowerPoint</Application>
  <PresentationFormat>On-screen Show (16:9)</PresentationFormat>
  <Paragraphs>58</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Sen</vt:lpstr>
      <vt:lpstr>Arial</vt:lpstr>
      <vt:lpstr>Sen ExtraBold</vt:lpstr>
      <vt:lpstr>Times New Roman</vt:lpstr>
      <vt:lpstr>Wingdings</vt:lpstr>
      <vt:lpstr>Lato</vt:lpstr>
      <vt:lpstr>Office Theme</vt:lpstr>
      <vt:lpstr>IOT Based Smart Irrigation System using Cisco Packet Tracer</vt:lpstr>
      <vt:lpstr>Table of Contents</vt:lpstr>
      <vt:lpstr>Abstract</vt:lpstr>
      <vt:lpstr>Abstract</vt:lpstr>
      <vt:lpstr>Introduction</vt:lpstr>
      <vt:lpstr>Methodology </vt:lpstr>
      <vt:lpstr> Home Gateway</vt:lpstr>
      <vt:lpstr>Automatic Sprinkler System</vt:lpstr>
      <vt:lpstr> Smart Irrigation System</vt:lpstr>
      <vt:lpstr>Conclusion and Future Scope</vt:lpstr>
      <vt:lpstr>Conclusion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Identification of Pneumonia disease using Deep Learning and Chest X-Ray images.</dc:title>
  <dc:creator>win</dc:creator>
  <cp:lastModifiedBy>Bhavishya Dhiman</cp:lastModifiedBy>
  <cp:revision>7</cp:revision>
  <dcterms:modified xsi:type="dcterms:W3CDTF">2021-10-11T03:51:39Z</dcterms:modified>
</cp:coreProperties>
</file>