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sldIdLst>
    <p:sldId id="277" r:id="rId3"/>
    <p:sldId id="276" r:id="rId4"/>
    <p:sldId id="275" r:id="rId5"/>
    <p:sldId id="274" r:id="rId6"/>
    <p:sldId id="273" r:id="rId7"/>
    <p:sldId id="272" r:id="rId8"/>
    <p:sldId id="271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650F9-D5E0-4854-B27B-DB06ACD2B53E}" v="47" dt="2023-05-09T08:37:14.435"/>
    <p1510:client id="{4F11FCCB-1250-4BC0-BE4E-F9A1023F9044}" v="557" dt="2023-05-09T06:28:37.105"/>
    <p1510:client id="{57A4C398-0B77-04EF-2056-CD324DAD6D7E}" v="503" dt="2023-05-09T06:22:23.170"/>
    <p1510:client id="{68DC1B73-7812-21C3-E05C-5CE2B99AD9BB}" v="89" dt="2023-05-08T19:02:01.413"/>
    <p1510:client id="{8F9E6DBE-DBEA-291F-9490-C50A8277B8CD}" v="25" dt="2023-05-09T03:16:34.817"/>
    <p1510:client id="{B5199C6E-488A-7843-05D5-F21A99EA5150}" v="82" dt="2023-05-09T11:50:13.274"/>
    <p1510:client id="{B7DEED74-9596-9913-9D01-309804BA6261}" v="1" dt="2023-05-09T04:15:45.152"/>
    <p1510:client id="{D8F8B627-D97F-3BFC-2732-6292E713B626}" v="186" dt="2023-05-09T09:00:14.910"/>
    <p1510:client id="{E376A165-CD20-46CF-8080-D412B84584C7}" v="1015" dt="2023-05-09T00:14:33.019"/>
    <p1510:client id="{E7B691D1-8BA4-A844-04AC-186C89638888}" v="1" dt="2023-05-09T06:44:30.828"/>
    <p1510:client id="{FBBD7C27-97C0-312F-4B9B-86B99CF8BBD0}" v="34" dt="2023-05-09T09:51:48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5/9/2023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1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15D515D-5B0E-5F48-804F-581E6EBD6276}" type="datetime1">
              <a:rPr lang="de-DE" smtClean="0"/>
              <a:t>09.05.2023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1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BF4C4-0F58-F046-B7BF-571640C2E43E}" type="datetime1">
              <a:rPr lang="de-DE" smtClean="0"/>
              <a:t>09.05.2023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D2B12E-72F4-5B4A-B250-486E95C303A6}" type="datetime1">
              <a:rPr lang="de-DE" smtClean="0"/>
              <a:t>09.05.2023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25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85CF-3F7F-7B42-9ACE-BF7E65DFB29A}" type="datetime1">
              <a:rPr lang="de-DE" smtClean="0"/>
              <a:t>09.05.2023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1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090A-F194-FB4C-BE1D-40EF97FB880F}" type="datetime1">
              <a:rPr lang="de-DE" smtClean="0"/>
              <a:t>09.05.2023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7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1F44-D551-374B-A5D7-76521F92A8D0}" type="datetime1">
              <a:rPr lang="de-DE" smtClean="0"/>
              <a:t>09.05.2023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5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EF4-B6B9-AA4C-89A6-95909C112CBD}" type="datetime1">
              <a:rPr lang="de-DE" smtClean="0"/>
              <a:t>09.05.2023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85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057-8325-FA4E-A7DE-F3010C0E5C6D}" type="datetime1">
              <a:rPr lang="de-DE" smtClean="0"/>
              <a:t>09.05.2023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226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7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ABF46EA-D564-3144-A7C5-6588E9569978}" type="datetime1">
              <a:rPr lang="de-DE" smtClean="0"/>
              <a:t>09.05.2023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50355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1E86-C2F9-164A-BDF3-CB30250A2908}" type="datetime1">
              <a:rPr lang="de-DE" smtClean="0"/>
              <a:t>09.05.2023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3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36C4-2220-D94C-AE02-E49E10CEF5A9}" type="datetime1">
              <a:rPr lang="de-DE" smtClean="0"/>
              <a:t>09.05.2023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25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8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5/9/2023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226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50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25733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A9670B4-452D-6B46-AE59-392E27900AFC}" type="datetime1">
              <a:rPr lang="de-DE" smtClean="0"/>
              <a:t>09.05.2023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25733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040" y="1754659"/>
            <a:ext cx="9860547" cy="3005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Proposal: 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 sz="5000" cap="none">
                <a:solidFill>
                  <a:srgbClr val="FFFFFF"/>
                </a:solidFill>
                <a:cs typeface="Calibri Light"/>
              </a:rPr>
              <a:t>Analysis of terrorist attacks</a:t>
            </a:r>
            <a:endParaRPr lang="en-US" sz="5000" cap="none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9438" y="4912061"/>
            <a:ext cx="3298383" cy="12409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5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Team name: Anacondas</a:t>
            </a:r>
            <a:endParaRPr lang="en-US" sz="1500" b="1">
              <a:solidFill>
                <a:schemeClr val="bg1"/>
              </a:solidFill>
              <a:latin typeface="Calibri"/>
              <a:cs typeface="Calibri"/>
            </a:endParaRPr>
          </a:p>
          <a:p>
            <a:pPr algn="r"/>
            <a:r>
              <a:rPr lang="en-US" sz="15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Sarah Grothus 12230007</a:t>
            </a:r>
            <a:endParaRPr lang="en-US" sz="1500" b="1">
              <a:solidFill>
                <a:schemeClr val="bg1"/>
              </a:solidFill>
              <a:latin typeface="Calibri"/>
              <a:cs typeface="Calibri"/>
            </a:endParaRPr>
          </a:p>
          <a:p>
            <a:pPr algn="r"/>
            <a:r>
              <a:rPr lang="en-US" sz="15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Aliya Huseynova 12230214</a:t>
            </a:r>
            <a:endParaRPr lang="en-US" sz="1500" b="1">
              <a:solidFill>
                <a:schemeClr val="bg1"/>
              </a:solidFill>
              <a:latin typeface="Calibri"/>
              <a:cs typeface="Calibri"/>
            </a:endParaRPr>
          </a:p>
          <a:p>
            <a:pPr algn="r"/>
            <a:r>
              <a:rPr lang="en-US" sz="15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Iroda Khamidova 12194918</a:t>
            </a:r>
            <a:endParaRPr lang="en-US" sz="1500" b="1">
              <a:solidFill>
                <a:schemeClr val="bg1"/>
              </a:solidFill>
              <a:latin typeface="Calibri"/>
              <a:cs typeface="Calibri"/>
            </a:endParaRPr>
          </a:p>
          <a:p>
            <a:pPr algn="r"/>
            <a:r>
              <a:rPr lang="en-US" sz="1500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Tural Alizada 12230118</a:t>
            </a:r>
            <a:endParaRPr lang="en-US" sz="1500" b="1">
              <a:solidFill>
                <a:schemeClr val="bg1"/>
              </a:solidFill>
              <a:latin typeface="Calibri"/>
              <a:cs typeface="Calibri"/>
            </a:endParaRPr>
          </a:p>
          <a:p>
            <a:endParaRPr lang="en-US" sz="1100">
              <a:solidFill>
                <a:srgbClr val="333333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634B8-9F5D-9B6B-AF44-46818F0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Forms response chart. Question title: Do you think that there are any ethical concerns with using advanced technologies to predict terrorism attacks? If so, what are they?. Number of responses: 19 responses.">
            <a:extLst>
              <a:ext uri="{FF2B5EF4-FFF2-40B4-BE49-F238E27FC236}">
                <a16:creationId xmlns:a16="http://schemas.microsoft.com/office/drawing/2014/main" id="{5359B69D-4BAD-D764-0D14-557DC9468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"/>
          <a:stretch/>
        </p:blipFill>
        <p:spPr bwMode="auto">
          <a:xfrm>
            <a:off x="4369175" y="4816327"/>
            <a:ext cx="3453647" cy="154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orms response chart. Question title: In your opinion, what is the most important factor to analyze in relation to the occurrence of terrorist attacks?. Number of responses: 19 responses.">
            <a:extLst>
              <a:ext uri="{FF2B5EF4-FFF2-40B4-BE49-F238E27FC236}">
                <a16:creationId xmlns:a16="http://schemas.microsoft.com/office/drawing/2014/main" id="{83DDB78E-CD15-6CFD-C7FD-9188C40DF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1"/>
          <a:stretch/>
        </p:blipFill>
        <p:spPr bwMode="auto">
          <a:xfrm>
            <a:off x="571103" y="4816327"/>
            <a:ext cx="3664290" cy="154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orms response chart. Question title: Have you ever changed your travel plans or avoided visiting a certain region due to concerns about terrorism?. Number of responses: 19 responses.">
            <a:extLst>
              <a:ext uri="{FF2B5EF4-FFF2-40B4-BE49-F238E27FC236}">
                <a16:creationId xmlns:a16="http://schemas.microsoft.com/office/drawing/2014/main" id="{496F1A52-BCF1-6ACD-E3EE-EFCC05933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1"/>
          <a:stretch/>
        </p:blipFill>
        <p:spPr bwMode="auto">
          <a:xfrm>
            <a:off x="571103" y="3154512"/>
            <a:ext cx="3664291" cy="154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orms response chart. Question title: In which topic do you think big data analysis can have the most impact?&#10;. Number of responses: 39 responses.">
            <a:extLst>
              <a:ext uri="{FF2B5EF4-FFF2-40B4-BE49-F238E27FC236}">
                <a16:creationId xmlns:a16="http://schemas.microsoft.com/office/drawing/2014/main" id="{D9412041-FAB5-A9F7-ADE5-859F8C05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3" y="1170187"/>
            <a:ext cx="3669959" cy="154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2C77B-F513-4A89-ACED-CC2FB097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0028"/>
            <a:ext cx="10058400" cy="969034"/>
          </a:xfrm>
        </p:spPr>
        <p:txBody>
          <a:bodyPr/>
          <a:lstStyle/>
          <a:p>
            <a:pPr algn="ctr"/>
            <a:r>
              <a:rPr lang="en-US" b="1" dirty="0"/>
              <a:t>Survey results</a:t>
            </a:r>
          </a:p>
        </p:txBody>
      </p:sp>
      <p:pic>
        <p:nvPicPr>
          <p:cNvPr id="1030" name="Picture 6" descr="Forms response chart. Question title: If you answered yes, which country/region was it?. Number of responses: 5 responses.">
            <a:extLst>
              <a:ext uri="{FF2B5EF4-FFF2-40B4-BE49-F238E27FC236}">
                <a16:creationId xmlns:a16="http://schemas.microsoft.com/office/drawing/2014/main" id="{16FC49A3-30A9-9BCF-8129-F264FAA08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3"/>
          <a:stretch/>
        </p:blipFill>
        <p:spPr bwMode="auto">
          <a:xfrm>
            <a:off x="4369176" y="3154513"/>
            <a:ext cx="3453647" cy="15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ms response chart. Question title: How important do you think it is to accurately predict terrorism attacks before they happen?. Number of responses: 18 responses.">
            <a:extLst>
              <a:ext uri="{FF2B5EF4-FFF2-40B4-BE49-F238E27FC236}">
                <a16:creationId xmlns:a16="http://schemas.microsoft.com/office/drawing/2014/main" id="{B6D7706B-D400-E649-7183-1007DC27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232" y="3154513"/>
            <a:ext cx="3638665" cy="15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1F8FC53E-3D56-7CE5-BDB0-51560261A3A2}"/>
              </a:ext>
            </a:extLst>
          </p:cNvPr>
          <p:cNvSpPr/>
          <p:nvPr/>
        </p:nvSpPr>
        <p:spPr>
          <a:xfrm>
            <a:off x="4444968" y="1716257"/>
            <a:ext cx="439492" cy="45182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1A0FF-9D8D-7B2D-E019-B658B04EE649}"/>
              </a:ext>
            </a:extLst>
          </p:cNvPr>
          <p:cNvSpPr/>
          <p:nvPr/>
        </p:nvSpPr>
        <p:spPr>
          <a:xfrm>
            <a:off x="5088367" y="1170188"/>
            <a:ext cx="6532530" cy="155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DE" sz="1600" dirty="0">
                <a:solidFill>
                  <a:schemeClr val="tx1"/>
                </a:solidFill>
              </a:rPr>
              <a:t>Depending on the answer of the first question, users had to fill out different questions: </a:t>
            </a:r>
          </a:p>
          <a:p>
            <a:endParaRPr lang="en-DE" sz="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>
                <a:solidFill>
                  <a:schemeClr val="tx1"/>
                </a:solidFill>
              </a:rPr>
              <a:t>Predicting terrorism attacks → </a:t>
            </a:r>
            <a:r>
              <a:rPr lang="en-DE" sz="1600" b="1" dirty="0">
                <a:solidFill>
                  <a:schemeClr val="accent5"/>
                </a:solidFill>
              </a:rPr>
              <a:t>questions about terrorism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>
                <a:solidFill>
                  <a:schemeClr val="tx1"/>
                </a:solidFill>
              </a:rPr>
              <a:t>Analyzing patterns in drug abuse → </a:t>
            </a:r>
            <a:r>
              <a:rPr lang="en-DE" sz="1600" b="1" dirty="0">
                <a:solidFill>
                  <a:schemeClr val="accent1"/>
                </a:solidFill>
              </a:rPr>
              <a:t>questions about drug abuse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>
                <a:solidFill>
                  <a:schemeClr val="tx1"/>
                </a:solidFill>
              </a:rPr>
              <a:t>Improving higher education system → </a:t>
            </a:r>
            <a:r>
              <a:rPr lang="en-DE" sz="1600" b="1" dirty="0">
                <a:solidFill>
                  <a:schemeClr val="accent2"/>
                </a:solidFill>
              </a:rPr>
              <a:t>questions about higher 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2C690-C1AA-6B98-1E28-D942FD675B9E}"/>
              </a:ext>
            </a:extLst>
          </p:cNvPr>
          <p:cNvSpPr txBox="1"/>
          <p:nvPr/>
        </p:nvSpPr>
        <p:spPr>
          <a:xfrm>
            <a:off x="1629725" y="2139222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24B4E-526D-ECB4-2EB0-F4C02C6F9CEC}"/>
              </a:ext>
            </a:extLst>
          </p:cNvPr>
          <p:cNvSpPr txBox="1"/>
          <p:nvPr/>
        </p:nvSpPr>
        <p:spPr>
          <a:xfrm>
            <a:off x="1519759" y="1908542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endParaRPr lang="en-DE" sz="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42E335-5B7F-D19C-E901-93A472DB8995}"/>
              </a:ext>
            </a:extLst>
          </p:cNvPr>
          <p:cNvSpPr txBox="1"/>
          <p:nvPr/>
        </p:nvSpPr>
        <p:spPr>
          <a:xfrm>
            <a:off x="1757324" y="19111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endParaRPr lang="en-DE" sz="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6D941-FBE2-3532-5180-B6804CDCA5A7}"/>
              </a:ext>
            </a:extLst>
          </p:cNvPr>
          <p:cNvSpPr txBox="1"/>
          <p:nvPr/>
        </p:nvSpPr>
        <p:spPr>
          <a:xfrm>
            <a:off x="1506808" y="4206686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FEAC7-6B43-3D3D-1E15-C667AB5B1E71}"/>
              </a:ext>
            </a:extLst>
          </p:cNvPr>
          <p:cNvSpPr txBox="1"/>
          <p:nvPr/>
        </p:nvSpPr>
        <p:spPr>
          <a:xfrm>
            <a:off x="1757324" y="4206686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83390-CFEA-1121-54E6-6BCF989DB07F}"/>
              </a:ext>
            </a:extLst>
          </p:cNvPr>
          <p:cNvSpPr txBox="1"/>
          <p:nvPr/>
        </p:nvSpPr>
        <p:spPr>
          <a:xfrm>
            <a:off x="8958242" y="4051625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3B543-BAE5-2459-7292-F63507E65B77}"/>
              </a:ext>
            </a:extLst>
          </p:cNvPr>
          <p:cNvSpPr txBox="1"/>
          <p:nvPr/>
        </p:nvSpPr>
        <p:spPr>
          <a:xfrm>
            <a:off x="9103474" y="3844874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84E9E-4CF2-4934-1755-31F25F61B3BB}"/>
              </a:ext>
            </a:extLst>
          </p:cNvPr>
          <p:cNvSpPr txBox="1"/>
          <p:nvPr/>
        </p:nvSpPr>
        <p:spPr>
          <a:xfrm>
            <a:off x="9323406" y="3844873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068E1-9AD0-DF46-1195-D9E9C5ADC1A4}"/>
              </a:ext>
            </a:extLst>
          </p:cNvPr>
          <p:cNvSpPr txBox="1"/>
          <p:nvPr/>
        </p:nvSpPr>
        <p:spPr>
          <a:xfrm>
            <a:off x="9433372" y="3930128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37AB62-99B2-7D5E-E1ED-CEBB44A2D84E}"/>
              </a:ext>
            </a:extLst>
          </p:cNvPr>
          <p:cNvSpPr txBox="1"/>
          <p:nvPr/>
        </p:nvSpPr>
        <p:spPr>
          <a:xfrm>
            <a:off x="1478111" y="5756686"/>
            <a:ext cx="2551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8CD12-9B18-DACC-D49B-A6151B909335}"/>
              </a:ext>
            </a:extLst>
          </p:cNvPr>
          <p:cNvSpPr txBox="1"/>
          <p:nvPr/>
        </p:nvSpPr>
        <p:spPr>
          <a:xfrm>
            <a:off x="1739691" y="5703426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175F8-0B29-9489-E6F9-2237443BB361}"/>
              </a:ext>
            </a:extLst>
          </p:cNvPr>
          <p:cNvSpPr txBox="1"/>
          <p:nvPr/>
        </p:nvSpPr>
        <p:spPr>
          <a:xfrm>
            <a:off x="5399213" y="5872703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79DD35-07F0-7783-5DFD-4A947FF29E77}"/>
              </a:ext>
            </a:extLst>
          </p:cNvPr>
          <p:cNvSpPr txBox="1"/>
          <p:nvPr/>
        </p:nvSpPr>
        <p:spPr>
          <a:xfrm>
            <a:off x="5289247" y="5672047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C4CDB7-3CB1-0A0A-FAC0-FD944C2D37AD}"/>
              </a:ext>
            </a:extLst>
          </p:cNvPr>
          <p:cNvSpPr txBox="1"/>
          <p:nvPr/>
        </p:nvSpPr>
        <p:spPr>
          <a:xfrm>
            <a:off x="5509179" y="5640668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3AD7F7-0C45-36BA-67CA-A31E3F5C44D1}"/>
              </a:ext>
            </a:extLst>
          </p:cNvPr>
          <p:cNvSpPr txBox="1"/>
          <p:nvPr/>
        </p:nvSpPr>
        <p:spPr>
          <a:xfrm>
            <a:off x="571103" y="2785180"/>
            <a:ext cx="334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>
                <a:solidFill>
                  <a:schemeClr val="accent5"/>
                </a:solidFill>
              </a:rPr>
              <a:t>Questions regarding terrorism: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A3019-001A-1B6F-F856-FB8C7525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5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C77B-F513-4A89-ACED-CC2FB097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0028"/>
            <a:ext cx="10058400" cy="969034"/>
          </a:xfrm>
        </p:spPr>
        <p:txBody>
          <a:bodyPr/>
          <a:lstStyle/>
          <a:p>
            <a:pPr algn="ctr"/>
            <a:r>
              <a:rPr lang="en-US" b="1" dirty="0"/>
              <a:t>Survey results</a:t>
            </a:r>
          </a:p>
        </p:txBody>
      </p:sp>
      <p:pic>
        <p:nvPicPr>
          <p:cNvPr id="2050" name="Picture 2" descr="Forms response chart. Question title: How important do you think it is to monitor drug abuse trends and patterns?. Number of responses: 9 responses.">
            <a:extLst>
              <a:ext uri="{FF2B5EF4-FFF2-40B4-BE49-F238E27FC236}">
                <a16:creationId xmlns:a16="http://schemas.microsoft.com/office/drawing/2014/main" id="{7181C5D4-69F1-9C60-30C9-59E87452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06" y="1065252"/>
            <a:ext cx="2912804" cy="12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response chart. Question title: Which drugs do you think are the most commonly abused in your area? (Check all that apply). Number of responses: 9 responses.">
            <a:extLst>
              <a:ext uri="{FF2B5EF4-FFF2-40B4-BE49-F238E27FC236}">
                <a16:creationId xmlns:a16="http://schemas.microsoft.com/office/drawing/2014/main" id="{E08FCC4D-D2BC-DAF8-B86A-EFAD0BB36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04"/>
          <a:stretch/>
        </p:blipFill>
        <p:spPr bwMode="auto">
          <a:xfrm>
            <a:off x="5705921" y="1065252"/>
            <a:ext cx="2912804" cy="12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orms response chart. Question title: How frequently do you think drug abuse data should be collected?. Number of responses: 9 responses.">
            <a:extLst>
              <a:ext uri="{FF2B5EF4-FFF2-40B4-BE49-F238E27FC236}">
                <a16:creationId xmlns:a16="http://schemas.microsoft.com/office/drawing/2014/main" id="{5BF3B19C-8D0D-5B35-7093-071EDE33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82" y="1065252"/>
            <a:ext cx="2912804" cy="12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orms response chart. Question title: Which populations do you think should be included in drug abuse data collection? (Check all that apply). Number of responses: 9 responses.">
            <a:extLst>
              <a:ext uri="{FF2B5EF4-FFF2-40B4-BE49-F238E27FC236}">
                <a16:creationId xmlns:a16="http://schemas.microsoft.com/office/drawing/2014/main" id="{75808013-B1B2-286B-5E4E-05F3C471B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2"/>
          <a:stretch/>
        </p:blipFill>
        <p:spPr bwMode="auto">
          <a:xfrm>
            <a:off x="2768305" y="2318201"/>
            <a:ext cx="2912803" cy="134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orms response chart. Question title: How important is it to consider historical data regarding drug abuse?&#10;. Number of responses: 9 responses.">
            <a:extLst>
              <a:ext uri="{FF2B5EF4-FFF2-40B4-BE49-F238E27FC236}">
                <a16:creationId xmlns:a16="http://schemas.microsoft.com/office/drawing/2014/main" id="{455DA8F8-2B48-A271-080A-303CC1BB4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8"/>
          <a:stretch/>
        </p:blipFill>
        <p:spPr bwMode="auto">
          <a:xfrm>
            <a:off x="5705921" y="2318201"/>
            <a:ext cx="2912803" cy="134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rms response chart. Question title: How important do you think education is for the overall development of a country?. Number of responses: 11 responses.">
            <a:extLst>
              <a:ext uri="{FF2B5EF4-FFF2-40B4-BE49-F238E27FC236}">
                <a16:creationId xmlns:a16="http://schemas.microsoft.com/office/drawing/2014/main" id="{F7F0E1BF-4262-2601-C184-F3858544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03" y="3851205"/>
            <a:ext cx="2912803" cy="122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orms response chart. Question title: Are you currently enrolled in a higher education program?&#10;. Number of responses: 11 responses.">
            <a:extLst>
              <a:ext uri="{FF2B5EF4-FFF2-40B4-BE49-F238E27FC236}">
                <a16:creationId xmlns:a16="http://schemas.microsoft.com/office/drawing/2014/main" id="{23CEDB51-32CC-F75A-3849-622DE489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19" y="3851204"/>
            <a:ext cx="2912804" cy="12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orms response chart. Question title: If yes, what level of higher education are you pursuing?&#10;. Number of responses: 10 responses.">
            <a:extLst>
              <a:ext uri="{FF2B5EF4-FFF2-40B4-BE49-F238E27FC236}">
                <a16:creationId xmlns:a16="http://schemas.microsoft.com/office/drawing/2014/main" id="{A21EB0AC-5CB3-F0C3-E4FA-AEF7F057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84" y="3851204"/>
            <a:ext cx="2912804" cy="122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orms response chart. Question title: How do you finance higher education?&#10;&#10;&#10;If you are not pursuing higher education, please select how you would hypothetically finance it.&#10;&#10;&#10;(Check all that apply). Number of responses: 11 responses.">
            <a:extLst>
              <a:ext uri="{FF2B5EF4-FFF2-40B4-BE49-F238E27FC236}">
                <a16:creationId xmlns:a16="http://schemas.microsoft.com/office/drawing/2014/main" id="{4B82B25B-16ED-D506-E414-EB968C7DE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1"/>
          <a:stretch/>
        </p:blipFill>
        <p:spPr bwMode="auto">
          <a:xfrm>
            <a:off x="2768303" y="5110334"/>
            <a:ext cx="2912803" cy="134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orms response chart. Question title: How do you think the education system in your country compares to other countries in terms of quality?. Number of responses: 11 responses.">
            <a:extLst>
              <a:ext uri="{FF2B5EF4-FFF2-40B4-BE49-F238E27FC236}">
                <a16:creationId xmlns:a16="http://schemas.microsoft.com/office/drawing/2014/main" id="{953F3C93-C59D-1BED-92C1-E8BE40EB8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18" y="5110334"/>
            <a:ext cx="2912803" cy="134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orms response chart. Question title: Please enter your country:&#10;. Number of responses: 11 responses.">
            <a:extLst>
              <a:ext uri="{FF2B5EF4-FFF2-40B4-BE49-F238E27FC236}">
                <a16:creationId xmlns:a16="http://schemas.microsoft.com/office/drawing/2014/main" id="{D197D631-3E24-99C4-841A-4C4348CAF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1"/>
          <a:stretch/>
        </p:blipFill>
        <p:spPr bwMode="auto">
          <a:xfrm>
            <a:off x="8658282" y="5110334"/>
            <a:ext cx="2912804" cy="134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24D44-0982-412C-1449-AF73EE3835C9}"/>
              </a:ext>
            </a:extLst>
          </p:cNvPr>
          <p:cNvSpPr txBox="1"/>
          <p:nvPr/>
        </p:nvSpPr>
        <p:spPr>
          <a:xfrm>
            <a:off x="760382" y="2133535"/>
            <a:ext cx="133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>
                <a:solidFill>
                  <a:schemeClr val="accent1"/>
                </a:solidFill>
              </a:rPr>
              <a:t>Drug abuse</a:t>
            </a:r>
          </a:p>
          <a:p>
            <a:pPr algn="ctr"/>
            <a:r>
              <a:rPr lang="en-DE" b="1">
                <a:solidFill>
                  <a:schemeClr val="accent1"/>
                </a:solidFill>
              </a:rPr>
              <a:t>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544D9-B09C-7A4A-7CC7-AB090C908FE6}"/>
              </a:ext>
            </a:extLst>
          </p:cNvPr>
          <p:cNvSpPr txBox="1"/>
          <p:nvPr/>
        </p:nvSpPr>
        <p:spPr>
          <a:xfrm>
            <a:off x="792474" y="4787168"/>
            <a:ext cx="126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b="1">
                <a:solidFill>
                  <a:schemeClr val="accent2"/>
                </a:solidFill>
              </a:rPr>
              <a:t>Education </a:t>
            </a:r>
          </a:p>
          <a:p>
            <a:pPr algn="ctr"/>
            <a:r>
              <a:rPr lang="en-DE" b="1">
                <a:solidFill>
                  <a:schemeClr val="accent2"/>
                </a:solidFill>
              </a:rPr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8A10E-2178-4DDB-094C-1A8B870E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7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BDBC-5BAE-F46D-6CF7-C1B466005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82" y="1715193"/>
            <a:ext cx="10113818" cy="43198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Why predicting terrorism attacks and taking risk assessments are important:</a:t>
            </a:r>
          </a:p>
          <a:p>
            <a:pPr marL="0" indent="0">
              <a:buClr>
                <a:srgbClr val="262626"/>
              </a:buClr>
              <a:buNone/>
            </a:pPr>
            <a:endParaRPr lang="en-US" sz="2400" b="1">
              <a:latin typeface="Garamond"/>
              <a:cs typeface="Times New Roman"/>
            </a:endParaRPr>
          </a:p>
          <a:p>
            <a:pPr>
              <a:buClr>
                <a:srgbClr val="262626"/>
              </a:buClr>
              <a:buFont typeface="Wingdings" pitchFamily="18" charset="0"/>
              <a:buChar char="Ø"/>
            </a:pPr>
            <a:r>
              <a:rPr lang="en-US" b="1">
                <a:latin typeface="Garamond"/>
                <a:cs typeface="Times New Roman"/>
              </a:rPr>
              <a:t>Preventing Loss of Life</a:t>
            </a:r>
            <a:r>
              <a:rPr lang="en-US">
                <a:latin typeface="Garamond"/>
                <a:cs typeface="Times New Roman"/>
              </a:rPr>
              <a:t> -&gt; By identifying potential terrorist acts, government can take steps to lower risks and ensure that individuals and communities are safe.</a:t>
            </a:r>
            <a:endParaRPr lang="en-US">
              <a:latin typeface="Garamond"/>
            </a:endParaRPr>
          </a:p>
          <a:p>
            <a:pPr>
              <a:buClr>
                <a:srgbClr val="262626"/>
              </a:buClr>
              <a:buFont typeface="Wingdings" pitchFamily="18" charset="0"/>
              <a:buChar char="Ø"/>
            </a:pPr>
            <a:endParaRPr lang="en-US">
              <a:latin typeface="Garamond"/>
              <a:cs typeface="Times New Roman"/>
            </a:endParaRPr>
          </a:p>
          <a:p>
            <a:pPr>
              <a:buClr>
                <a:srgbClr val="262626"/>
              </a:buClr>
              <a:buFont typeface="Wingdings" pitchFamily="18" charset="0"/>
              <a:buChar char="Ø"/>
            </a:pPr>
            <a:r>
              <a:rPr lang="en-US" b="1">
                <a:latin typeface="Garamond"/>
                <a:cs typeface="Times New Roman"/>
              </a:rPr>
              <a:t>Protecting Property and Infrastructure of the Area </a:t>
            </a:r>
            <a:r>
              <a:rPr lang="en-US">
                <a:latin typeface="Garamond"/>
                <a:cs typeface="Times New Roman"/>
              </a:rPr>
              <a:t>-&gt;  By conducting risk assessments, government can identify terrorist's possible target infrastructure and take steps to protect these areas.</a:t>
            </a:r>
          </a:p>
          <a:p>
            <a:pPr marL="0" indent="0">
              <a:buClr>
                <a:srgbClr val="262626"/>
              </a:buClr>
              <a:buNone/>
            </a:pPr>
            <a:endParaRPr lang="en-US">
              <a:latin typeface="Garamond"/>
              <a:cs typeface="Times New Roman"/>
            </a:endParaRPr>
          </a:p>
          <a:p>
            <a:pPr>
              <a:buClr>
                <a:srgbClr val="262626"/>
              </a:buClr>
              <a:buFont typeface="Wingdings" pitchFamily="18" charset="0"/>
              <a:buChar char="Ø"/>
            </a:pPr>
            <a:r>
              <a:rPr lang="en-US" b="1">
                <a:latin typeface="Garamond"/>
                <a:cs typeface="Times New Roman"/>
              </a:rPr>
              <a:t>Strengthening Country's National Security</a:t>
            </a:r>
            <a:r>
              <a:rPr lang="en-US">
                <a:latin typeface="Garamond"/>
                <a:cs typeface="Times New Roman"/>
              </a:rPr>
              <a:t> -&gt; By identifying potential terrorist acts, government can strengthen the country's security level, and control it in best way.</a:t>
            </a:r>
          </a:p>
          <a:p>
            <a:pPr marL="0" indent="0">
              <a:buClr>
                <a:srgbClr val="262626"/>
              </a:buClr>
              <a:buNone/>
            </a:pPr>
            <a:endParaRPr lang="en-US" sz="2400">
              <a:latin typeface="Garamond"/>
              <a:cs typeface="Times New Roman"/>
            </a:endParaRPr>
          </a:p>
          <a:p>
            <a:pPr>
              <a:buClr>
                <a:srgbClr val="262626"/>
              </a:buClr>
            </a:pPr>
            <a:endParaRPr lang="en-US">
              <a:latin typeface="Garamond" panose="02020404030301010803"/>
              <a:cs typeface="Times New Roman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5F2294-F470-8B30-D9E0-FD13700F6333}"/>
              </a:ext>
            </a:extLst>
          </p:cNvPr>
          <p:cNvSpPr txBox="1">
            <a:spLocks/>
          </p:cNvSpPr>
          <p:nvPr/>
        </p:nvSpPr>
        <p:spPr>
          <a:xfrm>
            <a:off x="1066800" y="240028"/>
            <a:ext cx="10058400" cy="1588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b="1" dirty="0"/>
              <a:t>Importance of predicting terrorism attacks &amp; doing risk assessments</a:t>
            </a:r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C8ACD-4252-88A5-C14D-8EB33F52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F792-4790-4C4C-E91A-A03392B0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Identifying Target Areas</a:t>
            </a:r>
            <a:r>
              <a:rPr lang="en-US" sz="2400" b="1" dirty="0"/>
              <a:t> </a:t>
            </a:r>
            <a:r>
              <a:rPr lang="en-US" sz="2400" dirty="0"/>
              <a:t>-&gt;</a:t>
            </a:r>
            <a:r>
              <a:rPr lang="en-US" sz="2000" dirty="0"/>
              <a:t>Analyzing the location of past terrorist attacks</a:t>
            </a:r>
          </a:p>
          <a:p>
            <a:pPr marL="0" indent="0">
              <a:buClr>
                <a:srgbClr val="262626"/>
              </a:buClr>
              <a:buNone/>
            </a:pPr>
            <a:endParaRPr lang="en-US" sz="2000" dirty="0"/>
          </a:p>
          <a:p>
            <a:pPr>
              <a:buClr>
                <a:srgbClr val="262626"/>
              </a:buClr>
            </a:pPr>
            <a:r>
              <a:rPr lang="en-US" sz="2400" b="1" dirty="0">
                <a:solidFill>
                  <a:srgbClr val="002060"/>
                </a:solidFill>
              </a:rPr>
              <a:t>Predicting the Acts' Technique of Terrorist Groups</a:t>
            </a:r>
            <a:r>
              <a:rPr lang="en-US" sz="2400" dirty="0"/>
              <a:t> -&gt; </a:t>
            </a:r>
            <a:r>
              <a:rPr lang="en-US" sz="2000" dirty="0"/>
              <a:t>Investigate the methods used by terrorist groups in the past can help to guess their possible future terrorism activities</a:t>
            </a:r>
          </a:p>
          <a:p>
            <a:pPr marL="0" indent="0">
              <a:buClr>
                <a:srgbClr val="262626"/>
              </a:buClr>
              <a:buNone/>
            </a:pPr>
            <a:endParaRPr lang="en-US" sz="2000" dirty="0"/>
          </a:p>
          <a:p>
            <a:pPr>
              <a:buClr>
                <a:srgbClr val="262626"/>
              </a:buClr>
            </a:pPr>
            <a:r>
              <a:rPr lang="en-US" sz="2400" b="1" dirty="0">
                <a:solidFill>
                  <a:srgbClr val="002060"/>
                </a:solidFill>
              </a:rPr>
              <a:t>Tracking the Activities of Popular Terrorist Groups </a:t>
            </a:r>
            <a:r>
              <a:rPr lang="en-US" sz="2400" dirty="0"/>
              <a:t>-&gt; </a:t>
            </a:r>
            <a:r>
              <a:rPr lang="en-US" sz="2000" dirty="0"/>
              <a:t>Determining the activities of known terrorist groups may help government chase them and predict their future plans.</a:t>
            </a:r>
          </a:p>
          <a:p>
            <a:pPr>
              <a:buClr>
                <a:srgbClr val="262626"/>
              </a:buClr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2C6C-BC67-9BF5-AEB9-C37293A9765E}"/>
              </a:ext>
            </a:extLst>
          </p:cNvPr>
          <p:cNvSpPr txBox="1">
            <a:spLocks/>
          </p:cNvSpPr>
          <p:nvPr/>
        </p:nvSpPr>
        <p:spPr>
          <a:xfrm>
            <a:off x="1066800" y="240028"/>
            <a:ext cx="10058400" cy="1588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b="1" dirty="0"/>
              <a:t>How analyzing patterns can help in prediction process?</a:t>
            </a:r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5FBB6-8780-6F93-918D-556E8B08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2C88-F280-FCE3-6D24-9D4E39F9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40" y="1352419"/>
            <a:ext cx="11477020" cy="47801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200000"/>
              </a:lnSpc>
              <a:buClr>
                <a:srgbClr val="262626"/>
              </a:buClr>
              <a:buNone/>
            </a:pPr>
            <a:r>
              <a:rPr lang="en-US" sz="2800" b="1" dirty="0">
                <a:solidFill>
                  <a:srgbClr val="0070C0"/>
                </a:solidFill>
                <a:latin typeface="Garamond"/>
                <a:cs typeface="Arial"/>
              </a:rPr>
              <a:t>Source of dataset: Global Terrorism Database (GTD)</a:t>
            </a:r>
          </a:p>
          <a:p>
            <a:pPr>
              <a:lnSpc>
                <a:spcPct val="150000"/>
              </a:lnSpc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ea typeface="+mn-lt"/>
                <a:cs typeface="+mn-lt"/>
              </a:rPr>
              <a:t>Open-source database which contains information on terrorist attacks from 1970 to June 2021</a:t>
            </a:r>
          </a:p>
          <a:p>
            <a:pPr>
              <a:lnSpc>
                <a:spcPct val="150000"/>
              </a:lnSpc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ea typeface="+mn-lt"/>
                <a:cs typeface="+mn-lt"/>
              </a:rPr>
              <a:t>Collection of domestic, transnational, and international terrorist attacks containing more than 200,000 cases</a:t>
            </a:r>
          </a:p>
          <a:p>
            <a:pPr>
              <a:lnSpc>
                <a:spcPct val="150000"/>
              </a:lnSpc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ea typeface="+mn-lt"/>
                <a:cs typeface="+mn-lt"/>
              </a:rPr>
              <a:t>Information available on date, location, types and details of weapons, target as well as when identifiable, group or individual attacker</a:t>
            </a:r>
          </a:p>
          <a:p>
            <a:pPr>
              <a:lnSpc>
                <a:spcPct val="150000"/>
              </a:lnSpc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ea typeface="+mn-lt"/>
                <a:cs typeface="+mn-lt"/>
              </a:rPr>
              <a:t>At least information on 45 variables for each incident and on more than 120 variables for recent incidents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ea typeface="+mn-lt"/>
                <a:cs typeface="+mn-lt"/>
              </a:rPr>
              <a:t>More than 4,000,000 news articles from over 25,000 news sources were reviewed to collect the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D3CA64-28E6-553A-BCEF-7FB227D9C184}"/>
              </a:ext>
            </a:extLst>
          </p:cNvPr>
          <p:cNvSpPr txBox="1">
            <a:spLocks/>
          </p:cNvSpPr>
          <p:nvPr/>
        </p:nvSpPr>
        <p:spPr>
          <a:xfrm>
            <a:off x="1066800" y="240028"/>
            <a:ext cx="10058400" cy="969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GB" b="1" dirty="0"/>
              <a:t>Analysis of Dataset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B1746-F0DF-FD3E-B089-E633885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6F77-0019-9819-1D05-0A20D70C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2" y="1354144"/>
            <a:ext cx="11211293" cy="39319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Clr>
                <a:srgbClr val="262626"/>
              </a:buClr>
              <a:buNone/>
            </a:pPr>
            <a:r>
              <a:rPr lang="en-US" sz="2400" b="1">
                <a:ea typeface="+mn-lt"/>
                <a:cs typeface="+mn-lt"/>
              </a:rPr>
              <a:t>Python, serving as a programming language, contains a big number of applications, which provide its users with data analysis tools.</a:t>
            </a:r>
            <a:endParaRPr lang="en-US" sz="2400" b="1"/>
          </a:p>
          <a:p>
            <a:pPr marL="342900" indent="-342900">
              <a:lnSpc>
                <a:spcPct val="150000"/>
              </a:lnSpc>
              <a:buClr>
                <a:srgbClr val="262626"/>
              </a:buClr>
              <a:buFont typeface="Wingdings" pitchFamily="18" charset="0"/>
              <a:buChar char="§"/>
            </a:pPr>
            <a:r>
              <a:rPr lang="en-US" sz="2200">
                <a:solidFill>
                  <a:srgbClr val="0070C0"/>
                </a:solidFill>
                <a:ea typeface="+mn-lt"/>
                <a:cs typeface="+mn-lt"/>
              </a:rPr>
              <a:t>Preprocessing text data: to process data before it gets analyzed - SpaCy and Natural Language Toolkit. </a:t>
            </a:r>
            <a:endParaRPr lang="en-US" sz="220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262626"/>
              </a:buClr>
              <a:buFont typeface="Wingdings" pitchFamily="18" charset="0"/>
              <a:buChar char="§"/>
            </a:pPr>
            <a:r>
              <a:rPr lang="en-US" sz="2200">
                <a:solidFill>
                  <a:srgbClr val="0070C0"/>
                </a:solidFill>
                <a:ea typeface="+mn-lt"/>
                <a:cs typeface="+mn-lt"/>
              </a:rPr>
              <a:t>Topic modeling: to assist the topics of the texts - Gensim. </a:t>
            </a:r>
            <a:endParaRPr lang="en-US" sz="220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262626"/>
              </a:buClr>
              <a:buFont typeface="Wingdings" pitchFamily="18" charset="0"/>
              <a:buChar char="§"/>
            </a:pPr>
            <a:r>
              <a:rPr lang="en-US" sz="2200">
                <a:solidFill>
                  <a:srgbClr val="0070C0"/>
                </a:solidFill>
                <a:ea typeface="+mn-lt"/>
                <a:cs typeface="+mn-lt"/>
              </a:rPr>
              <a:t>Named Entity Recognition: to recognize named entities in a text - NLTK and SpaCy. </a:t>
            </a:r>
            <a:endParaRPr lang="en-US" sz="220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262626"/>
              </a:buClr>
              <a:buFont typeface="Wingdings" pitchFamily="18" charset="0"/>
              <a:buChar char="§"/>
            </a:pPr>
            <a:r>
              <a:rPr lang="en-US" sz="2200">
                <a:solidFill>
                  <a:srgbClr val="0070C0"/>
                </a:solidFill>
                <a:ea typeface="+mn-lt"/>
                <a:cs typeface="+mn-lt"/>
              </a:rPr>
              <a:t>Machine translation: to translate a file from one language to another - TensorFlow.</a:t>
            </a:r>
            <a:endParaRPr lang="en-US" sz="2200">
              <a:solidFill>
                <a:srgbClr val="0070C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401EC8-C3F0-ACB2-55AD-EF6A9ECF846B}"/>
              </a:ext>
            </a:extLst>
          </p:cNvPr>
          <p:cNvSpPr txBox="1">
            <a:spLocks/>
          </p:cNvSpPr>
          <p:nvPr/>
        </p:nvSpPr>
        <p:spPr>
          <a:xfrm>
            <a:off x="1066800" y="240028"/>
            <a:ext cx="10058400" cy="969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800" b="1" dirty="0"/>
              <a:t>PYTHON: analysis tools</a:t>
            </a:r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75635-3C09-223F-24F1-D4C84E34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7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9754-B761-5E6A-EF51-262E5CD5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511450"/>
            <a:ext cx="11501716" cy="39319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60000"/>
              </a:lnSpc>
              <a:buFont typeface="Courier New" pitchFamily="18" charset="0"/>
              <a:buChar char="o"/>
            </a:pPr>
            <a:r>
              <a:rPr lang="en-US" sz="2000" b="1">
                <a:solidFill>
                  <a:srgbClr val="002060"/>
                </a:solidFill>
                <a:ea typeface="+mn-lt"/>
                <a:cs typeface="+mn-lt"/>
              </a:rPr>
              <a:t>Python </a:t>
            </a:r>
            <a:r>
              <a:rPr lang="en-US" sz="2000">
                <a:solidFill>
                  <a:srgbClr val="002060"/>
                </a:solidFill>
                <a:ea typeface="+mn-lt"/>
                <a:cs typeface="+mn-lt"/>
              </a:rPr>
              <a:t>offers its users easy-to-use and flexible environment, which can be efficiently used for data analysis programs. </a:t>
            </a:r>
            <a:endParaRPr lang="en-US"/>
          </a:p>
          <a:p>
            <a:pPr>
              <a:lnSpc>
                <a:spcPct val="160000"/>
              </a:lnSpc>
              <a:buFont typeface="Courier New" pitchFamily="18" charset="0"/>
              <a:buChar char="o"/>
            </a:pPr>
            <a:r>
              <a:rPr lang="en-US" sz="2000" b="1" err="1">
                <a:solidFill>
                  <a:srgbClr val="002060"/>
                </a:solidFill>
                <a:ea typeface="+mn-lt"/>
                <a:cs typeface="+mn-lt"/>
              </a:rPr>
              <a:t>ChatGPT</a:t>
            </a:r>
            <a:r>
              <a:rPr lang="en-US" sz="2000">
                <a:solidFill>
                  <a:srgbClr val="002060"/>
                </a:solidFill>
                <a:ea typeface="+mn-lt"/>
                <a:cs typeface="+mn-lt"/>
              </a:rPr>
              <a:t>, on the other hand, provides advanced natural language generation tools – in other words, it is being widely used by services, which require direct or indirect interaction with human being.</a:t>
            </a:r>
            <a:endParaRPr lang="en-US" sz="2000">
              <a:solidFill>
                <a:srgbClr val="002060"/>
              </a:solidFill>
            </a:endParaRPr>
          </a:p>
          <a:p>
            <a:pPr>
              <a:lnSpc>
                <a:spcPct val="160000"/>
              </a:lnSpc>
              <a:buClr>
                <a:srgbClr val="262626"/>
              </a:buClr>
              <a:buFont typeface="Courier New" pitchFamily="18" charset="0"/>
              <a:buChar char="o"/>
            </a:pPr>
            <a:endParaRPr lang="en-US" sz="200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Python and ChatGPT:</a:t>
            </a:r>
          </a:p>
          <a:p>
            <a:pPr>
              <a:lnSpc>
                <a:spcPct val="160000"/>
              </a:lnSpc>
              <a:buFont typeface="Wingdings" pitchFamily="18" charset="0"/>
              <a:buChar char="Ø"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consist of a big number of efficient tools,  which alongside create beneficial environment for data analysis programs</a:t>
            </a:r>
          </a:p>
          <a:p>
            <a:pPr>
              <a:lnSpc>
                <a:spcPct val="160000"/>
              </a:lnSpc>
              <a:buFont typeface="Wingdings" pitchFamily="18" charset="0"/>
              <a:buChar char="Ø"/>
            </a:pPr>
            <a:r>
              <a:rPr lang="en-US" sz="2000"/>
              <a:t>provide the users with valid and effective analytical tools, which can be used even in exploring and discovering purposes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/>
          </a:p>
          <a:p>
            <a:pPr marL="0" indent="0">
              <a:lnSpc>
                <a:spcPct val="150000"/>
              </a:lnSpc>
              <a:buNone/>
            </a:pPr>
            <a:endParaRPr lang="en-US" sz="15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40795-6E0B-9024-8838-7EDE2CAB8175}"/>
              </a:ext>
            </a:extLst>
          </p:cNvPr>
          <p:cNvSpPr txBox="1">
            <a:spLocks/>
          </p:cNvSpPr>
          <p:nvPr/>
        </p:nvSpPr>
        <p:spPr>
          <a:xfrm>
            <a:off x="1066800" y="240028"/>
            <a:ext cx="10058400" cy="969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800" b="1" dirty="0"/>
              <a:t>PYTHON and </a:t>
            </a:r>
            <a:r>
              <a:rPr lang="en-US" sz="4800" b="1" dirty="0" err="1"/>
              <a:t>ChatGPT</a:t>
            </a:r>
            <a:endParaRPr lang="en-GB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15E89-3C88-527B-2051-D0FA57C2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1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FA7EF-80FE-90B1-430E-E6822F8B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51" y="1717448"/>
            <a:ext cx="9860547" cy="35805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Thank you 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for 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 attention :)</a:t>
            </a: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32ADB-40D2-118C-66C3-C45DF9D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65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Savon</vt:lpstr>
      <vt:lpstr>Savon</vt:lpstr>
      <vt:lpstr>Proposal:  Analysis of terrorist attacks</vt:lpstr>
      <vt:lpstr>Survey results</vt:lpstr>
      <vt:lpstr>Survey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for   attention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2023-05-08T14:20:21Z</dcterms:created>
  <dcterms:modified xsi:type="dcterms:W3CDTF">2023-05-09T12:20:53Z</dcterms:modified>
</cp:coreProperties>
</file>