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40"/>
  </p:notesMasterIdLst>
  <p:handoutMasterIdLst>
    <p:handoutMasterId r:id="rId41"/>
  </p:handoutMasterIdLst>
  <p:sldIdLst>
    <p:sldId id="256" r:id="rId4"/>
    <p:sldId id="272" r:id="rId5"/>
    <p:sldId id="327" r:id="rId6"/>
    <p:sldId id="317" r:id="rId7"/>
    <p:sldId id="329" r:id="rId8"/>
    <p:sldId id="318" r:id="rId9"/>
    <p:sldId id="319" r:id="rId10"/>
    <p:sldId id="331" r:id="rId11"/>
    <p:sldId id="320" r:id="rId12"/>
    <p:sldId id="321" r:id="rId13"/>
    <p:sldId id="322" r:id="rId14"/>
    <p:sldId id="323" r:id="rId15"/>
    <p:sldId id="324" r:id="rId16"/>
    <p:sldId id="325" r:id="rId17"/>
    <p:sldId id="336" r:id="rId18"/>
    <p:sldId id="337" r:id="rId19"/>
    <p:sldId id="338" r:id="rId20"/>
    <p:sldId id="339" r:id="rId21"/>
    <p:sldId id="340" r:id="rId22"/>
    <p:sldId id="342" r:id="rId23"/>
    <p:sldId id="343" r:id="rId24"/>
    <p:sldId id="344" r:id="rId25"/>
    <p:sldId id="333" r:id="rId26"/>
    <p:sldId id="326" r:id="rId27"/>
    <p:sldId id="345" r:id="rId28"/>
    <p:sldId id="346" r:id="rId29"/>
    <p:sldId id="351" r:id="rId30"/>
    <p:sldId id="347" r:id="rId31"/>
    <p:sldId id="352" r:id="rId32"/>
    <p:sldId id="353" r:id="rId33"/>
    <p:sldId id="354" r:id="rId34"/>
    <p:sldId id="348" r:id="rId35"/>
    <p:sldId id="349" r:id="rId36"/>
    <p:sldId id="350" r:id="rId37"/>
    <p:sldId id="334" r:id="rId38"/>
    <p:sldId id="356" r:id="rId3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9D134A-E3C5-2648-9D63-4581B608A554}">
          <p14:sldIdLst>
            <p14:sldId id="256"/>
            <p14:sldId id="272"/>
            <p14:sldId id="327"/>
            <p14:sldId id="317"/>
            <p14:sldId id="329"/>
            <p14:sldId id="318"/>
            <p14:sldId id="319"/>
            <p14:sldId id="331"/>
            <p14:sldId id="320"/>
            <p14:sldId id="321"/>
            <p14:sldId id="322"/>
            <p14:sldId id="323"/>
            <p14:sldId id="324"/>
            <p14:sldId id="325"/>
            <p14:sldId id="336"/>
            <p14:sldId id="337"/>
            <p14:sldId id="338"/>
            <p14:sldId id="339"/>
            <p14:sldId id="340"/>
            <p14:sldId id="342"/>
            <p14:sldId id="343"/>
            <p14:sldId id="344"/>
            <p14:sldId id="333"/>
            <p14:sldId id="326"/>
            <p14:sldId id="345"/>
            <p14:sldId id="346"/>
            <p14:sldId id="351"/>
            <p14:sldId id="347"/>
            <p14:sldId id="352"/>
            <p14:sldId id="353"/>
            <p14:sldId id="354"/>
            <p14:sldId id="348"/>
            <p14:sldId id="349"/>
            <p14:sldId id="350"/>
            <p14:sldId id="334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661C"/>
    <a:srgbClr val="FDE4DF"/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3" autoAdjust="0"/>
    <p:restoredTop sz="94660"/>
  </p:normalViewPr>
  <p:slideViewPr>
    <p:cSldViewPr snapToGrid="0">
      <p:cViewPr>
        <p:scale>
          <a:sx n="71" d="100"/>
          <a:sy n="71" d="100"/>
        </p:scale>
        <p:origin x="2488" y="113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BE21E-0D82-E448-9119-0EB3EFF65244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1DCA7-6B80-9848-A323-5173D9EE9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9119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EC7DB-AEFE-9346-B5D7-1CE87ECB48CF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96D67-6AC5-4548-8373-70788805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987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xmlns="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xmlns="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xmlns="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99545" y="2062102"/>
            <a:ext cx="11592912" cy="4464204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Contents</a:t>
            </a:r>
            <a:endParaRPr lang="en-US" altLang="ko-KR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99545" y="130850"/>
            <a:ext cx="11592911" cy="394447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Navigation</a:t>
            </a:r>
            <a:endParaRPr lang="en-US" altLang="ko-K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99545" y="600943"/>
            <a:ext cx="11592912" cy="518408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Title</a:t>
            </a:r>
            <a:endParaRPr lang="en-US" altLang="ko-KR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99545" y="1194996"/>
            <a:ext cx="11592912" cy="535412"/>
          </a:xfrm>
          <a:prstGeom prst="rect">
            <a:avLst/>
          </a:prstGeom>
          <a:solidFill>
            <a:srgbClr val="FDE4DF">
              <a:alpha val="29804"/>
            </a:srgbClr>
          </a:solidFill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Leading Message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xmlns="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41" r:id="rId3"/>
    <p:sldLayoutId id="2147483739" r:id="rId4"/>
    <p:sldLayoutId id="2147483736" r:id="rId5"/>
    <p:sldLayoutId id="2147483740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221F751-3C5B-4561-AD14-8637C5B66736}"/>
              </a:ext>
            </a:extLst>
          </p:cNvPr>
          <p:cNvSpPr txBox="1"/>
          <p:nvPr/>
        </p:nvSpPr>
        <p:spPr>
          <a:xfrm>
            <a:off x="6006353" y="2202224"/>
            <a:ext cx="618549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Spark Definitive Guide</a:t>
            </a:r>
            <a:b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4400" dirty="0">
                <a:solidFill>
                  <a:schemeClr val="bg1"/>
                </a:solidFill>
                <a:cs typeface="Arial" pitchFamily="34" charset="0"/>
              </a:rPr>
              <a:t>Chapter 01 ~ 03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F166F6B-B975-4F3C-BCF2-9971086140FB}"/>
              </a:ext>
            </a:extLst>
          </p:cNvPr>
          <p:cNvSpPr txBox="1"/>
          <p:nvPr/>
        </p:nvSpPr>
        <p:spPr>
          <a:xfrm>
            <a:off x="6006354" y="3993096"/>
            <a:ext cx="6185354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Big Data Analytics – week 01</a:t>
            </a:r>
          </a:p>
        </p:txBody>
      </p:sp>
      <p:pic>
        <p:nvPicPr>
          <p:cNvPr id="1028" name="Picture 4" descr="https://spark.apache.org/images/spark-logo-tradema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2" y="1984416"/>
            <a:ext cx="4490072" cy="238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드라이버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  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함수 실행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앱정보 유지 관리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입력에 대한 응답</a:t>
            </a:r>
            <a:r>
              <a:rPr lang="en-US" altLang="ko-KR" dirty="0" smtClean="0"/>
              <a:t>,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    전반적인 익스큐터 프로세스 작업과 관련된 분석</a:t>
            </a:r>
            <a:r>
              <a:rPr lang="en-US" altLang="ko-KR" dirty="0" smtClean="0"/>
              <a:t>,</a:t>
            </a:r>
            <a:r>
              <a:rPr lang="ko-KR" altLang="en-US" dirty="0" smtClean="0"/>
              <a:t> 배포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endParaRPr lang="en-US" dirty="0"/>
          </a:p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익스큐터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   드라이버가 할당한 작업 수행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 1)</a:t>
            </a:r>
            <a:r>
              <a:rPr lang="ko-KR" altLang="en-US" dirty="0" smtClean="0"/>
              <a:t> 코드 실행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2)</a:t>
            </a:r>
            <a:r>
              <a:rPr lang="ko-KR" altLang="en-US" dirty="0" smtClean="0"/>
              <a:t> 진행 상황 드라이버에 보고</a:t>
            </a:r>
            <a:endParaRPr lang="en-US" altLang="ko-KR" dirty="0" smtClean="0"/>
          </a:p>
          <a:p>
            <a:endParaRPr lang="en-US" dirty="0"/>
          </a:p>
          <a:p>
            <a:r>
              <a:rPr lang="en-US" altLang="ko-KR" dirty="0" smtClean="0"/>
              <a:t>※</a:t>
            </a:r>
            <a:r>
              <a:rPr lang="ko-KR" altLang="en-US" dirty="0" smtClean="0"/>
              <a:t> 로컬모드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드라이버와 익스큐터를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    단일 머신에서 스레드 형태로 실행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2.1.2</a:t>
            </a:r>
            <a:r>
              <a:rPr lang="ko-KR" altLang="en-US" dirty="0" smtClean="0"/>
              <a:t> 스파크 애플리케이션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하나의 드라이버와 여러 개의 익스큐터로 구성된 스파크 애플리케이션</a:t>
            </a:r>
            <a:endParaRPr lang="en-US" altLang="ko-K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312" y="3670339"/>
            <a:ext cx="4186144" cy="285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b="1" dirty="0" smtClean="0">
                <a:solidFill>
                  <a:srgbClr val="BF661C"/>
                </a:solidFill>
              </a:rPr>
              <a:t>구조적 </a:t>
            </a:r>
            <a:r>
              <a:rPr lang="en-US" altLang="ko-KR" sz="2000" b="1" dirty="0" smtClean="0">
                <a:solidFill>
                  <a:srgbClr val="BF661C"/>
                </a:solidFill>
              </a:rPr>
              <a:t>API</a:t>
            </a:r>
            <a:r>
              <a:rPr lang="ko-KR" altLang="en-US" sz="2000" dirty="0" smtClean="0"/>
              <a:t>만으로 작성된 코드는 언어에 상관없이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유사한 성능</a:t>
            </a:r>
            <a:r>
              <a:rPr lang="ko-KR" altLang="en-US" sz="2000" dirty="0" smtClean="0"/>
              <a:t> 발휘</a:t>
            </a:r>
            <a:endParaRPr lang="en-US" altLang="ko-KR" sz="2000" dirty="0" smtClean="0"/>
          </a:p>
          <a:p>
            <a:r>
              <a:rPr lang="ko-KR" altLang="en-US" sz="2000" dirty="0" smtClean="0"/>
              <a:t>스파크는 사용자를 대신해 파이썬이나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로 작성한 코드를 익스큐터에서 실행할 수 있도록 코드 변환</a:t>
            </a:r>
            <a:endParaRPr lang="en-US" altLang="ko-KR" sz="2000" dirty="0"/>
          </a:p>
          <a:p>
            <a:endParaRPr lang="en-US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스칼라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스파크는 스칼라로 개발됨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기본 언어</a:t>
            </a:r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자바    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스칼라는 </a:t>
            </a:r>
            <a:r>
              <a:rPr lang="en-US" altLang="ko-KR" sz="1800" dirty="0" smtClean="0"/>
              <a:t>JVM</a:t>
            </a:r>
            <a:r>
              <a:rPr lang="ko-KR" altLang="en-US" sz="1800" dirty="0" smtClean="0"/>
              <a:t>에서 구동</a:t>
            </a:r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파이썬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스칼라의 거의 모든 구조를 지원</a:t>
            </a:r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</a:t>
            </a:r>
            <a:r>
              <a:rPr lang="en-US" sz="1800" dirty="0" smtClean="0"/>
              <a:t>SQL </a:t>
            </a:r>
            <a:r>
              <a:rPr lang="ko-KR" altLang="en-US" sz="1800" dirty="0" smtClean="0"/>
              <a:t>    </a:t>
            </a:r>
            <a:r>
              <a:rPr lang="en-US" sz="1800" dirty="0" smtClean="0"/>
              <a:t>: ANSI SQL 2003 </a:t>
            </a:r>
            <a:r>
              <a:rPr lang="ko-KR" altLang="en-US" sz="1800" dirty="0" smtClean="0"/>
              <a:t>일부 지원</a:t>
            </a:r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</a:t>
            </a:r>
            <a:r>
              <a:rPr lang="en-US" sz="1800" dirty="0" smtClean="0"/>
              <a:t>R</a:t>
            </a:r>
            <a:r>
              <a:rPr lang="ko-KR" altLang="en-US" sz="1800" dirty="0" smtClean="0"/>
              <a:t>         </a:t>
            </a:r>
            <a:r>
              <a:rPr lang="en-US" sz="1800" dirty="0" smtClean="0"/>
              <a:t> : </a:t>
            </a:r>
            <a:r>
              <a:rPr lang="en-US" sz="1800" dirty="0" err="1" smtClean="0"/>
              <a:t>SparkR</a:t>
            </a:r>
            <a:r>
              <a:rPr lang="en-US" sz="1800" dirty="0" smtClean="0"/>
              <a:t>, </a:t>
            </a:r>
            <a:r>
              <a:rPr lang="en-US" sz="1800" dirty="0" err="1" smtClean="0"/>
              <a:t>sparklyr</a:t>
            </a:r>
            <a:r>
              <a:rPr lang="en-US" sz="1800" dirty="0" smtClean="0"/>
              <a:t> </a:t>
            </a:r>
            <a:r>
              <a:rPr lang="ko-KR" altLang="en-US" sz="1800" dirty="0" smtClean="0"/>
              <a:t>두 패키지를 통해 지원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2.2</a:t>
            </a:r>
            <a:r>
              <a:rPr lang="ko-KR" altLang="en-US" dirty="0" smtClean="0"/>
              <a:t> 스파크의 다양한 언어 </a:t>
            </a:r>
            <a:r>
              <a:rPr lang="en-US" altLang="ko-KR" dirty="0" smtClean="0"/>
              <a:t>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스파크는 스칼라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자바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파이썬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R</a:t>
            </a:r>
            <a:r>
              <a:rPr lang="ko-KR" altLang="en-US" dirty="0" smtClean="0"/>
              <a:t> 등 다양한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지원</a:t>
            </a:r>
            <a:endParaRPr lang="en-US" altLang="ko-KR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174" y="4410635"/>
            <a:ext cx="6358281" cy="21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비구조적 </a:t>
            </a:r>
            <a:r>
              <a:rPr lang="en-US" altLang="ko-KR" b="1" dirty="0" smtClean="0">
                <a:solidFill>
                  <a:srgbClr val="BF661C"/>
                </a:solidFill>
              </a:rPr>
              <a:t>API</a:t>
            </a:r>
            <a:r>
              <a:rPr lang="ko-KR" altLang="en-US" b="1" dirty="0" smtClean="0">
                <a:solidFill>
                  <a:srgbClr val="BF661C"/>
                </a:solidFill>
              </a:rPr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저수준</a:t>
            </a:r>
            <a:endParaRPr lang="en-US" altLang="ko-KR" dirty="0" smtClean="0"/>
          </a:p>
          <a:p>
            <a:endParaRPr lang="en-US" dirty="0"/>
          </a:p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구조적 </a:t>
            </a:r>
            <a:r>
              <a:rPr lang="en-US" altLang="ko-KR" b="1" dirty="0" smtClean="0">
                <a:solidFill>
                  <a:srgbClr val="BF661C"/>
                </a:solidFill>
              </a:rPr>
              <a:t>API</a:t>
            </a:r>
            <a:r>
              <a:rPr lang="ko-KR" altLang="en-US" b="1" dirty="0" smtClean="0">
                <a:solidFill>
                  <a:srgbClr val="BF661C"/>
                </a:solidFill>
              </a:rPr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고수준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2.3</a:t>
            </a:r>
            <a:r>
              <a:rPr lang="ko-KR" altLang="en-US" dirty="0" smtClean="0"/>
              <a:t> 스파크 </a:t>
            </a:r>
            <a:r>
              <a:rPr lang="en-US" altLang="ko-KR" dirty="0" smtClean="0"/>
              <a:t>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두가지 형태의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를 제공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76138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대화형 모드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$</a:t>
            </a:r>
            <a:r>
              <a:rPr lang="ko-KR" altLang="en-US" dirty="0" smtClean="0"/>
              <a:t> </a:t>
            </a:r>
            <a:r>
              <a:rPr lang="en-US" altLang="ko-KR" dirty="0" smtClean="0"/>
              <a:t>bin/spark-shell</a:t>
            </a:r>
            <a:endParaRPr lang="en-US" altLang="ko-KR" dirty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SparkSession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생성</a:t>
            </a:r>
            <a:r>
              <a:rPr lang="en-US" altLang="ko-KR" dirty="0" smtClean="0"/>
              <a:t> (</a:t>
            </a:r>
            <a:r>
              <a:rPr lang="ko-KR" altLang="en-US" dirty="0" smtClean="0"/>
              <a:t>변수명 </a:t>
            </a:r>
            <a:r>
              <a:rPr lang="en-US" altLang="ko-KR" dirty="0" smtClean="0"/>
              <a:t>spark)</a:t>
            </a:r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애플리케이션 제출 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$</a:t>
            </a:r>
            <a:r>
              <a:rPr lang="ko-KR" altLang="en-US" dirty="0" smtClean="0"/>
              <a:t> </a:t>
            </a:r>
            <a:r>
              <a:rPr lang="en-US" altLang="ko-KR" dirty="0" smtClean="0"/>
              <a:t>bin/spark-submit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클러스터 매니저에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형태로 패키징한 스파크 애플리케이션을 제출</a:t>
            </a:r>
            <a:endParaRPr lang="en-US" altLang="ko-KR" dirty="0" smtClean="0"/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SparkSession</a:t>
            </a:r>
            <a:r>
              <a:rPr lang="ko-KR" altLang="en-US" dirty="0" smtClean="0"/>
              <a:t>은 애플리케이션 내에서 직접 생성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2.4</a:t>
            </a:r>
            <a:r>
              <a:rPr lang="ko-KR" altLang="en-US" dirty="0" smtClean="0"/>
              <a:t> 스파크 시작하기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대화형 모드 및 애플리케이션 제출 형태로 스파크 시작할 수 있다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2997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&gt; 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myRange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spark.range</a:t>
            </a:r>
            <a:r>
              <a:rPr lang="en-US" altLang="ko-KR" dirty="0" smtClean="0"/>
              <a:t>(1000).</a:t>
            </a:r>
            <a:r>
              <a:rPr lang="en-US" altLang="ko-KR" dirty="0" err="1" smtClean="0"/>
              <a:t>toDF</a:t>
            </a:r>
            <a:r>
              <a:rPr lang="en-US" altLang="ko-KR" dirty="0" smtClean="0"/>
              <a:t>(“number”)  # </a:t>
            </a:r>
            <a:r>
              <a:rPr lang="en-US" altLang="ko-KR" dirty="0" err="1" smtClean="0"/>
              <a:t>DataFrame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number </a:t>
            </a:r>
            <a:r>
              <a:rPr lang="ko-KR" altLang="en-US" dirty="0" smtClean="0"/>
              <a:t>컬럼에 </a:t>
            </a:r>
            <a:r>
              <a:rPr lang="en-US" altLang="ko-KR" dirty="0" smtClean="0"/>
              <a:t>0~999</a:t>
            </a:r>
            <a:r>
              <a:rPr lang="ko-KR" altLang="en-US" dirty="0" smtClean="0"/>
              <a:t>의 값이 들어 있는 테이블과 유사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숫자들은 분산 컬렉션으로 표현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BF661C"/>
                </a:solidFill>
              </a:rPr>
              <a:t>클러스터에서 실행 시 서로 다른 익스큐터에 존재</a:t>
            </a:r>
            <a:endParaRPr lang="en-US" altLang="ko-KR" b="1" dirty="0" smtClean="0">
              <a:solidFill>
                <a:srgbClr val="BF661C"/>
              </a:solidFill>
            </a:endParaRP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err="1"/>
              <a:t>SparkSession</a:t>
            </a:r>
            <a:r>
              <a:rPr lang="en-US" altLang="ko-KR" dirty="0"/>
              <a:t> : Spark App = 1 : </a:t>
            </a:r>
            <a:r>
              <a:rPr lang="en-US" altLang="ko-KR" dirty="0" smtClean="0"/>
              <a:t>1</a:t>
            </a:r>
            <a:endParaRPr lang="en-US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2.5 </a:t>
            </a:r>
            <a:r>
              <a:rPr lang="en-US" dirty="0" err="1" smtClean="0"/>
              <a:t>SparkSession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스파크 앱은 </a:t>
            </a:r>
            <a:r>
              <a:rPr lang="en-US" altLang="ko-KR" dirty="0" err="1"/>
              <a:t>SparkSession</a:t>
            </a:r>
            <a:r>
              <a:rPr lang="ko-KR" altLang="en-US" dirty="0"/>
              <a:t> 을 통해 제어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5754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b="1" dirty="0" smtClean="0">
                <a:solidFill>
                  <a:schemeClr val="tx1"/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스키마</a:t>
            </a:r>
            <a:r>
              <a:rPr lang="en-US" altLang="ko-KR" sz="2000" dirty="0" smtClean="0">
                <a:solidFill>
                  <a:srgbClr val="BF661C"/>
                </a:solidFill>
              </a:rPr>
              <a:t> </a:t>
            </a:r>
            <a:r>
              <a:rPr lang="en-US" altLang="ko-KR" sz="2000" dirty="0"/>
              <a:t>: </a:t>
            </a:r>
            <a:r>
              <a:rPr lang="ko-KR" altLang="en-US" sz="2000" b="1" dirty="0">
                <a:solidFill>
                  <a:srgbClr val="BF661C"/>
                </a:solidFill>
              </a:rPr>
              <a:t>컬럼과 컬럼의 타입</a:t>
            </a:r>
            <a:r>
              <a:rPr lang="ko-KR" altLang="en-US" sz="2000" dirty="0"/>
              <a:t>을 정의한 목록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DataFrame</a:t>
            </a:r>
            <a:r>
              <a:rPr lang="en-US" altLang="ko-KR" sz="2000" dirty="0" smtClean="0">
                <a:solidFill>
                  <a:schemeClr val="tx1"/>
                </a:solidFill>
              </a:rPr>
              <a:t> : </a:t>
            </a:r>
            <a:r>
              <a:rPr lang="ko-KR" altLang="en-US" sz="2000" dirty="0" smtClean="0"/>
              <a:t>컬럼에 이름을 붙인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스프레드시트와 유사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단일 컴퓨터에 저장하기에</a:t>
            </a:r>
            <a:endParaRPr lang="en-US" altLang="ko-KR" sz="2000" dirty="0" smtClean="0"/>
          </a:p>
          <a:p>
            <a:r>
              <a:rPr lang="ko-KR" altLang="en-US" sz="2000" dirty="0" smtClean="0"/>
              <a:t>                      너무 크거나 계산에 오래 시간이 걸리기 때문에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여러 컴퓨터에 분산</a:t>
            </a:r>
            <a:endParaRPr lang="en-US" altLang="ko-KR" sz="2000" b="1" dirty="0">
              <a:solidFill>
                <a:srgbClr val="BF661C"/>
              </a:solidFill>
            </a:endParaRPr>
          </a:p>
          <a:p>
            <a:endParaRPr lang="en-US" altLang="ko-KR" sz="2000" b="1" dirty="0" smtClean="0">
              <a:solidFill>
                <a:schemeClr val="tx1"/>
              </a:solidFill>
            </a:endParaRP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-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R</a:t>
            </a:r>
            <a:r>
              <a:rPr lang="en-US" altLang="ko-KR" sz="2000" b="1" dirty="0">
                <a:solidFill>
                  <a:schemeClr val="tx1"/>
                </a:solidFill>
              </a:rPr>
              <a:t>,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Python</a:t>
            </a:r>
            <a:r>
              <a:rPr lang="ko-KR" altLang="en-US" sz="2000" dirty="0" smtClean="0"/>
              <a:t>의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유사한 </a:t>
            </a:r>
            <a:r>
              <a:rPr lang="ko-KR" altLang="en-US" sz="2000" dirty="0"/>
              <a:t>자료구조 </a:t>
            </a:r>
            <a:r>
              <a:rPr lang="ko-KR" altLang="en-US" sz="2000" dirty="0" smtClean="0"/>
              <a:t>존재하지만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b="1" dirty="0">
                <a:solidFill>
                  <a:srgbClr val="BF661C"/>
                </a:solidFill>
              </a:rPr>
              <a:t>단일 노드에서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쉽게 변환 가능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 파티션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클러스터의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물리적 머신에 존재하는 로우의 집합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적당한 사이즈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청크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단위로 데이터 분할</a:t>
            </a:r>
            <a:endParaRPr lang="en-US" altLang="ko-KR" sz="2000" dirty="0" smtClean="0"/>
          </a:p>
          <a:p>
            <a:r>
              <a:rPr lang="ko-KR" altLang="en-US" sz="2000" dirty="0" smtClean="0"/>
              <a:t>              파티션이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또는 익스큐터가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개라면 병렬성은 </a:t>
            </a:r>
            <a:r>
              <a:rPr lang="en-US" altLang="ko-KR" sz="2000" dirty="0" smtClean="0"/>
              <a:t>1.</a:t>
            </a:r>
            <a:endParaRPr lang="en-US" altLang="ko-KR" sz="2000" dirty="0"/>
          </a:p>
          <a:p>
            <a:r>
              <a:rPr lang="ko-KR" altLang="en-US" sz="2000" dirty="0" smtClean="0"/>
              <a:t>              </a:t>
            </a:r>
            <a:r>
              <a:rPr lang="en-US" altLang="ko-KR" sz="2000" b="1" dirty="0" err="1" smtClean="0">
                <a:solidFill>
                  <a:srgbClr val="BF661C"/>
                </a:solidFill>
              </a:rPr>
              <a:t>DataFrame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을 사용하면 파티션을 수동 혹은 개별적으로 처리할 필요 없음</a:t>
            </a:r>
            <a:r>
              <a:rPr lang="en-US" altLang="ko-KR" sz="2000" b="1" dirty="0" smtClean="0">
                <a:solidFill>
                  <a:srgbClr val="BF661C"/>
                </a:solidFill>
              </a:rPr>
              <a:t>.</a:t>
            </a:r>
            <a:endParaRPr lang="en-US" altLang="ko-KR" sz="2000" b="1" dirty="0">
              <a:solidFill>
                <a:srgbClr val="BF661C"/>
              </a:solidFill>
            </a:endParaRPr>
          </a:p>
          <a:p>
            <a:r>
              <a:rPr lang="ko-KR" altLang="en-US" sz="2000" dirty="0" smtClean="0"/>
              <a:t>              스파크가 처리 방법을 결정함</a:t>
            </a:r>
            <a:endParaRPr lang="en-US" altLang="ko-KR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2.6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대표적인 구조적 </a:t>
            </a:r>
            <a:r>
              <a:rPr lang="en-US" altLang="ko-KR" sz="2000" dirty="0" smtClean="0"/>
              <a:t>API, </a:t>
            </a:r>
            <a:r>
              <a:rPr lang="en-US" altLang="ko-KR" sz="2000" dirty="0" err="1" smtClean="0"/>
              <a:t>DataFrame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167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스파크의 핵심 데이터 구조는 </a:t>
            </a:r>
            <a:r>
              <a:rPr lang="ko-KR" altLang="en-US" sz="1800" b="1" dirty="0" smtClean="0">
                <a:solidFill>
                  <a:srgbClr val="BF661C"/>
                </a:solidFill>
              </a:rPr>
              <a:t>불변성</a:t>
            </a:r>
            <a:r>
              <a:rPr lang="ko-KR" altLang="en-US" sz="1800" dirty="0" smtClean="0"/>
              <a:t>을 가짐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한번 생성 후 변경</a:t>
            </a:r>
            <a:r>
              <a:rPr lang="en-US" altLang="ko-KR" sz="1800" dirty="0" smtClean="0"/>
              <a:t>X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트랜스포메이션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데이터 </a:t>
            </a:r>
            <a:r>
              <a:rPr lang="ko-KR" altLang="en-US" sz="1800" b="1" dirty="0" smtClean="0">
                <a:solidFill>
                  <a:srgbClr val="BF661C"/>
                </a:solidFill>
              </a:rPr>
              <a:t>변경에 대한 방법</a:t>
            </a:r>
            <a:r>
              <a:rPr lang="ko-KR" altLang="en-US" sz="1800" dirty="0" smtClean="0"/>
              <a:t>을 알려줄 때 사용하는 연산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액션 연산 없이는 </a:t>
            </a:r>
            <a:r>
              <a:rPr lang="ko-KR" altLang="en-US" sz="1800" b="1" dirty="0" smtClean="0">
                <a:solidFill>
                  <a:srgbClr val="BF661C"/>
                </a:solidFill>
              </a:rPr>
              <a:t>실제 작업 수행 안됨</a:t>
            </a:r>
            <a:endParaRPr lang="en-US" altLang="ko-KR" sz="1800" b="1" dirty="0">
              <a:solidFill>
                <a:srgbClr val="BF661C"/>
              </a:solidFill>
            </a:endParaRPr>
          </a:p>
          <a:p>
            <a:r>
              <a:rPr lang="en-US" altLang="ko-KR" sz="1800" dirty="0" smtClean="0"/>
              <a:t>  &gt;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 divisBy2 = </a:t>
            </a:r>
            <a:r>
              <a:rPr lang="en-US" altLang="ko-KR" sz="1800" dirty="0" err="1" smtClean="0"/>
              <a:t>myRange.where</a:t>
            </a:r>
            <a:r>
              <a:rPr lang="en-US" altLang="ko-KR" sz="1800" dirty="0" smtClean="0"/>
              <a:t>(”number % 2 = 0”)</a:t>
            </a:r>
          </a:p>
          <a:p>
            <a:endParaRPr lang="en-US" altLang="ko-KR" sz="1800" dirty="0" smtClean="0"/>
          </a:p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트랜스포메이션 유형</a:t>
            </a:r>
            <a:endParaRPr lang="en-US" altLang="ko-KR" sz="1800" dirty="0" smtClean="0"/>
          </a:p>
          <a:p>
            <a:r>
              <a:rPr lang="ko-KR" altLang="en-US" sz="1800" dirty="0" smtClean="0"/>
              <a:t>  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좁은 의존성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입력 파티션이 </a:t>
            </a:r>
            <a:r>
              <a:rPr lang="ko-KR" altLang="en-US" sz="1800" b="1" dirty="0" smtClean="0">
                <a:solidFill>
                  <a:srgbClr val="BF661C"/>
                </a:solidFill>
              </a:rPr>
              <a:t>하나의 출력 파티션에만 영향</a:t>
            </a:r>
            <a:endParaRPr lang="en-US" altLang="ko-KR" sz="1800" b="1" dirty="0" smtClean="0">
              <a:solidFill>
                <a:srgbClr val="BF661C"/>
              </a:solidFill>
            </a:endParaRPr>
          </a:p>
          <a:p>
            <a:r>
              <a:rPr lang="en-US" altLang="ko-KR" sz="1800" dirty="0" smtClean="0"/>
              <a:t>                          </a:t>
            </a:r>
            <a:r>
              <a:rPr lang="ko-KR" altLang="en-US" sz="1800" dirty="0" smtClean="0"/>
              <a:t>파이프라이닝을 자동으로 수행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r>
              <a:rPr lang="ko-KR" altLang="en-US" sz="1800" dirty="0" smtClean="0"/>
              <a:t>                          여러 필터를 지정하는 경우 모든 작업이 메모리에서 수행</a:t>
            </a:r>
            <a:endParaRPr lang="en-US" altLang="ko-KR" sz="1800" dirty="0" smtClean="0"/>
          </a:p>
          <a:p>
            <a:r>
              <a:rPr lang="ko-KR" altLang="en-US" sz="1800" dirty="0" smtClean="0"/>
              <a:t>  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넓은 의존성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하나의 입력 파티션이 </a:t>
            </a:r>
            <a:r>
              <a:rPr lang="ko-KR" altLang="en-US" sz="1800" b="1" dirty="0" smtClean="0">
                <a:solidFill>
                  <a:srgbClr val="BF661C"/>
                </a:solidFill>
              </a:rPr>
              <a:t>여러 출력 파티션에 영향</a:t>
            </a:r>
            <a:endParaRPr lang="en-US" altLang="ko-KR" sz="1800" b="1" dirty="0" smtClean="0">
              <a:solidFill>
                <a:srgbClr val="BF661C"/>
              </a:solidFill>
            </a:endParaRPr>
          </a:p>
          <a:p>
            <a:r>
              <a:rPr lang="ko-KR" altLang="en-US" sz="1800" dirty="0" smtClean="0"/>
              <a:t>                          </a:t>
            </a:r>
            <a:r>
              <a:rPr lang="en-US" altLang="ko-KR" sz="1800" dirty="0" smtClean="0"/>
              <a:t>(ex. </a:t>
            </a:r>
            <a:r>
              <a:rPr lang="ko-KR" altLang="en-US" sz="1800" dirty="0" smtClean="0"/>
              <a:t>셔플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셔플의 결과는 파일로 저장</a:t>
            </a:r>
            <a:r>
              <a:rPr lang="en-US" altLang="ko-KR" sz="1800" dirty="0" smtClean="0"/>
              <a:t>)</a:t>
            </a:r>
          </a:p>
          <a:p>
            <a:r>
              <a:rPr lang="ko-KR" altLang="en-US" sz="1800" dirty="0" smtClean="0"/>
              <a:t>                         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2.7</a:t>
            </a:r>
            <a:r>
              <a:rPr lang="ko-KR" altLang="en-US" dirty="0" smtClean="0"/>
              <a:t> 트랜스포메이션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데이터 변환을 위해 트랜스포메이션 연산 사용</a:t>
            </a:r>
            <a:endParaRPr lang="en-US" altLang="ko-K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68" y="4097617"/>
            <a:ext cx="1828800" cy="1904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656" y="4097617"/>
            <a:ext cx="1828800" cy="19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스파크는 특정 연산이 내려진 즉시 데이터를 수정하지 않고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 원시 데이터에 적용할 트랜스포메이션의 </a:t>
            </a:r>
            <a:r>
              <a:rPr lang="ko-KR" altLang="en-US" b="1" dirty="0" smtClean="0">
                <a:solidFill>
                  <a:srgbClr val="BF661C"/>
                </a:solidFill>
              </a:rPr>
              <a:t>실행 계획을 생성</a:t>
            </a:r>
            <a:endParaRPr lang="en-US" altLang="ko-KR" b="1" dirty="0" smtClean="0">
              <a:solidFill>
                <a:srgbClr val="BF661C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액션 처리시 트랜스포메이션을 간결한 </a:t>
            </a:r>
            <a:r>
              <a:rPr lang="ko-KR" altLang="en-US" b="1" dirty="0" smtClean="0">
                <a:solidFill>
                  <a:srgbClr val="BF661C"/>
                </a:solidFill>
              </a:rPr>
              <a:t>물리적 실행 계획으로 컴파일하여 최적화</a:t>
            </a:r>
            <a:endParaRPr lang="en-US" altLang="ko-KR" b="1" dirty="0" smtClean="0">
              <a:solidFill>
                <a:srgbClr val="BF661C"/>
              </a:solidFill>
            </a:endParaRP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ex) </a:t>
            </a:r>
            <a:r>
              <a:rPr lang="ko-KR" altLang="en-US" dirty="0" smtClean="0"/>
              <a:t>조건절 푸시다운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필터 조건을 데이터소스로 위임</a:t>
            </a:r>
            <a:endParaRPr lang="en-US" altLang="ko-K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2.7.1</a:t>
            </a:r>
            <a:r>
              <a:rPr lang="ko-KR" altLang="en-US" dirty="0" smtClean="0"/>
              <a:t> 지연 연산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스파크가 연산 그래프를 처리하기 직전까지 기다린다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0243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액션 </a:t>
            </a:r>
            <a:r>
              <a:rPr lang="en-US" altLang="ko-KR" dirty="0" smtClean="0"/>
              <a:t>:</a:t>
            </a:r>
            <a:r>
              <a:rPr lang="ko-KR" altLang="en-US" dirty="0" smtClean="0"/>
              <a:t> 일련의 트랜스포메이션으로부터 결과를 계산하도록 지시하는 명령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  &gt; divisBy2.count()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액션의 유형</a:t>
            </a:r>
            <a:endParaRPr lang="en-US" altLang="ko-KR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.</a:t>
            </a:r>
            <a:r>
              <a:rPr lang="ko-KR" altLang="en-US" dirty="0" smtClean="0"/>
              <a:t>콘솔에서 데이터 조회 </a:t>
            </a:r>
            <a:r>
              <a:rPr lang="en-US" altLang="ko-KR" dirty="0" smtClean="0"/>
              <a:t>(show)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.</a:t>
            </a:r>
            <a:r>
              <a:rPr lang="ko-KR" altLang="en-US" dirty="0" smtClean="0"/>
              <a:t>언어별 네이티브 객체에 데이터를 모으기</a:t>
            </a:r>
            <a:r>
              <a:rPr lang="en-US" altLang="ko-KR" dirty="0" smtClean="0"/>
              <a:t> (collect)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.</a:t>
            </a:r>
            <a:r>
              <a:rPr lang="ko-KR" altLang="en-US" dirty="0" smtClean="0"/>
              <a:t>출력 데이터소스에 저장</a:t>
            </a:r>
            <a:r>
              <a:rPr lang="en-US" altLang="ko-KR" dirty="0" smtClean="0"/>
              <a:t> (save)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2.8</a:t>
            </a:r>
            <a:r>
              <a:rPr lang="ko-KR" altLang="en-US" dirty="0" smtClean="0"/>
              <a:t> 액션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액션 명령을 통해 실제 연산을 수행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417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드라이버 프로세스에서 제공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기본 포트는 </a:t>
            </a:r>
            <a:r>
              <a:rPr lang="en-US" altLang="ko-KR" sz="2000" dirty="0" smtClean="0"/>
              <a:t>4040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스파크 잡의 상태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환경 설정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클러스터 상태 등의 정보 확인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태스크 수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스테이지 수 등도 확인 가능</a:t>
            </a:r>
            <a:endParaRPr lang="en-US" altLang="ko-KR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2.9</a:t>
            </a:r>
            <a:r>
              <a:rPr lang="ko-KR" altLang="en-US" dirty="0" smtClean="0"/>
              <a:t> 스파크 </a:t>
            </a:r>
            <a:r>
              <a:rPr lang="en-US" altLang="ko-KR" dirty="0" smtClean="0"/>
              <a:t>UI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스파크 잡의 진행 상호아을 모니터링할 때 사용</a:t>
            </a:r>
            <a:endParaRPr lang="en-US" altLang="ko-K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56" y="4294204"/>
            <a:ext cx="69977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2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철학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 등장배경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 역사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 현재와 미래</a:t>
              </a:r>
              <a:endParaRPr lang="en-US" altLang="ko-KR" sz="1200" dirty="0">
                <a:solidFill>
                  <a:srgbClr val="BF661C"/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실행하기</a:t>
              </a:r>
              <a:endParaRPr lang="en-US" altLang="ko-KR" sz="1200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rgbClr val="BF661C"/>
                  </a:solidFill>
                  <a:cs typeface="Arial" pitchFamily="34" charset="0"/>
                </a:rPr>
                <a:t>아파치 스파크</a:t>
              </a:r>
              <a:endParaRPr lang="ko-KR" altLang="en-US" sz="2700" b="1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BF661C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아키텍처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다양한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시작하기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SparkSession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DataFrame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Operator,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 UI, Example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살펴보기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99644"/>
            <a:chOff x="1848112" y="1575921"/>
            <a:chExt cx="5383988" cy="10996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spark-submit, Dataset, Streaming, Machine Learning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RDD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Spark-Packages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기능 둘러보기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 smtClean="0"/>
              <a:t>&gt; </a:t>
            </a:r>
            <a:r>
              <a:rPr lang="en-US" altLang="ko-KR" sz="1800" dirty="0" err="1" smtClean="0"/>
              <a:t>val</a:t>
            </a:r>
            <a:r>
              <a:rPr lang="en-US" altLang="ko-KR" sz="1800" dirty="0" smtClean="0"/>
              <a:t> flightData2015 = spark     </a:t>
            </a:r>
            <a:r>
              <a:rPr lang="en-US" altLang="ko-KR" sz="1800" dirty="0" smtClean="0">
                <a:solidFill>
                  <a:srgbClr val="BF661C"/>
                </a:solidFill>
              </a:rPr>
              <a:t># </a:t>
            </a:r>
            <a:r>
              <a:rPr lang="en-US" altLang="ko-KR" sz="1800" dirty="0" err="1" smtClean="0">
                <a:solidFill>
                  <a:srgbClr val="BF661C"/>
                </a:solidFill>
              </a:rPr>
              <a:t>SparkSession</a:t>
            </a:r>
            <a:endParaRPr lang="en-US" altLang="ko-KR" sz="1800" dirty="0" smtClean="0">
              <a:solidFill>
                <a:srgbClr val="BF661C"/>
              </a:solidFill>
            </a:endParaRPr>
          </a:p>
          <a:p>
            <a:r>
              <a:rPr lang="en-US" altLang="ko-KR" sz="1800" dirty="0" smtClean="0"/>
              <a:t>     .read     </a:t>
            </a:r>
            <a:r>
              <a:rPr lang="en-US" altLang="ko-KR" sz="1800" dirty="0" smtClean="0">
                <a:solidFill>
                  <a:srgbClr val="BF661C"/>
                </a:solidFill>
              </a:rPr>
              <a:t># </a:t>
            </a:r>
            <a:r>
              <a:rPr lang="en-US" altLang="ko-KR" sz="1800" dirty="0" err="1" smtClean="0">
                <a:solidFill>
                  <a:srgbClr val="BF661C"/>
                </a:solidFill>
              </a:rPr>
              <a:t>DataFrameReader</a:t>
            </a:r>
            <a:r>
              <a:rPr lang="en-US" altLang="ko-KR" sz="1800" dirty="0" smtClean="0">
                <a:solidFill>
                  <a:srgbClr val="BF661C"/>
                </a:solidFill>
              </a:rPr>
              <a:t> </a:t>
            </a:r>
            <a:r>
              <a:rPr lang="ko-KR" altLang="en-US" sz="1800" dirty="0" smtClean="0">
                <a:solidFill>
                  <a:srgbClr val="BF661C"/>
                </a:solidFill>
              </a:rPr>
              <a:t>리턴</a:t>
            </a:r>
            <a:endParaRPr lang="en-US" altLang="ko-KR" sz="1800" dirty="0" smtClean="0">
              <a:solidFill>
                <a:srgbClr val="BF661C"/>
              </a:solidFill>
            </a:endParaRPr>
          </a:p>
          <a:p>
            <a:r>
              <a:rPr lang="en-US" altLang="ko-KR" sz="1800" dirty="0"/>
              <a:t> </a:t>
            </a:r>
            <a:r>
              <a:rPr lang="en-US" altLang="ko-KR" sz="1800" dirty="0" smtClean="0"/>
              <a:t>    .option(“</a:t>
            </a:r>
            <a:r>
              <a:rPr lang="en-US" altLang="ko-KR" sz="1800" dirty="0" err="1" smtClean="0"/>
              <a:t>inferSchema</a:t>
            </a:r>
            <a:r>
              <a:rPr lang="en-US" altLang="ko-KR" sz="1800" dirty="0" smtClean="0"/>
              <a:t>”, “true”)   </a:t>
            </a:r>
            <a:r>
              <a:rPr lang="en-US" altLang="ko-KR" sz="1800" dirty="0" smtClean="0">
                <a:solidFill>
                  <a:srgbClr val="BF661C"/>
                </a:solidFill>
              </a:rPr>
              <a:t>#</a:t>
            </a:r>
            <a:r>
              <a:rPr lang="ko-KR" altLang="en-US" sz="1800" dirty="0" smtClean="0">
                <a:solidFill>
                  <a:srgbClr val="BF661C"/>
                </a:solidFill>
              </a:rPr>
              <a:t>스키마 추론 기능 사용</a:t>
            </a:r>
            <a:r>
              <a:rPr lang="en-US" altLang="ko-KR" sz="1800" dirty="0" smtClean="0">
                <a:solidFill>
                  <a:srgbClr val="BF661C"/>
                </a:solidFill>
              </a:rPr>
              <a:t>,</a:t>
            </a:r>
            <a:r>
              <a:rPr lang="ko-KR" altLang="en-US" sz="1800" dirty="0" smtClean="0">
                <a:solidFill>
                  <a:srgbClr val="BF661C"/>
                </a:solidFill>
              </a:rPr>
              <a:t> 적은 양의 데이터를 조회</a:t>
            </a:r>
            <a:endParaRPr lang="en-US" altLang="ko-KR" sz="1800" dirty="0" smtClean="0">
              <a:solidFill>
                <a:srgbClr val="BF661C"/>
              </a:solidFill>
            </a:endParaRPr>
          </a:p>
          <a:p>
            <a:r>
              <a:rPr lang="ko-KR" altLang="en-US" sz="1800" dirty="0" smtClean="0"/>
              <a:t>     </a:t>
            </a:r>
            <a:r>
              <a:rPr lang="en-US" altLang="ko-KR" sz="1800" dirty="0" smtClean="0"/>
              <a:t>.option(“header”, “true”)</a:t>
            </a:r>
            <a:r>
              <a:rPr lang="ko-KR" altLang="en-US" sz="1800" dirty="0" smtClean="0"/>
              <a:t>    </a:t>
            </a:r>
            <a:r>
              <a:rPr lang="en-US" altLang="ko-KR" sz="1800" dirty="0" smtClean="0">
                <a:solidFill>
                  <a:srgbClr val="BF661C"/>
                </a:solidFill>
              </a:rPr>
              <a:t>#</a:t>
            </a:r>
            <a:r>
              <a:rPr lang="ko-KR" altLang="en-US" sz="1800" dirty="0" smtClean="0">
                <a:solidFill>
                  <a:srgbClr val="BF661C"/>
                </a:solidFill>
              </a:rPr>
              <a:t> 첫 줄을 헤더로 지정</a:t>
            </a:r>
            <a:endParaRPr lang="en-US" altLang="ko-KR" sz="1800" dirty="0" smtClean="0">
              <a:solidFill>
                <a:srgbClr val="BF661C"/>
              </a:solidFill>
            </a:endParaRPr>
          </a:p>
          <a:p>
            <a:r>
              <a:rPr lang="ko-KR" altLang="en-US" sz="1800" dirty="0" smtClean="0"/>
              <a:t>     </a:t>
            </a:r>
            <a:r>
              <a:rPr lang="en-US" altLang="ko-KR" sz="1800" dirty="0" smtClean="0"/>
              <a:t>.csv(“/data/flight-data/csv/2015-summary.csv”) </a:t>
            </a:r>
            <a:endParaRPr lang="en-US" altLang="ko-KR" sz="1800" dirty="0"/>
          </a:p>
          <a:p>
            <a:r>
              <a:rPr lang="en-US" altLang="ko-KR" sz="1800" dirty="0" smtClean="0"/>
              <a:t>&gt;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flightData2015.take(3</a:t>
            </a:r>
            <a:r>
              <a:rPr lang="en-US" altLang="ko-KR" sz="1800" dirty="0" smtClean="0">
                <a:solidFill>
                  <a:srgbClr val="BF661C"/>
                </a:solidFill>
              </a:rPr>
              <a:t>)     #</a:t>
            </a:r>
            <a:r>
              <a:rPr lang="ko-KR" altLang="en-US" sz="1800" dirty="0" smtClean="0">
                <a:solidFill>
                  <a:srgbClr val="BF661C"/>
                </a:solidFill>
              </a:rPr>
              <a:t> 액션</a:t>
            </a:r>
            <a:r>
              <a:rPr lang="en-US" altLang="ko-KR" sz="1800" dirty="0" smtClean="0">
                <a:solidFill>
                  <a:srgbClr val="BF661C"/>
                </a:solidFill>
              </a:rPr>
              <a:t> Array( [</a:t>
            </a:r>
            <a:r>
              <a:rPr lang="is-IS" altLang="ko-KR" sz="1800" dirty="0" smtClean="0">
                <a:solidFill>
                  <a:srgbClr val="BF661C"/>
                </a:solidFill>
              </a:rPr>
              <a:t>…,...,...], [...,...,...], ... )</a:t>
            </a:r>
            <a:endParaRPr lang="en-US" altLang="ko-KR" sz="1800" dirty="0" smtClean="0">
              <a:solidFill>
                <a:srgbClr val="BF661C"/>
              </a:solidFill>
            </a:endParaRPr>
          </a:p>
          <a:p>
            <a:r>
              <a:rPr lang="en-US" altLang="ko-KR" sz="1800" dirty="0" smtClean="0"/>
              <a:t>&gt; flightData2015.sort(“count”).explain()  </a:t>
            </a:r>
            <a:r>
              <a:rPr lang="en-US" altLang="ko-KR" sz="1800" dirty="0" smtClean="0">
                <a:solidFill>
                  <a:srgbClr val="BF661C"/>
                </a:solidFill>
              </a:rPr>
              <a:t># </a:t>
            </a:r>
            <a:r>
              <a:rPr lang="ko-KR" altLang="en-US" sz="1800" dirty="0" smtClean="0">
                <a:solidFill>
                  <a:srgbClr val="BF661C"/>
                </a:solidFill>
              </a:rPr>
              <a:t>계보나 실행 계획 확인 가능</a:t>
            </a:r>
            <a:r>
              <a:rPr lang="en-US" altLang="ko-KR" sz="1800" dirty="0" smtClean="0"/>
              <a:t>. </a:t>
            </a:r>
          </a:p>
          <a:p>
            <a:r>
              <a:rPr lang="ko-KR" altLang="en-US" sz="1800" dirty="0" smtClean="0">
                <a:solidFill>
                  <a:srgbClr val="BF661C"/>
                </a:solidFill>
              </a:rPr>
              <a:t>                             </a:t>
            </a:r>
            <a:r>
              <a:rPr lang="en-US" altLang="ko-KR" sz="1800" dirty="0" smtClean="0">
                <a:solidFill>
                  <a:srgbClr val="BF661C"/>
                </a:solidFill>
              </a:rPr>
              <a:t>※</a:t>
            </a:r>
            <a:r>
              <a:rPr lang="ko-KR" altLang="en-US" sz="1800" dirty="0" smtClean="0">
                <a:solidFill>
                  <a:srgbClr val="BF661C"/>
                </a:solidFill>
              </a:rPr>
              <a:t> </a:t>
            </a:r>
            <a:r>
              <a:rPr lang="ko-KR" altLang="en-US" sz="1800" dirty="0">
                <a:solidFill>
                  <a:srgbClr val="BF661C"/>
                </a:solidFill>
              </a:rPr>
              <a:t>계보를 통해 입력 데이터에 수행한 연산을 전체 파티션에서 </a:t>
            </a:r>
            <a:r>
              <a:rPr lang="ko-KR" altLang="en-US" sz="1800" b="1" dirty="0">
                <a:solidFill>
                  <a:srgbClr val="FF0000"/>
                </a:solidFill>
              </a:rPr>
              <a:t>어떻게 재연산하는지 </a:t>
            </a:r>
            <a:r>
              <a:rPr lang="ko-KR" altLang="en-US" sz="1800" dirty="0">
                <a:solidFill>
                  <a:srgbClr val="BF661C"/>
                </a:solidFill>
              </a:rPr>
              <a:t>알 수 있다</a:t>
            </a:r>
            <a:r>
              <a:rPr lang="en-US" altLang="ko-KR" sz="1800" dirty="0">
                <a:solidFill>
                  <a:srgbClr val="BF661C"/>
                </a:solidFill>
              </a:rPr>
              <a:t>.</a:t>
            </a:r>
          </a:p>
          <a:p>
            <a:r>
              <a:rPr lang="ko-KR" altLang="en-US" sz="1800" dirty="0">
                <a:solidFill>
                  <a:srgbClr val="BF661C"/>
                </a:solidFill>
              </a:rPr>
              <a:t>      </a:t>
            </a:r>
            <a:r>
              <a:rPr lang="ko-KR" altLang="en-US" sz="1800" dirty="0" smtClean="0">
                <a:solidFill>
                  <a:srgbClr val="BF661C"/>
                </a:solidFill>
              </a:rPr>
              <a:t>                           함수형 </a:t>
            </a:r>
            <a:r>
              <a:rPr lang="ko-KR" altLang="en-US" sz="1800" dirty="0">
                <a:solidFill>
                  <a:srgbClr val="BF661C"/>
                </a:solidFill>
              </a:rPr>
              <a:t>프로그래밍에서는 항상 같은 입력에 같은 출력을 보장함</a:t>
            </a:r>
            <a:r>
              <a:rPr lang="en-US" altLang="ko-KR" sz="1800" dirty="0" smtClean="0">
                <a:solidFill>
                  <a:srgbClr val="BF661C"/>
                </a:solidFill>
              </a:rPr>
              <a:t>.</a:t>
            </a:r>
          </a:p>
          <a:p>
            <a:r>
              <a:rPr lang="en-US" altLang="ko-KR" sz="1800" dirty="0" smtClean="0"/>
              <a:t>&gt;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spark.conf.set</a:t>
            </a:r>
            <a:r>
              <a:rPr lang="en-US" altLang="ko-KR" sz="1800" dirty="0" smtClean="0"/>
              <a:t>(“</a:t>
            </a:r>
            <a:r>
              <a:rPr lang="en-US" altLang="ko-KR" sz="1800" dirty="0" err="1" smtClean="0"/>
              <a:t>spark.sql.shuffle.partitions</a:t>
            </a:r>
            <a:r>
              <a:rPr lang="en-US" altLang="ko-KR" sz="1800" dirty="0" smtClean="0"/>
              <a:t>”, “5”)    </a:t>
            </a:r>
            <a:r>
              <a:rPr lang="en-US" altLang="ko-KR" sz="1800" dirty="0" smtClean="0">
                <a:solidFill>
                  <a:srgbClr val="BF661C"/>
                </a:solidFill>
              </a:rPr>
              <a:t>#</a:t>
            </a:r>
            <a:r>
              <a:rPr lang="ko-KR" altLang="en-US" sz="1800" dirty="0" smtClean="0">
                <a:solidFill>
                  <a:srgbClr val="BF661C"/>
                </a:solidFill>
              </a:rPr>
              <a:t>셔플 후 파티션 수 결정</a:t>
            </a:r>
            <a:r>
              <a:rPr lang="en-US" altLang="ko-KR" sz="1800" dirty="0" smtClean="0">
                <a:solidFill>
                  <a:srgbClr val="BF661C"/>
                </a:solidFill>
              </a:rPr>
              <a:t>.</a:t>
            </a:r>
            <a:r>
              <a:rPr lang="ko-KR" altLang="en-US" sz="1800" dirty="0" smtClean="0">
                <a:solidFill>
                  <a:srgbClr val="BF661C"/>
                </a:solidFill>
              </a:rPr>
              <a:t> </a:t>
            </a:r>
            <a:r>
              <a:rPr lang="en-US" altLang="ko-KR" sz="1800" dirty="0" smtClean="0">
                <a:solidFill>
                  <a:srgbClr val="BF661C"/>
                </a:solidFill>
              </a:rPr>
              <a:t>Defaul</a:t>
            </a:r>
            <a:r>
              <a:rPr lang="en-US" altLang="ko-KR" sz="1800" dirty="0">
                <a:solidFill>
                  <a:srgbClr val="BF661C"/>
                </a:solidFill>
              </a:rPr>
              <a:t>t</a:t>
            </a:r>
            <a:r>
              <a:rPr lang="en-US" altLang="ko-KR" sz="1800" dirty="0" smtClean="0">
                <a:solidFill>
                  <a:srgbClr val="BF661C"/>
                </a:solidFill>
              </a:rPr>
              <a:t>:200</a:t>
            </a:r>
          </a:p>
          <a:p>
            <a:r>
              <a:rPr lang="ko-KR" altLang="en-US" sz="1800" dirty="0" smtClean="0">
                <a:solidFill>
                  <a:srgbClr val="BF661C"/>
                </a:solidFill>
              </a:rPr>
              <a:t>                            </a:t>
            </a:r>
            <a:r>
              <a:rPr lang="en-US" altLang="ko-KR" sz="1800" dirty="0" smtClean="0">
                <a:solidFill>
                  <a:srgbClr val="BF661C"/>
                </a:solidFill>
              </a:rPr>
              <a:t>※</a:t>
            </a:r>
            <a:r>
              <a:rPr lang="ko-KR" altLang="en-US" sz="1800" dirty="0" smtClean="0">
                <a:solidFill>
                  <a:srgbClr val="BF661C"/>
                </a:solidFill>
              </a:rPr>
              <a:t> 물리적 데이터를 직접 다루지 않음</a:t>
            </a:r>
            <a:r>
              <a:rPr lang="en-US" altLang="ko-KR" sz="1800" dirty="0" smtClean="0">
                <a:solidFill>
                  <a:srgbClr val="BF661C"/>
                </a:solidFill>
              </a:rPr>
              <a:t>.</a:t>
            </a:r>
            <a:r>
              <a:rPr lang="ko-KR" altLang="en-US" sz="1800" dirty="0" smtClean="0">
                <a:solidFill>
                  <a:srgbClr val="BF661C"/>
                </a:solidFill>
              </a:rPr>
              <a:t> 설정을 통해 물리적 실행 특성을 제어</a:t>
            </a:r>
            <a:endParaRPr lang="en-US" altLang="ko-KR" sz="1800" dirty="0" smtClean="0">
              <a:solidFill>
                <a:srgbClr val="BF661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2.10 </a:t>
            </a:r>
            <a:r>
              <a:rPr lang="ko-KR" altLang="en-US" dirty="0" smtClean="0"/>
              <a:t>종합 예제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441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API vs SQL</a:t>
            </a:r>
          </a:p>
          <a:p>
            <a:r>
              <a:rPr lang="en-US" altLang="ko-KR" sz="2000" dirty="0" smtClean="0"/>
              <a:t>  &gt;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flightData2015.</a:t>
            </a:r>
            <a:r>
              <a:rPr lang="en-US" altLang="ko-KR" sz="2000" dirty="0" smtClean="0">
                <a:solidFill>
                  <a:srgbClr val="BF661C"/>
                </a:solidFill>
              </a:rPr>
              <a:t>createOrReplaceTempView</a:t>
            </a:r>
            <a:r>
              <a:rPr lang="en-US" altLang="ko-KR" sz="2000" dirty="0" smtClean="0"/>
              <a:t>(“flight_data_2015”)</a:t>
            </a:r>
          </a:p>
          <a:p>
            <a:r>
              <a:rPr lang="en-US" altLang="ko-KR" sz="2000" dirty="0" smtClean="0"/>
              <a:t>  &gt; </a:t>
            </a:r>
            <a:r>
              <a:rPr lang="en-US" altLang="ko-KR" sz="2000" dirty="0" err="1"/>
              <a:t>val</a:t>
            </a:r>
            <a:r>
              <a:rPr lang="en-US" altLang="ko-KR" sz="2000" dirty="0"/>
              <a:t> </a:t>
            </a:r>
            <a:r>
              <a:rPr lang="en-US" altLang="ko-KR" sz="2000" dirty="0" err="1"/>
              <a:t>dataFrameWay</a:t>
            </a:r>
            <a:r>
              <a:rPr lang="en-US" altLang="ko-KR" sz="2000" dirty="0"/>
              <a:t> = flightData2015.</a:t>
            </a:r>
            <a:r>
              <a:rPr lang="en-US" altLang="ko-KR" sz="2000" dirty="0">
                <a:solidFill>
                  <a:srgbClr val="BF661C"/>
                </a:solidFill>
              </a:rPr>
              <a:t>groupBy</a:t>
            </a:r>
            <a:r>
              <a:rPr lang="en-US" altLang="ko-KR" sz="2000" dirty="0"/>
              <a:t>(`DEST_COUNTRY_NAME).count</a:t>
            </a:r>
            <a:r>
              <a:rPr lang="en-US" altLang="ko-KR" sz="2000" dirty="0" smtClean="0"/>
              <a:t>()</a:t>
            </a:r>
          </a:p>
          <a:p>
            <a:r>
              <a:rPr lang="en-US" altLang="ko-KR" sz="2000" dirty="0" smtClean="0"/>
              <a:t>  &gt;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sqlWay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 </a:t>
            </a:r>
            <a:r>
              <a:rPr lang="en-US" altLang="ko-KR" sz="2000" dirty="0" err="1" smtClean="0"/>
              <a:t>spark.sql</a:t>
            </a:r>
            <a:r>
              <a:rPr lang="en-US" altLang="ko-KR" sz="2000" dirty="0" smtClean="0"/>
              <a:t>(“““</a:t>
            </a:r>
            <a:r>
              <a:rPr lang="en-US" altLang="ko-KR" sz="2000" dirty="0" smtClean="0">
                <a:solidFill>
                  <a:srgbClr val="BF661C"/>
                </a:solidFill>
              </a:rPr>
              <a:t>SELECT DEST_COUNTRY_NAME, count(1)</a:t>
            </a:r>
            <a:br>
              <a:rPr lang="en-US" altLang="ko-KR" sz="2000" dirty="0" smtClean="0">
                <a:solidFill>
                  <a:srgbClr val="BF661C"/>
                </a:solidFill>
              </a:rPr>
            </a:br>
            <a:r>
              <a:rPr lang="en-US" altLang="ko-KR" sz="2000" dirty="0" smtClean="0">
                <a:solidFill>
                  <a:srgbClr val="BF661C"/>
                </a:solidFill>
              </a:rPr>
              <a:t>                                              FROM flight_data_2015 GROUP BY DEST_COUNRY_NAME</a:t>
            </a:r>
            <a:r>
              <a:rPr lang="en-US" altLang="ko-KR" sz="2000" dirty="0" smtClean="0"/>
              <a:t>”””)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함수</a:t>
            </a:r>
            <a:r>
              <a:rPr lang="en-US" altLang="ko-KR" sz="2000" dirty="0" smtClean="0"/>
              <a:t> in </a:t>
            </a:r>
            <a:r>
              <a:rPr lang="en-US" altLang="ko-KR" sz="2000" dirty="0" err="1" smtClean="0"/>
              <a:t>DataFrame</a:t>
            </a:r>
            <a:r>
              <a:rPr lang="en-US" altLang="ko-KR" sz="2000" dirty="0" smtClean="0"/>
              <a:t> and SQL</a:t>
            </a:r>
          </a:p>
          <a:p>
            <a:r>
              <a:rPr lang="en-US" altLang="ko-KR" sz="2000" dirty="0" smtClean="0"/>
              <a:t>  &gt; Import </a:t>
            </a:r>
            <a:r>
              <a:rPr lang="en-US" altLang="ko-KR" sz="2000" dirty="0" err="1" smtClean="0"/>
              <a:t>org.apache.spark.sql.functions.</a:t>
            </a:r>
            <a:r>
              <a:rPr lang="en-US" altLang="ko-KR" sz="2000" dirty="0" err="1" smtClean="0">
                <a:solidFill>
                  <a:srgbClr val="BF661C"/>
                </a:solidFill>
              </a:rPr>
              <a:t>max</a:t>
            </a:r>
            <a:endParaRPr lang="en-US" altLang="ko-KR" sz="2000" dirty="0" smtClean="0">
              <a:solidFill>
                <a:srgbClr val="BF661C"/>
              </a:solidFill>
            </a:endParaRPr>
          </a:p>
          <a:p>
            <a:r>
              <a:rPr lang="en-US" altLang="ko-KR" sz="2000" dirty="0" smtClean="0"/>
              <a:t>  &gt; flightData2015.select</a:t>
            </a:r>
            <a:r>
              <a:rPr lang="en-US" altLang="ko-KR" sz="2000" dirty="0"/>
              <a:t>( </a:t>
            </a:r>
            <a:r>
              <a:rPr lang="en-US" altLang="ko-KR" sz="2000" dirty="0">
                <a:solidFill>
                  <a:srgbClr val="BF661C"/>
                </a:solidFill>
              </a:rPr>
              <a:t>max</a:t>
            </a:r>
            <a:r>
              <a:rPr lang="en-US" altLang="ko-KR" sz="2000" dirty="0"/>
              <a:t>(“count”) ).take(1)</a:t>
            </a:r>
          </a:p>
          <a:p>
            <a:r>
              <a:rPr lang="en-US" altLang="ko-KR" sz="2000" dirty="0" smtClean="0"/>
              <a:t>  &gt;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spark.sql</a:t>
            </a:r>
            <a:r>
              <a:rPr lang="en-US" altLang="ko-KR" sz="2000" dirty="0"/>
              <a:t>(“SELECT max(count) from flight_data_2015”).take(1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2.10.1 </a:t>
            </a:r>
            <a:r>
              <a:rPr lang="en-US" dirty="0" err="1" smtClean="0"/>
              <a:t>DataFrame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ko-KR" altLang="en-US" dirty="0"/>
              <a:t>을 테이블이나 뷰</a:t>
            </a:r>
            <a:r>
              <a:rPr lang="en-US" altLang="ko-KR" dirty="0"/>
              <a:t>(</a:t>
            </a:r>
            <a:r>
              <a:rPr lang="ko-KR" altLang="en-US" dirty="0"/>
              <a:t>임시 테이블</a:t>
            </a:r>
            <a:r>
              <a:rPr lang="en-US" altLang="ko-KR" dirty="0"/>
              <a:t>)</a:t>
            </a:r>
            <a:r>
              <a:rPr lang="ko-KR" altLang="en-US" dirty="0"/>
              <a:t>로 등록한 후 </a:t>
            </a:r>
            <a:r>
              <a:rPr lang="en-US" altLang="ko-KR" dirty="0"/>
              <a:t>SQL </a:t>
            </a:r>
            <a:r>
              <a:rPr lang="ko-KR" altLang="en-US" dirty="0"/>
              <a:t>사용 </a:t>
            </a:r>
            <a:r>
              <a:rPr lang="ko-KR" altLang="en-US" dirty="0" smtClean="0"/>
              <a:t>가능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성능 저하 없음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2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 explain </a:t>
            </a:r>
            <a:r>
              <a:rPr lang="ko-KR" altLang="en-US" sz="2000" dirty="0" smtClean="0"/>
              <a:t>메서드가 출려하는 실제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실행 계획은 물리적인 실행 시점에서 수행하는 최적화</a:t>
            </a:r>
            <a:endParaRPr lang="en-US" altLang="ko-KR" sz="2000" b="1" dirty="0" smtClean="0">
              <a:solidFill>
                <a:srgbClr val="BF661C"/>
              </a:solidFill>
            </a:endParaRPr>
          </a:p>
          <a:p>
            <a:r>
              <a:rPr lang="en-US" altLang="ko-KR" sz="2000" dirty="0" smtClean="0"/>
              <a:t>  SQL, </a:t>
            </a:r>
            <a:r>
              <a:rPr lang="en-US" altLang="ko-KR" sz="2000" dirty="0" err="1" smtClean="0"/>
              <a:t>DataFrame</a:t>
            </a:r>
            <a:r>
              <a:rPr lang="ko-KR" altLang="en-US" sz="2000" dirty="0" smtClean="0"/>
              <a:t> 각 연산에 대해 실행 계획이 같다는 것은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결국 같은 성능을 기대</a:t>
            </a:r>
            <a:r>
              <a:rPr lang="ko-KR" altLang="en-US" sz="2000" dirty="0" smtClean="0"/>
              <a:t>할 수 있음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실행 계획은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개념적 계획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과 정확하게 일치하지 않지만 모든 부분을 포함하고 있다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실행 </a:t>
            </a:r>
            <a:r>
              <a:rPr lang="ko-KR" altLang="en-US" sz="2000" b="1" dirty="0">
                <a:solidFill>
                  <a:srgbClr val="BF661C"/>
                </a:solidFill>
              </a:rPr>
              <a:t>계획은 트랜스포메이션의 </a:t>
            </a:r>
            <a:r>
              <a:rPr lang="en-US" altLang="ko-KR" sz="2000" b="1" dirty="0">
                <a:solidFill>
                  <a:srgbClr val="BF661C"/>
                </a:solidFill>
              </a:rPr>
              <a:t>DAG</a:t>
            </a:r>
            <a:r>
              <a:rPr lang="ko-KR" altLang="en-US" sz="2000" b="1" dirty="0">
                <a:solidFill>
                  <a:srgbClr val="BF661C"/>
                </a:solidFill>
              </a:rPr>
              <a:t> </a:t>
            </a:r>
            <a:r>
              <a:rPr lang="ko-KR" altLang="en-US" sz="2000" dirty="0" smtClean="0"/>
              <a:t>이며</a:t>
            </a:r>
            <a:endParaRPr lang="en-US" altLang="ko-KR" sz="2000" dirty="0" smtClean="0"/>
          </a:p>
          <a:p>
            <a:r>
              <a:rPr lang="en-US" altLang="ko-KR" sz="2000" dirty="0" smtClean="0"/>
              <a:t>  </a:t>
            </a:r>
            <a:r>
              <a:rPr lang="ko-KR" altLang="en-US" sz="2000" dirty="0" smtClean="0"/>
              <a:t>액션이 </a:t>
            </a:r>
            <a:r>
              <a:rPr lang="ko-KR" altLang="en-US" sz="2000" dirty="0"/>
              <a:t>호출되면 결과를 </a:t>
            </a:r>
            <a:r>
              <a:rPr lang="ko-KR" altLang="en-US" sz="2000" dirty="0" smtClean="0"/>
              <a:t>만들어낸다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en-US" altLang="ko-KR" sz="2000" dirty="0" smtClean="0"/>
              <a:t> 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각 </a:t>
            </a:r>
            <a:r>
              <a:rPr lang="ko-KR" altLang="en-US" sz="2000" b="1" dirty="0">
                <a:solidFill>
                  <a:srgbClr val="BF661C"/>
                </a:solidFill>
              </a:rPr>
              <a:t>단계는 불변성을 가진 신규 </a:t>
            </a:r>
            <a:r>
              <a:rPr lang="en-US" altLang="ko-KR" sz="2000" b="1" dirty="0" err="1">
                <a:solidFill>
                  <a:srgbClr val="BF661C"/>
                </a:solidFill>
              </a:rPr>
              <a:t>DataFrame</a:t>
            </a:r>
            <a:r>
              <a:rPr lang="ko-KR" altLang="en-US" sz="2000" b="1" dirty="0">
                <a:solidFill>
                  <a:srgbClr val="BF661C"/>
                </a:solidFill>
              </a:rPr>
              <a:t>을 생성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endParaRPr lang="en-US" altLang="ko-KR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2.10.1 </a:t>
            </a:r>
            <a:r>
              <a:rPr lang="en-US" dirty="0" err="1" smtClean="0"/>
              <a:t>DataFrame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SQL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4" y="4014056"/>
            <a:ext cx="4738621" cy="25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5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철학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등장배경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역사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현재와 미래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실행하기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아파치 스파크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아키텍처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다양한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API, 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시작하기</a:t>
              </a:r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SparkSession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DataFrame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Operator,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 UI, Example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살펴보기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99644"/>
            <a:chOff x="1848112" y="1575921"/>
            <a:chExt cx="5383988" cy="10996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spark-submit, Dataset, Streaming, Machine Learning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 RDD</a:t>
              </a:r>
            </a:p>
            <a:p>
              <a:r>
                <a:rPr lang="en-US" altLang="ko-KR" sz="1200" dirty="0" err="1" smtClean="0">
                  <a:solidFill>
                    <a:srgbClr val="BF661C"/>
                  </a:solidFill>
                  <a:cs typeface="Arial" pitchFamily="34" charset="0"/>
                </a:rPr>
                <a:t>SparkR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 Spark-Packages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rgbClr val="BF661C"/>
                  </a:solidFill>
                  <a:cs typeface="Arial" pitchFamily="34" charset="0"/>
                </a:rPr>
                <a:t>기능 둘러보기</a:t>
              </a:r>
              <a:endParaRPr lang="ko-KR" altLang="en-US" sz="2700" b="1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BF661C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54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spark-submit </a:t>
            </a:r>
            <a:r>
              <a:rPr lang="ko-KR" altLang="en-US" dirty="0" smtClean="0"/>
              <a:t>명령은 애플리케이션 실행에 필요한 </a:t>
            </a:r>
            <a:r>
              <a:rPr lang="ko-KR" altLang="en-US" dirty="0" smtClean="0">
                <a:solidFill>
                  <a:srgbClr val="BF661C"/>
                </a:solidFill>
              </a:rPr>
              <a:t>자원</a:t>
            </a:r>
            <a:r>
              <a:rPr lang="ko-KR" altLang="en-US" dirty="0" smtClean="0"/>
              <a:t>과 실행</a:t>
            </a:r>
            <a:r>
              <a:rPr lang="ko-KR" altLang="en-US" dirty="0" smtClean="0">
                <a:solidFill>
                  <a:srgbClr val="BF661C"/>
                </a:solidFill>
              </a:rPr>
              <a:t> 방식 </a:t>
            </a:r>
            <a:r>
              <a:rPr lang="ko-KR" altLang="en-US" dirty="0" smtClean="0"/>
              <a:t>그리고 다양한 </a:t>
            </a:r>
            <a:r>
              <a:rPr lang="ko-KR" altLang="en-US" dirty="0" smtClean="0">
                <a:solidFill>
                  <a:srgbClr val="BF661C"/>
                </a:solidFill>
              </a:rPr>
              <a:t>옵션</a:t>
            </a:r>
            <a:r>
              <a:rPr lang="ko-KR" altLang="en-US" dirty="0" smtClean="0"/>
              <a:t>을 지정할 수 있다</a:t>
            </a:r>
            <a:r>
              <a:rPr lang="en-US" altLang="ko-KR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$ bin/spark-submit \</a:t>
            </a:r>
            <a:br>
              <a:rPr lang="en-US" dirty="0" smtClean="0"/>
            </a:br>
            <a:r>
              <a:rPr lang="en-US" dirty="0" smtClean="0"/>
              <a:t>   --master local \</a:t>
            </a:r>
            <a:br>
              <a:rPr lang="en-US" dirty="0" smtClean="0"/>
            </a:br>
            <a:r>
              <a:rPr lang="en-US" dirty="0" smtClean="0"/>
              <a:t>   --class </a:t>
            </a:r>
            <a:r>
              <a:rPr lang="en-US" dirty="0" err="1" smtClean="0"/>
              <a:t>org.apache.spark.examples.SparkPi</a:t>
            </a:r>
            <a:r>
              <a:rPr lang="en-US" dirty="0" smtClean="0"/>
              <a:t> \</a:t>
            </a:r>
            <a:br>
              <a:rPr lang="en-US" dirty="0" smtClean="0"/>
            </a:br>
            <a:r>
              <a:rPr lang="en-US" dirty="0" smtClean="0"/>
              <a:t>   examples/jar/spark-examples_2.11-2.2.0.jar \</a:t>
            </a:r>
            <a:br>
              <a:rPr lang="en-US" dirty="0" smtClean="0"/>
            </a:br>
            <a:r>
              <a:rPr lang="en-US" dirty="0" smtClean="0"/>
              <a:t>   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3.1</a:t>
            </a:r>
            <a:r>
              <a:rPr lang="ko-KR" altLang="en-US" dirty="0" smtClean="0"/>
              <a:t> 운영용 애플리케이션 실행하기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spark-submit </a:t>
            </a:r>
            <a:r>
              <a:rPr lang="ko-KR" altLang="en-US" dirty="0" smtClean="0"/>
              <a:t>명령을 통해 애플리케이션 코드를 클러스터에 전송해 실행 가능하다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1835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정적 타입 특성상 </a:t>
            </a:r>
            <a:r>
              <a:rPr lang="en-US" altLang="ko-KR" dirty="0" smtClean="0"/>
              <a:t>Java, Scala</a:t>
            </a:r>
            <a:r>
              <a:rPr lang="ko-KR" altLang="en-US" dirty="0" smtClean="0"/>
              <a:t>만 지원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Python, R</a:t>
            </a:r>
            <a:r>
              <a:rPr lang="ko-KR" altLang="en-US" dirty="0" smtClean="0"/>
              <a:t>에서는 불가</a:t>
            </a:r>
            <a:endParaRPr lang="en-US" altLang="ko-KR" dirty="0" smtClean="0"/>
          </a:p>
          <a:p>
            <a:endParaRPr lang="en-US" dirty="0" smtClean="0"/>
          </a:p>
          <a:p>
            <a:r>
              <a:rPr lang="en-US" dirty="0" smtClean="0"/>
              <a:t>- Dataset[T] : T</a:t>
            </a:r>
            <a:r>
              <a:rPr lang="ko-KR" altLang="en-US" dirty="0" smtClean="0"/>
              <a:t>타입의 데이터로 구성</a:t>
            </a:r>
            <a:r>
              <a:rPr lang="en-US" altLang="ko-KR" dirty="0" smtClean="0"/>
              <a:t>. 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JavaBean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Case Class</a:t>
            </a:r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DataFrame</a:t>
            </a:r>
            <a:r>
              <a:rPr lang="en-US" dirty="0" smtClean="0"/>
              <a:t> = </a:t>
            </a:r>
            <a:r>
              <a:rPr lang="en-US" dirty="0" err="1" smtClean="0"/>
              <a:t>Dtataset</a:t>
            </a:r>
            <a:r>
              <a:rPr lang="en-US" dirty="0" smtClean="0"/>
              <a:t>[Row]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3.2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 : </a:t>
            </a:r>
            <a:r>
              <a:rPr lang="ko-KR" altLang="en-US" dirty="0" smtClean="0"/>
              <a:t>타입 안정성을 제공하는 구조적 </a:t>
            </a:r>
            <a:r>
              <a:rPr lang="en-US" altLang="ko-KR" dirty="0" smtClean="0"/>
              <a:t>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정적 타입 코드를 지원하기 위해 고안된 스파크의 구조적 </a:t>
            </a:r>
            <a:r>
              <a:rPr lang="en-US" altLang="ko-KR" dirty="0" smtClean="0"/>
              <a:t>API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823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구조적 스트리밍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구조적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개발된 배치 모드의 연산을 스트리밍 방식으로 실행할 수 있다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69875" y="2259106"/>
            <a:ext cx="11252251" cy="4105835"/>
            <a:chOff x="299545" y="3066149"/>
            <a:chExt cx="11252251" cy="4464204"/>
          </a:xfrm>
        </p:grpSpPr>
        <p:sp>
          <p:nvSpPr>
            <p:cNvPr id="6" name="Text Placeholder 1"/>
            <p:cNvSpPr txBox="1">
              <a:spLocks/>
            </p:cNvSpPr>
            <p:nvPr/>
          </p:nvSpPr>
          <p:spPr>
            <a:xfrm>
              <a:off x="299545" y="3066149"/>
              <a:ext cx="5455796" cy="44642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t"/>
            <a:lstStyle>
              <a:lvl1pPr marL="0" indent="0" algn="l" defTabSz="914423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&gt; </a:t>
              </a:r>
              <a:r>
                <a:rPr lang="en-US" sz="1800" dirty="0" err="1" smtClean="0"/>
                <a:t>val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staticDF</a:t>
              </a:r>
              <a:r>
                <a:rPr lang="en-US" sz="1800" dirty="0" smtClean="0"/>
                <a:t> =</a:t>
              </a:r>
            </a:p>
            <a:p>
              <a:r>
                <a:rPr lang="en-US" sz="1800" dirty="0" smtClean="0"/>
                <a:t>   </a:t>
              </a:r>
              <a:r>
                <a:rPr lang="en-US" sz="1800" dirty="0" err="1" smtClean="0"/>
                <a:t>spark</a:t>
              </a:r>
              <a:r>
                <a:rPr lang="en-US" sz="1800" b="1" dirty="0" err="1" smtClean="0">
                  <a:solidFill>
                    <a:srgbClr val="BF661C"/>
                  </a:solidFill>
                </a:rPr>
                <a:t>.read</a:t>
              </a:r>
              <a:r>
                <a:rPr lang="en-US" sz="1800" dirty="0" err="1" smtClean="0">
                  <a:solidFill>
                    <a:schemeClr val="tx1"/>
                  </a:solidFill>
                </a:rPr>
                <a:t>.format</a:t>
              </a:r>
              <a:r>
                <a:rPr lang="en-US" sz="1800" dirty="0" smtClean="0">
                  <a:solidFill>
                    <a:schemeClr val="tx1"/>
                  </a:solidFill>
                </a:rPr>
                <a:t>(“csv”).</a:t>
              </a:r>
            </a:p>
            <a:p>
              <a:r>
                <a:rPr lang="en-US" sz="1800" dirty="0" smtClean="0"/>
                <a:t>   option(“header”, “true”).</a:t>
              </a:r>
            </a:p>
            <a:p>
              <a:r>
                <a:rPr lang="en-US" sz="1800" b="1" dirty="0">
                  <a:solidFill>
                    <a:srgbClr val="BF661C"/>
                  </a:solidFill>
                </a:rPr>
                <a:t> </a:t>
              </a:r>
              <a:r>
                <a:rPr lang="en-US" sz="1800" b="1" dirty="0" smtClean="0">
                  <a:solidFill>
                    <a:srgbClr val="BF661C"/>
                  </a:solidFill>
                </a:rPr>
                <a:t>  option(“</a:t>
              </a:r>
              <a:r>
                <a:rPr lang="en-US" sz="1800" b="1" dirty="0" err="1" smtClean="0">
                  <a:solidFill>
                    <a:srgbClr val="BF661C"/>
                  </a:solidFill>
                </a:rPr>
                <a:t>inferSchema</a:t>
              </a:r>
              <a:r>
                <a:rPr lang="en-US" sz="1800" b="1" dirty="0" smtClean="0">
                  <a:solidFill>
                    <a:srgbClr val="BF661C"/>
                  </a:solidFill>
                </a:rPr>
                <a:t>”, “true”).</a:t>
              </a:r>
            </a:p>
            <a:p>
              <a:r>
                <a:rPr lang="en-US" sz="1800" dirty="0"/>
                <a:t> </a:t>
              </a:r>
              <a:r>
                <a:rPr lang="en-US" sz="1800" dirty="0" smtClean="0"/>
                <a:t>  load(“/data/retail-data/by-day/*.csv”)</a:t>
              </a:r>
            </a:p>
            <a:p>
              <a:endParaRPr lang="en-US" sz="1800" dirty="0"/>
            </a:p>
            <a:p>
              <a:r>
                <a:rPr lang="en-US" sz="1800" dirty="0" smtClean="0"/>
                <a:t>&gt; </a:t>
              </a:r>
              <a:r>
                <a:rPr lang="en-US" sz="1800" dirty="0" err="1" smtClean="0"/>
                <a:t>val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staticSchema</a:t>
              </a:r>
              <a:r>
                <a:rPr lang="en-US" sz="1800" dirty="0" smtClean="0"/>
                <a:t> = </a:t>
              </a:r>
              <a:r>
                <a:rPr lang="en-US" sz="1800" dirty="0" err="1" smtClean="0"/>
                <a:t>staticDF.schema</a:t>
              </a:r>
              <a:endParaRPr lang="en-US" sz="1800" dirty="0"/>
            </a:p>
          </p:txBody>
        </p:sp>
        <p:sp>
          <p:nvSpPr>
            <p:cNvPr id="7" name="Text Placeholder 1"/>
            <p:cNvSpPr txBox="1">
              <a:spLocks/>
            </p:cNvSpPr>
            <p:nvPr/>
          </p:nvSpPr>
          <p:spPr>
            <a:xfrm>
              <a:off x="6096000" y="3066149"/>
              <a:ext cx="5455796" cy="44642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t"/>
            <a:lstStyle>
              <a:lvl1pPr marL="0" indent="0" algn="l" defTabSz="914423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800" dirty="0" smtClean="0"/>
                <a:t>&gt; </a:t>
              </a:r>
              <a:r>
                <a:rPr lang="en-US" sz="1800" dirty="0" err="1" smtClean="0"/>
                <a:t>val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streamingDF</a:t>
              </a:r>
              <a:r>
                <a:rPr lang="en-US" sz="1800" dirty="0" smtClean="0"/>
                <a:t> =</a:t>
              </a:r>
            </a:p>
            <a:p>
              <a:r>
                <a:rPr lang="en-US" sz="1800" dirty="0" smtClean="0"/>
                <a:t>   </a:t>
              </a:r>
              <a:r>
                <a:rPr lang="en-US" sz="1800" dirty="0" err="1" smtClean="0"/>
                <a:t>spark.</a:t>
              </a:r>
              <a:r>
                <a:rPr lang="en-US" sz="1800" b="1" dirty="0" err="1" smtClean="0">
                  <a:solidFill>
                    <a:srgbClr val="BF661C"/>
                  </a:solidFill>
                </a:rPr>
                <a:t>readStream</a:t>
              </a:r>
              <a:endParaRPr lang="en-US" sz="1800" b="1" dirty="0" smtClean="0">
                <a:solidFill>
                  <a:srgbClr val="BF661C"/>
                </a:solidFill>
              </a:endParaRPr>
            </a:p>
            <a:p>
              <a:r>
                <a:rPr lang="en-US" sz="1800" b="1" dirty="0" smtClean="0">
                  <a:solidFill>
                    <a:srgbClr val="BF661C"/>
                  </a:solidFill>
                </a:rPr>
                <a:t>   schema(</a:t>
              </a:r>
              <a:r>
                <a:rPr lang="en-US" sz="1800" b="1" dirty="0" err="1" smtClean="0">
                  <a:solidFill>
                    <a:srgbClr val="BF661C"/>
                  </a:solidFill>
                </a:rPr>
                <a:t>staticSchema</a:t>
              </a:r>
              <a:r>
                <a:rPr lang="en-US" sz="1800" b="1" dirty="0" smtClean="0">
                  <a:solidFill>
                    <a:srgbClr val="BF661C"/>
                  </a:solidFill>
                </a:rPr>
                <a:t>).</a:t>
              </a:r>
            </a:p>
            <a:p>
              <a:r>
                <a:rPr lang="en-US" sz="1800" b="1" dirty="0" smtClean="0">
                  <a:solidFill>
                    <a:srgbClr val="BF661C"/>
                  </a:solidFill>
                </a:rPr>
                <a:t>   option(“</a:t>
              </a:r>
              <a:r>
                <a:rPr lang="en-US" sz="1800" b="1" dirty="0" err="1" smtClean="0">
                  <a:solidFill>
                    <a:srgbClr val="BF661C"/>
                  </a:solidFill>
                </a:rPr>
                <a:t>maxFilePerTrigger</a:t>
              </a:r>
              <a:r>
                <a:rPr lang="en-US" sz="1800" b="1" dirty="0" smtClean="0">
                  <a:solidFill>
                    <a:srgbClr val="BF661C"/>
                  </a:solidFill>
                </a:rPr>
                <a:t>”, 1).</a:t>
              </a:r>
            </a:p>
            <a:p>
              <a:r>
                <a:rPr lang="en-US" sz="1800" dirty="0" smtClean="0"/>
                <a:t>   format(“csv”).</a:t>
              </a:r>
            </a:p>
            <a:p>
              <a:r>
                <a:rPr lang="en-US" sz="1800" dirty="0" smtClean="0"/>
                <a:t>   option(“header”, “true”).</a:t>
              </a:r>
            </a:p>
            <a:p>
              <a:r>
                <a:rPr lang="en-US" sz="1800" dirty="0" smtClean="0"/>
                <a:t>   load(“/data/retail-data/by-day/*.csv”)</a:t>
              </a:r>
            </a:p>
            <a:p>
              <a:r>
                <a:rPr lang="en-US" sz="1800" dirty="0" smtClean="0"/>
                <a:t>&gt; </a:t>
              </a:r>
              <a:r>
                <a:rPr lang="en-US" sz="1800" dirty="0" err="1" smtClean="0"/>
                <a:t>streamingDF.isStreaming</a:t>
              </a:r>
              <a:r>
                <a:rPr lang="en-US" sz="1800" dirty="0" smtClean="0"/>
                <a:t> # true.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92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구조적 스트리밍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구조적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개발된 배치 모드의 연산을 스트리밍 방식으로 실행할 수 있다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69875" y="2241176"/>
            <a:ext cx="11252251" cy="4123765"/>
            <a:chOff x="299545" y="3066149"/>
            <a:chExt cx="11252251" cy="4464204"/>
          </a:xfrm>
        </p:grpSpPr>
        <p:sp>
          <p:nvSpPr>
            <p:cNvPr id="6" name="Text Placeholder 1"/>
            <p:cNvSpPr txBox="1">
              <a:spLocks/>
            </p:cNvSpPr>
            <p:nvPr/>
          </p:nvSpPr>
          <p:spPr>
            <a:xfrm>
              <a:off x="299545" y="3066149"/>
              <a:ext cx="5455796" cy="44642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t"/>
            <a:lstStyle>
              <a:lvl1pPr marL="0" indent="0" algn="l" defTabSz="914423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dirty="0" smtClean="0"/>
                <a:t>비즈니스 로직</a:t>
              </a:r>
              <a:endParaRPr lang="en-US" sz="1800" dirty="0" smtClean="0"/>
            </a:p>
            <a:p>
              <a:r>
                <a:rPr lang="en-US" sz="1800" dirty="0" smtClean="0"/>
                <a:t>&gt; </a:t>
              </a:r>
              <a:r>
                <a:rPr lang="en-US" sz="1800" dirty="0" err="1" smtClean="0"/>
                <a:t>val</a:t>
              </a:r>
              <a:r>
                <a:rPr lang="en-US" sz="1800" dirty="0" smtClean="0"/>
                <a:t> purchase = </a:t>
              </a:r>
              <a:r>
                <a:rPr lang="en-US" sz="1800" dirty="0" err="1" smtClean="0"/>
                <a:t>streamingDF</a:t>
              </a:r>
              <a:r>
                <a:rPr lang="en-US" sz="1800" dirty="0" smtClean="0"/>
                <a:t>.</a:t>
              </a:r>
              <a:r>
                <a:rPr lang="en-US" sz="1800" dirty="0"/>
                <a:t/>
              </a:r>
              <a:br>
                <a:rPr lang="en-US" sz="1800" dirty="0"/>
              </a:br>
              <a:r>
                <a:rPr lang="en-US" sz="1800" dirty="0" smtClean="0"/>
                <a:t>   </a:t>
              </a:r>
              <a:r>
                <a:rPr lang="en-US" sz="1800" dirty="0" err="1" smtClean="0"/>
                <a:t>selectExpr</a:t>
              </a:r>
              <a:r>
                <a:rPr lang="en-US" sz="1800" dirty="0"/>
                <a:t>("</a:t>
              </a:r>
              <a:r>
                <a:rPr lang="en-US" sz="1800" dirty="0" err="1"/>
                <a:t>CustomerId</a:t>
              </a:r>
              <a:r>
                <a:rPr lang="en-US" sz="1800" dirty="0" smtClean="0"/>
                <a:t>",</a:t>
              </a:r>
              <a:br>
                <a:rPr lang="en-US" sz="1800" dirty="0" smtClean="0"/>
              </a:br>
              <a:r>
                <a:rPr lang="en-US" sz="1800" dirty="0" smtClean="0"/>
                <a:t>         </a:t>
              </a:r>
              <a:r>
                <a:rPr lang="en-US" sz="1800" dirty="0"/>
                <a:t>"(</a:t>
              </a:r>
              <a:r>
                <a:rPr lang="en-US" sz="1800" dirty="0" err="1"/>
                <a:t>UnitPrice</a:t>
              </a:r>
              <a:r>
                <a:rPr lang="en-US" sz="1800" dirty="0"/>
                <a:t> * Quantity) as </a:t>
              </a:r>
              <a:r>
                <a:rPr lang="en-US" sz="1800" dirty="0" err="1"/>
                <a:t>total_cost</a:t>
              </a:r>
              <a:r>
                <a:rPr lang="en-US" sz="1800" dirty="0" smtClean="0"/>
                <a:t>",</a:t>
              </a:r>
              <a:br>
                <a:rPr lang="en-US" sz="1800" dirty="0" smtClean="0"/>
              </a:br>
              <a:r>
                <a:rPr lang="en-US" sz="1800" dirty="0" smtClean="0"/>
                <a:t>        </a:t>
              </a:r>
              <a:r>
                <a:rPr lang="en-US" sz="1800" dirty="0"/>
                <a:t>"</a:t>
              </a:r>
              <a:r>
                <a:rPr lang="en-US" sz="1800" dirty="0" err="1"/>
                <a:t>InvoiceDate</a:t>
              </a:r>
              <a:r>
                <a:rPr lang="en-US" sz="1800" dirty="0" smtClean="0"/>
                <a:t>").</a:t>
              </a:r>
              <a:br>
                <a:rPr lang="en-US" sz="1800" dirty="0" smtClean="0"/>
              </a:br>
              <a:r>
                <a:rPr lang="en-US" sz="1800" dirty="0" smtClean="0"/>
                <a:t>   </a:t>
              </a:r>
              <a:r>
                <a:rPr lang="en-US" sz="1800" dirty="0" err="1" smtClean="0"/>
                <a:t>groupBy</a:t>
              </a:r>
              <a:r>
                <a:rPr lang="en-US" sz="1800" dirty="0" smtClean="0"/>
                <a:t>( col</a:t>
              </a:r>
              <a:r>
                <a:rPr lang="en-US" sz="1800" dirty="0"/>
                <a:t>("</a:t>
              </a:r>
              <a:r>
                <a:rPr lang="en-US" sz="1800" dirty="0" err="1"/>
                <a:t>CustomerId</a:t>
              </a:r>
              <a:r>
                <a:rPr lang="en-US" sz="1800" dirty="0" smtClean="0"/>
                <a:t>"),</a:t>
              </a:r>
              <a:br>
                <a:rPr lang="en-US" sz="1800" dirty="0" smtClean="0"/>
              </a:br>
              <a:r>
                <a:rPr lang="en-US" sz="1800" dirty="0" smtClean="0"/>
                <a:t>                  </a:t>
              </a:r>
              <a:r>
                <a:rPr lang="en-US" sz="1800" dirty="0"/>
                <a:t>window( col("</a:t>
              </a:r>
              <a:r>
                <a:rPr lang="en-US" sz="1800" dirty="0" err="1"/>
                <a:t>InvoiceDate</a:t>
              </a:r>
              <a:r>
                <a:rPr lang="en-US" sz="1800" dirty="0"/>
                <a:t>"), "1 day</a:t>
              </a:r>
              <a:r>
                <a:rPr lang="en-US" sz="1800" dirty="0" smtClean="0"/>
                <a:t>") ).</a:t>
              </a:r>
              <a:br>
                <a:rPr lang="en-US" sz="1800" dirty="0" smtClean="0"/>
              </a:br>
              <a:r>
                <a:rPr lang="en-US" sz="1800" dirty="0" smtClean="0"/>
                <a:t>   sum</a:t>
              </a:r>
              <a:r>
                <a:rPr lang="en-US" sz="1800" dirty="0"/>
                <a:t>("</a:t>
              </a:r>
              <a:r>
                <a:rPr lang="en-US" sz="1800" dirty="0" err="1"/>
                <a:t>total_cost</a:t>
              </a:r>
              <a:r>
                <a:rPr lang="en-US" sz="1800" dirty="0"/>
                <a:t>")</a:t>
              </a:r>
            </a:p>
          </p:txBody>
        </p:sp>
        <p:sp>
          <p:nvSpPr>
            <p:cNvPr id="7" name="Text Placeholder 1"/>
            <p:cNvSpPr txBox="1">
              <a:spLocks/>
            </p:cNvSpPr>
            <p:nvPr/>
          </p:nvSpPr>
          <p:spPr>
            <a:xfrm>
              <a:off x="6096000" y="3066149"/>
              <a:ext cx="5455796" cy="44642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anchor="t"/>
            <a:lstStyle>
              <a:lvl1pPr marL="0" indent="0" algn="l" defTabSz="914423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itchFamily="34" charset="0"/>
                </a:defRPr>
              </a:lvl1pPr>
              <a:lvl2pPr marL="68581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2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40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52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63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7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85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98" indent="-228605" algn="l" defTabSz="914423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800" dirty="0" smtClean="0"/>
                <a:t>액션</a:t>
              </a:r>
              <a:endParaRPr lang="en-US" sz="1800" dirty="0" smtClean="0"/>
            </a:p>
            <a:p>
              <a:r>
                <a:rPr lang="en-US" sz="1800" dirty="0" smtClean="0"/>
                <a:t>&gt; purchase.</a:t>
              </a:r>
              <a:br>
                <a:rPr lang="en-US" sz="1800" dirty="0" smtClean="0"/>
              </a:br>
              <a:r>
                <a:rPr lang="en-US" sz="1800" dirty="0" smtClean="0"/>
                <a:t>   </a:t>
              </a:r>
              <a:r>
                <a:rPr lang="en-US" sz="1800" dirty="0" err="1" smtClean="0"/>
                <a:t>writeStream</a:t>
              </a:r>
              <a:r>
                <a:rPr lang="en-US" sz="1800" dirty="0" smtClean="0"/>
                <a:t>.</a:t>
              </a:r>
              <a:br>
                <a:rPr lang="en-US" sz="1800" dirty="0" smtClean="0"/>
              </a:br>
              <a:r>
                <a:rPr lang="en-US" sz="1800" dirty="0" smtClean="0"/>
                <a:t>   format</a:t>
              </a:r>
              <a:r>
                <a:rPr lang="en-US" sz="1800" dirty="0"/>
                <a:t>("memory</a:t>
              </a:r>
              <a:r>
                <a:rPr lang="en-US" sz="1800" dirty="0" smtClean="0"/>
                <a:t>").</a:t>
              </a:r>
              <a:br>
                <a:rPr lang="en-US" sz="1800" dirty="0" smtClean="0"/>
              </a:br>
              <a:r>
                <a:rPr lang="en-US" sz="1800" dirty="0" smtClean="0"/>
                <a:t>   </a:t>
              </a:r>
              <a:r>
                <a:rPr lang="en-US" sz="1800" dirty="0" err="1" smtClean="0"/>
                <a:t>queryName</a:t>
              </a:r>
              <a:r>
                <a:rPr lang="en-US" sz="1800" dirty="0"/>
                <a:t>("</a:t>
              </a:r>
              <a:r>
                <a:rPr lang="en-US" sz="1800" dirty="0" err="1"/>
                <a:t>customer_purchases</a:t>
              </a:r>
              <a:r>
                <a:rPr lang="en-US" sz="1800" dirty="0" smtClean="0"/>
                <a:t>").</a:t>
              </a:r>
              <a:br>
                <a:rPr lang="en-US" sz="1800" dirty="0" smtClean="0"/>
              </a:br>
              <a:r>
                <a:rPr lang="en-US" sz="1800" dirty="0" smtClean="0"/>
                <a:t>   </a:t>
              </a:r>
              <a:r>
                <a:rPr lang="en-US" sz="1800" dirty="0" err="1" smtClean="0"/>
                <a:t>outputMode</a:t>
              </a:r>
              <a:r>
                <a:rPr lang="en-US" sz="1800" dirty="0"/>
                <a:t>("complete</a:t>
              </a:r>
              <a:r>
                <a:rPr lang="en-US" sz="1800" dirty="0" smtClean="0"/>
                <a:t>").</a:t>
              </a:r>
              <a:br>
                <a:rPr lang="en-US" sz="1800" dirty="0" smtClean="0"/>
              </a:br>
              <a:r>
                <a:rPr lang="en-US" sz="1800" dirty="0" smtClean="0"/>
                <a:t>   start()</a:t>
              </a:r>
            </a:p>
            <a:p>
              <a:endParaRPr lang="en-US" altLang="ko-KR" sz="1800" dirty="0" smtClean="0"/>
            </a:p>
            <a:p>
              <a:r>
                <a:rPr lang="ko-KR" altLang="en-US" sz="1800" dirty="0" smtClean="0"/>
                <a:t>확인</a:t>
              </a:r>
              <a:endParaRPr lang="en-US" sz="1800" dirty="0" smtClean="0"/>
            </a:p>
            <a:p>
              <a:r>
                <a:rPr lang="en-US" sz="1800" dirty="0" smtClean="0"/>
                <a:t>&gt; </a:t>
              </a:r>
              <a:r>
                <a:rPr lang="en-US" sz="1800" dirty="0" err="1" smtClean="0"/>
                <a:t>spark.sql</a:t>
              </a:r>
              <a:r>
                <a:rPr lang="en-US" sz="1800" dirty="0" smtClean="0"/>
                <a:t>(""”</a:t>
              </a:r>
              <a:br>
                <a:rPr lang="en-US" sz="1800" dirty="0" smtClean="0"/>
              </a:br>
              <a:r>
                <a:rPr lang="en-US" sz="1800" dirty="0" smtClean="0"/>
                <a:t>       select </a:t>
              </a:r>
              <a:r>
                <a:rPr lang="en-US" sz="1800" dirty="0"/>
                <a:t>* from </a:t>
              </a:r>
              <a:r>
                <a:rPr lang="en-US" sz="1800" dirty="0" err="1" smtClean="0"/>
                <a:t>customer_purchases</a:t>
              </a:r>
              <a:r>
                <a:rPr lang="en-US" sz="1800" dirty="0" smtClean="0"/>
                <a:t/>
              </a:r>
              <a:br>
                <a:rPr lang="en-US" sz="1800" dirty="0" smtClean="0"/>
              </a:br>
              <a:r>
                <a:rPr lang="en-US" sz="1800" dirty="0" smtClean="0"/>
                <a:t>       </a:t>
              </a:r>
              <a:r>
                <a:rPr lang="en-US" sz="1800" dirty="0"/>
                <a:t>order by `sum(</a:t>
              </a:r>
              <a:r>
                <a:rPr lang="en-US" sz="1800" dirty="0" err="1"/>
                <a:t>total_cost</a:t>
              </a:r>
              <a:r>
                <a:rPr lang="en-US" sz="1800" dirty="0"/>
                <a:t>)` </a:t>
              </a:r>
              <a:r>
                <a:rPr lang="en-US" sz="1800" dirty="0" err="1" smtClean="0"/>
                <a:t>desc</a:t>
              </a:r>
              <a:r>
                <a:rPr lang="en-US" sz="1800" dirty="0" smtClean="0"/>
                <a:t>""").</a:t>
              </a:r>
              <a:br>
                <a:rPr lang="en-US" sz="1800" dirty="0" smtClean="0"/>
              </a:br>
              <a:r>
                <a:rPr lang="en-US" sz="1800" dirty="0" smtClean="0"/>
                <a:t>   show(5</a:t>
              </a:r>
              <a:r>
                <a:rPr lang="en-US" sz="18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90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전처리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멍잉</a:t>
            </a:r>
            <a:r>
              <a:rPr lang="en-US" altLang="ko-KR" dirty="0" smtClean="0"/>
              <a:t>(</a:t>
            </a:r>
            <a:r>
              <a:rPr lang="ko-KR" altLang="en-US" dirty="0" smtClean="0"/>
              <a:t>랭글링</a:t>
            </a:r>
            <a:r>
              <a:rPr lang="en-US" altLang="ko-KR" dirty="0" smtClean="0"/>
              <a:t>),</a:t>
            </a:r>
            <a:r>
              <a:rPr lang="ko-KR" altLang="en-US" dirty="0" smtClean="0"/>
              <a:t> 모델 학습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예측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분류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 회귀</a:t>
            </a:r>
            <a:r>
              <a:rPr lang="en-US" altLang="ko-KR" dirty="0" smtClean="0"/>
              <a:t>,</a:t>
            </a:r>
            <a:r>
              <a:rPr lang="ko-KR" altLang="en-US" dirty="0" smtClean="0"/>
              <a:t> 군집화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딥러닝 등 수행 가능</a:t>
            </a:r>
            <a:endParaRPr lang="en-US" altLang="ko-KR" dirty="0" smtClean="0"/>
          </a:p>
          <a:p>
            <a:endParaRPr lang="en-US" dirty="0"/>
          </a:p>
          <a:p>
            <a:r>
              <a:rPr lang="en-US" dirty="0" smtClean="0"/>
              <a:t>K-means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k</a:t>
            </a:r>
            <a:r>
              <a:rPr lang="ko-KR" altLang="en-US" dirty="0" smtClean="0"/>
              <a:t> 개의 점을 임의로 선정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중심점</a:t>
            </a:r>
            <a:r>
              <a:rPr lang="en-US" altLang="ko-KR" dirty="0" smtClean="0"/>
              <a:t>,</a:t>
            </a:r>
            <a:r>
              <a:rPr lang="ko-KR" altLang="en-US" dirty="0" smtClean="0"/>
              <a:t> 센트로이드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ii) </a:t>
            </a:r>
            <a:r>
              <a:rPr lang="ko-KR" altLang="en-US" dirty="0" smtClean="0"/>
              <a:t>각 점들은 중심점에 가까운 곳으로 군집</a:t>
            </a:r>
            <a:endParaRPr lang="en-US" altLang="ko-KR" dirty="0"/>
          </a:p>
          <a:p>
            <a:r>
              <a:rPr lang="en-US" altLang="ko-KR" dirty="0" smtClean="0"/>
              <a:t>  iii) </a:t>
            </a:r>
            <a:r>
              <a:rPr lang="ko-KR" altLang="en-US" dirty="0" smtClean="0"/>
              <a:t>군집 단위로 평균값을 구해서 새로운 중심점 구함</a:t>
            </a:r>
            <a:endParaRPr lang="en-US" altLang="ko-KR" dirty="0"/>
          </a:p>
          <a:p>
            <a:r>
              <a:rPr lang="en-US" altLang="ko-KR" dirty="0" smtClean="0"/>
              <a:t>  iv) </a:t>
            </a:r>
            <a:r>
              <a:rPr lang="ko-KR" altLang="en-US" dirty="0" smtClean="0"/>
              <a:t>앞의 작업 다시</a:t>
            </a:r>
            <a:r>
              <a:rPr lang="en-US" altLang="ko-KR" dirty="0" smtClean="0"/>
              <a:t>.</a:t>
            </a:r>
            <a:r>
              <a:rPr lang="ko-KR" altLang="en-US" dirty="0" smtClean="0"/>
              <a:t> 정해진 횟수 또는 정해진 값으로 수렴할때까지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머신러닝과 고급 분석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000" dirty="0" err="1" smtClean="0"/>
              <a:t>M</a:t>
            </a:r>
            <a:r>
              <a:rPr lang="en-US" altLang="ko-KR" dirty="0" err="1"/>
              <a:t>L</a:t>
            </a:r>
            <a:r>
              <a:rPr lang="en-US" altLang="ko-KR" sz="2000" dirty="0" err="1" smtClean="0"/>
              <a:t>lib</a:t>
            </a:r>
            <a:r>
              <a:rPr lang="ko-KR" altLang="en-US" sz="2000" dirty="0" smtClean="0"/>
              <a:t>을 사용해 머신러닝 수행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76980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 범주형을 </a:t>
            </a:r>
            <a:r>
              <a:rPr lang="ko-KR" altLang="en-US" sz="1600" dirty="0"/>
              <a:t>수치형으로 변환</a:t>
            </a:r>
            <a:endParaRPr lang="en-US" sz="1600" dirty="0" smtClean="0"/>
          </a:p>
          <a:p>
            <a:r>
              <a:rPr lang="en-US" sz="1600" dirty="0" smtClean="0"/>
              <a:t>  &gt; import </a:t>
            </a:r>
            <a:r>
              <a:rPr lang="en-US" sz="1600" dirty="0" err="1" smtClean="0"/>
              <a:t>org.apache.spark.ml.feature.StringIndexer</a:t>
            </a:r>
            <a:endParaRPr lang="en-US" sz="1600" dirty="0"/>
          </a:p>
          <a:p>
            <a:r>
              <a:rPr lang="en-US" sz="1600" dirty="0" smtClean="0"/>
              <a:t>  &gt; </a:t>
            </a:r>
            <a:r>
              <a:rPr lang="en-US" sz="1600" dirty="0" err="1" smtClean="0"/>
              <a:t>val</a:t>
            </a:r>
            <a:r>
              <a:rPr lang="en-US" sz="1600" dirty="0" smtClean="0"/>
              <a:t> indexer = new </a:t>
            </a:r>
            <a:r>
              <a:rPr lang="en-US" sz="1600" dirty="0" err="1" smtClean="0"/>
              <a:t>StringIndexer</a:t>
            </a:r>
            <a:r>
              <a:rPr lang="en-US" sz="1600" dirty="0" smtClean="0"/>
              <a:t>().</a:t>
            </a:r>
            <a:r>
              <a:rPr lang="en-US" sz="1600" dirty="0" err="1" smtClean="0"/>
              <a:t>setInputCol</a:t>
            </a:r>
            <a:r>
              <a:rPr lang="en-US" sz="1600" dirty="0" smtClean="0"/>
              <a:t>(“</a:t>
            </a:r>
            <a:r>
              <a:rPr lang="en-US" sz="1600" dirty="0" err="1" smtClean="0"/>
              <a:t>day_of_week</a:t>
            </a:r>
            <a:r>
              <a:rPr lang="en-US" sz="1600" dirty="0" smtClean="0"/>
              <a:t>”).</a:t>
            </a:r>
            <a:r>
              <a:rPr lang="en-US" sz="1600" dirty="0" err="1" smtClean="0"/>
              <a:t>setOutputCol</a:t>
            </a:r>
            <a:r>
              <a:rPr lang="en-US" sz="1600" dirty="0" smtClean="0"/>
              <a:t>(“</a:t>
            </a:r>
            <a:r>
              <a:rPr lang="en-US" sz="1600" dirty="0" err="1" smtClean="0"/>
              <a:t>day_of_week_index</a:t>
            </a:r>
            <a:r>
              <a:rPr lang="en-US" sz="1600" dirty="0" smtClean="0"/>
              <a:t>”)</a:t>
            </a:r>
            <a:endParaRPr lang="en-US" altLang="ko-KR" sz="1600" dirty="0" smtClean="0"/>
          </a:p>
          <a:p>
            <a:endParaRPr lang="en-US" sz="1600" dirty="0" smtClean="0"/>
          </a:p>
          <a:p>
            <a:r>
              <a:rPr lang="en-US" altLang="ko-KR" sz="1600" dirty="0" smtClean="0"/>
              <a:t>-</a:t>
            </a:r>
            <a:r>
              <a:rPr lang="en-US" sz="1600" dirty="0" smtClean="0"/>
              <a:t> </a:t>
            </a:r>
            <a:r>
              <a:rPr lang="ko-KR" altLang="en-US" sz="1600" dirty="0"/>
              <a:t>각 값을 자체 컬럼으로 인코딩</a:t>
            </a:r>
            <a:endParaRPr lang="en-US" sz="1600" dirty="0" smtClean="0"/>
          </a:p>
          <a:p>
            <a:r>
              <a:rPr lang="en-US" sz="1600" dirty="0" smtClean="0"/>
              <a:t>  &gt; import </a:t>
            </a:r>
            <a:r>
              <a:rPr lang="en-US" sz="1600" dirty="0" err="1" smtClean="0"/>
              <a:t>org.apache.spark.ml.feature.OneHotEncoder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&gt; encoder = new </a:t>
            </a:r>
            <a:r>
              <a:rPr lang="en-US" sz="1600" dirty="0" err="1" smtClean="0"/>
              <a:t>OneHotEncoder</a:t>
            </a:r>
            <a:r>
              <a:rPr lang="en-US" sz="1600" dirty="0" smtClean="0"/>
              <a:t>().</a:t>
            </a:r>
            <a:r>
              <a:rPr lang="en-US" sz="1600" dirty="0" err="1" smtClean="0"/>
              <a:t>setInputCol</a:t>
            </a:r>
            <a:r>
              <a:rPr lang="en-US" sz="1600" dirty="0" smtClean="0"/>
              <a:t>(“</a:t>
            </a:r>
            <a:r>
              <a:rPr lang="en-US" sz="1600" dirty="0" err="1" smtClean="0"/>
              <a:t>day_of_week_index</a:t>
            </a:r>
            <a:r>
              <a:rPr lang="en-US" sz="1600" dirty="0" smtClean="0"/>
              <a:t>”).</a:t>
            </a:r>
            <a:r>
              <a:rPr lang="en-US" sz="1600" dirty="0" err="1" smtClean="0"/>
              <a:t>setOutputCol</a:t>
            </a:r>
            <a:r>
              <a:rPr lang="en-US" sz="1600" dirty="0" smtClean="0"/>
              <a:t>(“</a:t>
            </a:r>
            <a:r>
              <a:rPr lang="en-US" sz="1600" dirty="0" err="1" smtClean="0"/>
              <a:t>day_of_week_encoded</a:t>
            </a:r>
            <a:r>
              <a:rPr lang="en-US" sz="1600" dirty="0" smtClean="0"/>
              <a:t>”)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 스파크의 모든 머신러닝 알고리즘은 수치형 벡터 타입을 입력으로 사용</a:t>
            </a:r>
            <a:endParaRPr lang="en-US" altLang="ko-KR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&gt; import </a:t>
            </a:r>
            <a:r>
              <a:rPr lang="en-US" sz="1600" dirty="0" err="1" smtClean="0"/>
              <a:t>org.apache.spark.ml.feature.VectorAssembler</a:t>
            </a:r>
            <a:endParaRPr lang="en-US" sz="1600" dirty="0" smtClean="0"/>
          </a:p>
          <a:p>
            <a:r>
              <a:rPr lang="en-US" sz="1600" dirty="0" smtClean="0"/>
              <a:t>  &gt; </a:t>
            </a:r>
            <a:r>
              <a:rPr lang="en-US" sz="1600" dirty="0" err="1" smtClean="0"/>
              <a:t>val</a:t>
            </a:r>
            <a:r>
              <a:rPr lang="en-US" sz="1600" dirty="0" smtClean="0"/>
              <a:t> </a:t>
            </a:r>
            <a:r>
              <a:rPr lang="en-US" sz="1600" dirty="0" err="1" smtClean="0"/>
              <a:t>vectorAssembler</a:t>
            </a:r>
            <a:r>
              <a:rPr lang="en-US" sz="1600" dirty="0" smtClean="0"/>
              <a:t> = new </a:t>
            </a:r>
            <a:r>
              <a:rPr lang="en-US" sz="1600" dirty="0" err="1" smtClean="0"/>
              <a:t>VectorAssembler</a:t>
            </a:r>
            <a:r>
              <a:rPr lang="en-US" sz="1600" dirty="0" smtClean="0"/>
              <a:t>().</a:t>
            </a:r>
            <a:r>
              <a:rPr lang="en-US" sz="1600" dirty="0" err="1" smtClean="0"/>
              <a:t>setInputCols</a:t>
            </a:r>
            <a:r>
              <a:rPr lang="en-US" sz="1600" dirty="0" smtClean="0"/>
              <a:t>(</a:t>
            </a:r>
            <a:br>
              <a:rPr lang="en-US" sz="1600" dirty="0" smtClean="0"/>
            </a:br>
            <a:r>
              <a:rPr lang="en-US" sz="1600" dirty="0" smtClean="0"/>
              <a:t>                                Array(”</a:t>
            </a:r>
            <a:r>
              <a:rPr lang="en-US" sz="1600" dirty="0" err="1" smtClean="0"/>
              <a:t>UnitPrice</a:t>
            </a:r>
            <a:r>
              <a:rPr lang="en-US" sz="1600" dirty="0" smtClean="0"/>
              <a:t>”, Quantity”, “</a:t>
            </a:r>
            <a:r>
              <a:rPr lang="en-US" sz="1600" dirty="0" err="1" smtClean="0"/>
              <a:t>day_of_week_encoded</a:t>
            </a:r>
            <a:r>
              <a:rPr lang="en-US" sz="1600" dirty="0" smtClean="0"/>
              <a:t>”)   ).</a:t>
            </a:r>
            <a:r>
              <a:rPr lang="en-US" sz="1600" dirty="0" err="1" smtClean="0"/>
              <a:t>setOutputCol</a:t>
            </a:r>
            <a:r>
              <a:rPr lang="en-US" sz="1600" dirty="0" smtClean="0"/>
              <a:t>(“features”)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머신러닝과 고급 분석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000" smtClean="0"/>
              <a:t>M</a:t>
            </a:r>
            <a:r>
              <a:rPr lang="en-US" altLang="ko-KR"/>
              <a:t>L</a:t>
            </a:r>
            <a:r>
              <a:rPr lang="en-US" altLang="ko-KR" sz="2000" smtClean="0"/>
              <a:t>lib</a:t>
            </a:r>
            <a:r>
              <a:rPr lang="ko-KR" altLang="en-US" sz="2000" dirty="0" smtClean="0"/>
              <a:t>을 사용해 머신러닝 수행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255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299545" y="2062102"/>
            <a:ext cx="6678771" cy="4464204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en-US" altLang="ko-KR" sz="2000" b="1" dirty="0" smtClean="0">
                <a:solidFill>
                  <a:srgbClr val="BF661C"/>
                </a:solidFill>
              </a:rPr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통합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 smtClean="0"/>
              <a:t>  : </a:t>
            </a:r>
            <a:r>
              <a:rPr lang="ko-KR" altLang="en-US" sz="2000" dirty="0" smtClean="0"/>
              <a:t>일관성있는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로 사용 가능하게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   </a:t>
            </a:r>
            <a:r>
              <a:rPr lang="en-US" altLang="ko-KR" sz="2000" dirty="0" smtClean="0"/>
              <a:t>※</a:t>
            </a:r>
            <a:r>
              <a:rPr lang="ko-KR" altLang="en-US" sz="2000" dirty="0" smtClean="0"/>
              <a:t> 언어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파이썬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자바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스칼라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R)</a:t>
            </a:r>
            <a:br>
              <a:rPr lang="en-US" altLang="ko-KR" sz="2000" dirty="0" smtClean="0"/>
            </a:br>
            <a:r>
              <a:rPr lang="en-US" altLang="ko-KR" sz="2000" dirty="0" smtClean="0"/>
              <a:t>         </a:t>
            </a:r>
            <a:r>
              <a:rPr lang="ko-KR" altLang="en-US" sz="2000" dirty="0" smtClean="0"/>
              <a:t>다양한 환경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단일 노트북 </a:t>
            </a:r>
            <a:r>
              <a:rPr lang="en-US" altLang="ko-KR" sz="2000" dirty="0" smtClean="0"/>
              <a:t>~</a:t>
            </a:r>
            <a:r>
              <a:rPr lang="ko-KR" altLang="en-US" sz="2000" dirty="0" smtClean="0"/>
              <a:t> 수천대 서버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lnSpc>
                <a:spcPts val="2000"/>
              </a:lnSpc>
            </a:pPr>
            <a:endParaRPr lang="en-US" altLang="ko-KR" sz="2000" dirty="0" smtClean="0"/>
          </a:p>
          <a:p>
            <a:pPr>
              <a:lnSpc>
                <a:spcPts val="2000"/>
              </a:lnSpc>
            </a:pPr>
            <a:r>
              <a:rPr lang="en-US" altLang="ko-KR" sz="2000" b="1" dirty="0" smtClean="0">
                <a:solidFill>
                  <a:srgbClr val="BF661C"/>
                </a:solidFill>
              </a:rPr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컴퓨팅 엔진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 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처리에 집중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저장소</a:t>
            </a:r>
            <a:r>
              <a:rPr lang="en-US" altLang="ko-KR" sz="2000" dirty="0" smtClean="0"/>
              <a:t>X,</a:t>
            </a:r>
            <a:r>
              <a:rPr lang="ko-KR" altLang="en-US" sz="2000" dirty="0" smtClean="0"/>
              <a:t> 특정 저장소 선호</a:t>
            </a:r>
            <a:r>
              <a:rPr lang="en-US" altLang="ko-KR" sz="2000" dirty="0" smtClean="0"/>
              <a:t>X</a:t>
            </a:r>
            <a:br>
              <a:rPr lang="en-US" altLang="ko-KR" sz="2000" dirty="0" smtClean="0"/>
            </a:br>
            <a:r>
              <a:rPr lang="ko-KR" altLang="en-US" sz="2000" dirty="0" smtClean="0"/>
              <a:t>    </a:t>
            </a:r>
            <a:r>
              <a:rPr lang="en-US" altLang="ko-KR" sz="2000" dirty="0" smtClean="0"/>
              <a:t>※</a:t>
            </a:r>
            <a:r>
              <a:rPr lang="ko-KR" altLang="en-US" sz="2000" dirty="0" smtClean="0"/>
              <a:t> 대부분의 시스템들은 여러 저장소에 혼재되어 저장</a:t>
            </a:r>
            <a:endParaRPr lang="en-US" altLang="ko-KR" sz="2000" dirty="0" smtClean="0"/>
          </a:p>
          <a:p>
            <a:pPr>
              <a:lnSpc>
                <a:spcPts val="2000"/>
              </a:lnSpc>
            </a:pPr>
            <a:endParaRPr lang="en-US" altLang="ko-KR" sz="2000" dirty="0" smtClean="0"/>
          </a:p>
          <a:p>
            <a:pPr>
              <a:lnSpc>
                <a:spcPts val="2000"/>
              </a:lnSpc>
            </a:pPr>
            <a:r>
              <a:rPr lang="en-US" altLang="ko-KR" sz="2000" b="1" dirty="0" smtClean="0">
                <a:solidFill>
                  <a:srgbClr val="BF661C"/>
                </a:solidFill>
              </a:rPr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라이브러리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ko-KR" altLang="en-US" sz="2000" dirty="0" smtClean="0"/>
              <a:t> 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클러스터 환경에서 병렬로 처리하는 라이브러리 집합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  </a:t>
            </a:r>
            <a:r>
              <a:rPr lang="en-US" altLang="ko-KR" sz="2000" dirty="0" smtClean="0"/>
              <a:t> Core,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Spark SQL, </a:t>
            </a:r>
            <a:r>
              <a:rPr lang="en-US" altLang="ko-KR" sz="2000" dirty="0" err="1" smtClean="0"/>
              <a:t>MLlib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en-US" altLang="ko-KR" sz="2000" dirty="0" smtClean="0"/>
              <a:t>    Spark Streaming (Structured Streaming), </a:t>
            </a:r>
            <a:br>
              <a:rPr lang="en-US" altLang="ko-KR" sz="2000" dirty="0" smtClean="0"/>
            </a:br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GraphX</a:t>
            </a:r>
            <a:r>
              <a:rPr lang="en-US" altLang="ko-KR" sz="2000" dirty="0" smtClean="0"/>
              <a:t>, spark-packages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1. </a:t>
            </a:r>
            <a:r>
              <a:rPr lang="ko-KR" altLang="en-US" dirty="0" smtClean="0"/>
              <a:t>아파치 스파크란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1.1</a:t>
            </a:r>
            <a:r>
              <a:rPr lang="ko-KR" altLang="en-US" dirty="0" smtClean="0"/>
              <a:t> 아파치 스파크의 철학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스파크는 빅데이터를 위한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통합 컴퓨팅 엔진</a:t>
            </a:r>
            <a:r>
              <a:rPr lang="ko-KR" altLang="en-US" sz="2000" dirty="0" smtClean="0"/>
              <a:t>과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라이브러리</a:t>
            </a:r>
            <a:r>
              <a:rPr lang="ko-KR" altLang="en-US" sz="2000" dirty="0" smtClean="0"/>
              <a:t> 집합</a:t>
            </a:r>
            <a:endParaRPr lang="en-US" altLang="ko-KR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501" y="2062101"/>
            <a:ext cx="4734956" cy="315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학습 </a:t>
            </a:r>
            <a:r>
              <a:rPr lang="ko-KR" altLang="en-US" sz="2000" dirty="0"/>
              <a:t>데이터셋 준비과정</a:t>
            </a:r>
            <a:endParaRPr lang="en-US" sz="2000" dirty="0"/>
          </a:p>
          <a:p>
            <a:pPr marL="457200" indent="-457200">
              <a:buAutoNum type="arabicParenR"/>
            </a:pPr>
            <a:r>
              <a:rPr lang="en-US" altLang="ko-KR" sz="2000" dirty="0" err="1"/>
              <a:t>trasformer</a:t>
            </a:r>
            <a:r>
              <a:rPr lang="ko-KR" altLang="en-US" sz="2000" dirty="0"/>
              <a:t>를 데이터셋에 </a:t>
            </a:r>
            <a:r>
              <a:rPr lang="en-US" altLang="ko-KR" sz="2000" dirty="0"/>
              <a:t>fit </a:t>
            </a:r>
            <a:r>
              <a:rPr lang="en-US" altLang="ko-KR" sz="2000" dirty="0">
                <a:sym typeface="Wingdings"/>
              </a:rPr>
              <a:t> </a:t>
            </a:r>
            <a:r>
              <a:rPr lang="en-US" altLang="ko-KR" sz="2000" dirty="0" err="1">
                <a:sym typeface="Wingdings"/>
              </a:rPr>
              <a:t>fittedPipeline</a:t>
            </a:r>
            <a:endParaRPr lang="en-US" altLang="ko-KR" sz="2000" dirty="0"/>
          </a:p>
          <a:p>
            <a:pPr marL="457200" indent="-457200">
              <a:buAutoNum type="arabicParenR"/>
            </a:pPr>
            <a:r>
              <a:rPr lang="ko-KR" altLang="en-US" sz="2000" dirty="0"/>
              <a:t>데이터 변환 </a:t>
            </a:r>
            <a:r>
              <a:rPr lang="ko-KR" altLang="en-US" sz="2000" dirty="0">
                <a:sym typeface="Wingdings"/>
              </a:rPr>
              <a:t> </a:t>
            </a:r>
            <a:r>
              <a:rPr lang="en-US" altLang="ko-KR" sz="2000" dirty="0" err="1">
                <a:sym typeface="Wingdings"/>
              </a:rPr>
              <a:t>transformedTraining</a:t>
            </a:r>
            <a:endParaRPr lang="en-US" altLang="ko-KR" sz="2000" dirty="0">
              <a:sym typeface="Wingdings"/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파이프라인으로 설정</a:t>
            </a:r>
            <a:endParaRPr lang="en-US" sz="2000" dirty="0" smtClean="0"/>
          </a:p>
          <a:p>
            <a:r>
              <a:rPr lang="en-US" sz="2000" dirty="0" smtClean="0"/>
              <a:t>  &gt; import </a:t>
            </a:r>
            <a:r>
              <a:rPr lang="en-US" sz="2000" dirty="0" err="1" smtClean="0"/>
              <a:t>org.apache.spark.ml.Pipeline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&gt;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transformationPipeline</a:t>
            </a:r>
            <a:r>
              <a:rPr lang="en-US" sz="2000" dirty="0" smtClean="0"/>
              <a:t> = new Pipeline().</a:t>
            </a:r>
            <a:r>
              <a:rPr lang="en-US" sz="2000" dirty="0" err="1" smtClean="0"/>
              <a:t>setStages</a:t>
            </a:r>
            <a:r>
              <a:rPr lang="en-US" sz="2000" dirty="0" smtClean="0"/>
              <a:t>(Array(indexer, encoder, </a:t>
            </a:r>
            <a:r>
              <a:rPr lang="en-US" sz="2000" dirty="0" err="1" smtClean="0"/>
              <a:t>vectorAssembler</a:t>
            </a:r>
            <a:r>
              <a:rPr lang="en-US" sz="2000" dirty="0" smtClean="0"/>
              <a:t>))</a:t>
            </a:r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val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fittedPipeline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transformationPipeline.fit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trainDatFrame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r>
              <a:rPr lang="en-US" sz="2000" dirty="0" smtClean="0"/>
              <a:t>  &gt; </a:t>
            </a:r>
            <a:r>
              <a:rPr lang="en-US" sz="2000" dirty="0" err="1" smtClean="0"/>
              <a:t>val</a:t>
            </a:r>
            <a:r>
              <a:rPr lang="en-US" sz="2000" dirty="0" smtClean="0"/>
              <a:t> </a:t>
            </a:r>
            <a:r>
              <a:rPr lang="en-US" sz="2000" dirty="0" err="1" smtClean="0"/>
              <a:t>transformedTraining</a:t>
            </a:r>
            <a:r>
              <a:rPr lang="en-US" sz="2000" dirty="0" smtClean="0"/>
              <a:t> = </a:t>
            </a:r>
            <a:r>
              <a:rPr lang="en-US" sz="2000" dirty="0" err="1" smtClean="0"/>
              <a:t>fittedPipeline.transform</a:t>
            </a:r>
            <a:r>
              <a:rPr lang="en-US" sz="2000" dirty="0" smtClean="0"/>
              <a:t>(</a:t>
            </a:r>
            <a:r>
              <a:rPr lang="en-US" sz="2000" dirty="0" err="1" smtClean="0"/>
              <a:t>trainDataFrame</a:t>
            </a:r>
            <a:r>
              <a:rPr lang="en-US" sz="2000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머신러닝과 고급 분석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000" dirty="0" err="1" smtClean="0"/>
              <a:t>M</a:t>
            </a:r>
            <a:r>
              <a:rPr lang="en-US" altLang="ko-KR" dirty="0" err="1"/>
              <a:t>L</a:t>
            </a:r>
            <a:r>
              <a:rPr lang="en-US" altLang="ko-KR" sz="2000" dirty="0" err="1" smtClean="0"/>
              <a:t>lib</a:t>
            </a:r>
            <a:r>
              <a:rPr lang="ko-KR" altLang="en-US" sz="2000" dirty="0" smtClean="0"/>
              <a:t>을 사용해 머신러닝 수행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624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1800" dirty="0" smtClean="0"/>
              <a:t>-</a:t>
            </a:r>
            <a:r>
              <a:rPr lang="ko-KR" altLang="en-US" sz="1800" dirty="0" smtClean="0"/>
              <a:t> 모델 준비 과정</a:t>
            </a:r>
            <a:endParaRPr lang="en-US" altLang="ko-KR" sz="1800" dirty="0" smtClean="0"/>
          </a:p>
          <a:p>
            <a:r>
              <a:rPr lang="en-US" altLang="ko-KR" sz="1800" dirty="0" smtClean="0"/>
              <a:t>  1) </a:t>
            </a:r>
            <a:r>
              <a:rPr lang="ko-KR" altLang="en-US" sz="1800" dirty="0" smtClean="0"/>
              <a:t>학습되지 않은 모델 초기화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알고리즘명</a:t>
            </a:r>
            <a:endParaRPr lang="en-US" altLang="ko-KR" sz="1800" dirty="0" smtClean="0"/>
          </a:p>
          <a:p>
            <a:r>
              <a:rPr lang="ko-KR" altLang="en-US" sz="1800" dirty="0" smtClean="0"/>
              <a:t>  </a:t>
            </a:r>
            <a:r>
              <a:rPr lang="en-US" altLang="ko-KR" sz="1800" dirty="0" smtClean="0"/>
              <a:t>2)</a:t>
            </a:r>
            <a:r>
              <a:rPr lang="ko-KR" altLang="en-US" sz="1800" dirty="0" smtClean="0"/>
              <a:t> 모델 학습 </a:t>
            </a:r>
            <a:r>
              <a:rPr lang="en-US" altLang="ko-KR" sz="1800" dirty="0" smtClean="0"/>
              <a:t>:</a:t>
            </a:r>
            <a:r>
              <a:rPr lang="ko-KR" altLang="en-US" sz="1800" dirty="0" smtClean="0"/>
              <a:t> 알고리즘명</a:t>
            </a:r>
            <a:r>
              <a:rPr lang="en-US" altLang="ko-KR" sz="1800" dirty="0" smtClean="0"/>
              <a:t>+’Model’</a:t>
            </a:r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  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import </a:t>
            </a:r>
            <a:r>
              <a:rPr lang="en-US" altLang="ko-KR" sz="1800" dirty="0" err="1" smtClean="0"/>
              <a:t>org.apache.spark.ml.clustering.KMeans</a:t>
            </a:r>
            <a:endParaRPr lang="en-US" altLang="ko-KR" sz="1800" dirty="0" smtClean="0"/>
          </a:p>
          <a:p>
            <a:r>
              <a:rPr lang="en-US" sz="1800" dirty="0" smtClean="0"/>
              <a:t>  &gt; </a:t>
            </a:r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kmeans</a:t>
            </a:r>
            <a:r>
              <a:rPr lang="en-US" sz="1800" dirty="0" smtClean="0"/>
              <a:t> = new </a:t>
            </a:r>
            <a:r>
              <a:rPr lang="en-US" sz="1800" dirty="0" err="1" smtClean="0"/>
              <a:t>KMeans</a:t>
            </a:r>
            <a:r>
              <a:rPr lang="en-US" sz="1800" dirty="0" smtClean="0"/>
              <a:t>().</a:t>
            </a:r>
            <a:r>
              <a:rPr lang="en-US" sz="1800" dirty="0" err="1" smtClean="0"/>
              <a:t>setK</a:t>
            </a:r>
            <a:r>
              <a:rPr lang="en-US" sz="1800" dirty="0" smtClean="0"/>
              <a:t>(20).</a:t>
            </a:r>
            <a:r>
              <a:rPr lang="en-US" sz="1800" dirty="0" err="1" smtClean="0"/>
              <a:t>setSeed</a:t>
            </a:r>
            <a:r>
              <a:rPr lang="en-US" sz="1800" dirty="0" smtClean="0"/>
              <a:t>(1L)</a:t>
            </a:r>
          </a:p>
          <a:p>
            <a:r>
              <a:rPr lang="en-US" sz="1800" dirty="0" smtClean="0"/>
              <a:t>  &gt; </a:t>
            </a:r>
            <a:r>
              <a:rPr lang="en-US" sz="1800" dirty="0" err="1" smtClean="0"/>
              <a:t>val</a:t>
            </a:r>
            <a:r>
              <a:rPr lang="en-US" sz="1800" dirty="0" smtClean="0"/>
              <a:t> </a:t>
            </a:r>
            <a:r>
              <a:rPr lang="en-US" sz="1800" dirty="0" err="1" smtClean="0"/>
              <a:t>kmModel</a:t>
            </a:r>
            <a:r>
              <a:rPr lang="en-US" sz="1800" dirty="0" smtClean="0"/>
              <a:t> = </a:t>
            </a:r>
            <a:r>
              <a:rPr lang="en-US" sz="1800" dirty="0" err="1" smtClean="0"/>
              <a:t>kmeans.fit</a:t>
            </a:r>
            <a:r>
              <a:rPr lang="en-US" sz="1800" dirty="0" smtClean="0"/>
              <a:t>(</a:t>
            </a:r>
            <a:r>
              <a:rPr lang="en-US" sz="1800" dirty="0" err="1" smtClean="0"/>
              <a:t>transformedTraining</a:t>
            </a:r>
            <a:r>
              <a:rPr lang="en-US" sz="1800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3.4</a:t>
            </a:r>
            <a:r>
              <a:rPr lang="ko-KR" altLang="en-US" dirty="0" smtClean="0"/>
              <a:t> 머신러닝과 고급 분석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000" dirty="0" err="1" smtClean="0"/>
              <a:t>M</a:t>
            </a:r>
            <a:r>
              <a:rPr lang="en-US" altLang="ko-KR" dirty="0" err="1"/>
              <a:t>L</a:t>
            </a:r>
            <a:r>
              <a:rPr lang="en-US" altLang="ko-KR" sz="2000" dirty="0" err="1" smtClean="0"/>
              <a:t>lib</a:t>
            </a:r>
            <a:r>
              <a:rPr lang="ko-KR" altLang="en-US" sz="2000" dirty="0" smtClean="0"/>
              <a:t>을 사용해 머신러닝 수행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5800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RDD</a:t>
            </a:r>
            <a:r>
              <a:rPr lang="ko-KR" altLang="en-US" sz="2000" dirty="0" smtClean="0"/>
              <a:t>를 이용해 파티션과 같은 물리적 실행 특성을 결정할 수 있으므로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 </a:t>
            </a:r>
            <a:r>
              <a:rPr lang="en-US" altLang="ko-KR" sz="2000" b="1" dirty="0" smtClean="0">
                <a:solidFill>
                  <a:srgbClr val="BF661C"/>
                </a:solidFill>
              </a:rPr>
              <a:t>DF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보다 더 세밀한 제어 가능</a:t>
            </a:r>
            <a:endParaRPr lang="en-US" altLang="ko-KR" sz="2000" b="1" dirty="0" smtClean="0">
              <a:solidFill>
                <a:srgbClr val="BF661C"/>
              </a:solidFill>
            </a:endParaRPr>
          </a:p>
          <a:p>
            <a:endParaRPr lang="en-US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기본적으로 최근에는 </a:t>
            </a:r>
            <a:r>
              <a:rPr lang="en-US" altLang="ko-KR" sz="2000" dirty="0"/>
              <a:t>RDD</a:t>
            </a:r>
            <a:r>
              <a:rPr lang="ko-KR" altLang="en-US" sz="2000" dirty="0"/>
              <a:t>를 사용하지 않지만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 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비정형 </a:t>
            </a:r>
            <a:r>
              <a:rPr lang="ko-KR" altLang="en-US" sz="2000" b="1" dirty="0">
                <a:solidFill>
                  <a:srgbClr val="BF661C"/>
                </a:solidFill>
              </a:rPr>
              <a:t>데이터나 정제되지 않은 원시 데이터를 처리</a:t>
            </a:r>
            <a:r>
              <a:rPr lang="ko-KR" altLang="en-US" sz="2000" dirty="0"/>
              <a:t>해야 할 때 </a:t>
            </a:r>
            <a:r>
              <a:rPr lang="en-US" altLang="ko-KR" sz="2000" dirty="0"/>
              <a:t>RDD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endParaRPr lang="en-US" sz="2000" dirty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드라이버의 메모리에 저장된 원시 데이터</a:t>
            </a:r>
            <a:r>
              <a:rPr lang="ko-KR" altLang="en-US" sz="2000" dirty="0" smtClean="0">
                <a:solidFill>
                  <a:schemeClr val="tx1"/>
                </a:solidFill>
              </a:rPr>
              <a:t>를 병</a:t>
            </a:r>
            <a:r>
              <a:rPr lang="ko-KR" altLang="en-US" sz="2000" dirty="0" smtClean="0"/>
              <a:t>렬처리하는 데 </a:t>
            </a:r>
            <a:r>
              <a:rPr lang="en-US" altLang="ko-KR" sz="2000" dirty="0" smtClean="0"/>
              <a:t>RDD </a:t>
            </a:r>
            <a:r>
              <a:rPr lang="ko-KR" altLang="en-US" sz="2000" dirty="0" smtClean="0"/>
              <a:t>사용 가능</a:t>
            </a:r>
            <a:endParaRPr lang="en-US" altLang="ko-KR" sz="2000" dirty="0" smtClean="0"/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&gt;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spark.sparkContext.parallelize</a:t>
            </a:r>
            <a:r>
              <a:rPr lang="en-US" altLang="ko-KR" sz="2000" dirty="0" smtClean="0"/>
              <a:t>( </a:t>
            </a:r>
            <a:r>
              <a:rPr lang="en-US" altLang="ko-KR" sz="2000" dirty="0" err="1" smtClean="0"/>
              <a:t>Seq</a:t>
            </a:r>
            <a:r>
              <a:rPr lang="en-US" altLang="ko-KR" sz="2000" dirty="0" smtClean="0"/>
              <a:t>(1, 2, 3) ).</a:t>
            </a:r>
            <a:r>
              <a:rPr lang="en-US" altLang="ko-KR" sz="2000" dirty="0" err="1" smtClean="0"/>
              <a:t>toDF</a:t>
            </a:r>
            <a:r>
              <a:rPr lang="en-US" altLang="ko-KR" sz="2000" dirty="0" smtClean="0"/>
              <a:t>()</a:t>
            </a:r>
          </a:p>
          <a:p>
            <a:endParaRPr lang="en-US" sz="2000" dirty="0" smtClean="0"/>
          </a:p>
          <a:p>
            <a:r>
              <a:rPr lang="en-US" altLang="ko-KR" sz="2000" dirty="0" smtClean="0"/>
              <a:t>-</a:t>
            </a:r>
            <a:r>
              <a:rPr lang="ko-KR" altLang="en-US" sz="2000" dirty="0" smtClean="0"/>
              <a:t> </a:t>
            </a:r>
            <a:r>
              <a:rPr lang="en-US" sz="2000" dirty="0" smtClean="0"/>
              <a:t>Python</a:t>
            </a:r>
            <a:r>
              <a:rPr lang="ko-KR" altLang="en-US" sz="2000" dirty="0" smtClean="0"/>
              <a:t> 에도 </a:t>
            </a:r>
            <a:r>
              <a:rPr lang="en-US" altLang="ko-KR" sz="2000" dirty="0" smtClean="0"/>
              <a:t>RDD </a:t>
            </a:r>
            <a:r>
              <a:rPr lang="ko-KR" altLang="en-US" sz="2000" dirty="0" smtClean="0"/>
              <a:t>존재하지만 동일하지 않음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세부 구현 방식에서 차이를 보임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3.5</a:t>
            </a:r>
            <a:r>
              <a:rPr lang="ko-KR" altLang="en-US" dirty="0" smtClean="0"/>
              <a:t> 저수준 </a:t>
            </a:r>
            <a:r>
              <a:rPr lang="en-US" altLang="ko-KR" dirty="0" smtClean="0"/>
              <a:t>API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스파크의 거의 모든 기능은 </a:t>
            </a:r>
            <a:r>
              <a:rPr lang="en-US" altLang="ko-KR" dirty="0" smtClean="0"/>
              <a:t>RDD</a:t>
            </a:r>
            <a:r>
              <a:rPr lang="ko-KR" altLang="en-US" dirty="0" smtClean="0"/>
              <a:t>를 기반으로 만들어졌다</a:t>
            </a:r>
            <a:r>
              <a:rPr lang="en-US" altLang="ko-KR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6147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dirty="0" err="1" smtClean="0"/>
              <a:t>SparkR</a:t>
            </a:r>
            <a:r>
              <a:rPr lang="ko-KR" altLang="en-US" dirty="0" smtClean="0"/>
              <a:t>은 파이썬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와 매우 유사</a:t>
            </a:r>
            <a:endParaRPr lang="en-US" altLang="ko-KR" dirty="0" smtClean="0"/>
          </a:p>
          <a:p>
            <a:endParaRPr lang="en-US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파이썬에서 사용할 수 있는 대부분 기능은 </a:t>
            </a:r>
            <a:r>
              <a:rPr lang="en-US" altLang="ko-KR" dirty="0" err="1" smtClean="0"/>
              <a:t>SparkR</a:t>
            </a:r>
            <a:r>
              <a:rPr lang="ko-KR" altLang="en-US" dirty="0" smtClean="0"/>
              <a:t>에서도 사용 가능</a:t>
            </a:r>
            <a:endParaRPr lang="en-US" altLang="ko-KR" dirty="0" smtClean="0"/>
          </a:p>
          <a:p>
            <a:endParaRPr lang="en-US" dirty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library(</a:t>
            </a:r>
            <a:r>
              <a:rPr lang="en-US" altLang="ko-KR" dirty="0" err="1" smtClean="0"/>
              <a:t>SparkR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3.6 </a:t>
            </a:r>
            <a:r>
              <a:rPr lang="en-US" altLang="ko-KR" dirty="0" err="1" smtClean="0"/>
              <a:t>SparkR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sz="2000" dirty="0" err="1" smtClean="0"/>
              <a:t>SparkR</a:t>
            </a:r>
            <a:r>
              <a:rPr lang="ko-KR" altLang="en-US" sz="2000" dirty="0" smtClean="0"/>
              <a:t>을 통해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 언어 사용 가능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6392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기준 </a:t>
            </a:r>
            <a:r>
              <a:rPr lang="en-US" altLang="ko-KR" dirty="0" smtClean="0"/>
              <a:t>300</a:t>
            </a:r>
            <a:r>
              <a:rPr lang="ko-KR" altLang="en-US" dirty="0" smtClean="0"/>
              <a:t>여개 패키지 존재</a:t>
            </a:r>
            <a:endParaRPr lang="en-US" altLang="ko-KR" dirty="0" smtClean="0"/>
          </a:p>
          <a:p>
            <a:endParaRPr lang="en-US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en-US" dirty="0" smtClean="0"/>
              <a:t>spark-</a:t>
            </a:r>
            <a:r>
              <a:rPr lang="en-US" dirty="0" err="1" smtClean="0"/>
              <a:t>packages.org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3.</a:t>
            </a:r>
            <a:r>
              <a:rPr lang="ko-KR" altLang="en-US" dirty="0" smtClean="0"/>
              <a:t> 스파크 기능 둘러보기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3.7 </a:t>
            </a:r>
            <a:r>
              <a:rPr lang="ko-KR" altLang="en-US" dirty="0" smtClean="0"/>
              <a:t>스파크의 에코시스템과 패키지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스파크 패키지 저장소에 다양한 패키지 에코시스템 존재</a:t>
            </a:r>
            <a:endParaRPr lang="en-US" altLang="ko-KR" sz="20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703" y="3092754"/>
            <a:ext cx="6920753" cy="34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6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4117" y="2995478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END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클러스터 </a:t>
            </a:r>
            <a:r>
              <a:rPr lang="ko-KR" altLang="en-US" dirty="0" smtClean="0"/>
              <a:t>컴퓨터란</a:t>
            </a:r>
            <a:endParaRPr lang="en-US" altLang="ko-KR" dirty="0"/>
          </a:p>
          <a:p>
            <a:r>
              <a:rPr lang="ko-KR" altLang="en-US" dirty="0" smtClean="0"/>
              <a:t>빅데이터와 데이터 로컬리티</a:t>
            </a:r>
            <a:endParaRPr lang="en-US" altLang="ko-KR" dirty="0"/>
          </a:p>
          <a:p>
            <a:r>
              <a:rPr lang="ko-KR" altLang="en-US" dirty="0"/>
              <a:t>하둡 에코시스템 </a:t>
            </a:r>
            <a:r>
              <a:rPr lang="ko-KR" altLang="en-US" dirty="0" smtClean="0"/>
              <a:t>스택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BDAS</a:t>
            </a:r>
          </a:p>
          <a:p>
            <a:r>
              <a:rPr lang="ko-KR" altLang="en-US" dirty="0"/>
              <a:t>스칼라 기본 문법</a:t>
            </a:r>
            <a:endParaRPr lang="en-US" altLang="ko-KR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추가 주제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97010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ko-KR" b="1" dirty="0">
                <a:solidFill>
                  <a:srgbClr val="BF661C"/>
                </a:solidFill>
              </a:rPr>
              <a:t>-</a:t>
            </a:r>
            <a:r>
              <a:rPr lang="ko-KR" altLang="en-US" b="1" dirty="0">
                <a:solidFill>
                  <a:srgbClr val="BF661C"/>
                </a:solidFill>
              </a:rPr>
              <a:t> </a:t>
            </a:r>
            <a:r>
              <a:rPr lang="ko-KR" altLang="en-US" b="1" dirty="0" smtClean="0">
                <a:solidFill>
                  <a:srgbClr val="BF661C"/>
                </a:solidFill>
              </a:rPr>
              <a:t>저장기술 발달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   </a:t>
            </a:r>
            <a:r>
              <a:rPr lang="en-US" altLang="ko-KR" dirty="0"/>
              <a:t>1TB</a:t>
            </a:r>
            <a:r>
              <a:rPr lang="ko-KR" altLang="en-US" dirty="0"/>
              <a:t> 데이터를 저장하는 데 드는 비용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개월마다 절반으로 낮아짐</a:t>
            </a:r>
            <a:endParaRPr lang="en-US" dirty="0"/>
          </a:p>
          <a:p>
            <a:endParaRPr lang="en-US" altLang="ko-KR" dirty="0" smtClean="0"/>
          </a:p>
          <a:p>
            <a:r>
              <a:rPr lang="en-US" altLang="ko-KR" b="1" dirty="0" smtClean="0">
                <a:solidFill>
                  <a:srgbClr val="BF661C"/>
                </a:solidFill>
              </a:rPr>
              <a:t>-</a:t>
            </a:r>
            <a:r>
              <a:rPr lang="ko-KR" altLang="en-US" b="1" dirty="0" smtClean="0">
                <a:solidFill>
                  <a:srgbClr val="BF661C"/>
                </a:solidFill>
              </a:rPr>
              <a:t> 연산성능 정체</a:t>
            </a:r>
            <a:endParaRPr lang="en-US" altLang="ko-KR" b="1" dirty="0" smtClean="0">
              <a:solidFill>
                <a:srgbClr val="BF661C"/>
              </a:solidFill>
            </a:endParaRPr>
          </a:p>
          <a:p>
            <a:r>
              <a:rPr lang="ko-KR" altLang="en-US" dirty="0" smtClean="0"/>
              <a:t>    </a:t>
            </a:r>
            <a:r>
              <a:rPr lang="en-US" dirty="0" smtClean="0"/>
              <a:t>CPU Clock Speed ↑  (2005</a:t>
            </a:r>
            <a:r>
              <a:rPr lang="ko-KR" altLang="en-US" dirty="0" smtClean="0"/>
              <a:t>년 한계</a:t>
            </a:r>
            <a:r>
              <a:rPr lang="en-US" dirty="0" smtClean="0"/>
              <a:t>)</a:t>
            </a:r>
            <a:r>
              <a:rPr lang="ko-KR" alt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 </a:t>
            </a:r>
            <a:r>
              <a:rPr lang="en-US" altLang="ko-KR" dirty="0" smtClean="0">
                <a:sym typeface="Wingdings"/>
              </a:rPr>
              <a:t>#</a:t>
            </a:r>
            <a:r>
              <a:rPr lang="ko-KR" alt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CPU Core </a:t>
            </a:r>
            <a:r>
              <a:rPr lang="en-US" dirty="0" smtClean="0"/>
              <a:t>↑  </a:t>
            </a:r>
            <a:r>
              <a:rPr lang="en-US" dirty="0" smtClean="0">
                <a:sym typeface="Wingdings"/>
              </a:rPr>
              <a:t>  # CPU </a:t>
            </a:r>
            <a:r>
              <a:rPr lang="en-US" dirty="0" smtClean="0"/>
              <a:t>↑</a:t>
            </a:r>
            <a:r>
              <a:rPr lang="en-US" dirty="0" smtClean="0">
                <a:sym typeface="Wingdings"/>
              </a:rPr>
              <a:t>   # Node </a:t>
            </a:r>
            <a:r>
              <a:rPr lang="en-US" dirty="0" smtClean="0"/>
              <a:t>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1. </a:t>
            </a:r>
            <a:r>
              <a:rPr lang="ko-KR" altLang="en-US" dirty="0" smtClean="0"/>
              <a:t>아파치 스파크란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1.2</a:t>
            </a:r>
            <a:r>
              <a:rPr lang="ko-KR" altLang="en-US" dirty="0" smtClean="0"/>
              <a:t> 스파크의 등장 배경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데이터 수집 비용이 저렴해짐에 따라 클러스터 컴퓨팅 필요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453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smtClean="0"/>
              <a:t>연구결과 </a:t>
            </a:r>
            <a:r>
              <a:rPr lang="en-US" altLang="ko-KR" sz="2000" dirty="0" smtClean="0"/>
              <a:t>1)</a:t>
            </a:r>
            <a:r>
              <a:rPr lang="ko-KR" altLang="en-US" sz="2000" dirty="0" smtClean="0"/>
              <a:t> 클러스터 컴퓨팅이 엄청난 잠재력을 가지고 있다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데이터의 힘</a:t>
            </a:r>
            <a:endParaRPr lang="en-US" altLang="ko-KR" sz="2000" b="1" dirty="0" smtClean="0">
              <a:solidFill>
                <a:srgbClr val="BF661C"/>
              </a:solidFill>
            </a:endParaRPr>
          </a:p>
          <a:p>
            <a:r>
              <a:rPr lang="ko-KR" altLang="en-US" sz="2000" dirty="0" smtClean="0"/>
              <a:t>연구결과 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맵리듀스의 난이도와 효율성 이슈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ML</a:t>
            </a:r>
            <a:r>
              <a:rPr lang="ko-KR" altLang="en-US" sz="2000" dirty="0" smtClean="0"/>
              <a:t>알고리즘별 </a:t>
            </a:r>
            <a:r>
              <a:rPr lang="en-US" altLang="ko-KR" sz="2000" dirty="0" smtClean="0"/>
              <a:t>10~20</a:t>
            </a:r>
            <a:r>
              <a:rPr lang="ko-KR" altLang="en-US" sz="2000" dirty="0" smtClean="0"/>
              <a:t>회 처리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I/O</a:t>
            </a:r>
          </a:p>
          <a:p>
            <a:r>
              <a:rPr lang="ko-KR" altLang="en-US" sz="2000" dirty="0" smtClean="0"/>
              <a:t>해결책 </a:t>
            </a:r>
            <a:r>
              <a:rPr lang="en-US" altLang="ko-KR" sz="2000" dirty="0" smtClean="0"/>
              <a:t>1)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처리 단계를 간결</a:t>
            </a:r>
            <a:r>
              <a:rPr lang="ko-KR" altLang="en-US" sz="2000" dirty="0" smtClean="0"/>
              <a:t>하게 하기 위해 함수형 프로그래밍 기반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도입</a:t>
            </a:r>
            <a:endParaRPr lang="en-US" altLang="ko-KR" sz="2000" dirty="0" smtClean="0"/>
          </a:p>
          <a:p>
            <a:r>
              <a:rPr lang="ko-KR" altLang="en-US" sz="2000" dirty="0" smtClean="0"/>
              <a:t>해결책 </a:t>
            </a:r>
            <a:r>
              <a:rPr lang="en-US" altLang="ko-KR" sz="2000" dirty="0" smtClean="0"/>
              <a:t>2)</a:t>
            </a:r>
            <a:r>
              <a:rPr lang="ko-KR" altLang="en-US" sz="2000" dirty="0" smtClean="0"/>
              <a:t> 연산 단계 사이에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메모리에 저장된 데이터</a:t>
            </a:r>
            <a:r>
              <a:rPr lang="ko-KR" altLang="en-US" sz="2000" dirty="0" smtClean="0"/>
              <a:t>를 효율적으로 공유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 최초에는 스파크는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배치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이후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대화형</a:t>
            </a:r>
            <a:r>
              <a:rPr lang="ko-KR" altLang="en-US" sz="2000" dirty="0" smtClean="0"/>
              <a:t> 분석 비정형 쿼리 기능 추가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이후 </a:t>
            </a:r>
            <a:r>
              <a:rPr lang="en-US" altLang="ko-KR" sz="2000" b="1" dirty="0" smtClean="0">
                <a:solidFill>
                  <a:srgbClr val="BF661C"/>
                </a:solidFill>
              </a:rPr>
              <a:t>Shark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프로젝트 </a:t>
            </a:r>
            <a:r>
              <a:rPr lang="en-US" altLang="ko-KR" sz="2000" dirty="0" smtClean="0"/>
              <a:t>2011</a:t>
            </a:r>
            <a:r>
              <a:rPr lang="ko-KR" altLang="en-US" sz="2000" dirty="0" smtClean="0"/>
              <a:t> 공개</a:t>
            </a:r>
            <a:endParaRPr lang="en-US" altLang="ko-KR" sz="2000" dirty="0" smtClean="0"/>
          </a:p>
          <a:p>
            <a:r>
              <a:rPr lang="ko-KR" altLang="en-US" sz="2000" dirty="0" smtClean="0"/>
              <a:t>      </a:t>
            </a:r>
            <a:r>
              <a:rPr lang="en-US" altLang="ko-KR" sz="2000" dirty="0" smtClean="0"/>
              <a:t>~1.0</a:t>
            </a:r>
            <a:r>
              <a:rPr lang="ko-KR" altLang="en-US" sz="2000" dirty="0" smtClean="0"/>
              <a:t> 초기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함수형 연산 관점에서 </a:t>
            </a:r>
            <a:r>
              <a:rPr lang="en-US" altLang="ko-KR" sz="2000" b="1" dirty="0" smtClean="0">
                <a:solidFill>
                  <a:srgbClr val="BF661C"/>
                </a:solidFill>
              </a:rPr>
              <a:t>API </a:t>
            </a:r>
            <a:r>
              <a:rPr lang="ko-KR" altLang="en-US" sz="2000" dirty="0" smtClean="0"/>
              <a:t>정의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ko-KR" altLang="en-US" sz="2000" dirty="0" smtClean="0">
                <a:sym typeface="Wingdings"/>
              </a:rPr>
              <a:t>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1.0~</a:t>
            </a:r>
            <a:r>
              <a:rPr lang="ko-KR" altLang="en-US" sz="2000" dirty="0" smtClean="0"/>
              <a:t> 구조화된 데이터를 기반으로 동작하는 신규 </a:t>
            </a:r>
            <a:r>
              <a:rPr lang="en-US" altLang="ko-KR" sz="2000" dirty="0" smtClean="0"/>
              <a:t>API</a:t>
            </a:r>
            <a:r>
              <a:rPr lang="ko-KR" altLang="en-US" sz="2000" dirty="0" smtClean="0"/>
              <a:t>인 </a:t>
            </a:r>
            <a:r>
              <a:rPr lang="en-US" altLang="ko-KR" sz="2000" b="1" dirty="0" err="1" smtClean="0">
                <a:solidFill>
                  <a:srgbClr val="BF661C"/>
                </a:solidFill>
              </a:rPr>
              <a:t>SparkSQL</a:t>
            </a:r>
            <a:r>
              <a:rPr lang="en-US" altLang="ko-KR" sz="2000" dirty="0" smtClean="0">
                <a:solidFill>
                  <a:srgbClr val="BF661C"/>
                </a:solidFill>
              </a:rPr>
              <a:t> </a:t>
            </a:r>
            <a:r>
              <a:rPr lang="ko-KR" altLang="en-US" sz="2000" dirty="0" smtClean="0"/>
              <a:t>추가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ko-KR" altLang="en-US" sz="2000" dirty="0" smtClean="0">
                <a:sym typeface="Wingdings"/>
              </a:rPr>
              <a:t> </a:t>
            </a:r>
            <a:r>
              <a:rPr lang="ko-KR" altLang="en-US" sz="2000" dirty="0" smtClean="0"/>
              <a:t>이후 </a:t>
            </a:r>
            <a:r>
              <a:rPr lang="en-US" altLang="ko-KR" sz="2000" b="1" dirty="0" err="1" smtClean="0">
                <a:solidFill>
                  <a:srgbClr val="BF661C"/>
                </a:solidFill>
              </a:rPr>
              <a:t>Dataframe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b="1" dirty="0" smtClean="0">
                <a:solidFill>
                  <a:srgbClr val="BF661C"/>
                </a:solidFill>
              </a:rPr>
              <a:t>ML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파이프라인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구조적 스트리밍 </a:t>
            </a:r>
            <a:r>
              <a:rPr lang="ko-KR" altLang="en-US" sz="2000" dirty="0" smtClean="0"/>
              <a:t>등 추가로 제공</a:t>
            </a:r>
            <a:endParaRPr lang="en-US" altLang="ko-KR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1. </a:t>
            </a:r>
            <a:r>
              <a:rPr lang="ko-KR" altLang="en-US" dirty="0" smtClean="0"/>
              <a:t>아파치 스파크란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1.3</a:t>
            </a:r>
            <a:r>
              <a:rPr lang="ko-KR" altLang="en-US" dirty="0" smtClean="0"/>
              <a:t> 스파크의 역사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UC</a:t>
            </a:r>
            <a:r>
              <a:rPr lang="ko-KR" altLang="en-US" dirty="0"/>
              <a:t>버클리 </a:t>
            </a:r>
            <a:r>
              <a:rPr lang="en-US" altLang="ko-KR" dirty="0" err="1"/>
              <a:t>AMPLab</a:t>
            </a:r>
            <a:r>
              <a:rPr lang="en-US" altLang="ko-KR" dirty="0"/>
              <a:t> </a:t>
            </a:r>
            <a:r>
              <a:rPr lang="ko-KR" altLang="en-US" dirty="0"/>
              <a:t>의 연구 </a:t>
            </a:r>
            <a:r>
              <a:rPr lang="ko-KR" altLang="en-US" dirty="0" smtClean="0"/>
              <a:t>프로젝트로 하둡을 </a:t>
            </a:r>
            <a:r>
              <a:rPr lang="ko-KR" altLang="en-US" dirty="0"/>
              <a:t>대체할 범용적인 컴퓨팅 플랫폼을 </a:t>
            </a:r>
            <a:r>
              <a:rPr lang="ko-KR" altLang="en-US" dirty="0" smtClean="0"/>
              <a:t>설계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442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UBER, NETFLIX, NASA, CERN</a:t>
            </a:r>
            <a:r>
              <a:rPr lang="ko-KR" altLang="en-US" dirty="0" smtClean="0"/>
              <a:t> 등 많은 곳에서 활용 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1. </a:t>
            </a:r>
            <a:r>
              <a:rPr lang="ko-KR" altLang="en-US" dirty="0" smtClean="0"/>
              <a:t>아파치 스파크란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1.4</a:t>
            </a:r>
            <a:r>
              <a:rPr lang="ko-KR" altLang="en-US" dirty="0" smtClean="0"/>
              <a:t> 스파크의 현재와 미래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2000" dirty="0" smtClean="0"/>
              <a:t>꾸준한 인기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활용 사례 증가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23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 사전준비</a:t>
            </a:r>
            <a:endParaRPr lang="en-US" altLang="ko-KR" sz="2000" b="1" dirty="0" smtClean="0"/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필수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자바</a:t>
            </a:r>
            <a:endParaRPr lang="en-US" altLang="ko-KR" sz="2000" b="1" dirty="0" smtClean="0">
              <a:solidFill>
                <a:srgbClr val="BF661C"/>
              </a:solidFill>
            </a:endParaRPr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선택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파이썬 </a:t>
            </a:r>
            <a:r>
              <a:rPr lang="en-US" altLang="ko-KR" sz="2000" dirty="0" smtClean="0"/>
              <a:t>API </a:t>
            </a:r>
            <a:r>
              <a:rPr lang="ko-KR" altLang="en-US" sz="2000" dirty="0" smtClean="0"/>
              <a:t>위해서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파이썬 </a:t>
            </a:r>
            <a:r>
              <a:rPr lang="en-US" altLang="ko-KR" sz="2000" dirty="0" smtClean="0"/>
              <a:t>2.7</a:t>
            </a:r>
            <a:r>
              <a:rPr lang="ko-KR" altLang="en-US" sz="2000" dirty="0" smtClean="0"/>
              <a:t> 이상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</a:t>
            </a:r>
            <a:r>
              <a:rPr lang="ko-KR" altLang="en-US" sz="2000" dirty="0" smtClean="0"/>
              <a:t> 위해서 </a:t>
            </a:r>
            <a:r>
              <a:rPr lang="en-US" altLang="ko-KR" sz="2000" dirty="0" smtClean="0"/>
              <a:t>R </a:t>
            </a:r>
            <a:r>
              <a:rPr lang="ko-KR" altLang="en-US" sz="2000" dirty="0" smtClean="0"/>
              <a:t>별도 설치 필요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 다운로드 </a:t>
            </a:r>
            <a:endParaRPr lang="en-US" altLang="ko-KR" sz="2000" dirty="0"/>
          </a:p>
          <a:p>
            <a:r>
              <a:rPr lang="ko-KR" altLang="en-US" sz="2000" dirty="0" smtClean="0"/>
              <a:t>   </a:t>
            </a:r>
            <a:r>
              <a:rPr lang="en-US" altLang="ko-KR" sz="2000" dirty="0" smtClean="0"/>
              <a:t>‘Pre-build for Hadoop 2.7 and later’</a:t>
            </a:r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-</a:t>
            </a:r>
            <a:r>
              <a:rPr lang="ko-KR" altLang="en-US" sz="2000" b="1" dirty="0" smtClean="0"/>
              <a:t> 실행하기</a:t>
            </a:r>
            <a:endParaRPr lang="en-US" altLang="ko-KR" sz="2000" b="1" dirty="0"/>
          </a:p>
          <a:p>
            <a:r>
              <a:rPr lang="ko-KR" altLang="en-US" sz="2000" dirty="0" smtClean="0"/>
              <a:t>  </a:t>
            </a:r>
            <a:r>
              <a:rPr lang="en-US" altLang="ko-KR" sz="2000" dirty="0"/>
              <a:t>$ bin/spark-shell  # for </a:t>
            </a:r>
            <a:r>
              <a:rPr lang="en-US" altLang="ko-KR" sz="2000" dirty="0" err="1"/>
              <a:t>scala</a:t>
            </a:r>
            <a:endParaRPr lang="en-US" altLang="ko-KR" sz="2000" dirty="0"/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$ bin/</a:t>
            </a:r>
            <a:r>
              <a:rPr lang="en-US" altLang="ko-KR" sz="2000" dirty="0" err="1" smtClean="0"/>
              <a:t>pyspark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# for python</a:t>
            </a:r>
          </a:p>
          <a:p>
            <a:r>
              <a:rPr lang="ko-KR" altLang="en-US" sz="2000" dirty="0" smtClean="0"/>
              <a:t>  </a:t>
            </a:r>
            <a:r>
              <a:rPr lang="en-US" altLang="ko-KR" sz="2000" dirty="0" smtClean="0"/>
              <a:t>$ bin/spark-</a:t>
            </a:r>
            <a:r>
              <a:rPr lang="en-US" altLang="ko-KR" sz="2000" dirty="0" err="1" smtClean="0"/>
              <a:t>sql</a:t>
            </a:r>
            <a:r>
              <a:rPr lang="en-US" altLang="ko-KR" sz="2000" dirty="0" smtClean="0"/>
              <a:t>  # for </a:t>
            </a:r>
            <a:r>
              <a:rPr lang="en-US" altLang="ko-KR" sz="2000" dirty="0" err="1" smtClean="0"/>
              <a:t>sql</a:t>
            </a:r>
            <a:endParaRPr lang="en-US" altLang="ko-KR" sz="20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1. </a:t>
            </a:r>
            <a:r>
              <a:rPr lang="ko-KR" altLang="en-US" dirty="0" smtClean="0"/>
              <a:t>아파치 스파크란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1.5</a:t>
            </a:r>
            <a:r>
              <a:rPr lang="ko-KR" altLang="en-US" dirty="0" smtClean="0"/>
              <a:t> 스파크 실행하기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다운로드 후 대화형 콘솔 실행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56100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xmlns="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7F06B10-F2B9-45AE-BAEE-3A25BDC40F60}"/>
              </a:ext>
            </a:extLst>
          </p:cNvPr>
          <p:cNvGrpSpPr/>
          <p:nvPr/>
        </p:nvGrpSpPr>
        <p:grpSpPr>
          <a:xfrm>
            <a:off x="1680768" y="1706975"/>
            <a:ext cx="5383988" cy="1099644"/>
            <a:chOff x="1848112" y="1575921"/>
            <a:chExt cx="5383988" cy="1099644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철학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등장배경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역사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현재와 미래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ko-KR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실행하기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아파치 스파크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아키텍처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</a:t>
              </a:r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 다양한 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API, </a:t>
              </a:r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시작하기</a:t>
              </a:r>
              <a:endParaRPr lang="en-US" altLang="ko-KR" sz="1200" dirty="0" smtClean="0">
                <a:solidFill>
                  <a:srgbClr val="BF661C"/>
                </a:solidFill>
                <a:cs typeface="Arial" pitchFamily="34" charset="0"/>
              </a:endParaRPr>
            </a:p>
            <a:p>
              <a:r>
                <a:rPr lang="en-US" altLang="ko-KR" sz="1200" dirty="0" err="1" smtClean="0">
                  <a:solidFill>
                    <a:srgbClr val="BF661C"/>
                  </a:solidFill>
                  <a:cs typeface="Arial" pitchFamily="34" charset="0"/>
                </a:rPr>
                <a:t>SparkSession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 smtClean="0">
                  <a:solidFill>
                    <a:srgbClr val="BF661C"/>
                  </a:solidFill>
                  <a:cs typeface="Arial" pitchFamily="34" charset="0"/>
                </a:rPr>
                <a:t>DataFrame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, Operator,</a:t>
              </a:r>
              <a:r>
                <a:rPr lang="ko-KR" altLang="en-US" sz="1200" dirty="0" smtClean="0">
                  <a:solidFill>
                    <a:srgbClr val="BF661C"/>
                  </a:solidFill>
                  <a:cs typeface="Arial" pitchFamily="34" charset="0"/>
                </a:rPr>
                <a:t> </a:t>
              </a:r>
              <a:r>
                <a:rPr lang="en-US" altLang="ko-KR" sz="1200" dirty="0" smtClean="0">
                  <a:solidFill>
                    <a:srgbClr val="BF661C"/>
                  </a:solidFill>
                  <a:cs typeface="Arial" pitchFamily="34" charset="0"/>
                </a:rPr>
                <a:t>Spark UI, Example</a:t>
              </a:r>
              <a:endParaRPr lang="en-US" altLang="ko-KR" sz="1200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rgbClr val="BF661C"/>
                  </a:solidFill>
                  <a:cs typeface="Arial" pitchFamily="34" charset="0"/>
                </a:rPr>
                <a:t>살펴보기</a:t>
              </a:r>
              <a:endParaRPr lang="ko-KR" altLang="en-US" sz="2700" b="1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BF661C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rgbClr val="BF661C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099644"/>
            <a:chOff x="1848112" y="1575921"/>
            <a:chExt cx="5383988" cy="109964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spark-submit, Dataset, Streaming, Machine Learning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RDD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SparkR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Spark-Packages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기능 둘러보기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xmlns="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582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000" b="1" dirty="0" smtClean="0">
                <a:solidFill>
                  <a:srgbClr val="BF661C"/>
                </a:solidFill>
              </a:rPr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컴퓨터 클러스터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여러 컴퓨터의 자원을 모아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하나의 컴퓨터처럼</a:t>
            </a:r>
            <a:r>
              <a:rPr lang="ko-KR" altLang="en-US" sz="2000" dirty="0" smtClean="0"/>
              <a:t> 사용할 수 있게 함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BF661C"/>
                </a:solidFill>
              </a:rPr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스파크의 역할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클러스터 구성와 더불어 클러스터의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작업을 조율</a:t>
            </a:r>
            <a:r>
              <a:rPr lang="ko-KR" altLang="en-US" sz="2000" dirty="0" smtClean="0"/>
              <a:t>할 프레임워크 필요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>
                <a:solidFill>
                  <a:srgbClr val="BF661C"/>
                </a:solidFill>
              </a:rPr>
              <a:t>-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클러스터 매니저 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사용자가 제출한 앱을 클러스터 상에 </a:t>
            </a:r>
            <a:r>
              <a:rPr lang="ko-KR" altLang="en-US" sz="2000" b="1" dirty="0" smtClean="0">
                <a:solidFill>
                  <a:srgbClr val="BF661C"/>
                </a:solidFill>
              </a:rPr>
              <a:t>자원을 할당</a:t>
            </a:r>
            <a:r>
              <a:rPr lang="ko-KR" altLang="en-US" sz="2000" dirty="0" smtClean="0"/>
              <a:t>하고 작업을 처리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                             </a:t>
            </a:r>
            <a:r>
              <a:rPr lang="ko-KR" altLang="en-US" sz="2000" dirty="0"/>
              <a:t>스파크는 사용 가능한 자원을 파악하기 위해 클러스터 </a:t>
            </a:r>
            <a:r>
              <a:rPr lang="ko-KR" altLang="en-US" sz="2000" dirty="0" smtClean="0"/>
              <a:t>매니저 사용</a:t>
            </a:r>
            <a:endParaRPr lang="en-US" altLang="ko-KR" sz="2000" dirty="0" smtClean="0"/>
          </a:p>
          <a:p>
            <a:r>
              <a:rPr lang="ko-KR" altLang="en-US" sz="2000" dirty="0" smtClean="0"/>
              <a:t> </a:t>
            </a:r>
            <a:r>
              <a:rPr lang="en-US" altLang="ko-KR" sz="2000" dirty="0" smtClean="0"/>
              <a:t>                             ex) Spark Standalone, Hadoop Yarn, </a:t>
            </a:r>
            <a:r>
              <a:rPr lang="en-US" altLang="ko-KR" sz="2000" dirty="0" err="1" smtClean="0"/>
              <a:t>Mesos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altLang="ko-KR" dirty="0" smtClean="0"/>
              <a:t>2</a:t>
            </a:r>
            <a:r>
              <a:rPr lang="en-US" dirty="0" smtClean="0"/>
              <a:t>. </a:t>
            </a:r>
            <a:r>
              <a:rPr lang="ko-KR" altLang="en-US" dirty="0" smtClean="0"/>
              <a:t>스파크 간단히 살펴보기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2.1.1</a:t>
            </a:r>
            <a:r>
              <a:rPr lang="ko-KR" altLang="en-US" dirty="0" smtClean="0"/>
              <a:t> 스파크의 기본 아키텍처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클러스터 컴퓨팅을 위해 클러스터 매니저를 활용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1873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7067</TotalTime>
  <Words>2036</Words>
  <Application>Microsoft Macintosh PowerPoint</Application>
  <PresentationFormat>Widescreen</PresentationFormat>
  <Paragraphs>354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 Unicode MS</vt:lpstr>
      <vt:lpstr>Calibri</vt:lpstr>
      <vt:lpstr>Wingdings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Noh Kwangsun</cp:lastModifiedBy>
  <cp:revision>340</cp:revision>
  <dcterms:created xsi:type="dcterms:W3CDTF">2018-04-24T17:14:44Z</dcterms:created>
  <dcterms:modified xsi:type="dcterms:W3CDTF">2019-01-16T11:30:54Z</dcterms:modified>
</cp:coreProperties>
</file>