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7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50"/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35DB-7BDA-4312-9F31-898A3A52AD25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AC8C-2F70-4EE6-B34B-3C5D0090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9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35DB-7BDA-4312-9F31-898A3A52AD25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AC8C-2F70-4EE6-B34B-3C5D0090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7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35DB-7BDA-4312-9F31-898A3A52AD25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AC8C-2F70-4EE6-B34B-3C5D0090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8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35DB-7BDA-4312-9F31-898A3A52AD25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AC8C-2F70-4EE6-B34B-3C5D0090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8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35DB-7BDA-4312-9F31-898A3A52AD25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AC8C-2F70-4EE6-B34B-3C5D0090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7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35DB-7BDA-4312-9F31-898A3A52AD25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AC8C-2F70-4EE6-B34B-3C5D0090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2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35DB-7BDA-4312-9F31-898A3A52AD25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AC8C-2F70-4EE6-B34B-3C5D0090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3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35DB-7BDA-4312-9F31-898A3A52AD25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AC8C-2F70-4EE6-B34B-3C5D0090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19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35DB-7BDA-4312-9F31-898A3A52AD25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AC8C-2F70-4EE6-B34B-3C5D0090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0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35DB-7BDA-4312-9F31-898A3A52AD25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AC8C-2F70-4EE6-B34B-3C5D0090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3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35DB-7BDA-4312-9F31-898A3A52AD25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AC8C-2F70-4EE6-B34B-3C5D0090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2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835DB-7BDA-4312-9F31-898A3A52AD25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9AC8C-2F70-4EE6-B34B-3C5D0090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2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778490"/>
            <a:ext cx="12192000" cy="107951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745" y="0"/>
            <a:ext cx="7595255" cy="577848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11310" y="2421020"/>
            <a:ext cx="4472474" cy="7780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DynThings</a:t>
            </a:r>
            <a:endParaRPr lang="en-US" sz="5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1310" y="3099922"/>
            <a:ext cx="2808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Open Source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IoT</a:t>
            </a:r>
            <a:r>
              <a:rPr lang="en-U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Platform</a:t>
            </a:r>
          </a:p>
        </p:txBody>
      </p:sp>
      <p:sp>
        <p:nvSpPr>
          <p:cNvPr id="9" name="Rectangle 8"/>
          <p:cNvSpPr/>
          <p:nvPr/>
        </p:nvSpPr>
        <p:spPr>
          <a:xfrm>
            <a:off x="255759" y="5995079"/>
            <a:ext cx="11680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It enables developers to rapidly create and deploy game-changing applications, solutions and experiences for today's smart, connected world.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47547" y="5332786"/>
            <a:ext cx="1749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DynThings.com</a:t>
            </a:r>
          </a:p>
        </p:txBody>
      </p:sp>
    </p:spTree>
    <p:extLst>
      <p:ext uri="{BB962C8B-B14F-4D97-AF65-F5344CB8AC3E}">
        <p14:creationId xmlns:p14="http://schemas.microsoft.com/office/powerpoint/2010/main" val="67601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28734" y="522028"/>
            <a:ext cx="9144000" cy="7780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Agenda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6733468"/>
            <a:ext cx="12192000" cy="202310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594" y="2818465"/>
            <a:ext cx="5906324" cy="286742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11678" y="1470787"/>
            <a:ext cx="6767804" cy="40529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Why should I use </a:t>
            </a:r>
            <a:r>
              <a:rPr lang="en-US" sz="28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DynThings</a:t>
            </a: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Platform ?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Who is targeted by </a:t>
            </a:r>
            <a:r>
              <a:rPr lang="en-US" sz="28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DynThings</a:t>
            </a: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?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Why Microsoft Technologies ?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Ok, tell me how does it work ?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 &amp; A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5667228"/>
            <a:ext cx="12192000" cy="1203649"/>
          </a:xfrm>
          <a:prstGeom prst="rect">
            <a:avLst/>
          </a:prstGeom>
          <a:solidFill>
            <a:srgbClr val="002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2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0" y="1972"/>
            <a:ext cx="12192000" cy="1007235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181095" y="60755"/>
            <a:ext cx="7722242" cy="8200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Why should I use </a:t>
            </a:r>
            <a:r>
              <a:rPr lang="en-US" sz="3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DynThings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Platform ?</a:t>
            </a:r>
          </a:p>
        </p:txBody>
      </p:sp>
      <p:sp>
        <p:nvSpPr>
          <p:cNvPr id="69" name="Title 1"/>
          <p:cNvSpPr txBox="1">
            <a:spLocks/>
          </p:cNvSpPr>
          <p:nvPr/>
        </p:nvSpPr>
        <p:spPr>
          <a:xfrm>
            <a:off x="911677" y="1470787"/>
            <a:ext cx="10956861" cy="40529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Designed for Developers &amp; End Users.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Developers can “Tweak the code”, “Customize” or ……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Easy to manage.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Re-assign endpoints to different Things.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Free, no hidden cost.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UI &amp; UX based on top of Mid-layer architecture.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0" y="6570725"/>
            <a:ext cx="12192000" cy="287276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59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0" y="1972"/>
            <a:ext cx="12192000" cy="1007235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181095" y="60755"/>
            <a:ext cx="6335773" cy="8200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Who is targeted by </a:t>
            </a:r>
            <a:r>
              <a:rPr lang="en-US" sz="3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DynThings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?</a:t>
            </a:r>
          </a:p>
        </p:txBody>
      </p:sp>
      <p:sp>
        <p:nvSpPr>
          <p:cNvPr id="69" name="Title 1"/>
          <p:cNvSpPr txBox="1">
            <a:spLocks/>
          </p:cNvSpPr>
          <p:nvPr/>
        </p:nvSpPr>
        <p:spPr>
          <a:xfrm>
            <a:off x="911677" y="1470787"/>
            <a:ext cx="10956861" cy="40529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Organizations with Limited budget.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Organizations who want to OWN the platform.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IoT</a:t>
            </a: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data gathering projects.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IoT</a:t>
            </a: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projects with geolocation distributed </a:t>
            </a:r>
            <a:r>
              <a:rPr lang="en-US" sz="28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EndPoints</a:t>
            </a: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Organizations with Microsoft infrastructure and Echo System.</a:t>
            </a:r>
          </a:p>
          <a:p>
            <a:pPr algn="l"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725"/>
            <a:ext cx="12192000" cy="287276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880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0" y="1972"/>
            <a:ext cx="12192000" cy="1007235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181095" y="60755"/>
            <a:ext cx="5897705" cy="8200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Why Microsoft Technologies ?</a:t>
            </a:r>
          </a:p>
        </p:txBody>
      </p:sp>
      <p:sp>
        <p:nvSpPr>
          <p:cNvPr id="69" name="Title 1"/>
          <p:cNvSpPr txBox="1">
            <a:spLocks/>
          </p:cNvSpPr>
          <p:nvPr/>
        </p:nvSpPr>
        <p:spPr>
          <a:xfrm>
            <a:off x="911677" y="1470787"/>
            <a:ext cx="10956861" cy="40529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Majority of Organizations have Microsoft Infrastructure.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is moving to Open Source.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have the biggest echo-system.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C# + </a:t>
            </a:r>
            <a:r>
              <a:rPr lang="en-US" sz="28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.Net</a:t>
            </a: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= Support cross-platform.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725"/>
            <a:ext cx="12192000" cy="287276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585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570725"/>
            <a:ext cx="12192000" cy="287276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2" descr="github open source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38" y="177283"/>
            <a:ext cx="4719673" cy="646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43902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 flipH="1">
            <a:off x="3063128" y="3585973"/>
            <a:ext cx="74636" cy="1546815"/>
            <a:chOff x="3521393" y="1295620"/>
            <a:chExt cx="2368867" cy="1856087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3521393" y="1295620"/>
              <a:ext cx="236886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  <a:effectLst>
              <a:softEdge rad="0"/>
            </a:effec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890260" y="1295620"/>
              <a:ext cx="0" cy="1856087"/>
            </a:xfrm>
            <a:prstGeom prst="line">
              <a:avLst/>
            </a:prstGeom>
            <a:ln w="28575">
              <a:solidFill>
                <a:schemeClr val="accent1"/>
              </a:solidFill>
            </a:ln>
            <a:effectLst>
              <a:softEdge rad="0"/>
            </a:effec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5901165" y="3921610"/>
            <a:ext cx="1181799" cy="722544"/>
            <a:chOff x="3484880" y="2241274"/>
            <a:chExt cx="1181799" cy="72254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0061" y="2241274"/>
              <a:ext cx="1086618" cy="43976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3484880" y="2594486"/>
              <a:ext cx="1143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Sensors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937678" y="4832044"/>
            <a:ext cx="1143699" cy="809603"/>
            <a:chOff x="3521393" y="3151707"/>
            <a:chExt cx="1143699" cy="809603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580061" y="3151707"/>
              <a:ext cx="968634" cy="573729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3521393" y="3591978"/>
              <a:ext cx="1143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Actuators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336964" y="3813937"/>
            <a:ext cx="1978998" cy="2216789"/>
            <a:chOff x="2920679" y="2133600"/>
            <a:chExt cx="2299021" cy="2216789"/>
          </a:xfrm>
        </p:grpSpPr>
        <p:sp>
          <p:nvSpPr>
            <p:cNvPr id="33" name="Rectangle 32"/>
            <p:cNvSpPr/>
            <p:nvPr/>
          </p:nvSpPr>
          <p:spPr>
            <a:xfrm>
              <a:off x="3002280" y="2133600"/>
              <a:ext cx="2217420" cy="18973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20679" y="3981057"/>
              <a:ext cx="2299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EndPoints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609520" y="4828107"/>
            <a:ext cx="2994564" cy="1871448"/>
            <a:chOff x="5526719" y="3151707"/>
            <a:chExt cx="3342961" cy="1871448"/>
          </a:xfrm>
        </p:grpSpPr>
        <p:sp>
          <p:nvSpPr>
            <p:cNvPr id="35" name="Rectangle 34"/>
            <p:cNvSpPr/>
            <p:nvPr/>
          </p:nvSpPr>
          <p:spPr>
            <a:xfrm>
              <a:off x="5654040" y="3151707"/>
              <a:ext cx="3215640" cy="1580313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526719" y="4653823"/>
              <a:ext cx="334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IOs (Inputs &amp; Outputs)</a:t>
              </a:r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7302500" y="5326380"/>
            <a:ext cx="426720" cy="7620"/>
          </a:xfrm>
          <a:prstGeom prst="line">
            <a:avLst/>
          </a:prstGeom>
          <a:ln w="28575">
            <a:solidFill>
              <a:schemeClr val="accent1"/>
            </a:solidFill>
          </a:ln>
          <a:effectLst>
            <a:softEdge rad="0"/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792304" y="5019835"/>
            <a:ext cx="275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 reads (Input)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92304" y="5457925"/>
            <a:ext cx="323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Actuator commands(</a:t>
            </a:r>
            <a:r>
              <a:rPr lang="en-US" dirty="0" err="1"/>
              <a:t>Ouput</a:t>
            </a:r>
            <a:r>
              <a:rPr lang="en-US" dirty="0"/>
              <a:t>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792303" y="5894074"/>
            <a:ext cx="2811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EndPoint</a:t>
            </a:r>
            <a:r>
              <a:rPr lang="en-US" dirty="0"/>
              <a:t> Logs(Input)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8609998" y="2501459"/>
            <a:ext cx="45719" cy="2326649"/>
            <a:chOff x="3521393" y="1295620"/>
            <a:chExt cx="2368867" cy="1856087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3521393" y="1295620"/>
              <a:ext cx="236886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  <a:effectLst>
              <a:softEdge rad="0"/>
            </a:effec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5890260" y="1295620"/>
              <a:ext cx="0" cy="1856087"/>
            </a:xfrm>
            <a:prstGeom prst="line">
              <a:avLst/>
            </a:prstGeom>
            <a:ln w="28575">
              <a:solidFill>
                <a:schemeClr val="accent1"/>
              </a:solidFill>
            </a:ln>
            <a:effectLst>
              <a:softEdge rad="0"/>
            </a:effec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5675740" y="2515860"/>
            <a:ext cx="2698827" cy="1639071"/>
            <a:chOff x="4151739" y="2515859"/>
            <a:chExt cx="2698827" cy="1639071"/>
          </a:xfrm>
        </p:grpSpPr>
        <p:grpSp>
          <p:nvGrpSpPr>
            <p:cNvPr id="59" name="Group 58"/>
            <p:cNvGrpSpPr/>
            <p:nvPr/>
          </p:nvGrpSpPr>
          <p:grpSpPr>
            <a:xfrm>
              <a:off x="4151739" y="3572759"/>
              <a:ext cx="261938" cy="582171"/>
              <a:chOff x="3259455" y="1892423"/>
              <a:chExt cx="261938" cy="582171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3259455" y="1892423"/>
                <a:ext cx="0" cy="58217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  <a:effectLst>
                <a:softEdge rad="0"/>
              </a:effectLst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259455" y="2460308"/>
                <a:ext cx="261938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  <a:effectLst>
                <a:softEdge rad="0"/>
              </a:effectLst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/>
            <p:cNvGrpSpPr/>
            <p:nvPr/>
          </p:nvGrpSpPr>
          <p:grpSpPr>
            <a:xfrm>
              <a:off x="4151739" y="2515859"/>
              <a:ext cx="2698827" cy="1079765"/>
              <a:chOff x="2742873" y="1390195"/>
              <a:chExt cx="2698827" cy="1079765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2742873" y="2460308"/>
                <a:ext cx="2698827" cy="9652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  <a:effectLst>
                <a:softEdge rad="0"/>
              </a:effectLst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 flipV="1">
                <a:off x="5424158" y="1390195"/>
                <a:ext cx="14516" cy="1070113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  <a:effectLst>
                <a:softEdge rad="0"/>
              </a:effectLst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7" name="Group 76"/>
          <p:cNvGrpSpPr/>
          <p:nvPr/>
        </p:nvGrpSpPr>
        <p:grpSpPr>
          <a:xfrm>
            <a:off x="5490818" y="2356066"/>
            <a:ext cx="2698827" cy="2776722"/>
            <a:chOff x="3966817" y="2356066"/>
            <a:chExt cx="2698827" cy="2776722"/>
          </a:xfrm>
        </p:grpSpPr>
        <p:grpSp>
          <p:nvGrpSpPr>
            <p:cNvPr id="60" name="Group 59"/>
            <p:cNvGrpSpPr/>
            <p:nvPr/>
          </p:nvGrpSpPr>
          <p:grpSpPr>
            <a:xfrm>
              <a:off x="3982541" y="3396106"/>
              <a:ext cx="461229" cy="1736682"/>
              <a:chOff x="3090257" y="1715770"/>
              <a:chExt cx="461229" cy="1736682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3090257" y="1715770"/>
                <a:ext cx="0" cy="1736682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  <a:effectLst>
                <a:softEdge rad="0"/>
              </a:effectLst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090257" y="3438166"/>
                <a:ext cx="461229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  <a:effectLst>
                <a:softEdge rad="0"/>
              </a:effectLst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cxnSp>
          <p:nvCxnSpPr>
            <p:cNvPr id="74" name="Straight Connector 73"/>
            <p:cNvCxnSpPr/>
            <p:nvPr/>
          </p:nvCxnSpPr>
          <p:spPr>
            <a:xfrm>
              <a:off x="3966817" y="3407798"/>
              <a:ext cx="2698827" cy="9652"/>
            </a:xfrm>
            <a:prstGeom prst="line">
              <a:avLst/>
            </a:prstGeom>
            <a:ln w="28575">
              <a:solidFill>
                <a:schemeClr val="accent1"/>
              </a:solidFill>
            </a:ln>
            <a:effectLst>
              <a:softEdge rad="0"/>
            </a:effec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 flipV="1">
              <a:off x="6639460" y="2356066"/>
              <a:ext cx="14516" cy="1070113"/>
            </a:xfrm>
            <a:prstGeom prst="line">
              <a:avLst/>
            </a:prstGeom>
            <a:ln w="28575">
              <a:solidFill>
                <a:schemeClr val="accent1"/>
              </a:solidFill>
            </a:ln>
            <a:effectLst>
              <a:softEdge rad="0"/>
            </a:effec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095641" y="1352367"/>
            <a:ext cx="1663400" cy="1461411"/>
            <a:chOff x="1888086" y="538248"/>
            <a:chExt cx="1663400" cy="1461411"/>
          </a:xfrm>
        </p:grpSpPr>
        <p:sp>
          <p:nvSpPr>
            <p:cNvPr id="21" name="TextBox 20"/>
            <p:cNvSpPr txBox="1"/>
            <p:nvPr/>
          </p:nvSpPr>
          <p:spPr>
            <a:xfrm>
              <a:off x="1941830" y="1630327"/>
              <a:ext cx="1143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Device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086" y="538248"/>
              <a:ext cx="1663400" cy="1243412"/>
            </a:xfrm>
            <a:prstGeom prst="rect">
              <a:avLst/>
            </a:prstGeom>
          </p:spPr>
        </p:pic>
      </p:grpSp>
      <p:grpSp>
        <p:nvGrpSpPr>
          <p:cNvPr id="88" name="Group 87"/>
          <p:cNvGrpSpPr/>
          <p:nvPr/>
        </p:nvGrpSpPr>
        <p:grpSpPr>
          <a:xfrm>
            <a:off x="2537123" y="1603227"/>
            <a:ext cx="1107500" cy="865617"/>
            <a:chOff x="3521393" y="1295620"/>
            <a:chExt cx="2368867" cy="1856087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3521393" y="1295620"/>
              <a:ext cx="236886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  <a:effectLst>
              <a:softEdge rad="0"/>
            </a:effec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5890260" y="1295620"/>
              <a:ext cx="0" cy="1856087"/>
            </a:xfrm>
            <a:prstGeom prst="line">
              <a:avLst/>
            </a:prstGeom>
            <a:ln w="28575">
              <a:solidFill>
                <a:schemeClr val="accent1"/>
              </a:solidFill>
            </a:ln>
            <a:effectLst>
              <a:softEdge rad="0"/>
            </a:effec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3037466" y="1989912"/>
            <a:ext cx="2056222" cy="2070931"/>
            <a:chOff x="203942" y="2239141"/>
            <a:chExt cx="2056222" cy="2070931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266" y="2239141"/>
              <a:ext cx="1952898" cy="1781424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203942" y="3940740"/>
              <a:ext cx="1143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Location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43071" y="1454596"/>
            <a:ext cx="2394051" cy="1693120"/>
            <a:chOff x="224634" y="268853"/>
            <a:chExt cx="2394051" cy="1693120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266" y="268853"/>
              <a:ext cx="2311419" cy="1394731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224634" y="1592641"/>
              <a:ext cx="1143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View</a:t>
              </a:r>
            </a:p>
          </p:txBody>
        </p:sp>
      </p:grpSp>
      <p:cxnSp>
        <p:nvCxnSpPr>
          <p:cNvPr id="91" name="Straight Connector 90"/>
          <p:cNvCxnSpPr/>
          <p:nvPr/>
        </p:nvCxnSpPr>
        <p:spPr>
          <a:xfrm flipV="1">
            <a:off x="3214212" y="5272314"/>
            <a:ext cx="2192994" cy="2396"/>
          </a:xfrm>
          <a:prstGeom prst="line">
            <a:avLst/>
          </a:prstGeom>
          <a:ln w="28575">
            <a:solidFill>
              <a:schemeClr val="accent1"/>
            </a:solidFill>
          </a:ln>
          <a:effectLst>
            <a:softEdge rad="0"/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06238" y="6232533"/>
            <a:ext cx="4216354" cy="7389"/>
          </a:xfrm>
          <a:prstGeom prst="line">
            <a:avLst/>
          </a:prstGeom>
          <a:ln w="28575">
            <a:solidFill>
              <a:schemeClr val="accent1"/>
            </a:solidFill>
          </a:ln>
          <a:effectLst>
            <a:softEdge rad="0"/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1790690" y="4889328"/>
            <a:ext cx="1807096" cy="1667008"/>
            <a:chOff x="266690" y="4889328"/>
            <a:chExt cx="1715548" cy="1442344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266" y="4889328"/>
              <a:ext cx="1674972" cy="125622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266690" y="6012115"/>
              <a:ext cx="1143699" cy="31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Things</a:t>
              </a:r>
            </a:p>
          </p:txBody>
        </p:sp>
      </p:grpSp>
      <p:sp>
        <p:nvSpPr>
          <p:cNvPr id="64" name="Rectangle 63"/>
          <p:cNvSpPr/>
          <p:nvPr/>
        </p:nvSpPr>
        <p:spPr>
          <a:xfrm>
            <a:off x="0" y="1972"/>
            <a:ext cx="12192000" cy="1007235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181095" y="60755"/>
            <a:ext cx="6011582" cy="8200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Ok, tell me how does it work ?</a:t>
            </a:r>
          </a:p>
        </p:txBody>
      </p:sp>
    </p:spTree>
    <p:extLst>
      <p:ext uri="{BB962C8B-B14F-4D97-AF65-F5344CB8AC3E}">
        <p14:creationId xmlns:p14="http://schemas.microsoft.com/office/powerpoint/2010/main" val="3788767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17082" y="-1"/>
            <a:ext cx="17738965" cy="134958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029702" y="0"/>
            <a:ext cx="31623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869289"/>
            <a:ext cx="9223829" cy="457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-57010"/>
            <a:ext cx="9126765" cy="457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45710" y="-45721"/>
            <a:ext cx="45719" cy="69494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9029702" y="1"/>
          <a:ext cx="3162300" cy="7519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448596521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3174182021"/>
                    </a:ext>
                  </a:extLst>
                </a:gridCol>
              </a:tblGrid>
              <a:tr h="369277">
                <a:tc>
                  <a:txBody>
                    <a:bodyPr/>
                    <a:lstStyle/>
                    <a:p>
                      <a:r>
                        <a:rPr lang="en-US" sz="15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48968"/>
                  </a:ext>
                </a:extLst>
              </a:tr>
              <a:tr h="369277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EndPoints</a:t>
                      </a:r>
                      <a:r>
                        <a:rPr lang="en-US" sz="1500" dirty="0"/>
                        <a:t> (Sensors &amp; Actuators)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3154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Devices (single device per building)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358115"/>
                  </a:ext>
                </a:extLst>
              </a:tr>
              <a:tr h="369277"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Sensors and Devices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104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API Endpoint to support</a:t>
                      </a:r>
                      <a:r>
                        <a:rPr lang="en-US" sz="1500" baseline="0" dirty="0"/>
                        <a:t> 3</a:t>
                      </a:r>
                      <a:r>
                        <a:rPr lang="en-US" sz="1500" baseline="30000" dirty="0"/>
                        <a:t>rd</a:t>
                      </a:r>
                      <a:r>
                        <a:rPr lang="en-US" sz="1500" baseline="0" dirty="0"/>
                        <a:t> party applications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141026"/>
                  </a:ext>
                </a:extLst>
              </a:tr>
              <a:tr h="369277"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Database (Microsoft</a:t>
                      </a:r>
                      <a:r>
                        <a:rPr lang="en-US" sz="1500" baseline="0" dirty="0"/>
                        <a:t> SQL Server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8437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r>
                        <a:rPr lang="en-US" sz="15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Agent Service to Sync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DynThings</a:t>
                      </a:r>
                      <a:r>
                        <a:rPr lang="en-US" sz="1500" baseline="0" dirty="0"/>
                        <a:t> Users with the enterprise Active Directory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855448"/>
                  </a:ext>
                </a:extLst>
              </a:tr>
              <a:tr h="369277">
                <a:tc>
                  <a:txBody>
                    <a:bodyPr/>
                    <a:lstStyle/>
                    <a:p>
                      <a:r>
                        <a:rPr lang="en-US" sz="15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aseline="0" dirty="0"/>
                        <a:t>The enterprise Active Directory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581269"/>
                  </a:ext>
                </a:extLst>
              </a:tr>
              <a:tr h="369277">
                <a:tc>
                  <a:txBody>
                    <a:bodyPr/>
                    <a:lstStyle/>
                    <a:p>
                      <a:r>
                        <a:rPr lang="en-US" sz="15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DynThings</a:t>
                      </a:r>
                      <a:r>
                        <a:rPr lang="en-US" sz="1500" baseline="0" dirty="0"/>
                        <a:t> Main Application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87940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15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Client</a:t>
                      </a:r>
                      <a:r>
                        <a:rPr lang="en-US" sz="1500" baseline="0" dirty="0"/>
                        <a:t> Application designed for Monitor and Control rooms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019906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r>
                        <a:rPr lang="en-US" sz="15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On site Technician</a:t>
                      </a:r>
                      <a:r>
                        <a:rPr lang="en-US" sz="1500" baseline="0" dirty="0"/>
                        <a:t> can access the platform using the Mobile App.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65823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r>
                        <a:rPr lang="en-US" sz="15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End-Users</a:t>
                      </a:r>
                      <a:r>
                        <a:rPr lang="en-US" sz="1500" baseline="0" dirty="0"/>
                        <a:t> can access the platform using the Mobile App.</a:t>
                      </a:r>
                      <a:endParaRPr lang="en-US" sz="1500" dirty="0"/>
                    </a:p>
                    <a:p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399645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r>
                        <a:rPr lang="en-US" sz="15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  <a:r>
                        <a:rPr lang="en-US" sz="1500" baseline="30000" dirty="0"/>
                        <a:t>rd</a:t>
                      </a:r>
                      <a:r>
                        <a:rPr lang="en-US" sz="1500" dirty="0"/>
                        <a:t> party applications</a:t>
                      </a:r>
                      <a:r>
                        <a:rPr lang="en-US" sz="1500" baseline="0" dirty="0"/>
                        <a:t> can communicate using API Endpoint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5738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15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SMS Gateway to send and receive IOs</a:t>
                      </a:r>
                      <a:r>
                        <a:rPr lang="en-US" sz="1500" baseline="0" dirty="0"/>
                        <a:t> using SMS instead of 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986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537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3472E-18 -2.96296E-6 L 0.4875 -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438 -2.96296E-6 L 0.71406 -0.9643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76" y="-4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1406 -0.96435 L 0.71528 -0.6842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1528 -0.68426 L 0.01024 -0.9416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60" y="-1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24 -0.94166 L 0.12569 -0.5583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4" y="1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569 -0.55833 L 0.01024 -0.9416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81" y="-1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24 -0.94166 L 0.59583 -0.9416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583 -0.94166 L 0.18976 -0.687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13" y="1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004300" cy="6877712"/>
          </a:xfr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029702" y="4"/>
          <a:ext cx="3162300" cy="7519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448596521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3174182021"/>
                    </a:ext>
                  </a:extLst>
                </a:gridCol>
              </a:tblGrid>
              <a:tr h="369277">
                <a:tc>
                  <a:txBody>
                    <a:bodyPr/>
                    <a:lstStyle/>
                    <a:p>
                      <a:r>
                        <a:rPr lang="en-US" sz="15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48968"/>
                  </a:ext>
                </a:extLst>
              </a:tr>
              <a:tr h="369277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EndPoints</a:t>
                      </a:r>
                      <a:r>
                        <a:rPr lang="en-US" sz="1500" dirty="0"/>
                        <a:t> (Sensors &amp; Actuators)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3154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Devices (single device per building)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358115"/>
                  </a:ext>
                </a:extLst>
              </a:tr>
              <a:tr h="369277"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Sensors and Devices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104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API Endpoint to support</a:t>
                      </a:r>
                      <a:r>
                        <a:rPr lang="en-US" sz="1500" baseline="0" dirty="0"/>
                        <a:t> 3</a:t>
                      </a:r>
                      <a:r>
                        <a:rPr lang="en-US" sz="1500" baseline="30000" dirty="0"/>
                        <a:t>rd</a:t>
                      </a:r>
                      <a:r>
                        <a:rPr lang="en-US" sz="1500" baseline="0" dirty="0"/>
                        <a:t> party applications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141026"/>
                  </a:ext>
                </a:extLst>
              </a:tr>
              <a:tr h="369277"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Database (Microsoft</a:t>
                      </a:r>
                      <a:r>
                        <a:rPr lang="en-US" sz="1500" baseline="0" dirty="0"/>
                        <a:t> SQL Server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8437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r>
                        <a:rPr lang="en-US" sz="15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Agent Service to Sync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DynThings</a:t>
                      </a:r>
                      <a:r>
                        <a:rPr lang="en-US" sz="1500" baseline="0" dirty="0"/>
                        <a:t> Users with the enterprise Active Directory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855448"/>
                  </a:ext>
                </a:extLst>
              </a:tr>
              <a:tr h="369277">
                <a:tc>
                  <a:txBody>
                    <a:bodyPr/>
                    <a:lstStyle/>
                    <a:p>
                      <a:r>
                        <a:rPr lang="en-US" sz="15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aseline="0" dirty="0"/>
                        <a:t>The enterprise Active Directory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581269"/>
                  </a:ext>
                </a:extLst>
              </a:tr>
              <a:tr h="369277">
                <a:tc>
                  <a:txBody>
                    <a:bodyPr/>
                    <a:lstStyle/>
                    <a:p>
                      <a:r>
                        <a:rPr lang="en-US" sz="15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DynThings</a:t>
                      </a:r>
                      <a:r>
                        <a:rPr lang="en-US" sz="1500" baseline="0" dirty="0"/>
                        <a:t> Main Application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87940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15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Client</a:t>
                      </a:r>
                      <a:r>
                        <a:rPr lang="en-US" sz="1500" baseline="0" dirty="0"/>
                        <a:t> Application designed for Monitor and Control rooms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019906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r>
                        <a:rPr lang="en-US" sz="15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On site Technician</a:t>
                      </a:r>
                      <a:r>
                        <a:rPr lang="en-US" sz="1500" baseline="0" dirty="0"/>
                        <a:t> can access the platform using the Mobile App.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65823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r>
                        <a:rPr lang="en-US" sz="15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End-Users</a:t>
                      </a:r>
                      <a:r>
                        <a:rPr lang="en-US" sz="1500" baseline="0" dirty="0"/>
                        <a:t> can access the platform using the Mobile App.</a:t>
                      </a:r>
                      <a:endParaRPr lang="en-US" sz="1500" dirty="0"/>
                    </a:p>
                    <a:p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399645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r>
                        <a:rPr lang="en-US" sz="15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  <a:r>
                        <a:rPr lang="en-US" sz="1500" baseline="30000" dirty="0"/>
                        <a:t>rd</a:t>
                      </a:r>
                      <a:r>
                        <a:rPr lang="en-US" sz="1500" dirty="0"/>
                        <a:t> party applications</a:t>
                      </a:r>
                      <a:r>
                        <a:rPr lang="en-US" sz="1500" baseline="0" dirty="0"/>
                        <a:t> can communicate using API Endpoint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5738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15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SMS Gateway to send and receive IOs</a:t>
                      </a:r>
                      <a:r>
                        <a:rPr lang="en-US" sz="1500" baseline="0" dirty="0"/>
                        <a:t> using SMS instead of 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986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01725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443</Words>
  <Application>Microsoft Office PowerPoint</Application>
  <PresentationFormat>Widescreen</PresentationFormat>
  <Paragraphs>100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Segoe UI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Caesar Moussalli</dc:creator>
  <cp:lastModifiedBy>Caesar Moussalli</cp:lastModifiedBy>
  <cp:revision>16</cp:revision>
  <dcterms:created xsi:type="dcterms:W3CDTF">2016-10-18T06:27:38Z</dcterms:created>
  <dcterms:modified xsi:type="dcterms:W3CDTF">2016-11-28T10:28:16Z</dcterms:modified>
</cp:coreProperties>
</file>