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6"/>
  </p:notesMasterIdLst>
  <p:sldIdLst>
    <p:sldId id="257" r:id="rId4"/>
    <p:sldId id="269" r:id="rId5"/>
    <p:sldId id="274" r:id="rId6"/>
    <p:sldId id="273" r:id="rId7"/>
    <p:sldId id="270" r:id="rId8"/>
    <p:sldId id="271" r:id="rId9"/>
    <p:sldId id="272" r:id="rId10"/>
    <p:sldId id="275" r:id="rId11"/>
    <p:sldId id="276" r:id="rId12"/>
    <p:sldId id="279" r:id="rId13"/>
    <p:sldId id="277"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p:scale>
          <a:sx n="66" d="100"/>
          <a:sy n="66" d="100"/>
        </p:scale>
        <p:origin x="2280" y="13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E4DDBE-3F67-45C5-902C-EC583528543D}" type="datetimeFigureOut">
              <a:rPr lang="en-US" smtClean="0"/>
              <a:t>11/13/2017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789F4-029E-4103-B002-2FFDD480A588}" type="slidenum">
              <a:rPr lang="en-US" smtClean="0"/>
              <a:t>‹Nr.›</a:t>
            </a:fld>
            <a:endParaRPr lang="en-US"/>
          </a:p>
        </p:txBody>
      </p:sp>
    </p:spTree>
    <p:extLst>
      <p:ext uri="{BB962C8B-B14F-4D97-AF65-F5344CB8AC3E}">
        <p14:creationId xmlns:p14="http://schemas.microsoft.com/office/powerpoint/2010/main" val="215304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11/13/2017 8:13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Formatvorlagen des Textmasters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7"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Formatvorlagen des Textmasters bearbeiten</a:t>
            </a:r>
          </a:p>
        </p:txBody>
      </p:sp>
      <p:sp>
        <p:nvSpPr>
          <p:cNvPr id="4" name="Content Placeholder 3"/>
          <p:cNvSpPr>
            <a:spLocks noGrp="1"/>
          </p:cNvSpPr>
          <p:nvPr>
            <p:ph sz="half" idx="2"/>
          </p:nvPr>
        </p:nvSpPr>
        <p:spPr>
          <a:xfrm>
            <a:off x="380998" y="2174874"/>
            <a:ext cx="4114801"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Formatvorlagen des Textmasters bearbeiten</a:t>
            </a:r>
          </a:p>
        </p:txBody>
      </p:sp>
      <p:sp>
        <p:nvSpPr>
          <p:cNvPr id="6" name="Content Placeholder 5"/>
          <p:cNvSpPr>
            <a:spLocks noGrp="1"/>
          </p:cNvSpPr>
          <p:nvPr>
            <p:ph sz="quarter" idx="4"/>
          </p:nvPr>
        </p:nvSpPr>
        <p:spPr>
          <a:xfrm>
            <a:off x="4645026" y="2174874"/>
            <a:ext cx="41941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7964488" cy="2523768"/>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fls@glider-fls.ch" TargetMode="External"/><Relationship Id="rId2" Type="http://schemas.openxmlformats.org/officeDocument/2006/relationships/hyperlink" Target="https://github.com/flightlo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Flight </a:t>
            </a:r>
            <a:r>
              <a:rPr lang="de-DE" sz="5400" b="0" i="0" spc="-150" dirty="0" err="1" smtClean="0">
                <a:effectLst>
                  <a:outerShdw blurRad="50800" dist="38100" dir="2700000" algn="tl">
                    <a:prstClr val="black">
                      <a:alpha val="40000"/>
                    </a:prstClr>
                  </a:outerShdw>
                </a:effectLst>
                <a:latin typeface="Calibri"/>
                <a:ea typeface="+mn-ea"/>
                <a:cs typeface="Arial"/>
              </a:rPr>
              <a:t>Logging</a:t>
            </a:r>
            <a:r>
              <a:rPr lang="de-DE" sz="5400" b="0" i="0" spc="-150" dirty="0" smtClean="0">
                <a:effectLst>
                  <a:outerShdw blurRad="50800" dist="38100" dir="2700000" algn="tl">
                    <a:prstClr val="black">
                      <a:alpha val="40000"/>
                    </a:prstClr>
                  </a:outerShdw>
                </a:effectLst>
                <a:latin typeface="Calibri"/>
                <a:ea typeface="+mn-ea"/>
                <a:cs typeface="Arial"/>
              </a:rPr>
              <a:t> System</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446212"/>
          </a:xfrm>
        </p:spPr>
        <p:txBody>
          <a:bodyPr>
            <a:normAutofit/>
          </a:bodyPr>
          <a:lstStyle/>
          <a:p>
            <a:pPr marL="0" indent="0" algn="l">
              <a:lnSpc>
                <a:spcPct val="90000"/>
              </a:lnSpc>
              <a:spcBef>
                <a:spcPts val="0"/>
              </a:spcBef>
              <a:buNone/>
            </a:pPr>
            <a:r>
              <a:rPr lang="de-DE" dirty="0" smtClean="0">
                <a:solidFill>
                  <a:srgbClr val="FFFFFF">
                    <a:tint val="75000"/>
                  </a:srgbClr>
                </a:solidFill>
              </a:rPr>
              <a:t>Open-Source Flugerfassungssystem für Segel- und Motorflug</a:t>
            </a:r>
            <a:endParaRPr lang="de-DE" b="0" i="0" dirty="0" smtClean="0">
              <a:solidFill>
                <a:srgbClr val="FFFFFF">
                  <a:tint val="75000"/>
                </a:srgbClr>
              </a:solidFill>
            </a:endParaRPr>
          </a:p>
          <a:p>
            <a:pPr marL="0" indent="0" algn="l">
              <a:lnSpc>
                <a:spcPct val="90000"/>
              </a:lnSpc>
              <a:spcBef>
                <a:spcPts val="0"/>
              </a:spcBef>
              <a:buNone/>
            </a:pPr>
            <a:r>
              <a:rPr lang="de-DE" b="0" i="0" dirty="0" smtClean="0">
                <a:solidFill>
                  <a:srgbClr val="FFFFFF">
                    <a:tint val="75000"/>
                  </a:srgbClr>
                </a:solidFill>
              </a:rPr>
              <a:t>mit Anbindung an </a:t>
            </a:r>
            <a:r>
              <a:rPr lang="de-DE" b="0" i="0" dirty="0" err="1" smtClean="0">
                <a:solidFill>
                  <a:srgbClr val="FFFFFF">
                    <a:tint val="75000"/>
                  </a:srgbClr>
                </a:solidFill>
              </a:rPr>
              <a:t>Proffix</a:t>
            </a:r>
            <a:endParaRPr lang="de-DE" b="0" i="0" dirty="0" smtClean="0">
              <a:solidFill>
                <a:srgbClr val="FFFFFF">
                  <a:tint val="75000"/>
                </a:srgbClr>
              </a:solidFill>
            </a:endParaRPr>
          </a:p>
        </p:txBody>
      </p:sp>
    </p:spTree>
  </p:cSld>
  <p:clrMapOvr>
    <a:masterClrMapping/>
  </p:clrMapOvr>
  <p:transition advTm="7095">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Zukünftige Funktionen</a:t>
            </a:r>
            <a:endParaRPr lang="de-CH" dirty="0"/>
          </a:p>
        </p:txBody>
      </p:sp>
      <p:sp>
        <p:nvSpPr>
          <p:cNvPr id="3" name="Textplatzhalter 2"/>
          <p:cNvSpPr>
            <a:spLocks noGrp="1"/>
          </p:cNvSpPr>
          <p:nvPr>
            <p:ph type="body" sz="quarter" idx="10"/>
          </p:nvPr>
        </p:nvSpPr>
        <p:spPr>
          <a:xfrm>
            <a:off x="381000" y="1411552"/>
            <a:ext cx="8382000" cy="2609945"/>
          </a:xfrm>
        </p:spPr>
        <p:txBody>
          <a:bodyPr/>
          <a:lstStyle/>
          <a:p>
            <a:r>
              <a:rPr lang="de-CH" dirty="0" smtClean="0"/>
              <a:t>FLARM / OGN Integration</a:t>
            </a:r>
          </a:p>
          <a:p>
            <a:r>
              <a:rPr lang="de-CH" dirty="0" smtClean="0"/>
              <a:t>Weitere Reports und Statistiken</a:t>
            </a:r>
          </a:p>
          <a:p>
            <a:r>
              <a:rPr lang="de-CH" dirty="0" smtClean="0"/>
              <a:t>Flugzeug-Maintenance</a:t>
            </a:r>
          </a:p>
          <a:p>
            <a:r>
              <a:rPr lang="de-CH" dirty="0" smtClean="0"/>
              <a:t>Weitere Schnittstellen</a:t>
            </a:r>
          </a:p>
          <a:p>
            <a:r>
              <a:rPr lang="de-CH" dirty="0" smtClean="0"/>
              <a:t>Und noch vieles mehr…</a:t>
            </a:r>
            <a:endParaRPr lang="de-CH" dirty="0"/>
          </a:p>
        </p:txBody>
      </p:sp>
    </p:spTree>
    <p:extLst>
      <p:ext uri="{BB962C8B-B14F-4D97-AF65-F5344CB8AC3E}">
        <p14:creationId xmlns:p14="http://schemas.microsoft.com/office/powerpoint/2010/main" val="79658376"/>
      </p:ext>
    </p:extLst>
  </p:cSld>
  <p:clrMapOvr>
    <a:masterClrMapping/>
  </p:clrMapOvr>
  <p:transition advTm="14623">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Produkt-Infos FLS</a:t>
            </a:r>
            <a:endParaRPr lang="de-CH" dirty="0"/>
          </a:p>
        </p:txBody>
      </p:sp>
      <p:sp>
        <p:nvSpPr>
          <p:cNvPr id="3" name="Textplatzhalter 2"/>
          <p:cNvSpPr>
            <a:spLocks noGrp="1"/>
          </p:cNvSpPr>
          <p:nvPr>
            <p:ph type="body" sz="quarter" idx="10"/>
          </p:nvPr>
        </p:nvSpPr>
        <p:spPr>
          <a:xfrm>
            <a:off x="381000" y="1411552"/>
            <a:ext cx="8382000" cy="4912114"/>
          </a:xfrm>
        </p:spPr>
        <p:txBody>
          <a:bodyPr/>
          <a:lstStyle/>
          <a:p>
            <a:r>
              <a:rPr lang="de-CH" dirty="0" smtClean="0"/>
              <a:t>Open-Source Projekt auf github.com</a:t>
            </a:r>
          </a:p>
          <a:p>
            <a:r>
              <a:rPr lang="de-CH" dirty="0" smtClean="0"/>
              <a:t>Server-Technologien:</a:t>
            </a:r>
          </a:p>
          <a:p>
            <a:pPr lvl="1"/>
            <a:r>
              <a:rPr lang="de-CH" dirty="0" smtClean="0"/>
              <a:t>C# .NET 4.0</a:t>
            </a:r>
          </a:p>
          <a:p>
            <a:pPr lvl="1"/>
            <a:r>
              <a:rPr lang="de-CH" dirty="0" smtClean="0"/>
              <a:t>Entity Framework 6.1.3 mit MS SQL Datenbank</a:t>
            </a:r>
          </a:p>
          <a:p>
            <a:pPr lvl="1"/>
            <a:r>
              <a:rPr lang="de-CH" dirty="0" err="1" smtClean="0"/>
              <a:t>WebApi</a:t>
            </a:r>
            <a:r>
              <a:rPr lang="de-CH" dirty="0" smtClean="0"/>
              <a:t> 2.0</a:t>
            </a:r>
          </a:p>
          <a:p>
            <a:pPr lvl="1"/>
            <a:r>
              <a:rPr lang="de-CH" dirty="0" smtClean="0"/>
              <a:t>Identity Framework mit </a:t>
            </a:r>
            <a:r>
              <a:rPr lang="de-CH" dirty="0" err="1" smtClean="0"/>
              <a:t>OAuth</a:t>
            </a:r>
            <a:endParaRPr lang="de-CH" dirty="0" smtClean="0"/>
          </a:p>
          <a:p>
            <a:r>
              <a:rPr lang="de-CH" dirty="0" smtClean="0"/>
              <a:t>Web-Client:</a:t>
            </a:r>
          </a:p>
          <a:p>
            <a:pPr lvl="1"/>
            <a:r>
              <a:rPr lang="de-CH" dirty="0" err="1" smtClean="0"/>
              <a:t>AngularJS</a:t>
            </a:r>
            <a:endParaRPr lang="de-CH" dirty="0" smtClean="0"/>
          </a:p>
          <a:p>
            <a:pPr lvl="1"/>
            <a:r>
              <a:rPr lang="de-CH" dirty="0" err="1" smtClean="0"/>
              <a:t>Responsive</a:t>
            </a:r>
            <a:r>
              <a:rPr lang="de-CH" dirty="0" smtClean="0"/>
              <a:t> Design</a:t>
            </a:r>
            <a:endParaRPr lang="de-CH" dirty="0"/>
          </a:p>
          <a:p>
            <a:r>
              <a:rPr lang="de-CH" dirty="0"/>
              <a:t>FLS wird </a:t>
            </a:r>
            <a:r>
              <a:rPr lang="de-CH" dirty="0" smtClean="0"/>
              <a:t>bei </a:t>
            </a:r>
            <a:r>
              <a:rPr lang="de-CH" dirty="0" err="1"/>
              <a:t>cITius</a:t>
            </a:r>
            <a:r>
              <a:rPr lang="de-CH" dirty="0"/>
              <a:t> AG </a:t>
            </a:r>
            <a:r>
              <a:rPr lang="de-CH" dirty="0" smtClean="0"/>
              <a:t>gehostet</a:t>
            </a:r>
            <a:endParaRPr lang="de-CH" dirty="0"/>
          </a:p>
        </p:txBody>
      </p:sp>
    </p:spTree>
    <p:extLst>
      <p:ext uri="{BB962C8B-B14F-4D97-AF65-F5344CB8AC3E}">
        <p14:creationId xmlns:p14="http://schemas.microsoft.com/office/powerpoint/2010/main" val="4098449918"/>
      </p:ext>
    </p:extLst>
  </p:cSld>
  <p:clrMapOvr>
    <a:masterClrMapping/>
  </p:clrMapOvr>
  <p:transition advTm="21546">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Kontakt und weitere Infos</a:t>
            </a:r>
            <a:endParaRPr lang="de-CH" dirty="0"/>
          </a:p>
        </p:txBody>
      </p:sp>
      <p:sp>
        <p:nvSpPr>
          <p:cNvPr id="3" name="Textplatzhalter 2"/>
          <p:cNvSpPr>
            <a:spLocks noGrp="1"/>
          </p:cNvSpPr>
          <p:nvPr>
            <p:ph type="body" sz="quarter" idx="10"/>
          </p:nvPr>
        </p:nvSpPr>
        <p:spPr>
          <a:xfrm>
            <a:off x="381000" y="1411552"/>
            <a:ext cx="8382000" cy="4542782"/>
          </a:xfrm>
        </p:spPr>
        <p:txBody>
          <a:bodyPr/>
          <a:lstStyle/>
          <a:p>
            <a:r>
              <a:rPr lang="de-CH" dirty="0" smtClean="0"/>
              <a:t>Projekt: </a:t>
            </a:r>
            <a:r>
              <a:rPr lang="de-CH" dirty="0" smtClean="0">
                <a:hlinkClick r:id="rId2"/>
              </a:rPr>
              <a:t>https</a:t>
            </a:r>
            <a:r>
              <a:rPr lang="de-CH" dirty="0">
                <a:hlinkClick r:id="rId2"/>
              </a:rPr>
              <a:t>://github.com/flightlog</a:t>
            </a:r>
            <a:r>
              <a:rPr lang="de-CH" dirty="0" smtClean="0">
                <a:hlinkClick r:id="rId2"/>
              </a:rPr>
              <a:t>/</a:t>
            </a:r>
            <a:endParaRPr lang="de-CH" dirty="0" smtClean="0"/>
          </a:p>
          <a:p>
            <a:r>
              <a:rPr lang="de-CH" dirty="0" smtClean="0"/>
              <a:t>Kontakte:</a:t>
            </a:r>
          </a:p>
          <a:p>
            <a:pPr lvl="1"/>
            <a:r>
              <a:rPr lang="de-CH" dirty="0" smtClean="0"/>
              <a:t>Patrick Schuler (FGZO)</a:t>
            </a:r>
          </a:p>
          <a:p>
            <a:pPr lvl="1"/>
            <a:r>
              <a:rPr lang="de-CH" dirty="0" smtClean="0"/>
              <a:t>Armin Stutz (SGN)</a:t>
            </a:r>
          </a:p>
          <a:p>
            <a:r>
              <a:rPr lang="de-CH" dirty="0" smtClean="0"/>
              <a:t>Email: </a:t>
            </a:r>
            <a:r>
              <a:rPr lang="de-CH" dirty="0" smtClean="0">
                <a:hlinkClick r:id="rId3"/>
              </a:rPr>
              <a:t>fls@glider-fls.ch</a:t>
            </a:r>
            <a:endParaRPr lang="de-CH" dirty="0" smtClean="0"/>
          </a:p>
          <a:p>
            <a:endParaRPr lang="de-CH" dirty="0"/>
          </a:p>
          <a:p>
            <a:r>
              <a:rPr lang="de-CH" dirty="0" smtClean="0"/>
              <a:t>Gesucht werden auch Open-Source-Entwickler für die Weiterentwicklung!</a:t>
            </a:r>
          </a:p>
          <a:p>
            <a:endParaRPr lang="de-CH" dirty="0"/>
          </a:p>
        </p:txBody>
      </p:sp>
    </p:spTree>
    <p:extLst>
      <p:ext uri="{BB962C8B-B14F-4D97-AF65-F5344CB8AC3E}">
        <p14:creationId xmlns:p14="http://schemas.microsoft.com/office/powerpoint/2010/main" val="3268201640"/>
      </p:ext>
    </p:extLst>
  </p:cSld>
  <p:clrMapOvr>
    <a:masterClrMapping/>
  </p:clrMapOvr>
  <p:transition advTm="20987">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Übersicht</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24743"/>
            <a:ext cx="8382000" cy="5379595"/>
          </a:xfrm>
          <a:prstGeom prst="rect">
            <a:avLst/>
          </a:prstGeom>
        </p:spPr>
      </p:pic>
    </p:spTree>
    <p:extLst>
      <p:ext uri="{BB962C8B-B14F-4D97-AF65-F5344CB8AC3E}">
        <p14:creationId xmlns:p14="http://schemas.microsoft.com/office/powerpoint/2010/main" val="1570099628"/>
      </p:ext>
    </p:extLst>
  </p:cSld>
  <p:clrMapOvr>
    <a:masterClrMapping/>
  </p:clrMapOvr>
  <p:transition advTm="13635">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Funktionen</a:t>
            </a:r>
            <a:endParaRPr lang="de-CH" dirty="0"/>
          </a:p>
        </p:txBody>
      </p:sp>
      <p:sp>
        <p:nvSpPr>
          <p:cNvPr id="3" name="Textplatzhalter 2"/>
          <p:cNvSpPr>
            <a:spLocks noGrp="1"/>
          </p:cNvSpPr>
          <p:nvPr>
            <p:ph type="body" sz="quarter" idx="10"/>
          </p:nvPr>
        </p:nvSpPr>
        <p:spPr>
          <a:xfrm>
            <a:off x="381000" y="1411552"/>
            <a:ext cx="8382000" cy="5318379"/>
          </a:xfrm>
        </p:spPr>
        <p:txBody>
          <a:bodyPr/>
          <a:lstStyle/>
          <a:p>
            <a:r>
              <a:rPr lang="de-CH" dirty="0" smtClean="0"/>
              <a:t>Übersichtliches Dashboard</a:t>
            </a:r>
          </a:p>
          <a:p>
            <a:r>
              <a:rPr lang="de-CH" dirty="0" smtClean="0"/>
              <a:t>Schnelle und einfache Flugerfassung</a:t>
            </a:r>
          </a:p>
          <a:p>
            <a:r>
              <a:rPr lang="de-CH" dirty="0" smtClean="0"/>
              <a:t>Einsatzplanung und Flugzeugreservationen</a:t>
            </a:r>
          </a:p>
          <a:p>
            <a:r>
              <a:rPr lang="de-CH" dirty="0" smtClean="0"/>
              <a:t>Eigene Flugarten mit Bedingungen</a:t>
            </a:r>
          </a:p>
          <a:p>
            <a:r>
              <a:rPr lang="de-CH" dirty="0" smtClean="0"/>
              <a:t>Regelbasierte Verrechnung der Flüge</a:t>
            </a:r>
          </a:p>
          <a:p>
            <a:r>
              <a:rPr lang="de-CH" dirty="0" smtClean="0"/>
              <a:t>Verrechnungs-Export für </a:t>
            </a:r>
            <a:r>
              <a:rPr lang="de-CH" dirty="0" err="1" smtClean="0"/>
              <a:t>Proffix</a:t>
            </a:r>
            <a:endParaRPr lang="de-CH" dirty="0" smtClean="0"/>
          </a:p>
          <a:p>
            <a:r>
              <a:rPr lang="de-CH" dirty="0" smtClean="0"/>
              <a:t>Automatische Email-Benachrichtigungen</a:t>
            </a:r>
          </a:p>
          <a:p>
            <a:r>
              <a:rPr lang="de-CH" dirty="0" smtClean="0"/>
              <a:t>Rollenbasierte Berechtigungen</a:t>
            </a:r>
          </a:p>
          <a:p>
            <a:r>
              <a:rPr lang="de-CH" dirty="0" smtClean="0"/>
              <a:t>Mandantenfähiges System</a:t>
            </a:r>
            <a:endParaRPr lang="de-CH" dirty="0"/>
          </a:p>
          <a:p>
            <a:endParaRPr lang="de-CH" dirty="0"/>
          </a:p>
        </p:txBody>
      </p:sp>
    </p:spTree>
    <p:extLst>
      <p:ext uri="{BB962C8B-B14F-4D97-AF65-F5344CB8AC3E}">
        <p14:creationId xmlns:p14="http://schemas.microsoft.com/office/powerpoint/2010/main" val="282914955"/>
      </p:ext>
    </p:extLst>
  </p:cSld>
  <p:clrMapOvr>
    <a:masterClrMapping/>
  </p:clrMapOvr>
  <p:transition advTm="21601">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Dashboard</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pic>
        <p:nvPicPr>
          <p:cNvPr id="4" name="Grafik 3"/>
          <p:cNvPicPr>
            <a:picLocks noChangeAspect="1"/>
          </p:cNvPicPr>
          <p:nvPr/>
        </p:nvPicPr>
        <p:blipFill rotWithShape="1">
          <a:blip r:embed="rId2"/>
          <a:srcRect l="16492" t="11174" r="14148" b="12853"/>
          <a:stretch/>
        </p:blipFill>
        <p:spPr>
          <a:xfrm>
            <a:off x="381000" y="1124744"/>
            <a:ext cx="7935416" cy="5251651"/>
          </a:xfrm>
          <a:prstGeom prst="rect">
            <a:avLst/>
          </a:prstGeom>
        </p:spPr>
      </p:pic>
    </p:spTree>
    <p:extLst>
      <p:ext uri="{BB962C8B-B14F-4D97-AF65-F5344CB8AC3E}">
        <p14:creationId xmlns:p14="http://schemas.microsoft.com/office/powerpoint/2010/main" val="3862195551"/>
      </p:ext>
    </p:extLst>
  </p:cSld>
  <p:clrMapOvr>
    <a:masterClrMapping/>
  </p:clrMapOvr>
  <p:transition advTm="2151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Flugerfassung</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pic>
        <p:nvPicPr>
          <p:cNvPr id="4" name="Grafik 3"/>
          <p:cNvPicPr>
            <a:picLocks noChangeAspect="1"/>
          </p:cNvPicPr>
          <p:nvPr/>
        </p:nvPicPr>
        <p:blipFill rotWithShape="1">
          <a:blip r:embed="rId2"/>
          <a:srcRect l="18894" t="13504" r="18500" b="18066"/>
          <a:stretch/>
        </p:blipFill>
        <p:spPr>
          <a:xfrm>
            <a:off x="381000" y="1124744"/>
            <a:ext cx="7935416" cy="5240369"/>
          </a:xfrm>
          <a:prstGeom prst="rect">
            <a:avLst/>
          </a:prstGeom>
        </p:spPr>
      </p:pic>
    </p:spTree>
    <p:extLst>
      <p:ext uri="{BB962C8B-B14F-4D97-AF65-F5344CB8AC3E}">
        <p14:creationId xmlns:p14="http://schemas.microsoft.com/office/powerpoint/2010/main" val="3766855655"/>
      </p:ext>
    </p:extLst>
  </p:cSld>
  <p:clrMapOvr>
    <a:masterClrMapping/>
  </p:clrMapOvr>
  <p:transition advTm="20964">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Planungen und Reservationen</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graphicFrame>
        <p:nvGraphicFramePr>
          <p:cNvPr id="4" name="Objekt 3"/>
          <p:cNvGraphicFramePr>
            <a:graphicFrameLocks noChangeAspect="1"/>
          </p:cNvGraphicFramePr>
          <p:nvPr>
            <p:extLst>
              <p:ext uri="{D42A27DB-BD31-4B8C-83A1-F6EECF244321}">
                <p14:modId xmlns:p14="http://schemas.microsoft.com/office/powerpoint/2010/main" val="1741803999"/>
              </p:ext>
            </p:extLst>
          </p:nvPr>
        </p:nvGraphicFramePr>
        <p:xfrm>
          <a:off x="381000" y="2060848"/>
          <a:ext cx="7934400" cy="4308535"/>
        </p:xfrm>
        <a:graphic>
          <a:graphicData uri="http://schemas.openxmlformats.org/presentationml/2006/ole">
            <mc:AlternateContent xmlns:mc="http://schemas.openxmlformats.org/markup-compatibility/2006">
              <mc:Choice xmlns:v="urn:schemas-microsoft-com:vml" Requires="v">
                <p:oleObj spid="_x0000_s1032" name="Image" r:id="rId3" imgW="23999760" imgH="13041000" progId="Photoshop.Image.16">
                  <p:embed/>
                </p:oleObj>
              </mc:Choice>
              <mc:Fallback>
                <p:oleObj name="Image" r:id="rId3" imgW="23999760" imgH="13041000" progId="Photoshop.Image.16">
                  <p:embed/>
                  <p:pic>
                    <p:nvPicPr>
                      <p:cNvPr id="0" name=""/>
                      <p:cNvPicPr/>
                      <p:nvPr/>
                    </p:nvPicPr>
                    <p:blipFill>
                      <a:blip r:embed="rId4"/>
                      <a:stretch>
                        <a:fillRect/>
                      </a:stretch>
                    </p:blipFill>
                    <p:spPr>
                      <a:xfrm>
                        <a:off x="381000" y="2060848"/>
                        <a:ext cx="7934400" cy="4308535"/>
                      </a:xfrm>
                      <a:prstGeom prst="rect">
                        <a:avLst/>
                      </a:prstGeom>
                    </p:spPr>
                  </p:pic>
                </p:oleObj>
              </mc:Fallback>
            </mc:AlternateContent>
          </a:graphicData>
        </a:graphic>
      </p:graphicFrame>
      <p:pic>
        <p:nvPicPr>
          <p:cNvPr id="8" name="Grafik 7"/>
          <p:cNvPicPr>
            <a:picLocks noChangeAspect="1"/>
          </p:cNvPicPr>
          <p:nvPr/>
        </p:nvPicPr>
        <p:blipFill rotWithShape="1">
          <a:blip r:embed="rId5"/>
          <a:srcRect t="56310"/>
          <a:stretch/>
        </p:blipFill>
        <p:spPr>
          <a:xfrm>
            <a:off x="2557619" y="1124744"/>
            <a:ext cx="6232443" cy="3291356"/>
          </a:xfrm>
          <a:prstGeom prst="rect">
            <a:avLst/>
          </a:prstGeom>
        </p:spPr>
      </p:pic>
    </p:spTree>
    <p:extLst>
      <p:ext uri="{BB962C8B-B14F-4D97-AF65-F5344CB8AC3E}">
        <p14:creationId xmlns:p14="http://schemas.microsoft.com/office/powerpoint/2010/main" val="3684905463"/>
      </p:ext>
    </p:extLst>
  </p:cSld>
  <p:clrMapOvr>
    <a:masterClrMapping/>
  </p:clrMapOvr>
  <p:transition advTm="20964">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Eigene Flugarten definieren</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pic>
        <p:nvPicPr>
          <p:cNvPr id="4" name="Grafik 3"/>
          <p:cNvPicPr>
            <a:picLocks noChangeAspect="1"/>
          </p:cNvPicPr>
          <p:nvPr/>
        </p:nvPicPr>
        <p:blipFill rotWithShape="1">
          <a:blip r:embed="rId2"/>
          <a:srcRect t="10515"/>
          <a:stretch/>
        </p:blipFill>
        <p:spPr>
          <a:xfrm>
            <a:off x="381000" y="1556792"/>
            <a:ext cx="7934400" cy="4289644"/>
          </a:xfrm>
          <a:prstGeom prst="rect">
            <a:avLst/>
          </a:prstGeom>
        </p:spPr>
      </p:pic>
    </p:spTree>
    <p:extLst>
      <p:ext uri="{BB962C8B-B14F-4D97-AF65-F5344CB8AC3E}">
        <p14:creationId xmlns:p14="http://schemas.microsoft.com/office/powerpoint/2010/main" val="1753943730"/>
      </p:ext>
    </p:extLst>
  </p:cSld>
  <p:clrMapOvr>
    <a:masterClrMapping/>
  </p:clrMapOvr>
  <p:transition advTm="209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smtClean="0"/>
              <a:t>Regelbasierte Verrechnung</a:t>
            </a:r>
            <a:endParaRPr lang="de-CH" dirty="0"/>
          </a:p>
        </p:txBody>
      </p:sp>
      <p:sp>
        <p:nvSpPr>
          <p:cNvPr id="3" name="Textplatzhalter 2"/>
          <p:cNvSpPr>
            <a:spLocks noGrp="1"/>
          </p:cNvSpPr>
          <p:nvPr>
            <p:ph type="body" sz="quarter" idx="10"/>
          </p:nvPr>
        </p:nvSpPr>
        <p:spPr>
          <a:xfrm>
            <a:off x="381000" y="1411552"/>
            <a:ext cx="8382000" cy="443198"/>
          </a:xfrm>
        </p:spPr>
        <p:txBody>
          <a:bodyPr/>
          <a:lstStyle/>
          <a:p>
            <a:pPr marL="0" indent="0">
              <a:buNone/>
            </a:pPr>
            <a:endParaRPr lang="de-CH" dirty="0"/>
          </a:p>
        </p:txBody>
      </p:sp>
      <p:pic>
        <p:nvPicPr>
          <p:cNvPr id="4" name="Grafik 3"/>
          <p:cNvPicPr>
            <a:picLocks noChangeAspect="1"/>
          </p:cNvPicPr>
          <p:nvPr/>
        </p:nvPicPr>
        <p:blipFill rotWithShape="1">
          <a:blip r:embed="rId2"/>
          <a:srcRect t="11549"/>
          <a:stretch/>
        </p:blipFill>
        <p:spPr>
          <a:xfrm>
            <a:off x="381000" y="2060848"/>
            <a:ext cx="7934400" cy="4240085"/>
          </a:xfrm>
          <a:prstGeom prst="rect">
            <a:avLst/>
          </a:prstGeom>
        </p:spPr>
      </p:pic>
      <p:pic>
        <p:nvPicPr>
          <p:cNvPr id="5" name="Grafik 4"/>
          <p:cNvPicPr>
            <a:picLocks noChangeAspect="1"/>
          </p:cNvPicPr>
          <p:nvPr/>
        </p:nvPicPr>
        <p:blipFill rotWithShape="1">
          <a:blip r:embed="rId3"/>
          <a:srcRect l="18107" t="12201" r="18501" b="8291"/>
          <a:stretch/>
        </p:blipFill>
        <p:spPr>
          <a:xfrm>
            <a:off x="3714123" y="1196752"/>
            <a:ext cx="5040560" cy="3819555"/>
          </a:xfrm>
          <a:prstGeom prst="rect">
            <a:avLst/>
          </a:prstGeom>
        </p:spPr>
      </p:pic>
    </p:spTree>
    <p:extLst>
      <p:ext uri="{BB962C8B-B14F-4D97-AF65-F5344CB8AC3E}">
        <p14:creationId xmlns:p14="http://schemas.microsoft.com/office/powerpoint/2010/main" val="1312924954"/>
      </p:ext>
    </p:extLst>
  </p:cSld>
  <p:clrMapOvr>
    <a:masterClrMapping/>
  </p:clrMapOvr>
  <p:transition advTm="20689">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CH" dirty="0" err="1" smtClean="0"/>
              <a:t>Autom</a:t>
            </a:r>
            <a:r>
              <a:rPr lang="de-CH" dirty="0" smtClean="0"/>
              <a:t>. Email-Benachrichtigungen</a:t>
            </a:r>
            <a:endParaRPr lang="de-CH" dirty="0"/>
          </a:p>
        </p:txBody>
      </p:sp>
      <p:sp>
        <p:nvSpPr>
          <p:cNvPr id="3" name="Textplatzhalter 2"/>
          <p:cNvSpPr>
            <a:spLocks noGrp="1"/>
          </p:cNvSpPr>
          <p:nvPr>
            <p:ph type="body" sz="quarter" idx="10"/>
          </p:nvPr>
        </p:nvSpPr>
        <p:spPr/>
        <p:txBody>
          <a:bodyPr/>
          <a:lstStyle/>
          <a:p>
            <a:endParaRPr lang="de-CH"/>
          </a:p>
        </p:txBody>
      </p:sp>
      <p:graphicFrame>
        <p:nvGraphicFramePr>
          <p:cNvPr id="4" name="Objekt 3"/>
          <p:cNvGraphicFramePr>
            <a:graphicFrameLocks noChangeAspect="1"/>
          </p:cNvGraphicFramePr>
          <p:nvPr>
            <p:extLst>
              <p:ext uri="{D42A27DB-BD31-4B8C-83A1-F6EECF244321}">
                <p14:modId xmlns:p14="http://schemas.microsoft.com/office/powerpoint/2010/main" val="1142302981"/>
              </p:ext>
            </p:extLst>
          </p:nvPr>
        </p:nvGraphicFramePr>
        <p:xfrm>
          <a:off x="380999" y="1426314"/>
          <a:ext cx="8470151" cy="4018910"/>
        </p:xfrm>
        <a:graphic>
          <a:graphicData uri="http://schemas.openxmlformats.org/presentationml/2006/ole">
            <mc:AlternateContent xmlns:mc="http://schemas.openxmlformats.org/markup-compatibility/2006">
              <mc:Choice xmlns:v="urn:schemas-microsoft-com:vml" Requires="v">
                <p:oleObj spid="_x0000_s2054" name="Image" r:id="rId3" imgW="17955360" imgH="8520480" progId="Photoshop.Image.16">
                  <p:embed/>
                </p:oleObj>
              </mc:Choice>
              <mc:Fallback>
                <p:oleObj name="Image" r:id="rId3" imgW="17955360" imgH="8520480" progId="Photoshop.Image.16">
                  <p:embed/>
                  <p:pic>
                    <p:nvPicPr>
                      <p:cNvPr id="0" name=""/>
                      <p:cNvPicPr/>
                      <p:nvPr/>
                    </p:nvPicPr>
                    <p:blipFill>
                      <a:blip r:embed="rId4"/>
                      <a:stretch>
                        <a:fillRect/>
                      </a:stretch>
                    </p:blipFill>
                    <p:spPr>
                      <a:xfrm>
                        <a:off x="380999" y="1426314"/>
                        <a:ext cx="8470151" cy="4018910"/>
                      </a:xfrm>
                      <a:prstGeom prst="rect">
                        <a:avLst/>
                      </a:prstGeom>
                    </p:spPr>
                  </p:pic>
                </p:oleObj>
              </mc:Fallback>
            </mc:AlternateContent>
          </a:graphicData>
        </a:graphic>
      </p:graphicFrame>
    </p:spTree>
    <p:extLst>
      <p:ext uri="{BB962C8B-B14F-4D97-AF65-F5344CB8AC3E}">
        <p14:creationId xmlns:p14="http://schemas.microsoft.com/office/powerpoint/2010/main" val="17431276"/>
      </p:ext>
    </p:extLst>
  </p:cSld>
  <p:clrMapOvr>
    <a:masterClrMapping/>
  </p:clrMapOvr>
  <p:transition advTm="21193">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A43BD6-BB12-4855-A62A-BDADBADB09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Dunkelblaues Rauschen)</Template>
  <TotalTime>0</TotalTime>
  <Words>232</Words>
  <Application>Microsoft Office PowerPoint</Application>
  <PresentationFormat>Bildschirmpräsentation (4:3)</PresentationFormat>
  <Paragraphs>49</Paragraphs>
  <Slides>12</Slides>
  <Notes>1</Notes>
  <HiddenSlides>0</HiddenSlides>
  <MMClips>0</MMClips>
  <ScaleCrop>false</ScaleCrop>
  <HeadingPairs>
    <vt:vector size="8" baseType="variant">
      <vt:variant>
        <vt:lpstr>Verwendete Schriftarten</vt:lpstr>
      </vt:variant>
      <vt:variant>
        <vt:i4>4</vt:i4>
      </vt:variant>
      <vt:variant>
        <vt:lpstr>Design</vt:lpstr>
      </vt:variant>
      <vt:variant>
        <vt:i4>2</vt:i4>
      </vt:variant>
      <vt:variant>
        <vt:lpstr>Eingebettete OLE-Server</vt:lpstr>
      </vt:variant>
      <vt:variant>
        <vt:i4>1</vt:i4>
      </vt:variant>
      <vt:variant>
        <vt:lpstr>Folientitel</vt:lpstr>
      </vt:variant>
      <vt:variant>
        <vt:i4>12</vt:i4>
      </vt:variant>
    </vt:vector>
  </HeadingPairs>
  <TitlesOfParts>
    <vt:vector size="19" baseType="lpstr">
      <vt:lpstr>Arial</vt:lpstr>
      <vt:lpstr>Calibri</vt:lpstr>
      <vt:lpstr>Courier New</vt:lpstr>
      <vt:lpstr>Wingdings</vt:lpstr>
      <vt:lpstr>Blue Segoe 4-3 template-template_April-17-2007</vt:lpstr>
      <vt:lpstr>Weiß mit Schriftart "Courier" für Folien, auf denen sich Code befindet</vt:lpstr>
      <vt:lpstr>Adobe Photoshop Image</vt:lpstr>
      <vt:lpstr>Flight Logging System</vt:lpstr>
      <vt:lpstr>Übersicht</vt:lpstr>
      <vt:lpstr>Funktionen</vt:lpstr>
      <vt:lpstr>Dashboard</vt:lpstr>
      <vt:lpstr>Flugerfassung</vt:lpstr>
      <vt:lpstr>Planungen und Reservationen</vt:lpstr>
      <vt:lpstr>Eigene Flugarten definieren</vt:lpstr>
      <vt:lpstr>Regelbasierte Verrechnung</vt:lpstr>
      <vt:lpstr>Autom. Email-Benachrichtigungen</vt:lpstr>
      <vt:lpstr>Zukünftige Funktionen</vt:lpstr>
      <vt:lpstr>Produkt-Infos FLS</vt:lpstr>
      <vt:lpstr>Kontakt und weitere Infos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Patrick Schuler</dc:creator>
  <cp:keywords/>
  <cp:lastModifiedBy>Patrick Schuler</cp:lastModifiedBy>
  <cp:revision>13</cp:revision>
  <dcterms:created xsi:type="dcterms:W3CDTF">2017-11-13T19:13:28Z</dcterms:created>
  <dcterms:modified xsi:type="dcterms:W3CDTF">2017-11-13T21:04:48Z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TC102867319990</vt:lpwstr>
  </property>
</Properties>
</file>